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7" r:id="rId4"/>
    <p:sldId id="266" r:id="rId5"/>
    <p:sldId id="267" r:id="rId6"/>
    <p:sldId id="258" r:id="rId7"/>
    <p:sldId id="260" r:id="rId8"/>
    <p:sldId id="261" r:id="rId9"/>
    <p:sldId id="259" r:id="rId10"/>
    <p:sldId id="262" r:id="rId11"/>
    <p:sldId id="264" r:id="rId12"/>
    <p:sldId id="265" r:id="rId13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Başlık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8" name="27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17" name="16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9" name="2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9" name="8 Alt Başlık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tr-TR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Resim eklemek için simgeyi tıklatın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3" name="1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4" name="1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23" name="22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users.metu.edu.tr/kaymakci/turkish/sedimentoloji_dersnotlari.pdf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users.metu.edu.tr/kaymakci/turkish/sedimentoloji_dersnotlari.pdf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>
                <a:latin typeface="Times New Roman"/>
                <a:ea typeface="Calibri"/>
              </a:rPr>
              <a:t>Alüyal</a:t>
            </a:r>
            <a:r>
              <a:rPr lang="en-US" dirty="0">
                <a:latin typeface="Times New Roman"/>
                <a:ea typeface="Calibri"/>
              </a:rPr>
              <a:t> </a:t>
            </a:r>
            <a:r>
              <a:rPr lang="en-US" dirty="0" err="1">
                <a:latin typeface="Times New Roman"/>
                <a:ea typeface="Calibri"/>
              </a:rPr>
              <a:t>Jeomorfoloji</a:t>
            </a:r>
            <a:r>
              <a:rPr lang="en-US" dirty="0">
                <a:latin typeface="Times New Roman"/>
                <a:ea typeface="Calibri"/>
              </a:rPr>
              <a:t> </a:t>
            </a:r>
            <a:r>
              <a:rPr lang="en-US" dirty="0" err="1">
                <a:latin typeface="Times New Roman"/>
                <a:ea typeface="Calibri"/>
              </a:rPr>
              <a:t>araştırma</a:t>
            </a:r>
            <a:r>
              <a:rPr lang="en-US" dirty="0">
                <a:latin typeface="Times New Roman"/>
                <a:ea typeface="Calibri"/>
              </a:rPr>
              <a:t> </a:t>
            </a:r>
            <a:r>
              <a:rPr lang="en-US" dirty="0" err="1">
                <a:latin typeface="Times New Roman"/>
                <a:ea typeface="Calibri"/>
              </a:rPr>
              <a:t>yöntemleri</a:t>
            </a:r>
            <a:endParaRPr lang="en-US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2. hafta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27498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r-TR" dirty="0" err="1" smtClean="0"/>
              <a:t>Alüvyal</a:t>
            </a:r>
            <a:r>
              <a:rPr lang="tr-TR" dirty="0" smtClean="0"/>
              <a:t> jeomorfolojide kullanılan yöntemler</a:t>
            </a:r>
          </a:p>
          <a:p>
            <a:pPr marL="0" indent="0">
              <a:buNone/>
            </a:pPr>
            <a:r>
              <a:rPr lang="tr-TR" dirty="0" smtClean="0"/>
              <a:t>- </a:t>
            </a:r>
            <a:r>
              <a:rPr lang="tr-TR" dirty="0" err="1" smtClean="0"/>
              <a:t>Sedimanter</a:t>
            </a:r>
            <a:r>
              <a:rPr lang="tr-TR" dirty="0" smtClean="0"/>
              <a:t> özellikleri</a:t>
            </a:r>
          </a:p>
          <a:p>
            <a:pPr marL="0" indent="0">
              <a:buNone/>
            </a:pPr>
            <a:r>
              <a:rPr lang="tr-TR" dirty="0" smtClean="0"/>
              <a:t>-Jeomorfolojik özellikler</a:t>
            </a:r>
          </a:p>
          <a:p>
            <a:pPr marL="0" indent="0">
              <a:buNone/>
            </a:pPr>
            <a:r>
              <a:rPr lang="tr-TR" dirty="0" smtClean="0"/>
              <a:t>-Sondajla sediman </a:t>
            </a:r>
            <a:r>
              <a:rPr lang="tr-TR" dirty="0" err="1" smtClean="0"/>
              <a:t>karotu</a:t>
            </a:r>
            <a:r>
              <a:rPr lang="tr-TR" dirty="0" smtClean="0"/>
              <a:t> alımı</a:t>
            </a:r>
          </a:p>
          <a:p>
            <a:pPr marL="0" indent="0">
              <a:buNone/>
            </a:pPr>
            <a:r>
              <a:rPr lang="tr-TR" dirty="0" smtClean="0"/>
              <a:t>-Hendek açma</a:t>
            </a:r>
          </a:p>
          <a:p>
            <a:pPr marL="0" indent="0">
              <a:buNone/>
            </a:pPr>
            <a:r>
              <a:rPr lang="tr-TR" dirty="0" smtClean="0"/>
              <a:t>-Kil analizi</a:t>
            </a:r>
          </a:p>
          <a:p>
            <a:pPr marL="0" indent="0">
              <a:buNone/>
            </a:pPr>
            <a:r>
              <a:rPr lang="tr-TR" dirty="0" smtClean="0"/>
              <a:t>-</a:t>
            </a:r>
            <a:r>
              <a:rPr lang="tr-TR" dirty="0" err="1" smtClean="0"/>
              <a:t>Paleosol</a:t>
            </a:r>
            <a:r>
              <a:rPr lang="tr-TR" dirty="0" smtClean="0"/>
              <a:t> çalışmaları</a:t>
            </a:r>
          </a:p>
          <a:p>
            <a:pPr marL="0" indent="0">
              <a:buNone/>
            </a:pPr>
            <a:r>
              <a:rPr lang="tr-TR" dirty="0" smtClean="0"/>
              <a:t>-Element analizi</a:t>
            </a:r>
          </a:p>
          <a:p>
            <a:pPr marL="0" indent="0">
              <a:buNone/>
            </a:pPr>
            <a:r>
              <a:rPr lang="tr-TR" dirty="0" smtClean="0"/>
              <a:t>-Tektonik özellikler</a:t>
            </a:r>
          </a:p>
          <a:p>
            <a:pPr marL="0" indent="0">
              <a:buNone/>
            </a:pPr>
            <a:r>
              <a:rPr lang="tr-TR" dirty="0" smtClean="0"/>
              <a:t>-Tarihlendirme</a:t>
            </a:r>
          </a:p>
          <a:p>
            <a:pPr marL="0" indent="0">
              <a:buNone/>
            </a:pPr>
            <a:r>
              <a:rPr lang="tr-TR" dirty="0" smtClean="0"/>
              <a:t>-</a:t>
            </a:r>
            <a:r>
              <a:rPr lang="tr-TR" dirty="0" err="1" smtClean="0"/>
              <a:t>Jeoarkeoloji</a:t>
            </a:r>
            <a:r>
              <a:rPr lang="tr-TR" dirty="0" smtClean="0"/>
              <a:t> çalışmaları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225292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/>
          </a:bodyPr>
          <a:lstStyle/>
          <a:p>
            <a:r>
              <a:rPr lang="tr-TR" sz="3200" dirty="0" err="1" smtClean="0"/>
              <a:t>Alüvyal</a:t>
            </a:r>
            <a:r>
              <a:rPr lang="tr-TR" sz="3200" dirty="0" smtClean="0"/>
              <a:t> depolar kırıntılı </a:t>
            </a:r>
            <a:r>
              <a:rPr lang="tr-TR" sz="3200" dirty="0" err="1" smtClean="0"/>
              <a:t>sedimanlardır</a:t>
            </a:r>
            <a:endParaRPr lang="en-US" sz="32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980728"/>
            <a:ext cx="8229600" cy="4525963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Kıta </a:t>
            </a:r>
            <a:r>
              <a:rPr lang="en-US" sz="2400" dirty="0" err="1">
                <a:solidFill>
                  <a:srgbClr val="000000"/>
                </a:solidFill>
              </a:rPr>
              <a:t>kökenli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kırıntılı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sedimanlar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kilden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başlıyarak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iri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taneli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kumlara</a:t>
            </a:r>
            <a:r>
              <a:rPr lang="en-US" sz="2400" dirty="0">
                <a:solidFill>
                  <a:srgbClr val="000000"/>
                </a:solidFill>
              </a:rPr>
              <a:t>, </a:t>
            </a:r>
            <a:r>
              <a:rPr lang="en-US" sz="2400" dirty="0" err="1">
                <a:solidFill>
                  <a:srgbClr val="000000"/>
                </a:solidFill>
              </a:rPr>
              <a:t>çok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iri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taneli</a:t>
            </a:r>
            <a:r>
              <a:rPr lang="en-US" sz="2400" dirty="0">
                <a:solidFill>
                  <a:srgbClr val="000000"/>
                </a:solidFill>
              </a:rPr>
              <a:t> (</a:t>
            </a:r>
            <a:r>
              <a:rPr lang="en-US" sz="2400" dirty="0" err="1">
                <a:solidFill>
                  <a:srgbClr val="000000"/>
                </a:solidFill>
              </a:rPr>
              <a:t>bloklu</a:t>
            </a:r>
            <a:r>
              <a:rPr lang="en-US" sz="2400" dirty="0" smtClean="0">
                <a:solidFill>
                  <a:srgbClr val="000000"/>
                </a:solidFill>
              </a:rPr>
              <a:t>)</a:t>
            </a:r>
            <a:r>
              <a:rPr lang="tr-TR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</a:rPr>
              <a:t>çakıltaşlarından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breşlere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kadar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geniş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bir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gurubu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içerirler</a:t>
            </a:r>
            <a:r>
              <a:rPr lang="en-US" sz="2400" dirty="0">
                <a:solidFill>
                  <a:srgbClr val="000000"/>
                </a:solidFill>
              </a:rPr>
              <a:t>. </a:t>
            </a:r>
            <a:r>
              <a:rPr lang="en-US" sz="2400" dirty="0" err="1">
                <a:solidFill>
                  <a:srgbClr val="000000"/>
                </a:solidFill>
              </a:rPr>
              <a:t>Sedimanları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oluşturan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</a:rPr>
              <a:t>taneler</a:t>
            </a:r>
            <a:r>
              <a:rPr lang="tr-TR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</a:rPr>
              <a:t>parçalanıp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ufalanmış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plutonik</a:t>
            </a:r>
            <a:r>
              <a:rPr lang="en-US" sz="2400" dirty="0">
                <a:solidFill>
                  <a:srgbClr val="000000"/>
                </a:solidFill>
              </a:rPr>
              <a:t>, </a:t>
            </a:r>
            <a:r>
              <a:rPr lang="en-US" sz="2400" dirty="0" err="1">
                <a:solidFill>
                  <a:srgbClr val="000000"/>
                </a:solidFill>
              </a:rPr>
              <a:t>metamorfik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ve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daha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önceden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oluşmuş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sedimanter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</a:rPr>
              <a:t>kayaç</a:t>
            </a:r>
            <a:r>
              <a:rPr lang="tr-TR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</a:rPr>
              <a:t>parçalarıdır</a:t>
            </a:r>
            <a:r>
              <a:rPr lang="en-US" sz="2400" dirty="0">
                <a:solidFill>
                  <a:srgbClr val="000000"/>
                </a:solidFill>
              </a:rPr>
              <a:t>. </a:t>
            </a:r>
            <a:r>
              <a:rPr lang="en-US" sz="2400" dirty="0" err="1">
                <a:solidFill>
                  <a:srgbClr val="000000"/>
                </a:solidFill>
              </a:rPr>
              <a:t>Fiziksel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parçalanma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ve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kimyasal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günlenme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sonucu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oluşmuş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parçalar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ruzgar</a:t>
            </a:r>
            <a:r>
              <a:rPr lang="en-US" sz="2400" dirty="0">
                <a:solidFill>
                  <a:srgbClr val="000000"/>
                </a:solidFill>
              </a:rPr>
              <a:t>, </a:t>
            </a:r>
            <a:r>
              <a:rPr lang="en-US" sz="2400" dirty="0" err="1">
                <a:solidFill>
                  <a:srgbClr val="000000"/>
                </a:solidFill>
              </a:rPr>
              <a:t>akarsu</a:t>
            </a:r>
            <a:r>
              <a:rPr lang="en-US" sz="2400" dirty="0">
                <a:solidFill>
                  <a:srgbClr val="000000"/>
                </a:solidFill>
              </a:rPr>
              <a:t>,</a:t>
            </a:r>
            <a:br>
              <a:rPr lang="en-US" sz="2400" dirty="0">
                <a:solidFill>
                  <a:srgbClr val="000000"/>
                </a:solidFill>
              </a:rPr>
            </a:br>
            <a:r>
              <a:rPr lang="en-US" sz="2400" dirty="0" err="1">
                <a:solidFill>
                  <a:srgbClr val="000000"/>
                </a:solidFill>
              </a:rPr>
              <a:t>buzullar</a:t>
            </a:r>
            <a:r>
              <a:rPr lang="en-US" sz="2400" dirty="0">
                <a:solidFill>
                  <a:srgbClr val="000000"/>
                </a:solidFill>
              </a:rPr>
              <a:t>, gel-</a:t>
            </a:r>
            <a:r>
              <a:rPr lang="en-US" sz="2400" dirty="0" err="1">
                <a:solidFill>
                  <a:srgbClr val="000000"/>
                </a:solidFill>
              </a:rPr>
              <a:t>git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ve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fırtına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akıntıları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tarafından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bir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sedimanter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havzaya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taşınıp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çökelmişlerdir</a:t>
            </a:r>
            <a:r>
              <a:rPr lang="en-US" sz="2400" dirty="0" smtClean="0">
                <a:solidFill>
                  <a:srgbClr val="000000"/>
                </a:solidFill>
              </a:rPr>
              <a:t>.</a:t>
            </a:r>
            <a:r>
              <a:rPr lang="tr-TR" sz="2400" dirty="0" smtClean="0">
                <a:solidFill>
                  <a:srgbClr val="000000"/>
                </a:solidFill>
              </a:rPr>
              <a:t> </a:t>
            </a:r>
            <a:endParaRPr lang="en-US" sz="2400" dirty="0"/>
          </a:p>
        </p:txBody>
      </p:sp>
      <p:sp>
        <p:nvSpPr>
          <p:cNvPr id="4" name="Dikdörtgen 3"/>
          <p:cNvSpPr/>
          <p:nvPr/>
        </p:nvSpPr>
        <p:spPr>
          <a:xfrm>
            <a:off x="1115616" y="5085184"/>
            <a:ext cx="70567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http://users.metu.edu.tr/kaymakci/turkish/sedimentoloji_dersnotlari.pdf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248046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err="1" smtClean="0">
                <a:solidFill>
                  <a:srgbClr val="000000"/>
                </a:solidFill>
              </a:rPr>
              <a:t>Taneler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değişik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kayaç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parçaları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olmakla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beraber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genelde</a:t>
            </a:r>
            <a:r>
              <a:rPr lang="en-US" dirty="0" smtClean="0">
                <a:solidFill>
                  <a:srgbClr val="000000"/>
                </a:solidFill>
              </a:rPr>
              <a:t> quartz, </a:t>
            </a:r>
            <a:r>
              <a:rPr lang="en-US" dirty="0" err="1" smtClean="0">
                <a:solidFill>
                  <a:srgbClr val="000000"/>
                </a:solidFill>
              </a:rPr>
              <a:t>feldspat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gibi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tek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mineralden</a:t>
            </a:r>
            <a:r>
              <a:rPr lang="tr-TR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oluşurlar</a:t>
            </a:r>
            <a:r>
              <a:rPr lang="en-US" dirty="0" smtClean="0">
                <a:solidFill>
                  <a:srgbClr val="000000"/>
                </a:solidFill>
              </a:rPr>
              <a:t>. </a:t>
            </a:r>
            <a:r>
              <a:rPr lang="en-US" dirty="0" err="1" smtClean="0">
                <a:solidFill>
                  <a:srgbClr val="000000"/>
                </a:solidFill>
              </a:rPr>
              <a:t>Çok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kuçuk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parçalara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ayrılmış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taneleri</a:t>
            </a:r>
            <a:r>
              <a:rPr lang="en-US" dirty="0" smtClean="0">
                <a:solidFill>
                  <a:srgbClr val="000000"/>
                </a:solidFill>
              </a:rPr>
              <a:t> (</a:t>
            </a:r>
            <a:r>
              <a:rPr lang="en-US" dirty="0" err="1" smtClean="0">
                <a:solidFill>
                  <a:srgbClr val="000000"/>
                </a:solidFill>
              </a:rPr>
              <a:t>genelde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kimyasal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tr-TR" dirty="0" smtClean="0">
                <a:solidFill>
                  <a:srgbClr val="000000"/>
                </a:solidFill>
              </a:rPr>
              <a:t>ayrışma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sonucu</a:t>
            </a:r>
            <a:r>
              <a:rPr lang="en-US" dirty="0" smtClean="0">
                <a:solidFill>
                  <a:srgbClr val="000000"/>
                </a:solidFill>
              </a:rPr>
              <a:t>) </a:t>
            </a:r>
            <a:r>
              <a:rPr lang="en-US" dirty="0" err="1" smtClean="0">
                <a:solidFill>
                  <a:srgbClr val="000000"/>
                </a:solidFill>
              </a:rPr>
              <a:t>kil</a:t>
            </a:r>
            <a:r>
              <a:rPr lang="tr-TR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mineralleri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oluşturur</a:t>
            </a:r>
            <a:r>
              <a:rPr lang="en-US" dirty="0" smtClean="0">
                <a:solidFill>
                  <a:srgbClr val="000000"/>
                </a:solidFill>
              </a:rPr>
              <a:t>. Bu </a:t>
            </a:r>
            <a:r>
              <a:rPr lang="en-US" dirty="0" err="1" smtClean="0">
                <a:solidFill>
                  <a:srgbClr val="000000"/>
                </a:solidFill>
              </a:rPr>
              <a:t>kil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mineralleri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oluşan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iri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taneli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kayaçlar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olan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çakıltaşları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ve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kumtaşlarının</a:t>
            </a:r>
            <a:r>
              <a:rPr lang="tr-TR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hamurunu</a:t>
            </a:r>
            <a:r>
              <a:rPr lang="en-US" dirty="0" smtClean="0">
                <a:solidFill>
                  <a:srgbClr val="000000"/>
                </a:solidFill>
              </a:rPr>
              <a:t> (matrix) </a:t>
            </a:r>
            <a:r>
              <a:rPr lang="en-US" dirty="0" err="1" smtClean="0">
                <a:solidFill>
                  <a:srgbClr val="000000"/>
                </a:solidFill>
              </a:rPr>
              <a:t>oluşturular</a:t>
            </a:r>
            <a:r>
              <a:rPr lang="en-US" dirty="0" smtClean="0">
                <a:solidFill>
                  <a:srgbClr val="000000"/>
                </a:solidFill>
              </a:rPr>
              <a:t>. </a:t>
            </a:r>
            <a:r>
              <a:rPr lang="en-US" dirty="0" err="1" smtClean="0">
                <a:solidFill>
                  <a:srgbClr val="000000"/>
                </a:solidFill>
              </a:rPr>
              <a:t>Dolayısıyla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genel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anlamda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kırıntılı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sedimanların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kompozisyonu</a:t>
            </a:r>
            <a:r>
              <a:rPr lang="tr-TR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provenansın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jeolojik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özelliklerinin</a:t>
            </a:r>
            <a:r>
              <a:rPr lang="en-US" dirty="0" smtClean="0">
                <a:solidFill>
                  <a:srgbClr val="000000"/>
                </a:solidFill>
              </a:rPr>
              <a:t> (sediman </a:t>
            </a:r>
            <a:r>
              <a:rPr lang="en-US" dirty="0" err="1" smtClean="0">
                <a:solidFill>
                  <a:srgbClr val="000000"/>
                </a:solidFill>
              </a:rPr>
              <a:t>kaynak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alanı</a:t>
            </a:r>
            <a:r>
              <a:rPr lang="en-US" dirty="0" smtClean="0">
                <a:solidFill>
                  <a:srgbClr val="000000"/>
                </a:solidFill>
              </a:rPr>
              <a:t>) </a:t>
            </a:r>
            <a:r>
              <a:rPr lang="en-US" dirty="0" err="1" smtClean="0">
                <a:solidFill>
                  <a:srgbClr val="000000"/>
                </a:solidFill>
              </a:rPr>
              <a:t>ve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günlenme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proseslerinin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bir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tür</a:t>
            </a:r>
            <a:r>
              <a:rPr lang="tr-TR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yansımasıdır</a:t>
            </a:r>
            <a:r>
              <a:rPr lang="en-US" dirty="0" smtClean="0">
                <a:solidFill>
                  <a:srgbClr val="000000"/>
                </a:solidFill>
              </a:rPr>
              <a:t>. </a:t>
            </a:r>
            <a:r>
              <a:rPr lang="en-US" dirty="0" err="1" smtClean="0">
                <a:solidFill>
                  <a:srgbClr val="000000"/>
                </a:solidFill>
              </a:rPr>
              <a:t>Ayrıca</a:t>
            </a:r>
            <a:r>
              <a:rPr lang="en-US" dirty="0" smtClean="0">
                <a:solidFill>
                  <a:srgbClr val="000000"/>
                </a:solidFill>
              </a:rPr>
              <a:t>, </a:t>
            </a:r>
            <a:r>
              <a:rPr lang="en-US" dirty="0" err="1" smtClean="0">
                <a:solidFill>
                  <a:srgbClr val="000000"/>
                </a:solidFill>
              </a:rPr>
              <a:t>bazı</a:t>
            </a:r>
            <a:r>
              <a:rPr lang="en-US" dirty="0" smtClean="0">
                <a:solidFill>
                  <a:srgbClr val="000000"/>
                </a:solidFill>
              </a:rPr>
              <a:t> sediman </a:t>
            </a:r>
            <a:r>
              <a:rPr lang="en-US" dirty="0" err="1" smtClean="0">
                <a:solidFill>
                  <a:srgbClr val="000000"/>
                </a:solidFill>
              </a:rPr>
              <a:t>kompozisyonları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taşınma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mesafesi</a:t>
            </a:r>
            <a:r>
              <a:rPr lang="en-US" dirty="0" smtClean="0">
                <a:solidFill>
                  <a:srgbClr val="000000"/>
                </a:solidFill>
              </a:rPr>
              <a:t>/</a:t>
            </a:r>
            <a:r>
              <a:rPr lang="en-US" dirty="0" err="1" smtClean="0">
                <a:solidFill>
                  <a:srgbClr val="000000"/>
                </a:solidFill>
              </a:rPr>
              <a:t>miktarı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ile</a:t>
            </a:r>
            <a:r>
              <a:rPr lang="en-US" dirty="0" smtClean="0">
                <a:solidFill>
                  <a:srgbClr val="000000"/>
                </a:solidFill>
              </a:rPr>
              <a:t> de </a:t>
            </a:r>
            <a:r>
              <a:rPr lang="en-US" dirty="0" err="1" smtClean="0">
                <a:solidFill>
                  <a:srgbClr val="000000"/>
                </a:solidFill>
              </a:rPr>
              <a:t>kontrol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edilir</a:t>
            </a:r>
            <a:r>
              <a:rPr lang="en-US" dirty="0" smtClean="0">
                <a:solidFill>
                  <a:srgbClr val="000000"/>
                </a:solidFill>
              </a:rPr>
              <a:t>.</a:t>
            </a:r>
            <a:r>
              <a:rPr lang="tr-TR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Sedimanter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yapılar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ve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doku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sedimanter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kırıntılıların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iki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temel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fiziksel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özelliğidir</a:t>
            </a:r>
            <a:r>
              <a:rPr lang="en-US" dirty="0" smtClean="0">
                <a:solidFill>
                  <a:srgbClr val="000000"/>
                </a:solidFill>
              </a:rPr>
              <a:t>. </a:t>
            </a:r>
            <a:br>
              <a:rPr lang="en-US" dirty="0" smtClean="0">
                <a:solidFill>
                  <a:srgbClr val="000000"/>
                </a:solidFill>
              </a:rPr>
            </a:br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971600" y="5661248"/>
            <a:ext cx="70567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http://users.metu.edu.tr/kaymakci/turkish/sedimentoloji_dersnotlari.pdf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8" descr="I:\KIZILIRMAK TÜBİTAK 2012\Kızılırmak agustos 2013\1\2\118___08\IMG_2763.JPG"/>
          <p:cNvPicPr>
            <a:picLocks noChangeAspect="1" noChangeArrowheads="1"/>
          </p:cNvPicPr>
          <p:nvPr/>
        </p:nvPicPr>
        <p:blipFill>
          <a:blip r:embed="rId2" cstate="print"/>
          <a:srcRect l="14275" t="11431" r="43851" b="5691"/>
          <a:stretch>
            <a:fillRect/>
          </a:stretch>
        </p:blipFill>
        <p:spPr bwMode="auto">
          <a:xfrm>
            <a:off x="1807163" y="-1825"/>
            <a:ext cx="5148974" cy="678728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961484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2" descr="I:\KIZILIRMAK TÜBİTAK 2012\Kızılırmak agustos 2013\1\118___08\IMG_22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476672"/>
            <a:ext cx="9082090" cy="60486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138315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I:\KIZILIRMAK TÜBİTAK 2012\Kızılırmak agustos 2013\1\2\118___08\IMG_2905.JPG"/>
          <p:cNvPicPr>
            <a:picLocks noChangeAspect="1" noChangeArrowheads="1"/>
          </p:cNvPicPr>
          <p:nvPr/>
        </p:nvPicPr>
        <p:blipFill>
          <a:blip r:embed="rId2" cstate="print"/>
          <a:srcRect l="20554" r="25775"/>
          <a:stretch>
            <a:fillRect/>
          </a:stretch>
        </p:blipFill>
        <p:spPr bwMode="auto">
          <a:xfrm>
            <a:off x="1331640" y="116630"/>
            <a:ext cx="5408442" cy="671137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056283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2" descr="G:\IMG_3617.JPG"/>
          <p:cNvPicPr>
            <a:picLocks noChangeAspect="1" noChangeArrowheads="1"/>
          </p:cNvPicPr>
          <p:nvPr/>
        </p:nvPicPr>
        <p:blipFill>
          <a:blip r:embed="rId2" cstate="print"/>
          <a:srcRect l="22027" r="25200"/>
          <a:stretch>
            <a:fillRect/>
          </a:stretch>
        </p:blipFill>
        <p:spPr bwMode="auto">
          <a:xfrm>
            <a:off x="1331640" y="-48494"/>
            <a:ext cx="5472608" cy="690649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814441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Masaüstü Bilgisayar Aralık 2012\2014\KIZILIRMAK TÜBİTAK 2012\Kızılırmak agustos 2013\1\118___08\IMG_269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992" y="980728"/>
            <a:ext cx="9080536" cy="60476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E:\LAPTOP 2012\KIZILIRMAK LGM REVİSE QINT\Gönderilen figür\Fig 4. tif.ti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08303" y="908720"/>
            <a:ext cx="9552303" cy="3828120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2" name="Dikdörtgen 1"/>
          <p:cNvSpPr/>
          <p:nvPr/>
        </p:nvSpPr>
        <p:spPr>
          <a:xfrm>
            <a:off x="1835696" y="4869160"/>
            <a:ext cx="5976664" cy="1047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b="1" dirty="0">
                <a:latin typeface="Arial"/>
                <a:ea typeface="Times New Roman"/>
                <a:cs typeface="Times New Roman"/>
              </a:rPr>
              <a:t>Doğan, U</a:t>
            </a:r>
            <a:r>
              <a:rPr lang="tr-TR" dirty="0">
                <a:latin typeface="Arial"/>
                <a:ea typeface="Times New Roman"/>
                <a:cs typeface="Times New Roman"/>
              </a:rPr>
              <a:t>., 2010. </a:t>
            </a:r>
            <a:r>
              <a:rPr lang="tr-TR" dirty="0" err="1">
                <a:latin typeface="Arial"/>
                <a:ea typeface="Times New Roman"/>
                <a:cs typeface="Times New Roman"/>
              </a:rPr>
              <a:t>Fluvial</a:t>
            </a:r>
            <a:r>
              <a:rPr lang="tr-TR" dirty="0">
                <a:latin typeface="Arial"/>
                <a:ea typeface="Times New Roman"/>
                <a:cs typeface="Times New Roman"/>
              </a:rPr>
              <a:t> </a:t>
            </a:r>
            <a:r>
              <a:rPr lang="tr-TR" dirty="0" err="1">
                <a:latin typeface="Arial"/>
                <a:ea typeface="Times New Roman"/>
                <a:cs typeface="Times New Roman"/>
              </a:rPr>
              <a:t>response</a:t>
            </a:r>
            <a:r>
              <a:rPr lang="tr-TR" dirty="0">
                <a:latin typeface="Arial"/>
                <a:ea typeface="Times New Roman"/>
                <a:cs typeface="Times New Roman"/>
              </a:rPr>
              <a:t> </a:t>
            </a:r>
            <a:r>
              <a:rPr lang="tr-TR" dirty="0" err="1">
                <a:latin typeface="Arial"/>
                <a:ea typeface="Times New Roman"/>
                <a:cs typeface="Times New Roman"/>
              </a:rPr>
              <a:t>to</a:t>
            </a:r>
            <a:r>
              <a:rPr lang="tr-TR" dirty="0">
                <a:latin typeface="Arial"/>
                <a:ea typeface="Times New Roman"/>
                <a:cs typeface="Times New Roman"/>
              </a:rPr>
              <a:t> </a:t>
            </a:r>
            <a:r>
              <a:rPr lang="tr-TR" dirty="0" err="1">
                <a:latin typeface="Arial"/>
                <a:ea typeface="Times New Roman"/>
                <a:cs typeface="Times New Roman"/>
              </a:rPr>
              <a:t>climate</a:t>
            </a:r>
            <a:r>
              <a:rPr lang="tr-TR" dirty="0">
                <a:latin typeface="Arial"/>
                <a:ea typeface="Times New Roman"/>
                <a:cs typeface="Times New Roman"/>
              </a:rPr>
              <a:t> </a:t>
            </a:r>
            <a:r>
              <a:rPr lang="tr-TR" dirty="0" err="1">
                <a:latin typeface="Arial"/>
                <a:ea typeface="Times New Roman"/>
                <a:cs typeface="Times New Roman"/>
              </a:rPr>
              <a:t>change</a:t>
            </a:r>
            <a:r>
              <a:rPr lang="tr-TR" dirty="0">
                <a:latin typeface="Arial"/>
                <a:ea typeface="Times New Roman"/>
                <a:cs typeface="Times New Roman"/>
              </a:rPr>
              <a:t> </a:t>
            </a:r>
            <a:r>
              <a:rPr lang="tr-TR" dirty="0" err="1">
                <a:latin typeface="Arial"/>
                <a:ea typeface="Times New Roman"/>
                <a:cs typeface="Times New Roman"/>
              </a:rPr>
              <a:t>during</a:t>
            </a:r>
            <a:r>
              <a:rPr lang="tr-TR" dirty="0">
                <a:latin typeface="Arial"/>
                <a:ea typeface="Times New Roman"/>
                <a:cs typeface="Times New Roman"/>
              </a:rPr>
              <a:t> </a:t>
            </a:r>
            <a:r>
              <a:rPr lang="tr-TR" dirty="0" err="1">
                <a:latin typeface="Arial"/>
                <a:ea typeface="Times New Roman"/>
                <a:cs typeface="Times New Roman"/>
              </a:rPr>
              <a:t>and</a:t>
            </a:r>
            <a:r>
              <a:rPr lang="tr-TR" dirty="0">
                <a:latin typeface="Arial"/>
                <a:ea typeface="Times New Roman"/>
                <a:cs typeface="Times New Roman"/>
              </a:rPr>
              <a:t> </a:t>
            </a:r>
            <a:r>
              <a:rPr lang="tr-TR" dirty="0" err="1">
                <a:latin typeface="Arial"/>
                <a:ea typeface="Times New Roman"/>
                <a:cs typeface="Times New Roman"/>
              </a:rPr>
              <a:t>after</a:t>
            </a:r>
            <a:r>
              <a:rPr lang="tr-TR" dirty="0">
                <a:latin typeface="Arial"/>
                <a:ea typeface="Times New Roman"/>
                <a:cs typeface="Times New Roman"/>
              </a:rPr>
              <a:t> </a:t>
            </a:r>
            <a:r>
              <a:rPr lang="tr-TR" dirty="0" err="1">
                <a:latin typeface="Arial"/>
                <a:ea typeface="Times New Roman"/>
                <a:cs typeface="Times New Roman"/>
              </a:rPr>
              <a:t>the</a:t>
            </a:r>
            <a:r>
              <a:rPr lang="tr-TR" dirty="0">
                <a:latin typeface="Arial"/>
                <a:ea typeface="Times New Roman"/>
                <a:cs typeface="Times New Roman"/>
              </a:rPr>
              <a:t> </a:t>
            </a:r>
            <a:r>
              <a:rPr lang="tr-TR" dirty="0" err="1">
                <a:latin typeface="Arial"/>
                <a:ea typeface="Times New Roman"/>
                <a:cs typeface="Times New Roman"/>
              </a:rPr>
              <a:t>Last</a:t>
            </a:r>
            <a:r>
              <a:rPr lang="tr-TR" dirty="0">
                <a:latin typeface="Arial"/>
                <a:ea typeface="Times New Roman"/>
                <a:cs typeface="Times New Roman"/>
              </a:rPr>
              <a:t> </a:t>
            </a:r>
            <a:r>
              <a:rPr lang="tr-TR" dirty="0" err="1">
                <a:latin typeface="Arial"/>
                <a:ea typeface="Times New Roman"/>
                <a:cs typeface="Times New Roman"/>
              </a:rPr>
              <a:t>Glacial</a:t>
            </a:r>
            <a:r>
              <a:rPr lang="tr-TR" dirty="0">
                <a:latin typeface="Arial"/>
                <a:ea typeface="Times New Roman"/>
                <a:cs typeface="Times New Roman"/>
              </a:rPr>
              <a:t> Maximum in Central Anatolia, </a:t>
            </a:r>
            <a:r>
              <a:rPr lang="tr-TR" dirty="0" err="1">
                <a:latin typeface="Arial"/>
                <a:ea typeface="Times New Roman"/>
                <a:cs typeface="Times New Roman"/>
              </a:rPr>
              <a:t>Turkey</a:t>
            </a:r>
            <a:r>
              <a:rPr lang="tr-TR" dirty="0">
                <a:latin typeface="Arial"/>
                <a:ea typeface="Times New Roman"/>
                <a:cs typeface="Times New Roman"/>
              </a:rPr>
              <a:t>. </a:t>
            </a:r>
            <a:r>
              <a:rPr lang="tr-TR" dirty="0" err="1">
                <a:latin typeface="Arial"/>
                <a:ea typeface="Times New Roman"/>
                <a:cs typeface="Times New Roman"/>
              </a:rPr>
              <a:t>Quaternary</a:t>
            </a:r>
            <a:r>
              <a:rPr lang="tr-TR" dirty="0">
                <a:latin typeface="Arial"/>
                <a:ea typeface="Times New Roman"/>
                <a:cs typeface="Times New Roman"/>
              </a:rPr>
              <a:t> International 222, 221-229. </a:t>
            </a:r>
            <a:endParaRPr lang="en-US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4" name="1 Başlık"/>
          <p:cNvSpPr>
            <a:spLocks noGrp="1"/>
          </p:cNvSpPr>
          <p:nvPr>
            <p:ph type="title"/>
          </p:nvPr>
        </p:nvSpPr>
        <p:spPr>
          <a:xfrm>
            <a:off x="323528" y="-24340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Sondajla sediman </a:t>
            </a:r>
            <a:r>
              <a:rPr lang="tr-TR" dirty="0" err="1" smtClean="0"/>
              <a:t>karotu</a:t>
            </a:r>
            <a:r>
              <a:rPr lang="tr-TR" dirty="0" smtClean="0"/>
              <a:t> alımı</a:t>
            </a:r>
            <a:endParaRPr lang="tr-TR" dirty="0"/>
          </a:p>
        </p:txBody>
      </p:sp>
    </p:spTree>
    <p:extLst>
      <p:ext uri="{BB962C8B-B14F-4D97-AF65-F5344CB8AC3E}">
        <p14:creationId xmlns="" xmlns:p14="http://schemas.microsoft.com/office/powerpoint/2010/main" val="1629714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E:\LAPTOP 2012\KIZILIRMAK LGM REVİSE QINT\KIZILIRMAK LGM REVİSE QINT 2\KP-S3 yeni dizayn.ti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116632"/>
            <a:ext cx="4392488" cy="6922561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2" name="Dikdörtgen 1"/>
          <p:cNvSpPr/>
          <p:nvPr/>
        </p:nvSpPr>
        <p:spPr>
          <a:xfrm>
            <a:off x="0" y="2708920"/>
            <a:ext cx="4572000" cy="168507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b="1" dirty="0">
                <a:latin typeface="Arial"/>
                <a:ea typeface="Times New Roman"/>
                <a:cs typeface="Times New Roman"/>
              </a:rPr>
              <a:t>Doğan, U</a:t>
            </a:r>
            <a:r>
              <a:rPr lang="tr-TR" dirty="0">
                <a:latin typeface="Arial"/>
                <a:ea typeface="Times New Roman"/>
                <a:cs typeface="Times New Roman"/>
              </a:rPr>
              <a:t>., 2010. </a:t>
            </a:r>
            <a:r>
              <a:rPr lang="tr-TR" dirty="0" err="1">
                <a:latin typeface="Arial"/>
                <a:ea typeface="Times New Roman"/>
                <a:cs typeface="Times New Roman"/>
              </a:rPr>
              <a:t>Fluvial</a:t>
            </a:r>
            <a:r>
              <a:rPr lang="tr-TR" dirty="0">
                <a:latin typeface="Arial"/>
                <a:ea typeface="Times New Roman"/>
                <a:cs typeface="Times New Roman"/>
              </a:rPr>
              <a:t> </a:t>
            </a:r>
            <a:r>
              <a:rPr lang="tr-TR" dirty="0" err="1">
                <a:latin typeface="Arial"/>
                <a:ea typeface="Times New Roman"/>
                <a:cs typeface="Times New Roman"/>
              </a:rPr>
              <a:t>response</a:t>
            </a:r>
            <a:r>
              <a:rPr lang="tr-TR" dirty="0">
                <a:latin typeface="Arial"/>
                <a:ea typeface="Times New Roman"/>
                <a:cs typeface="Times New Roman"/>
              </a:rPr>
              <a:t> </a:t>
            </a:r>
            <a:r>
              <a:rPr lang="tr-TR" dirty="0" err="1">
                <a:latin typeface="Arial"/>
                <a:ea typeface="Times New Roman"/>
                <a:cs typeface="Times New Roman"/>
              </a:rPr>
              <a:t>to</a:t>
            </a:r>
            <a:r>
              <a:rPr lang="tr-TR" dirty="0">
                <a:latin typeface="Arial"/>
                <a:ea typeface="Times New Roman"/>
                <a:cs typeface="Times New Roman"/>
              </a:rPr>
              <a:t> </a:t>
            </a:r>
            <a:r>
              <a:rPr lang="tr-TR" dirty="0" err="1">
                <a:latin typeface="Arial"/>
                <a:ea typeface="Times New Roman"/>
                <a:cs typeface="Times New Roman"/>
              </a:rPr>
              <a:t>climate</a:t>
            </a:r>
            <a:r>
              <a:rPr lang="tr-TR" dirty="0">
                <a:latin typeface="Arial"/>
                <a:ea typeface="Times New Roman"/>
                <a:cs typeface="Times New Roman"/>
              </a:rPr>
              <a:t> </a:t>
            </a:r>
            <a:r>
              <a:rPr lang="tr-TR" dirty="0" err="1">
                <a:latin typeface="Arial"/>
                <a:ea typeface="Times New Roman"/>
                <a:cs typeface="Times New Roman"/>
              </a:rPr>
              <a:t>change</a:t>
            </a:r>
            <a:r>
              <a:rPr lang="tr-TR" dirty="0">
                <a:latin typeface="Arial"/>
                <a:ea typeface="Times New Roman"/>
                <a:cs typeface="Times New Roman"/>
              </a:rPr>
              <a:t> </a:t>
            </a:r>
            <a:r>
              <a:rPr lang="tr-TR" dirty="0" err="1">
                <a:latin typeface="Arial"/>
                <a:ea typeface="Times New Roman"/>
                <a:cs typeface="Times New Roman"/>
              </a:rPr>
              <a:t>during</a:t>
            </a:r>
            <a:r>
              <a:rPr lang="tr-TR" dirty="0">
                <a:latin typeface="Arial"/>
                <a:ea typeface="Times New Roman"/>
                <a:cs typeface="Times New Roman"/>
              </a:rPr>
              <a:t> </a:t>
            </a:r>
            <a:r>
              <a:rPr lang="tr-TR" dirty="0" err="1">
                <a:latin typeface="Arial"/>
                <a:ea typeface="Times New Roman"/>
                <a:cs typeface="Times New Roman"/>
              </a:rPr>
              <a:t>and</a:t>
            </a:r>
            <a:r>
              <a:rPr lang="tr-TR" dirty="0">
                <a:latin typeface="Arial"/>
                <a:ea typeface="Times New Roman"/>
                <a:cs typeface="Times New Roman"/>
              </a:rPr>
              <a:t> </a:t>
            </a:r>
            <a:r>
              <a:rPr lang="tr-TR" dirty="0" err="1">
                <a:latin typeface="Arial"/>
                <a:ea typeface="Times New Roman"/>
                <a:cs typeface="Times New Roman"/>
              </a:rPr>
              <a:t>after</a:t>
            </a:r>
            <a:r>
              <a:rPr lang="tr-TR" dirty="0">
                <a:latin typeface="Arial"/>
                <a:ea typeface="Times New Roman"/>
                <a:cs typeface="Times New Roman"/>
              </a:rPr>
              <a:t> </a:t>
            </a:r>
            <a:r>
              <a:rPr lang="tr-TR" dirty="0" err="1">
                <a:latin typeface="Arial"/>
                <a:ea typeface="Times New Roman"/>
                <a:cs typeface="Times New Roman"/>
              </a:rPr>
              <a:t>the</a:t>
            </a:r>
            <a:r>
              <a:rPr lang="tr-TR" dirty="0">
                <a:latin typeface="Arial"/>
                <a:ea typeface="Times New Roman"/>
                <a:cs typeface="Times New Roman"/>
              </a:rPr>
              <a:t> </a:t>
            </a:r>
            <a:r>
              <a:rPr lang="tr-TR" dirty="0" err="1">
                <a:latin typeface="Arial"/>
                <a:ea typeface="Times New Roman"/>
                <a:cs typeface="Times New Roman"/>
              </a:rPr>
              <a:t>Last</a:t>
            </a:r>
            <a:r>
              <a:rPr lang="tr-TR" dirty="0">
                <a:latin typeface="Arial"/>
                <a:ea typeface="Times New Roman"/>
                <a:cs typeface="Times New Roman"/>
              </a:rPr>
              <a:t> </a:t>
            </a:r>
            <a:r>
              <a:rPr lang="tr-TR" dirty="0" err="1">
                <a:latin typeface="Arial"/>
                <a:ea typeface="Times New Roman"/>
                <a:cs typeface="Times New Roman"/>
              </a:rPr>
              <a:t>Glacial</a:t>
            </a:r>
            <a:r>
              <a:rPr lang="tr-TR" dirty="0">
                <a:latin typeface="Arial"/>
                <a:ea typeface="Times New Roman"/>
                <a:cs typeface="Times New Roman"/>
              </a:rPr>
              <a:t> Maximum in Central Anatolia, </a:t>
            </a:r>
            <a:r>
              <a:rPr lang="tr-TR" dirty="0" err="1">
                <a:latin typeface="Arial"/>
                <a:ea typeface="Times New Roman"/>
                <a:cs typeface="Times New Roman"/>
              </a:rPr>
              <a:t>Turkey</a:t>
            </a:r>
            <a:r>
              <a:rPr lang="tr-TR" dirty="0">
                <a:latin typeface="Arial"/>
                <a:ea typeface="Times New Roman"/>
                <a:cs typeface="Times New Roman"/>
              </a:rPr>
              <a:t>. </a:t>
            </a:r>
            <a:r>
              <a:rPr lang="tr-TR" dirty="0" err="1">
                <a:latin typeface="Arial"/>
                <a:ea typeface="Times New Roman"/>
                <a:cs typeface="Times New Roman"/>
              </a:rPr>
              <a:t>Quaternary</a:t>
            </a:r>
            <a:r>
              <a:rPr lang="tr-TR" dirty="0">
                <a:latin typeface="Arial"/>
                <a:ea typeface="Times New Roman"/>
                <a:cs typeface="Times New Roman"/>
              </a:rPr>
              <a:t> International 222, 221-229. </a:t>
            </a:r>
            <a:endParaRPr lang="en-US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97031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Güven">
  <a:themeElements>
    <a:clrScheme name="Güven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Güven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Güven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259</Words>
  <Application>Microsoft Office PowerPoint</Application>
  <PresentationFormat>Ekran Gösterisi (4:3)</PresentationFormat>
  <Paragraphs>21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Slayt Başlıkları</vt:lpstr>
      </vt:variant>
      <vt:variant>
        <vt:i4>11</vt:i4>
      </vt:variant>
    </vt:vector>
  </HeadingPairs>
  <TitlesOfParts>
    <vt:vector size="13" baseType="lpstr">
      <vt:lpstr>Ofis Teması</vt:lpstr>
      <vt:lpstr>Güven</vt:lpstr>
      <vt:lpstr>Alüyal Jeomorfoloji araştırma yöntemleri</vt:lpstr>
      <vt:lpstr>Slayt 2</vt:lpstr>
      <vt:lpstr>Alüvyal depolar kırıntılı sedimanlardır</vt:lpstr>
      <vt:lpstr>Slayt 4</vt:lpstr>
      <vt:lpstr>Slayt 5</vt:lpstr>
      <vt:lpstr>Slayt 6</vt:lpstr>
      <vt:lpstr>Slayt 7</vt:lpstr>
      <vt:lpstr>Slayt 8</vt:lpstr>
      <vt:lpstr>Slayt 9</vt:lpstr>
      <vt:lpstr>Sondajla sediman karotu alımı</vt:lpstr>
      <vt:lpstr>Slayt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Alüyal Jeomorfoloji araştırma yöntemleri</dc:title>
  <dc:creator>Kullanıcı</dc:creator>
  <cp:lastModifiedBy>-</cp:lastModifiedBy>
  <cp:revision>8</cp:revision>
  <dcterms:created xsi:type="dcterms:W3CDTF">2020-01-31T19:35:36Z</dcterms:created>
  <dcterms:modified xsi:type="dcterms:W3CDTF">2020-02-06T11:38:50Z</dcterms:modified>
</cp:coreProperties>
</file>