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ctiveX/activeX1.xml" ContentType="application/vnd.ms-office.activeX+xml"/>
  <Override PartName="/ppt/activeX/activeX1.bin" ContentType="application/vnd.ms-office.activeX"/>
  <Override PartName="/ppt/activeX/activeX2.xml" ContentType="application/vnd.ms-office.activeX+xml"/>
  <Override PartName="/ppt/activeX/activeX2.bin" ContentType="application/vnd.ms-office.activeX"/>
  <Override PartName="/ppt/tags/tag1.xml" ContentType="application/vnd.openxmlformats-officedocument.presentationml.tags+xml"/>
  <Override PartName="/ppt/activeX/activeX3.xml" ContentType="application/vnd.ms-office.activeX+xml"/>
  <Override PartName="/ppt/activeX/activeX3.bin" ContentType="application/vnd.ms-office.activeX"/>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42"/>
  </p:notesMasterIdLst>
  <p:sldIdLst>
    <p:sldId id="256" r:id="rId2"/>
    <p:sldId id="257" r:id="rId3"/>
    <p:sldId id="258" r:id="rId4"/>
    <p:sldId id="260" r:id="rId5"/>
    <p:sldId id="261" r:id="rId6"/>
    <p:sldId id="259" r:id="rId7"/>
    <p:sldId id="265" r:id="rId8"/>
    <p:sldId id="262" r:id="rId9"/>
    <p:sldId id="263" r:id="rId10"/>
    <p:sldId id="264" r:id="rId11"/>
    <p:sldId id="266" r:id="rId12"/>
    <p:sldId id="267" r:id="rId13"/>
    <p:sldId id="268" r:id="rId14"/>
    <p:sldId id="269" r:id="rId15"/>
    <p:sldId id="270" r:id="rId16"/>
    <p:sldId id="272" r:id="rId17"/>
    <p:sldId id="271" r:id="rId18"/>
    <p:sldId id="274" r:id="rId19"/>
    <p:sldId id="275" r:id="rId20"/>
    <p:sldId id="276" r:id="rId21"/>
    <p:sldId id="277" r:id="rId22"/>
    <p:sldId id="273" r:id="rId23"/>
    <p:sldId id="278" r:id="rId24"/>
    <p:sldId id="280" r:id="rId25"/>
    <p:sldId id="281" r:id="rId26"/>
    <p:sldId id="282" r:id="rId27"/>
    <p:sldId id="283" r:id="rId28"/>
    <p:sldId id="287" r:id="rId29"/>
    <p:sldId id="279" r:id="rId30"/>
    <p:sldId id="284" r:id="rId31"/>
    <p:sldId id="285" r:id="rId32"/>
    <p:sldId id="286" r:id="rId33"/>
    <p:sldId id="288" r:id="rId34"/>
    <p:sldId id="289" r:id="rId35"/>
    <p:sldId id="295" r:id="rId36"/>
    <p:sldId id="291" r:id="rId37"/>
    <p:sldId id="292" r:id="rId38"/>
    <p:sldId id="293" r:id="rId39"/>
    <p:sldId id="294" r:id="rId40"/>
    <p:sldId id="290" r:id="rId4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activeX/activeX3.xml><?xml version="1.0" encoding="utf-8"?>
<ax:ocx xmlns:ax="http://schemas.microsoft.com/office/2006/activeX" xmlns:r="http://schemas.openxmlformats.org/officeDocument/2006/relationships" ax:classid="{D27CDB6E-AE6D-11CF-96B8-444553540000}" ax:persistence="persistStorage" r:id="rId1"/>
</file>

<file path=ppt/drawings/_rels/vmlDrawing2.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C59F8-F5F6-4983-B8E9-5F5D68F214E0}" type="datetimeFigureOut">
              <a:rPr lang="tr-TR" smtClean="0"/>
              <a:t>5.12.2016</a:t>
            </a:fld>
            <a:endParaRPr lang="tr-T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AB88E6-CDFF-47E3-9F36-3637CF819A9B}" type="slidenum">
              <a:rPr lang="tr-TR" smtClean="0"/>
              <a:t>‹#›</a:t>
            </a:fld>
            <a:endParaRPr lang="tr-TR"/>
          </a:p>
        </p:txBody>
      </p:sp>
    </p:spTree>
    <p:extLst>
      <p:ext uri="{BB962C8B-B14F-4D97-AF65-F5344CB8AC3E}">
        <p14:creationId xmlns:p14="http://schemas.microsoft.com/office/powerpoint/2010/main" val="4251351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973EC7-7C9C-4644-9BD5-E0C1F34831E9}" type="slidenum">
              <a:rPr lang="en-US" altLang="tr-TR"/>
              <a:pPr/>
              <a:t>21</a:t>
            </a:fld>
            <a:endParaRPr lang="en-US" altLang="tr-TR"/>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959615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3B8FC5-6203-4106-B408-57CC42A4190F}" type="slidenum">
              <a:rPr lang="en-US" altLang="tr-TR"/>
              <a:pPr/>
              <a:t>25</a:t>
            </a:fld>
            <a:endParaRPr lang="en-US" altLang="tr-T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en-US" altLang="tr-TR"/>
              <a:t>. </a:t>
            </a:r>
          </a:p>
          <a:p>
            <a:endParaRPr lang="en-US" altLang="tr-TR"/>
          </a:p>
        </p:txBody>
      </p:sp>
    </p:spTree>
    <p:extLst>
      <p:ext uri="{BB962C8B-B14F-4D97-AF65-F5344CB8AC3E}">
        <p14:creationId xmlns:p14="http://schemas.microsoft.com/office/powerpoint/2010/main" val="1908375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84D0BF6-1146-46DE-9E87-AC71CDD8D40C}" type="slidenum">
              <a:rPr lang="en-US" altLang="tr-TR"/>
              <a:pPr/>
              <a:t>26</a:t>
            </a:fld>
            <a:endParaRPr lang="en-US" altLang="tr-T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r>
              <a:rPr lang="en-US" altLang="tr-TR"/>
              <a:t>. </a:t>
            </a:r>
          </a:p>
          <a:p>
            <a:endParaRPr lang="en-US" altLang="tr-TR"/>
          </a:p>
        </p:txBody>
      </p:sp>
    </p:spTree>
    <p:extLst>
      <p:ext uri="{BB962C8B-B14F-4D97-AF65-F5344CB8AC3E}">
        <p14:creationId xmlns:p14="http://schemas.microsoft.com/office/powerpoint/2010/main" val="931576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5.12.2016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221264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5.12.2016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411067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4058B4-15BA-4924-A96D-361B3D1AC2DA}" type="datetimeFigureOut">
              <a:rPr lang="tr-TR" smtClean="0"/>
              <a:t>5.12.2016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33337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p:cNvSpPr>
            <a:spLocks noGrp="1"/>
          </p:cNvSpPr>
          <p:nvPr>
            <p:ph type="dt" sz="half" idx="10"/>
          </p:nvPr>
        </p:nvSpPr>
        <p:spPr/>
        <p:txBody>
          <a:bodyPr/>
          <a:lstStyle/>
          <a:p>
            <a:fld id="{B54058B4-15BA-4924-A96D-361B3D1AC2DA}" type="datetimeFigureOut">
              <a:rPr lang="tr-TR" smtClean="0"/>
              <a:t>5.12.2016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36240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p:cNvSpPr>
            <a:spLocks noGrp="1"/>
          </p:cNvSpPr>
          <p:nvPr>
            <p:ph type="dt" sz="half" idx="10"/>
          </p:nvPr>
        </p:nvSpPr>
        <p:spPr/>
        <p:txBody>
          <a:bodyPr/>
          <a:lstStyle/>
          <a:p>
            <a:fld id="{B54058B4-15BA-4924-A96D-361B3D1AC2DA}" type="datetimeFigureOut">
              <a:rPr lang="tr-TR" smtClean="0"/>
              <a:t>5.12.2016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891042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Date Placeholder 2"/>
          <p:cNvSpPr>
            <a:spLocks noGrp="1"/>
          </p:cNvSpPr>
          <p:nvPr>
            <p:ph type="dt" sz="half" idx="10"/>
          </p:nvPr>
        </p:nvSpPr>
        <p:spPr/>
        <p:txBody>
          <a:bodyPr/>
          <a:lstStyle/>
          <a:p>
            <a:fld id="{B54058B4-15BA-4924-A96D-361B3D1AC2DA}" type="datetimeFigureOut">
              <a:rPr lang="tr-TR" smtClean="0"/>
              <a:t>5.12.2016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514758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4058B4-15BA-4924-A96D-361B3D1AC2DA}" type="datetimeFigureOut">
              <a:rPr lang="tr-TR" smtClean="0"/>
              <a:t>5.12.2016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931335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4058B4-15BA-4924-A96D-361B3D1AC2DA}" type="datetimeFigureOut">
              <a:rPr lang="tr-TR" smtClean="0"/>
              <a:t>5.12.2016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3841580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54058B4-15BA-4924-A96D-361B3D1AC2DA}" type="datetimeFigureOut">
              <a:rPr lang="tr-TR" smtClean="0"/>
              <a:t>5.12.2016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2482824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5.12.2016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1480280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10"/>
          </p:nvPr>
        </p:nvSpPr>
        <p:spPr/>
        <p:txBody>
          <a:bodyPr/>
          <a:lstStyle/>
          <a:p>
            <a:fld id="{B54058B4-15BA-4924-A96D-361B3D1AC2DA}" type="datetimeFigureOut">
              <a:rPr lang="tr-TR" smtClean="0"/>
              <a:t>5.12.2016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EBB2CAB-86DA-46C4-BA3F-561FC0D111C0}" type="slidenum">
              <a:rPr lang="tr-TR" smtClean="0"/>
              <a:t>‹#›</a:t>
            </a:fld>
            <a:endParaRPr lang="tr-TR"/>
          </a:p>
        </p:txBody>
      </p:sp>
    </p:spTree>
    <p:extLst>
      <p:ext uri="{BB962C8B-B14F-4D97-AF65-F5344CB8AC3E}">
        <p14:creationId xmlns:p14="http://schemas.microsoft.com/office/powerpoint/2010/main" val="3377132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058B4-15BA-4924-A96D-361B3D1AC2DA}" type="datetimeFigureOut">
              <a:rPr lang="tr-TR" smtClean="0"/>
              <a:t>5.12.2016</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BB2CAB-86DA-46C4-BA3F-561FC0D111C0}" type="slidenum">
              <a:rPr lang="tr-TR" smtClean="0"/>
              <a:t>‹#›</a:t>
            </a:fld>
            <a:endParaRPr lang="tr-TR"/>
          </a:p>
        </p:txBody>
      </p:sp>
    </p:spTree>
    <p:extLst>
      <p:ext uri="{BB962C8B-B14F-4D97-AF65-F5344CB8AC3E}">
        <p14:creationId xmlns:p14="http://schemas.microsoft.com/office/powerpoint/2010/main" val="250020525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mesutyilmaz@ankara.edu.t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tr.wikipedia.org/wiki/Metre" TargetMode="External"/><Relationship Id="rId3" Type="http://schemas.openxmlformats.org/officeDocument/2006/relationships/hyperlink" Target="https://tr.wikipedia.org/wiki/G%C3%BCne%C5%9F_k%C3%BCtlesi" TargetMode="External"/><Relationship Id="rId7" Type="http://schemas.openxmlformats.org/officeDocument/2006/relationships/hyperlink" Target="https://tr.wikipedia.org/wiki/G%C3%BCne%C5%9F_yar%C4%B1%C3%A7ap%C4%B1"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hyperlink" Target="https://tr.wikipedia.org/wiki/Watt" TargetMode="External"/><Relationship Id="rId5" Type="http://schemas.openxmlformats.org/officeDocument/2006/relationships/hyperlink" Target="https://tr.wikipedia.org/wiki/G%C3%BCne%C5%9F_ayd%C4%B1nlatma_g%C3%BCc%C3%BC" TargetMode="External"/><Relationship Id="rId4" Type="http://schemas.openxmlformats.org/officeDocument/2006/relationships/hyperlink" Target="https://tr.wikipedia.org/wiki/Kilogram"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xml"/><Relationship Id="rId1" Type="http://schemas.openxmlformats.org/officeDocument/2006/relationships/vmlDrawing" Target="../drawings/vmlDrawing3.vml"/><Relationship Id="rId4" Type="http://schemas.openxmlformats.org/officeDocument/2006/relationships/image" Target="../media/image24.wmf"/></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ontrol" Target="../activeX/activeX2.xml"/><Relationship Id="rId1" Type="http://schemas.openxmlformats.org/officeDocument/2006/relationships/vmlDrawing" Target="../drawings/vmlDrawing4.vml"/><Relationship Id="rId5" Type="http://schemas.openxmlformats.org/officeDocument/2006/relationships/image" Target="../media/image26.wmf"/><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3.xml"/><Relationship Id="rId1" Type="http://schemas.openxmlformats.org/officeDocument/2006/relationships/vmlDrawing" Target="../drawings/vmlDrawing5.vml"/><Relationship Id="rId4" Type="http://schemas.openxmlformats.org/officeDocument/2006/relationships/image" Target="../media/image27.wmf"/></Relationships>
</file>

<file path=ppt/slides/_rels/slide33.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b="1" dirty="0"/>
              <a:t>GDM417 - ASTRONOMİ</a:t>
            </a:r>
          </a:p>
        </p:txBody>
      </p:sp>
      <p:sp>
        <p:nvSpPr>
          <p:cNvPr id="3" name="Subtitle 2"/>
          <p:cNvSpPr>
            <a:spLocks noGrp="1"/>
          </p:cNvSpPr>
          <p:nvPr>
            <p:ph type="subTitle" idx="1"/>
          </p:nvPr>
        </p:nvSpPr>
        <p:spPr/>
        <p:txBody>
          <a:bodyPr>
            <a:normAutofit fontScale="77500" lnSpcReduction="20000"/>
          </a:bodyPr>
          <a:lstStyle/>
          <a:p>
            <a:r>
              <a:rPr lang="tr-TR" sz="2600" b="1" dirty="0"/>
              <a:t>Yrd. Doç. Dr. Mesut Yılmaz</a:t>
            </a:r>
          </a:p>
          <a:p>
            <a:r>
              <a:rPr lang="tr-TR" dirty="0"/>
              <a:t>Ankara Üniversitesi, Fen Fakültesi Astronomi ve Uzay Bilimleri</a:t>
            </a:r>
          </a:p>
          <a:p>
            <a:r>
              <a:rPr lang="tr-TR" dirty="0">
                <a:hlinkClick r:id="rId2"/>
              </a:rPr>
              <a:t>mesutyilmaz@ankara.edu.tr</a:t>
            </a:r>
            <a:endParaRPr lang="tr-TR" dirty="0"/>
          </a:p>
          <a:p>
            <a:r>
              <a:rPr lang="tr-TR" dirty="0"/>
              <a:t>312-2126720 / 1316</a:t>
            </a:r>
          </a:p>
          <a:p>
            <a:r>
              <a:rPr lang="tr-TR" dirty="0"/>
              <a:t>2016-2017 Güz</a:t>
            </a:r>
          </a:p>
        </p:txBody>
      </p:sp>
    </p:spTree>
    <p:extLst>
      <p:ext uri="{BB962C8B-B14F-4D97-AF65-F5344CB8AC3E}">
        <p14:creationId xmlns:p14="http://schemas.microsoft.com/office/powerpoint/2010/main" val="238642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03994"/>
            <a:ext cx="10515600" cy="1325563"/>
          </a:xfrm>
        </p:spPr>
        <p:txBody>
          <a:bodyPr>
            <a:normAutofit/>
          </a:bodyPr>
          <a:lstStyle/>
          <a:p>
            <a:pPr algn="ctr"/>
            <a:r>
              <a:rPr lang="tr-TR" altLang="tr-TR" b="1" dirty="0" smtClean="0">
                <a:solidFill>
                  <a:srgbClr val="C00000"/>
                </a:solidFill>
              </a:rPr>
              <a:t>BÖLÜM – </a:t>
            </a:r>
            <a:r>
              <a:rPr lang="tr-TR" altLang="tr-TR" b="1" dirty="0" smtClean="0">
                <a:solidFill>
                  <a:srgbClr val="C00000"/>
                </a:solidFill>
              </a:rPr>
              <a:t>8</a:t>
            </a:r>
            <a:r>
              <a:rPr lang="tr-TR" altLang="tr-TR" b="1" dirty="0" smtClean="0">
                <a:solidFill>
                  <a:srgbClr val="C00000"/>
                </a:solidFill>
              </a:rPr>
              <a:t/>
            </a:r>
            <a:br>
              <a:rPr lang="tr-TR" altLang="tr-TR" b="1" dirty="0" smtClean="0">
                <a:solidFill>
                  <a:srgbClr val="C00000"/>
                </a:solidFill>
              </a:rPr>
            </a:br>
            <a:r>
              <a:rPr lang="tr-TR" altLang="tr-TR" b="1" dirty="0" smtClean="0">
                <a:solidFill>
                  <a:srgbClr val="C00000"/>
                </a:solidFill>
              </a:rPr>
              <a:t>YILDIZLAR</a:t>
            </a:r>
            <a:endParaRPr lang="tr-TR" b="1" dirty="0">
              <a:solidFill>
                <a:srgbClr val="C00000"/>
              </a:solidFill>
            </a:endParaRPr>
          </a:p>
        </p:txBody>
      </p:sp>
      <p:sp>
        <p:nvSpPr>
          <p:cNvPr id="3" name="Content Placeholder 2"/>
          <p:cNvSpPr>
            <a:spLocks noGrp="1"/>
          </p:cNvSpPr>
          <p:nvPr>
            <p:ph idx="1"/>
          </p:nvPr>
        </p:nvSpPr>
        <p:spPr>
          <a:xfrm>
            <a:off x="254000" y="1664810"/>
            <a:ext cx="6654800" cy="4456589"/>
          </a:xfrm>
        </p:spPr>
        <p:txBody>
          <a:bodyPr>
            <a:normAutofit fontScale="85000" lnSpcReduction="20000"/>
          </a:bodyPr>
          <a:lstStyle/>
          <a:p>
            <a:r>
              <a:rPr lang="tr-TR" dirty="0" smtClean="0"/>
              <a:t>Yıldızlar hakkında edindiğimiz bilginin çoğu yıldızlardan gelen ışık sayesindedir. Yıldızlar tıpkı </a:t>
            </a:r>
            <a:r>
              <a:rPr lang="tr-TR" dirty="0"/>
              <a:t>G</a:t>
            </a:r>
            <a:r>
              <a:rPr lang="tr-TR" dirty="0" smtClean="0"/>
              <a:t>üneş gibi kendi enerjisini kendi üreten ve uzayın derinliklerine doğru ışık saçan gök cisimleridir.</a:t>
            </a:r>
          </a:p>
          <a:p>
            <a:r>
              <a:rPr lang="tr-TR" dirty="0" smtClean="0"/>
              <a:t>Yıldızlar, </a:t>
            </a:r>
            <a:r>
              <a:rPr lang="tr-TR" dirty="0"/>
              <a:t>ağırlıklı olarak hidrojen ve helyumdan </a:t>
            </a:r>
            <a:r>
              <a:rPr lang="tr-TR" dirty="0" smtClean="0"/>
              <a:t>oluşan ve gökyüzünde </a:t>
            </a:r>
            <a:r>
              <a:rPr lang="tr-TR" dirty="0"/>
              <a:t>bir nokta olarak görünen plazma </a:t>
            </a:r>
            <a:r>
              <a:rPr lang="tr-TR" dirty="0" smtClean="0"/>
              <a:t>küreleridir.</a:t>
            </a:r>
          </a:p>
          <a:p>
            <a:r>
              <a:rPr lang="tr-TR" dirty="0"/>
              <a:t>Yıldızların parlamasının nedeni çekirdeklerinde meydana gelen çekirdek kaynaşması (füzyon) tepkimelerinde açığa çıkan nükleer enerjinin yıldızın içinden geçtikten sonra dış uzaya ışınım (radyasyon) ile yayılmasıdır</a:t>
            </a:r>
            <a:r>
              <a:rPr lang="tr-TR" dirty="0" smtClean="0"/>
              <a:t>.</a:t>
            </a:r>
          </a:p>
          <a:p>
            <a:r>
              <a:rPr lang="tr-TR" dirty="0" smtClean="0"/>
              <a:t>Bu enerji miktarı da o yıldızın kütlesi, yaşı ve kimyasal bileşimine bağlıdır.</a:t>
            </a:r>
          </a:p>
          <a:p>
            <a:endParaRPr lang="tr-TR" dirty="0"/>
          </a:p>
        </p:txBody>
      </p:sp>
      <p:pic>
        <p:nvPicPr>
          <p:cNvPr id="14338" name="Picture 2" descr="https://upload.wikimedia.org/wikipedia/commons/thumb/4/4b/Bob_Star_-_M45_Carranza_Field_%28by%29.jpg/300px-Bob_Star_-_M45_Carranza_Field_%28by%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2066" y="1855310"/>
            <a:ext cx="5179934" cy="3453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418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tr-TR" b="1" dirty="0">
                <a:solidFill>
                  <a:srgbClr val="C00000"/>
                </a:solidFill>
              </a:rPr>
              <a:t>YILDIZLAR</a:t>
            </a:r>
            <a:endParaRPr lang="tr-TR" dirty="0"/>
          </a:p>
        </p:txBody>
      </p:sp>
      <p:sp>
        <p:nvSpPr>
          <p:cNvPr id="4" name="Rectangle 3"/>
          <p:cNvSpPr>
            <a:spLocks noGrp="1"/>
          </p:cNvSpPr>
          <p:nvPr>
            <p:ph idx="1"/>
          </p:nvPr>
        </p:nvSpPr>
        <p:spPr>
          <a:xfrm>
            <a:off x="596900" y="1396762"/>
            <a:ext cx="10515600" cy="4351338"/>
          </a:xfrm>
          <a:solidFill>
            <a:srgbClr val="FFFFFF"/>
          </a:solidFill>
        </p:spPr>
        <p:txBody>
          <a:bodyPr>
            <a:normAutofit lnSpcReduction="10000"/>
          </a:bodyPr>
          <a:lstStyle/>
          <a:p>
            <a:pPr eaLnBrk="1" hangingPunct="1"/>
            <a:r>
              <a:rPr lang="tr-TR" altLang="tr-TR" sz="3200" dirty="0">
                <a:solidFill>
                  <a:srgbClr val="6600FF"/>
                </a:solidFill>
                <a:latin typeface="Monotype Corsiva" panose="03010101010201010101" pitchFamily="66" charset="0"/>
              </a:rPr>
              <a:t>YILDIZLAR</a:t>
            </a:r>
            <a:br>
              <a:rPr lang="tr-TR" altLang="tr-TR" sz="3200" dirty="0">
                <a:solidFill>
                  <a:srgbClr val="6600FF"/>
                </a:solidFill>
                <a:latin typeface="Monotype Corsiva" panose="03010101010201010101" pitchFamily="66" charset="0"/>
              </a:rPr>
            </a:br>
            <a:r>
              <a:rPr lang="tr-TR" altLang="tr-TR" sz="3200" dirty="0">
                <a:solidFill>
                  <a:srgbClr val="339933"/>
                </a:solidFill>
                <a:latin typeface="Monotype Corsiva" panose="03010101010201010101" pitchFamily="66" charset="0"/>
              </a:rPr>
              <a:t>K</a:t>
            </a:r>
            <a:r>
              <a:rPr lang="tr-TR" altLang="tr-TR" sz="3200" dirty="0">
                <a:solidFill>
                  <a:srgbClr val="339933"/>
                </a:solidFill>
              </a:rPr>
              <a:t>ü</a:t>
            </a:r>
            <a:r>
              <a:rPr lang="tr-TR" altLang="tr-TR" sz="3200" dirty="0">
                <a:solidFill>
                  <a:srgbClr val="339933"/>
                </a:solidFill>
                <a:latin typeface="Monotype Corsiva" panose="03010101010201010101" pitchFamily="66" charset="0"/>
              </a:rPr>
              <a:t>tle:</a:t>
            </a:r>
            <a:r>
              <a:rPr lang="tr-TR" altLang="tr-TR" sz="3200" dirty="0">
                <a:latin typeface="Monotype Corsiva" panose="03010101010201010101" pitchFamily="66" charset="0"/>
              </a:rPr>
              <a:t> </a:t>
            </a:r>
            <a:r>
              <a:rPr lang="tr-TR" altLang="tr-TR" sz="3200" dirty="0">
                <a:solidFill>
                  <a:srgbClr val="C3370B"/>
                </a:solidFill>
                <a:latin typeface="Monotype Corsiva" panose="03010101010201010101" pitchFamily="66" charset="0"/>
              </a:rPr>
              <a:t>100M</a:t>
            </a:r>
            <a:r>
              <a:rPr lang="en-US" altLang="tr-TR" sz="2000" baseline="-25000" dirty="0">
                <a:solidFill>
                  <a:srgbClr val="C3370B"/>
                </a:solidFill>
              </a:rPr>
              <a:t>☉</a:t>
            </a:r>
            <a:r>
              <a:rPr lang="tr-TR" altLang="tr-TR" sz="3200" dirty="0">
                <a:solidFill>
                  <a:srgbClr val="C3370B"/>
                </a:solidFill>
                <a:latin typeface="Monotype Corsiva" panose="03010101010201010101" pitchFamily="66" charset="0"/>
              </a:rPr>
              <a:t> </a:t>
            </a:r>
            <a:r>
              <a:rPr lang="tr-TR" altLang="tr-TR" sz="3200" dirty="0">
                <a:solidFill>
                  <a:srgbClr val="C3370B"/>
                </a:solidFill>
              </a:rPr>
              <a:t>–</a:t>
            </a:r>
            <a:r>
              <a:rPr lang="tr-TR" altLang="tr-TR" sz="3200" dirty="0">
                <a:solidFill>
                  <a:srgbClr val="C3370B"/>
                </a:solidFill>
                <a:latin typeface="Monotype Corsiva" panose="03010101010201010101" pitchFamily="66" charset="0"/>
              </a:rPr>
              <a:t>  0.075 M</a:t>
            </a:r>
            <a:r>
              <a:rPr lang="en-US" altLang="tr-TR" sz="2000" baseline="-25000" dirty="0">
                <a:solidFill>
                  <a:srgbClr val="C3370B"/>
                </a:solidFill>
              </a:rPr>
              <a:t>☉</a:t>
            </a:r>
            <a:r>
              <a:rPr lang="tr-TR" altLang="tr-TR" dirty="0" smtClean="0"/>
              <a:t> </a:t>
            </a:r>
            <a:r>
              <a:rPr lang="tr-TR" altLang="tr-TR" sz="3200" dirty="0">
                <a:solidFill>
                  <a:srgbClr val="C52409"/>
                </a:solidFill>
                <a:latin typeface="Monotype Corsiva" panose="03010101010201010101" pitchFamily="66" charset="0"/>
              </a:rPr>
              <a:t/>
            </a:r>
            <a:br>
              <a:rPr lang="tr-TR" altLang="tr-TR" sz="3200" dirty="0">
                <a:solidFill>
                  <a:srgbClr val="C52409"/>
                </a:solidFill>
                <a:latin typeface="Monotype Corsiva" panose="03010101010201010101" pitchFamily="66" charset="0"/>
              </a:rPr>
            </a:br>
            <a:r>
              <a:rPr lang="tr-TR" altLang="tr-TR" sz="3200" dirty="0">
                <a:solidFill>
                  <a:srgbClr val="339933"/>
                </a:solidFill>
                <a:latin typeface="Monotype Corsiva" panose="03010101010201010101" pitchFamily="66" charset="0"/>
              </a:rPr>
              <a:t>Işınım G</a:t>
            </a:r>
            <a:r>
              <a:rPr lang="tr-TR" altLang="tr-TR" sz="3200" dirty="0">
                <a:solidFill>
                  <a:srgbClr val="339933"/>
                </a:solidFill>
              </a:rPr>
              <a:t>üç</a:t>
            </a:r>
            <a:r>
              <a:rPr lang="tr-TR" altLang="tr-TR" sz="3200" dirty="0">
                <a:solidFill>
                  <a:srgbClr val="339933"/>
                </a:solidFill>
                <a:latin typeface="Monotype Corsiva" panose="03010101010201010101" pitchFamily="66" charset="0"/>
              </a:rPr>
              <a:t>leri:</a:t>
            </a:r>
            <a:r>
              <a:rPr lang="tr-TR" altLang="tr-TR" sz="3200" dirty="0">
                <a:latin typeface="Monotype Corsiva" panose="03010101010201010101" pitchFamily="66" charset="0"/>
              </a:rPr>
              <a:t> </a:t>
            </a:r>
            <a:r>
              <a:rPr lang="tr-TR" altLang="tr-TR" sz="3200" dirty="0">
                <a:solidFill>
                  <a:srgbClr val="C52409"/>
                </a:solidFill>
                <a:latin typeface="Monotype Corsiva" panose="03010101010201010101" pitchFamily="66" charset="0"/>
              </a:rPr>
              <a:t>10</a:t>
            </a:r>
            <a:r>
              <a:rPr lang="tr-TR" altLang="tr-TR" sz="3200" baseline="30000" dirty="0">
                <a:solidFill>
                  <a:srgbClr val="C52409"/>
                </a:solidFill>
                <a:latin typeface="Monotype Corsiva" panose="03010101010201010101" pitchFamily="66" charset="0"/>
              </a:rPr>
              <a:t>6</a:t>
            </a:r>
            <a:r>
              <a:rPr lang="tr-TR" altLang="tr-TR" sz="3200" dirty="0">
                <a:solidFill>
                  <a:srgbClr val="C52409"/>
                </a:solidFill>
                <a:latin typeface="Monotype Corsiva" panose="03010101010201010101" pitchFamily="66" charset="0"/>
              </a:rPr>
              <a:t>L</a:t>
            </a:r>
            <a:r>
              <a:rPr lang="en-US" altLang="tr-TR" sz="2000" baseline="-25000" dirty="0">
                <a:solidFill>
                  <a:srgbClr val="C52409"/>
                </a:solidFill>
              </a:rPr>
              <a:t>☉</a:t>
            </a:r>
            <a:r>
              <a:rPr lang="tr-TR" altLang="tr-TR" sz="3200" dirty="0">
                <a:solidFill>
                  <a:srgbClr val="C52409"/>
                </a:solidFill>
                <a:latin typeface="Monotype Corsiva" panose="03010101010201010101" pitchFamily="66" charset="0"/>
              </a:rPr>
              <a:t> </a:t>
            </a:r>
            <a:r>
              <a:rPr lang="tr-TR" altLang="tr-TR" sz="3200" dirty="0">
                <a:solidFill>
                  <a:srgbClr val="C52409"/>
                </a:solidFill>
              </a:rPr>
              <a:t>–</a:t>
            </a:r>
            <a:r>
              <a:rPr lang="tr-TR" altLang="tr-TR" sz="3200" dirty="0">
                <a:solidFill>
                  <a:srgbClr val="C52409"/>
                </a:solidFill>
                <a:latin typeface="Monotype Corsiva" panose="03010101010201010101" pitchFamily="66" charset="0"/>
              </a:rPr>
              <a:t> 10</a:t>
            </a:r>
            <a:r>
              <a:rPr lang="tr-TR" altLang="tr-TR" sz="3200" baseline="30000" dirty="0">
                <a:solidFill>
                  <a:srgbClr val="C52409"/>
                </a:solidFill>
                <a:latin typeface="Monotype Corsiva" panose="03010101010201010101" pitchFamily="66" charset="0"/>
              </a:rPr>
              <a:t>-4</a:t>
            </a:r>
            <a:r>
              <a:rPr lang="tr-TR" altLang="tr-TR" sz="3200" dirty="0">
                <a:solidFill>
                  <a:srgbClr val="C52409"/>
                </a:solidFill>
                <a:latin typeface="Monotype Corsiva" panose="03010101010201010101" pitchFamily="66" charset="0"/>
              </a:rPr>
              <a:t>L</a:t>
            </a:r>
            <a:r>
              <a:rPr lang="en-US" altLang="tr-TR" sz="2000" baseline="-25000" dirty="0">
                <a:solidFill>
                  <a:srgbClr val="C52409"/>
                </a:solidFill>
              </a:rPr>
              <a:t>☉</a:t>
            </a:r>
            <a:r>
              <a:rPr lang="tr-TR" altLang="tr-TR" sz="3200" dirty="0">
                <a:solidFill>
                  <a:srgbClr val="C52409"/>
                </a:solidFill>
                <a:latin typeface="Monotype Corsiva" panose="03010101010201010101" pitchFamily="66" charset="0"/>
              </a:rPr>
              <a:t> </a:t>
            </a:r>
            <a:r>
              <a:rPr lang="tr-TR" altLang="tr-TR" sz="3200" dirty="0">
                <a:latin typeface="Monotype Corsiva" panose="03010101010201010101" pitchFamily="66" charset="0"/>
              </a:rPr>
              <a:t/>
            </a:r>
            <a:br>
              <a:rPr lang="tr-TR" altLang="tr-TR" sz="3200" dirty="0">
                <a:latin typeface="Monotype Corsiva" panose="03010101010201010101" pitchFamily="66" charset="0"/>
              </a:rPr>
            </a:br>
            <a:r>
              <a:rPr lang="tr-TR" altLang="tr-TR" sz="3200" dirty="0">
                <a:solidFill>
                  <a:srgbClr val="339933"/>
                </a:solidFill>
                <a:latin typeface="Monotype Corsiva" panose="03010101010201010101" pitchFamily="66" charset="0"/>
              </a:rPr>
              <a:t>Sıcaklık:</a:t>
            </a:r>
            <a:r>
              <a:rPr lang="tr-TR" altLang="tr-TR" sz="3200" dirty="0">
                <a:latin typeface="Monotype Corsiva" panose="03010101010201010101" pitchFamily="66" charset="0"/>
              </a:rPr>
              <a:t> </a:t>
            </a:r>
            <a:r>
              <a:rPr lang="tr-TR" altLang="tr-TR" sz="3200" dirty="0">
                <a:solidFill>
                  <a:srgbClr val="C52409"/>
                </a:solidFill>
                <a:latin typeface="Monotype Corsiva" panose="03010101010201010101" pitchFamily="66" charset="0"/>
              </a:rPr>
              <a:t>50000K  </a:t>
            </a:r>
            <a:r>
              <a:rPr lang="tr-TR" altLang="tr-TR" sz="3200" dirty="0">
                <a:solidFill>
                  <a:srgbClr val="C52409"/>
                </a:solidFill>
              </a:rPr>
              <a:t>–</a:t>
            </a:r>
            <a:r>
              <a:rPr lang="tr-TR" altLang="tr-TR" sz="3200" dirty="0">
                <a:solidFill>
                  <a:srgbClr val="C52409"/>
                </a:solidFill>
                <a:latin typeface="Monotype Corsiva" panose="03010101010201010101" pitchFamily="66" charset="0"/>
              </a:rPr>
              <a:t>  2000 K</a:t>
            </a:r>
            <a:br>
              <a:rPr lang="tr-TR" altLang="tr-TR" sz="3200" dirty="0">
                <a:solidFill>
                  <a:srgbClr val="C52409"/>
                </a:solidFill>
                <a:latin typeface="Monotype Corsiva" panose="03010101010201010101" pitchFamily="66" charset="0"/>
              </a:rPr>
            </a:br>
            <a:r>
              <a:rPr lang="tr-TR" altLang="tr-TR" sz="3200" dirty="0">
                <a:solidFill>
                  <a:srgbClr val="339933"/>
                </a:solidFill>
                <a:latin typeface="Monotype Corsiva" panose="03010101010201010101" pitchFamily="66" charset="0"/>
              </a:rPr>
              <a:t>Yarı</a:t>
            </a:r>
            <a:r>
              <a:rPr lang="tr-TR" altLang="tr-TR" sz="3200" dirty="0">
                <a:solidFill>
                  <a:srgbClr val="339933"/>
                </a:solidFill>
              </a:rPr>
              <a:t>ç</a:t>
            </a:r>
            <a:r>
              <a:rPr lang="tr-TR" altLang="tr-TR" sz="3200" dirty="0">
                <a:solidFill>
                  <a:srgbClr val="339933"/>
                </a:solidFill>
                <a:latin typeface="Monotype Corsiva" panose="03010101010201010101" pitchFamily="66" charset="0"/>
              </a:rPr>
              <a:t>ap:</a:t>
            </a:r>
            <a:r>
              <a:rPr lang="tr-TR" altLang="tr-TR" sz="3200" dirty="0">
                <a:latin typeface="Monotype Corsiva" panose="03010101010201010101" pitchFamily="66" charset="0"/>
              </a:rPr>
              <a:t> </a:t>
            </a:r>
            <a:r>
              <a:rPr lang="tr-TR" altLang="tr-TR" sz="3200" dirty="0">
                <a:solidFill>
                  <a:srgbClr val="C52409"/>
                </a:solidFill>
                <a:latin typeface="Monotype Corsiva" panose="03010101010201010101" pitchFamily="66" charset="0"/>
              </a:rPr>
              <a:t>10</a:t>
            </a:r>
            <a:r>
              <a:rPr lang="tr-TR" altLang="tr-TR" sz="3200" baseline="30000" dirty="0">
                <a:solidFill>
                  <a:srgbClr val="C52409"/>
                </a:solidFill>
                <a:latin typeface="Monotype Corsiva" panose="03010101010201010101" pitchFamily="66" charset="0"/>
              </a:rPr>
              <a:t>3</a:t>
            </a:r>
            <a:r>
              <a:rPr lang="tr-TR" altLang="tr-TR" sz="3200" dirty="0">
                <a:solidFill>
                  <a:srgbClr val="C52409"/>
                </a:solidFill>
                <a:latin typeface="Monotype Corsiva" panose="03010101010201010101" pitchFamily="66" charset="0"/>
              </a:rPr>
              <a:t>R </a:t>
            </a:r>
            <a:r>
              <a:rPr lang="en-US" altLang="tr-TR" sz="2000" baseline="-25000" dirty="0">
                <a:solidFill>
                  <a:srgbClr val="C52409"/>
                </a:solidFill>
              </a:rPr>
              <a:t>☉</a:t>
            </a:r>
            <a:r>
              <a:rPr lang="tr-TR" altLang="tr-TR" sz="3200" dirty="0">
                <a:solidFill>
                  <a:srgbClr val="C52409"/>
                </a:solidFill>
                <a:latin typeface="Monotype Corsiva" panose="03010101010201010101" pitchFamily="66" charset="0"/>
              </a:rPr>
              <a:t>- 10</a:t>
            </a:r>
            <a:r>
              <a:rPr lang="tr-TR" altLang="tr-TR" sz="3200" baseline="30000" dirty="0">
                <a:solidFill>
                  <a:srgbClr val="C52409"/>
                </a:solidFill>
                <a:latin typeface="Monotype Corsiva" panose="03010101010201010101" pitchFamily="66" charset="0"/>
              </a:rPr>
              <a:t>-1</a:t>
            </a:r>
            <a:r>
              <a:rPr lang="tr-TR" altLang="tr-TR" sz="3200" dirty="0">
                <a:solidFill>
                  <a:srgbClr val="C52409"/>
                </a:solidFill>
                <a:latin typeface="Monotype Corsiva" panose="03010101010201010101" pitchFamily="66" charset="0"/>
              </a:rPr>
              <a:t>R </a:t>
            </a:r>
            <a:r>
              <a:rPr lang="en-US" altLang="tr-TR" sz="2000" baseline="-25000" dirty="0">
                <a:solidFill>
                  <a:srgbClr val="C52409"/>
                </a:solidFill>
              </a:rPr>
              <a:t>☉</a:t>
            </a:r>
            <a:r>
              <a:rPr lang="tr-TR" altLang="tr-TR" sz="3200" dirty="0">
                <a:solidFill>
                  <a:srgbClr val="C52409"/>
                </a:solidFill>
                <a:latin typeface="Monotype Corsiva" panose="03010101010201010101" pitchFamily="66" charset="0"/>
              </a:rPr>
              <a:t> </a:t>
            </a:r>
            <a:br>
              <a:rPr lang="tr-TR" altLang="tr-TR" sz="3200" dirty="0">
                <a:solidFill>
                  <a:srgbClr val="C52409"/>
                </a:solidFill>
                <a:latin typeface="Monotype Corsiva" panose="03010101010201010101" pitchFamily="66" charset="0"/>
              </a:rPr>
            </a:br>
            <a:r>
              <a:rPr lang="tr-TR" altLang="tr-TR" sz="3200" dirty="0">
                <a:latin typeface="Monotype Corsiva" panose="03010101010201010101" pitchFamily="66" charset="0"/>
              </a:rPr>
              <a:t/>
            </a:r>
            <a:br>
              <a:rPr lang="tr-TR" altLang="tr-TR" sz="3200" dirty="0">
                <a:latin typeface="Monotype Corsiva" panose="03010101010201010101" pitchFamily="66" charset="0"/>
              </a:rPr>
            </a:br>
            <a:r>
              <a:rPr lang="tr-TR" altLang="tr-TR" sz="2800" dirty="0">
                <a:solidFill>
                  <a:srgbClr val="6600FF"/>
                </a:solidFill>
                <a:latin typeface="Monotype Corsiva" panose="03010101010201010101" pitchFamily="66" charset="0"/>
              </a:rPr>
              <a:t>YILDIZALTI CİSİMLER (KAHVERENGİ C</a:t>
            </a:r>
            <a:r>
              <a:rPr lang="tr-TR" altLang="tr-TR" sz="2800" dirty="0">
                <a:solidFill>
                  <a:srgbClr val="6600FF"/>
                </a:solidFill>
              </a:rPr>
              <a:t>Ü</a:t>
            </a:r>
            <a:r>
              <a:rPr lang="tr-TR" altLang="tr-TR" sz="2800" dirty="0">
                <a:solidFill>
                  <a:srgbClr val="6600FF"/>
                </a:solidFill>
                <a:latin typeface="Monotype Corsiva" panose="03010101010201010101" pitchFamily="66" charset="0"/>
              </a:rPr>
              <a:t>CELER)</a:t>
            </a:r>
            <a:br>
              <a:rPr lang="tr-TR" altLang="tr-TR" sz="2800" dirty="0">
                <a:solidFill>
                  <a:srgbClr val="6600FF"/>
                </a:solidFill>
                <a:latin typeface="Monotype Corsiva" panose="03010101010201010101" pitchFamily="66" charset="0"/>
              </a:rPr>
            </a:br>
            <a:r>
              <a:rPr lang="tr-TR" altLang="tr-TR" sz="3200" dirty="0">
                <a:solidFill>
                  <a:srgbClr val="339933"/>
                </a:solidFill>
                <a:latin typeface="Monotype Corsiva" panose="03010101010201010101" pitchFamily="66" charset="0"/>
              </a:rPr>
              <a:t>K</a:t>
            </a:r>
            <a:r>
              <a:rPr lang="tr-TR" altLang="tr-TR" sz="3200" dirty="0">
                <a:solidFill>
                  <a:srgbClr val="339933"/>
                </a:solidFill>
              </a:rPr>
              <a:t>ü</a:t>
            </a:r>
            <a:r>
              <a:rPr lang="tr-TR" altLang="tr-TR" sz="3200" dirty="0">
                <a:solidFill>
                  <a:srgbClr val="339933"/>
                </a:solidFill>
                <a:latin typeface="Monotype Corsiva" panose="03010101010201010101" pitchFamily="66" charset="0"/>
              </a:rPr>
              <a:t>tle:</a:t>
            </a:r>
            <a:r>
              <a:rPr lang="tr-TR" altLang="tr-TR" sz="3200" dirty="0">
                <a:latin typeface="Monotype Corsiva" panose="03010101010201010101" pitchFamily="66" charset="0"/>
              </a:rPr>
              <a:t> </a:t>
            </a:r>
            <a:r>
              <a:rPr lang="tr-TR" altLang="tr-TR" sz="3200" dirty="0">
                <a:solidFill>
                  <a:srgbClr val="A50021"/>
                </a:solidFill>
                <a:latin typeface="Monotype Corsiva" panose="03010101010201010101" pitchFamily="66" charset="0"/>
              </a:rPr>
              <a:t>75</a:t>
            </a:r>
            <a:r>
              <a:rPr lang="tr-TR" altLang="tr-TR" sz="3200" dirty="0">
                <a:solidFill>
                  <a:srgbClr val="C52409"/>
                </a:solidFill>
                <a:latin typeface="Monotype Corsiva" panose="03010101010201010101" pitchFamily="66" charset="0"/>
              </a:rPr>
              <a:t> </a:t>
            </a:r>
            <a:r>
              <a:rPr lang="tr-TR" altLang="tr-TR" sz="3200" dirty="0" err="1">
                <a:solidFill>
                  <a:srgbClr val="C52409"/>
                </a:solidFill>
                <a:latin typeface="Monotype Corsiva" panose="03010101010201010101" pitchFamily="66" charset="0"/>
              </a:rPr>
              <a:t>Mj</a:t>
            </a:r>
            <a:r>
              <a:rPr lang="tr-TR" altLang="tr-TR" sz="3200" dirty="0">
                <a:solidFill>
                  <a:srgbClr val="C52409"/>
                </a:solidFill>
                <a:latin typeface="Monotype Corsiva" panose="03010101010201010101" pitchFamily="66" charset="0"/>
              </a:rPr>
              <a:t> </a:t>
            </a:r>
            <a:r>
              <a:rPr lang="tr-TR" altLang="tr-TR" sz="3200" dirty="0">
                <a:solidFill>
                  <a:srgbClr val="C52409"/>
                </a:solidFill>
              </a:rPr>
              <a:t>–</a:t>
            </a:r>
            <a:r>
              <a:rPr lang="tr-TR" altLang="tr-TR" sz="3200" dirty="0">
                <a:solidFill>
                  <a:srgbClr val="C52409"/>
                </a:solidFill>
                <a:latin typeface="Monotype Corsiva" panose="03010101010201010101" pitchFamily="66" charset="0"/>
              </a:rPr>
              <a:t> 10 </a:t>
            </a:r>
            <a:r>
              <a:rPr lang="tr-TR" altLang="tr-TR" sz="3200" dirty="0" err="1">
                <a:solidFill>
                  <a:srgbClr val="C52409"/>
                </a:solidFill>
                <a:latin typeface="Monotype Corsiva" panose="03010101010201010101" pitchFamily="66" charset="0"/>
              </a:rPr>
              <a:t>Mj</a:t>
            </a:r>
            <a:r>
              <a:rPr lang="tr-TR" altLang="tr-TR" sz="3200" dirty="0">
                <a:solidFill>
                  <a:srgbClr val="C52409"/>
                </a:solidFill>
                <a:latin typeface="Monotype Corsiva" panose="03010101010201010101" pitchFamily="66" charset="0"/>
              </a:rPr>
              <a:t/>
            </a:r>
            <a:br>
              <a:rPr lang="tr-TR" altLang="tr-TR" sz="3200" dirty="0">
                <a:solidFill>
                  <a:srgbClr val="C52409"/>
                </a:solidFill>
                <a:latin typeface="Monotype Corsiva" panose="03010101010201010101" pitchFamily="66" charset="0"/>
              </a:rPr>
            </a:br>
            <a:r>
              <a:rPr lang="tr-TR" altLang="tr-TR" sz="3200" dirty="0">
                <a:solidFill>
                  <a:srgbClr val="339933"/>
                </a:solidFill>
                <a:latin typeface="Monotype Corsiva" panose="03010101010201010101" pitchFamily="66" charset="0"/>
              </a:rPr>
              <a:t>Sıcaklık:</a:t>
            </a:r>
            <a:r>
              <a:rPr lang="tr-TR" altLang="tr-TR" sz="3200" dirty="0">
                <a:latin typeface="Monotype Corsiva" panose="03010101010201010101" pitchFamily="66" charset="0"/>
              </a:rPr>
              <a:t> </a:t>
            </a:r>
            <a:r>
              <a:rPr lang="tr-TR" altLang="tr-TR" sz="3200" dirty="0">
                <a:solidFill>
                  <a:srgbClr val="C52409"/>
                </a:solidFill>
                <a:latin typeface="Monotype Corsiva" panose="03010101010201010101" pitchFamily="66" charset="0"/>
              </a:rPr>
              <a:t>&lt; 2000 K</a:t>
            </a:r>
            <a:br>
              <a:rPr lang="tr-TR" altLang="tr-TR" sz="3200" dirty="0">
                <a:solidFill>
                  <a:srgbClr val="C52409"/>
                </a:solidFill>
                <a:latin typeface="Monotype Corsiva" panose="03010101010201010101" pitchFamily="66" charset="0"/>
              </a:rPr>
            </a:br>
            <a:r>
              <a:rPr lang="tr-TR" altLang="tr-TR" sz="3200" dirty="0">
                <a:solidFill>
                  <a:srgbClr val="339933"/>
                </a:solidFill>
                <a:latin typeface="Monotype Corsiva" panose="03010101010201010101" pitchFamily="66" charset="0"/>
              </a:rPr>
              <a:t>Işınım G</a:t>
            </a:r>
            <a:r>
              <a:rPr lang="tr-TR" altLang="tr-TR" sz="3200" dirty="0">
                <a:solidFill>
                  <a:srgbClr val="339933"/>
                </a:solidFill>
              </a:rPr>
              <a:t>ü</a:t>
            </a:r>
            <a:r>
              <a:rPr lang="tr-TR" altLang="tr-TR" sz="3200" dirty="0">
                <a:solidFill>
                  <a:srgbClr val="339933"/>
                </a:solidFill>
                <a:latin typeface="Monotype Corsiva" panose="03010101010201010101" pitchFamily="66" charset="0"/>
              </a:rPr>
              <a:t>c</a:t>
            </a:r>
            <a:r>
              <a:rPr lang="tr-TR" altLang="tr-TR" sz="3200" dirty="0">
                <a:solidFill>
                  <a:srgbClr val="339933"/>
                </a:solidFill>
              </a:rPr>
              <a:t>ü</a:t>
            </a:r>
            <a:r>
              <a:rPr lang="tr-TR" altLang="tr-TR" sz="3200" dirty="0">
                <a:solidFill>
                  <a:srgbClr val="339933"/>
                </a:solidFill>
                <a:latin typeface="Monotype Corsiva" panose="03010101010201010101" pitchFamily="66" charset="0"/>
              </a:rPr>
              <a:t>:</a:t>
            </a:r>
            <a:r>
              <a:rPr lang="tr-TR" altLang="tr-TR" sz="3200" dirty="0">
                <a:latin typeface="Monotype Corsiva" panose="03010101010201010101" pitchFamily="66" charset="0"/>
              </a:rPr>
              <a:t> </a:t>
            </a:r>
            <a:r>
              <a:rPr lang="tr-TR" altLang="tr-TR" sz="3200" dirty="0">
                <a:solidFill>
                  <a:srgbClr val="C52409"/>
                </a:solidFill>
                <a:latin typeface="Monotype Corsiva" panose="03010101010201010101" pitchFamily="66" charset="0"/>
              </a:rPr>
              <a:t>&lt; 10</a:t>
            </a:r>
            <a:r>
              <a:rPr lang="tr-TR" altLang="tr-TR" sz="3200" baseline="30000" dirty="0">
                <a:solidFill>
                  <a:srgbClr val="C52409"/>
                </a:solidFill>
                <a:latin typeface="Monotype Corsiva" panose="03010101010201010101" pitchFamily="66" charset="0"/>
              </a:rPr>
              <a:t>-5</a:t>
            </a:r>
            <a:r>
              <a:rPr lang="tr-TR" altLang="tr-TR" sz="3200" dirty="0">
                <a:solidFill>
                  <a:srgbClr val="C52409"/>
                </a:solidFill>
                <a:latin typeface="Monotype Corsiva" panose="03010101010201010101" pitchFamily="66" charset="0"/>
              </a:rPr>
              <a:t>L</a:t>
            </a:r>
            <a:r>
              <a:rPr lang="en-US" altLang="tr-TR" sz="2000" baseline="-25000" dirty="0" smtClean="0">
                <a:solidFill>
                  <a:srgbClr val="C52409"/>
                </a:solidFill>
              </a:rPr>
              <a:t>☉</a:t>
            </a:r>
            <a:endParaRPr lang="tr-TR" altLang="tr-TR" sz="2000" baseline="-25000" dirty="0" smtClean="0">
              <a:solidFill>
                <a:srgbClr val="C52409"/>
              </a:solidFill>
            </a:endParaRPr>
          </a:p>
          <a:p>
            <a:pPr eaLnBrk="1" hangingPunct="1"/>
            <a:endParaRPr lang="tr-TR" altLang="tr-TR" sz="2000" baseline="-25000" dirty="0">
              <a:solidFill>
                <a:srgbClr val="C52409"/>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399073773"/>
              </p:ext>
            </p:extLst>
          </p:nvPr>
        </p:nvGraphicFramePr>
        <p:xfrm>
          <a:off x="749300" y="5454174"/>
          <a:ext cx="10515600" cy="1097280"/>
        </p:xfrm>
        <a:graphic>
          <a:graphicData uri="http://schemas.openxmlformats.org/drawingml/2006/table">
            <a:tbl>
              <a:tblPr/>
              <a:tblGrid>
                <a:gridCol w="5257800"/>
                <a:gridCol w="5257800"/>
              </a:tblGrid>
              <a:tr h="0">
                <a:tc>
                  <a:txBody>
                    <a:bodyPr/>
                    <a:lstStyle/>
                    <a:p>
                      <a:r>
                        <a:rPr lang="tr-TR" dirty="0">
                          <a:solidFill>
                            <a:schemeClr val="tx1"/>
                          </a:solidFill>
                          <a:hlinkClick r:id="rId3" tooltip="Güneş kütlesi"/>
                        </a:rPr>
                        <a:t>güneş kütlesi</a:t>
                      </a:r>
                      <a:r>
                        <a:rPr lang="tr-TR" dirty="0">
                          <a:solidFill>
                            <a:schemeClr val="tx1"/>
                          </a:solidFill>
                        </a:rPr>
                        <a:t>:</a:t>
                      </a:r>
                    </a:p>
                  </a:txBody>
                  <a:tcPr anchor="ctr">
                    <a:lnL>
                      <a:noFill/>
                    </a:lnL>
                    <a:lnR>
                      <a:noFill/>
                    </a:lnR>
                    <a:lnT>
                      <a:noFill/>
                    </a:lnT>
                    <a:lnB>
                      <a:noFill/>
                    </a:lnB>
                  </a:tcPr>
                </a:tc>
                <a:tc>
                  <a:txBody>
                    <a:bodyPr/>
                    <a:lstStyle/>
                    <a:p>
                      <a:r>
                        <a:rPr lang="tr-TR" dirty="0" smtClean="0">
                          <a:effectLst/>
                        </a:rPr>
                        <a:t>M</a:t>
                      </a:r>
                      <a:r>
                        <a:rPr lang="tr-TR" baseline="-25000" dirty="0" smtClean="0">
                          <a:effectLst/>
                        </a:rPr>
                        <a:t>⨀</a:t>
                      </a:r>
                      <a:r>
                        <a:rPr lang="tr-TR" dirty="0" smtClean="0">
                          <a:effectLst/>
                        </a:rPr>
                        <a:t> </a:t>
                      </a:r>
                      <a:r>
                        <a:rPr lang="tr-TR" dirty="0">
                          <a:effectLst/>
                        </a:rPr>
                        <a:t>= </a:t>
                      </a:r>
                      <a:r>
                        <a:rPr lang="tr-TR" dirty="0" smtClean="0">
                          <a:effectLst/>
                        </a:rPr>
                        <a:t>1,9891 </a:t>
                      </a:r>
                      <a:r>
                        <a:rPr lang="tr-TR" dirty="0">
                          <a:effectLst/>
                        </a:rPr>
                        <a:t>× </a:t>
                      </a:r>
                      <a:r>
                        <a:rPr lang="tr-TR" dirty="0" smtClean="0">
                          <a:effectLst/>
                        </a:rPr>
                        <a:t>10</a:t>
                      </a:r>
                      <a:r>
                        <a:rPr lang="tr-TR" baseline="30000" dirty="0" smtClean="0">
                          <a:effectLst/>
                        </a:rPr>
                        <a:t>30</a:t>
                      </a:r>
                      <a:r>
                        <a:rPr lang="tr-TR" dirty="0" smtClean="0">
                          <a:effectLst/>
                        </a:rPr>
                        <a:t> </a:t>
                      </a:r>
                      <a:r>
                        <a:rPr lang="tr-TR" dirty="0"/>
                        <a:t> </a:t>
                      </a:r>
                      <a:r>
                        <a:rPr lang="tr-TR" dirty="0" smtClean="0">
                          <a:hlinkClick r:id="rId4" tooltip="Kilogram"/>
                        </a:rPr>
                        <a:t>kg</a:t>
                      </a:r>
                      <a:endParaRPr lang="tr-TR" dirty="0"/>
                    </a:p>
                  </a:txBody>
                  <a:tcPr anchor="ctr">
                    <a:lnL>
                      <a:noFill/>
                    </a:lnL>
                    <a:lnR>
                      <a:noFill/>
                    </a:lnR>
                    <a:lnT>
                      <a:noFill/>
                    </a:lnT>
                    <a:lnB>
                      <a:noFill/>
                    </a:lnB>
                  </a:tcPr>
                </a:tc>
              </a:tr>
              <a:tr h="0">
                <a:tc>
                  <a:txBody>
                    <a:bodyPr/>
                    <a:lstStyle/>
                    <a:p>
                      <a:r>
                        <a:rPr lang="tr-TR">
                          <a:hlinkClick r:id="rId5" tooltip="Güneş aydınlatma gücü"/>
                        </a:rPr>
                        <a:t>güneş aydınlatma gücü</a:t>
                      </a:r>
                      <a:r>
                        <a:rPr lang="tr-TR"/>
                        <a:t>:</a:t>
                      </a:r>
                    </a:p>
                  </a:txBody>
                  <a:tcPr anchor="ctr">
                    <a:lnL>
                      <a:noFill/>
                    </a:lnL>
                    <a:lnR>
                      <a:noFill/>
                    </a:lnR>
                    <a:lnT>
                      <a:noFill/>
                    </a:lnT>
                    <a:lnB>
                      <a:noFill/>
                    </a:lnB>
                  </a:tcPr>
                </a:tc>
                <a:tc>
                  <a:txBody>
                    <a:bodyPr/>
                    <a:lstStyle/>
                    <a:p>
                      <a:r>
                        <a:rPr lang="tr-TR" dirty="0" smtClean="0">
                          <a:effectLst/>
                        </a:rPr>
                        <a:t>L</a:t>
                      </a:r>
                      <a:r>
                        <a:rPr lang="tr-TR" baseline="-25000" dirty="0" smtClean="0">
                          <a:effectLst/>
                        </a:rPr>
                        <a:t>⨀</a:t>
                      </a:r>
                      <a:r>
                        <a:rPr lang="tr-TR" dirty="0" smtClean="0">
                          <a:effectLst/>
                        </a:rPr>
                        <a:t> </a:t>
                      </a:r>
                      <a:r>
                        <a:rPr lang="tr-TR" dirty="0">
                          <a:effectLst/>
                        </a:rPr>
                        <a:t>= </a:t>
                      </a:r>
                      <a:r>
                        <a:rPr lang="tr-TR" dirty="0" smtClean="0">
                          <a:effectLst/>
                        </a:rPr>
                        <a:t>3,827 </a:t>
                      </a:r>
                      <a:r>
                        <a:rPr lang="tr-TR" dirty="0">
                          <a:effectLst/>
                        </a:rPr>
                        <a:t>× </a:t>
                      </a:r>
                      <a:r>
                        <a:rPr lang="tr-TR" dirty="0" smtClean="0">
                          <a:effectLst/>
                        </a:rPr>
                        <a:t>10</a:t>
                      </a:r>
                      <a:r>
                        <a:rPr lang="tr-TR" baseline="30000" dirty="0" smtClean="0">
                          <a:effectLst/>
                        </a:rPr>
                        <a:t>26</a:t>
                      </a:r>
                      <a:r>
                        <a:rPr lang="tr-TR" dirty="0" smtClean="0">
                          <a:effectLst/>
                        </a:rPr>
                        <a:t> </a:t>
                      </a:r>
                      <a:r>
                        <a:rPr lang="tr-TR" dirty="0"/>
                        <a:t> </a:t>
                      </a:r>
                      <a:r>
                        <a:rPr lang="tr-TR" dirty="0" err="1" smtClean="0">
                          <a:hlinkClick r:id="rId6" tooltip="Watt"/>
                        </a:rPr>
                        <a:t>watt</a:t>
                      </a:r>
                      <a:endParaRPr lang="tr-TR" dirty="0"/>
                    </a:p>
                  </a:txBody>
                  <a:tcPr anchor="ctr">
                    <a:lnL>
                      <a:noFill/>
                    </a:lnL>
                    <a:lnR>
                      <a:noFill/>
                    </a:lnR>
                    <a:lnT>
                      <a:noFill/>
                    </a:lnT>
                    <a:lnB>
                      <a:noFill/>
                    </a:lnB>
                  </a:tcPr>
                </a:tc>
              </a:tr>
              <a:tr h="0">
                <a:tc>
                  <a:txBody>
                    <a:bodyPr/>
                    <a:lstStyle/>
                    <a:p>
                      <a:r>
                        <a:rPr lang="tr-TR" dirty="0">
                          <a:solidFill>
                            <a:schemeClr val="tx1"/>
                          </a:solidFill>
                          <a:hlinkClick r:id="rId7" tooltip="Güneş yarıçapı"/>
                        </a:rPr>
                        <a:t>güneş yarıçapı</a:t>
                      </a:r>
                      <a:r>
                        <a:rPr lang="tr-TR" dirty="0">
                          <a:solidFill>
                            <a:schemeClr val="tx1"/>
                          </a:solidFill>
                        </a:rPr>
                        <a:t>:</a:t>
                      </a:r>
                    </a:p>
                  </a:txBody>
                  <a:tcPr anchor="ctr">
                    <a:lnL>
                      <a:noFill/>
                    </a:lnL>
                    <a:lnR>
                      <a:noFill/>
                    </a:lnR>
                    <a:lnT>
                      <a:noFill/>
                    </a:lnT>
                    <a:lnB>
                      <a:noFill/>
                    </a:lnB>
                  </a:tcPr>
                </a:tc>
                <a:tc>
                  <a:txBody>
                    <a:bodyPr/>
                    <a:lstStyle/>
                    <a:p>
                      <a:r>
                        <a:rPr lang="tr-TR" dirty="0" smtClean="0">
                          <a:effectLst/>
                        </a:rPr>
                        <a:t>R</a:t>
                      </a:r>
                      <a:r>
                        <a:rPr lang="tr-TR" baseline="-25000" dirty="0" smtClean="0">
                          <a:effectLst/>
                        </a:rPr>
                        <a:t>⨀</a:t>
                      </a:r>
                      <a:r>
                        <a:rPr lang="tr-TR" dirty="0" smtClean="0">
                          <a:effectLst/>
                        </a:rPr>
                        <a:t> </a:t>
                      </a:r>
                      <a:r>
                        <a:rPr lang="tr-TR" dirty="0">
                          <a:effectLst/>
                        </a:rPr>
                        <a:t>= </a:t>
                      </a:r>
                      <a:r>
                        <a:rPr lang="tr-TR" dirty="0" smtClean="0">
                          <a:effectLst/>
                        </a:rPr>
                        <a:t>6,960 </a:t>
                      </a:r>
                      <a:r>
                        <a:rPr lang="tr-TR" dirty="0">
                          <a:effectLst/>
                        </a:rPr>
                        <a:t>× </a:t>
                      </a:r>
                      <a:r>
                        <a:rPr lang="tr-TR" dirty="0" smtClean="0">
                          <a:effectLst/>
                        </a:rPr>
                        <a:t>10</a:t>
                      </a:r>
                      <a:r>
                        <a:rPr lang="tr-TR" baseline="30000" dirty="0" smtClean="0">
                          <a:effectLst/>
                        </a:rPr>
                        <a:t>8</a:t>
                      </a:r>
                      <a:r>
                        <a:rPr lang="tr-TR" dirty="0" smtClean="0">
                          <a:effectLst/>
                        </a:rPr>
                        <a:t> </a:t>
                      </a:r>
                      <a:r>
                        <a:rPr lang="tr-TR" dirty="0" smtClean="0">
                          <a:hlinkClick r:id="rId8" tooltip="Metre"/>
                        </a:rPr>
                        <a:t>m</a:t>
                      </a:r>
                      <a:endParaRPr lang="tr-TR" dirty="0"/>
                    </a:p>
                  </a:txBody>
                  <a:tcPr anchor="ctr">
                    <a:lnL>
                      <a:noFill/>
                    </a:lnL>
                    <a:lnR>
                      <a:noFill/>
                    </a:lnR>
                    <a:lnT>
                      <a:noFill/>
                    </a:lnT>
                    <a:lnB>
                      <a:noFill/>
                    </a:lnB>
                  </a:tcPr>
                </a:tc>
              </a:tr>
            </a:tbl>
          </a:graphicData>
        </a:graphic>
      </p:graphicFrame>
      <p:sp>
        <p:nvSpPr>
          <p:cNvPr id="6" name="AutoShape 1" descr="{\displaystyle M_{\bigodot }=1,9891\times 10^{30}}"/>
          <p:cNvSpPr>
            <a:spLocks noChangeAspect="1" noChangeArrowheads="1"/>
          </p:cNvSpPr>
          <p:nvPr/>
        </p:nvSpPr>
        <p:spPr bwMode="auto">
          <a:xfrm>
            <a:off x="596900" y="4781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2" descr="{\displaystyle L_{\bigodot }=3,827\times 10^{26}}"/>
          <p:cNvSpPr>
            <a:spLocks noChangeAspect="1" noChangeArrowheads="1"/>
          </p:cNvSpPr>
          <p:nvPr/>
        </p:nvSpPr>
        <p:spPr bwMode="auto">
          <a:xfrm>
            <a:off x="596900" y="4781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3" descr="{\displaystyle R_{\bigodot }=6,960\times 10^{8}}"/>
          <p:cNvSpPr>
            <a:spLocks noChangeAspect="1" noChangeArrowheads="1"/>
          </p:cNvSpPr>
          <p:nvPr/>
        </p:nvSpPr>
        <p:spPr bwMode="auto">
          <a:xfrm>
            <a:off x="596900" y="4781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890390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Yıldızlar</a:t>
            </a:r>
            <a:endParaRPr lang="tr-TR" dirty="0"/>
          </a:p>
        </p:txBody>
      </p:sp>
      <p:pic>
        <p:nvPicPr>
          <p:cNvPr id="4" name="Picture 2" descr="image00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98592" y="485196"/>
            <a:ext cx="8234216" cy="575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384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Yıldızlar</a:t>
            </a:r>
            <a:endParaRPr lang="tr-TR" dirty="0"/>
          </a:p>
        </p:txBody>
      </p:sp>
      <p:pic>
        <p:nvPicPr>
          <p:cNvPr id="4" name="Picture 2" descr="image00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62273" y="734579"/>
            <a:ext cx="7727399" cy="5405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66058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0000"/>
                </a:solidFill>
              </a:rPr>
              <a:t>Yıldızların Uzaklıkları</a:t>
            </a:r>
            <a:endParaRPr lang="tr-TR" dirty="0">
              <a:solidFill>
                <a:srgbClr val="FF0000"/>
              </a:solidFill>
            </a:endParaRPr>
          </a:p>
        </p:txBody>
      </p:sp>
      <p:sp>
        <p:nvSpPr>
          <p:cNvPr id="3" name="Content Placeholder 2"/>
          <p:cNvSpPr>
            <a:spLocks noGrp="1"/>
          </p:cNvSpPr>
          <p:nvPr>
            <p:ph idx="1"/>
          </p:nvPr>
        </p:nvSpPr>
        <p:spPr>
          <a:xfrm>
            <a:off x="838200" y="1825624"/>
            <a:ext cx="5778500" cy="4524375"/>
          </a:xfrm>
        </p:spPr>
        <p:txBody>
          <a:bodyPr/>
          <a:lstStyle/>
          <a:p>
            <a:r>
              <a:rPr lang="tr-TR" dirty="0"/>
              <a:t>Yıldızlar çok uzak olduklarından, </a:t>
            </a:r>
            <a:r>
              <a:rPr lang="tr-TR" dirty="0" smtClean="0"/>
              <a:t>yıldızların uzaklıkları </a:t>
            </a:r>
            <a:r>
              <a:rPr lang="tr-TR" dirty="0"/>
              <a:t>daima çok küçüktür ve astronomlar onları dereceden daha çok yay saniyesi cinsinden ölçerler. Astronomlar bu uzaklığa 1 </a:t>
            </a:r>
            <a:r>
              <a:rPr lang="tr-TR" dirty="0" err="1"/>
              <a:t>parsek</a:t>
            </a:r>
            <a:r>
              <a:rPr lang="tr-TR" dirty="0"/>
              <a:t> </a:t>
            </a:r>
            <a:r>
              <a:rPr lang="tr-TR" dirty="0" smtClean="0"/>
              <a:t>diyorlar. Bir </a:t>
            </a:r>
            <a:r>
              <a:rPr lang="tr-TR" dirty="0" err="1"/>
              <a:t>parsek</a:t>
            </a:r>
            <a:r>
              <a:rPr lang="tr-TR" dirty="0"/>
              <a:t> yaklaşık olarak 3.3 ışık yılına eşittir</a:t>
            </a:r>
            <a:r>
              <a:rPr lang="tr-TR" dirty="0" smtClean="0"/>
              <a:t>.</a:t>
            </a:r>
          </a:p>
          <a:p>
            <a:r>
              <a:rPr lang="tr-TR" dirty="0" smtClean="0"/>
              <a:t>1 </a:t>
            </a:r>
            <a:r>
              <a:rPr lang="tr-TR" dirty="0" err="1" smtClean="0"/>
              <a:t>parsek</a:t>
            </a:r>
            <a:r>
              <a:rPr lang="tr-TR" dirty="0" smtClean="0"/>
              <a:t> = 206235 AB</a:t>
            </a:r>
            <a:endParaRPr lang="tr-TR" dirty="0"/>
          </a:p>
          <a:p>
            <a:endParaRPr lang="tr-TR" dirty="0"/>
          </a:p>
        </p:txBody>
      </p:sp>
      <p:pic>
        <p:nvPicPr>
          <p:cNvPr id="16386" name="Picture 2" descr="paralaks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2299" y="1825624"/>
            <a:ext cx="4263783" cy="3963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039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Uzaklıkları</a:t>
            </a:r>
            <a:endParaRPr lang="tr-TR" dirty="0"/>
          </a:p>
        </p:txBody>
      </p:sp>
      <p:pic>
        <p:nvPicPr>
          <p:cNvPr id="17410" name="Picture 2" descr="paralaksyontem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8000" y="1505744"/>
            <a:ext cx="7620000" cy="42291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219200" y="5899944"/>
            <a:ext cx="9232900" cy="646331"/>
          </a:xfrm>
          <a:prstGeom prst="rect">
            <a:avLst/>
          </a:prstGeom>
        </p:spPr>
        <p:txBody>
          <a:bodyPr wrap="square">
            <a:spAutoFit/>
          </a:bodyPr>
          <a:lstStyle/>
          <a:p>
            <a:r>
              <a:rPr lang="tr-TR" dirty="0"/>
              <a:t>Paralaks, Dünya Güneş’in her iki tarafındayken gözlemlenen yıldızın </a:t>
            </a:r>
            <a:r>
              <a:rPr lang="tr-TR" dirty="0" err="1"/>
              <a:t>arkaplanındaki</a:t>
            </a:r>
            <a:r>
              <a:rPr lang="tr-TR" dirty="0"/>
              <a:t> yıldızlara göre belirli bir açı değerinde farklı konumlarda görülmesi olarak tanımlanabilir.</a:t>
            </a:r>
          </a:p>
        </p:txBody>
      </p:sp>
    </p:spTree>
    <p:extLst>
      <p:ext uri="{BB962C8B-B14F-4D97-AF65-F5344CB8AC3E}">
        <p14:creationId xmlns:p14="http://schemas.microsoft.com/office/powerpoint/2010/main" val="2592100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Uzaklıkları</a:t>
            </a:r>
            <a:endParaRPr lang="tr-TR" dirty="0"/>
          </a:p>
        </p:txBody>
      </p:sp>
      <p:sp>
        <p:nvSpPr>
          <p:cNvPr id="3" name="Content Placeholder 2"/>
          <p:cNvSpPr>
            <a:spLocks noGrp="1"/>
          </p:cNvSpPr>
          <p:nvPr>
            <p:ph idx="1"/>
          </p:nvPr>
        </p:nvSpPr>
        <p:spPr/>
        <p:txBody>
          <a:bodyPr/>
          <a:lstStyle/>
          <a:p>
            <a:r>
              <a:rPr lang="tr-TR" dirty="0"/>
              <a:t>Güneş’e en yakın yıldız </a:t>
            </a:r>
            <a:r>
              <a:rPr lang="tr-TR" dirty="0" err="1" smtClean="0"/>
              <a:t>Proxima</a:t>
            </a:r>
            <a:r>
              <a:rPr lang="tr-TR" dirty="0" smtClean="0"/>
              <a:t> </a:t>
            </a:r>
            <a:r>
              <a:rPr lang="tr-TR" dirty="0" err="1"/>
              <a:t>Centauri’dir</a:t>
            </a:r>
            <a:r>
              <a:rPr lang="tr-TR" dirty="0"/>
              <a:t>. Alfa </a:t>
            </a:r>
            <a:r>
              <a:rPr lang="tr-TR" dirty="0" err="1"/>
              <a:t>Centauri</a:t>
            </a:r>
            <a:r>
              <a:rPr lang="tr-TR" dirty="0"/>
              <a:t> üçlü sistemi olarak bilinen üç yıldızlı bir sistemin (</a:t>
            </a:r>
            <a:r>
              <a:rPr lang="tr-TR" dirty="0" err="1"/>
              <a:t>kütleçekim</a:t>
            </a:r>
            <a:r>
              <a:rPr lang="tr-TR" dirty="0"/>
              <a:t> ile bağlı, bir biri etrafında dolanan üç yıldız) bir üyesidir. </a:t>
            </a:r>
            <a:r>
              <a:rPr lang="tr-TR" dirty="0" err="1" smtClean="0"/>
              <a:t>Proxima</a:t>
            </a:r>
            <a:r>
              <a:rPr lang="tr-TR" dirty="0" smtClean="0"/>
              <a:t> </a:t>
            </a:r>
            <a:r>
              <a:rPr lang="tr-TR" dirty="0" err="1"/>
              <a:t>Centauri</a:t>
            </a:r>
            <a:r>
              <a:rPr lang="tr-TR" dirty="0"/>
              <a:t> bilinen en büyük yıldız </a:t>
            </a:r>
            <a:r>
              <a:rPr lang="tr-TR" dirty="0" smtClean="0"/>
              <a:t>paralaksına sahiptir ( </a:t>
            </a:r>
            <a:r>
              <a:rPr lang="tr-TR" dirty="0"/>
              <a:t>0,77</a:t>
            </a:r>
            <a:r>
              <a:rPr lang="tr-TR" dirty="0" smtClean="0"/>
              <a:t>’), </a:t>
            </a:r>
            <a:r>
              <a:rPr lang="tr-TR" dirty="0"/>
              <a:t>bu da uzaklığın 1/0.77=1.3 </a:t>
            </a:r>
            <a:r>
              <a:rPr lang="tr-TR" dirty="0" err="1"/>
              <a:t>parsek</a:t>
            </a:r>
            <a:r>
              <a:rPr lang="tr-TR" dirty="0"/>
              <a:t> (270.000 AB ya da 4.3 ışık yılı) olduğu anlamına gelir. Bu uzaklık çok büyük görünse de, Samanyolu gökadasındaki yıldızlar arası uzaklık için çok tipik bir değerdir. </a:t>
            </a:r>
          </a:p>
          <a:p>
            <a:endParaRPr lang="tr-TR" dirty="0"/>
          </a:p>
        </p:txBody>
      </p:sp>
    </p:spTree>
    <p:extLst>
      <p:ext uri="{BB962C8B-B14F-4D97-AF65-F5344CB8AC3E}">
        <p14:creationId xmlns:p14="http://schemas.microsoft.com/office/powerpoint/2010/main" val="3025146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Uzaklıkları</a:t>
            </a:r>
            <a:endParaRPr lang="tr-TR" dirty="0"/>
          </a:p>
        </p:txBody>
      </p:sp>
      <p:pic>
        <p:nvPicPr>
          <p:cNvPr id="4" name="Resim 1"/>
          <p:cNvPicPr>
            <a:picLocks noGrp="1" noChangeAspect="1"/>
          </p:cNvPicPr>
          <p:nvPr>
            <p:ph idx="1"/>
          </p:nvPr>
        </p:nvPicPr>
        <p:blipFill>
          <a:blip r:embed="rId2"/>
          <a:stretch>
            <a:fillRect/>
          </a:stretch>
        </p:blipFill>
        <p:spPr>
          <a:xfrm>
            <a:off x="2587143" y="1279524"/>
            <a:ext cx="7313355" cy="5464176"/>
          </a:xfrm>
          <a:prstGeom prst="rect">
            <a:avLst/>
          </a:prstGeom>
        </p:spPr>
      </p:pic>
    </p:spTree>
    <p:extLst>
      <p:ext uri="{BB962C8B-B14F-4D97-AF65-F5344CB8AC3E}">
        <p14:creationId xmlns:p14="http://schemas.microsoft.com/office/powerpoint/2010/main" val="2685225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0000"/>
                </a:solidFill>
              </a:rPr>
              <a:t>Yıldızların Işınım Güçleri</a:t>
            </a:r>
            <a:endParaRPr lang="tr-TR"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tr-TR" dirty="0"/>
              <a:t>Bir yıldızın </a:t>
            </a:r>
            <a:r>
              <a:rPr lang="tr-TR" dirty="0" smtClean="0"/>
              <a:t>ışınım gücü </a:t>
            </a:r>
            <a:r>
              <a:rPr lang="tr-TR" dirty="0"/>
              <a:t>gözlemcinin konumuna veya hareketine bağlı değildir. Bir yıldızı gözlediğimizde ise, onun </a:t>
            </a:r>
            <a:r>
              <a:rPr lang="tr-TR" dirty="0" smtClean="0"/>
              <a:t>ışınım gücünü </a:t>
            </a:r>
            <a:r>
              <a:rPr lang="tr-TR" dirty="0"/>
              <a:t>değil görünür parlaklığını görürüz (ışığa duyarlı bir cihazın, bir insan gözü ya da yük birleştirme cihazı </a:t>
            </a:r>
            <a:r>
              <a:rPr lang="tr-TR" dirty="0" smtClean="0"/>
              <a:t>(CCD) gibi</a:t>
            </a:r>
            <a:r>
              <a:rPr lang="tr-TR" dirty="0"/>
              <a:t>, birim alanına birim zamanda </a:t>
            </a:r>
            <a:r>
              <a:rPr lang="tr-TR" dirty="0" smtClean="0"/>
              <a:t>gelen </a:t>
            </a:r>
            <a:r>
              <a:rPr lang="tr-TR" dirty="0"/>
              <a:t>enerji miktarı</a:t>
            </a:r>
            <a:r>
              <a:rPr lang="tr-TR" dirty="0" smtClean="0"/>
              <a:t>).</a:t>
            </a:r>
          </a:p>
          <a:p>
            <a:r>
              <a:rPr lang="tr-TR" dirty="0"/>
              <a:t>Çekirdek kaynaşmasının bir ürünü olarak yıldızlar tarafından üretilen </a:t>
            </a:r>
            <a:r>
              <a:rPr lang="tr-TR" dirty="0" smtClean="0"/>
              <a:t>enerji </a:t>
            </a:r>
            <a:r>
              <a:rPr lang="tr-TR" dirty="0"/>
              <a:t>hem </a:t>
            </a:r>
            <a:r>
              <a:rPr lang="tr-TR" dirty="0" smtClean="0"/>
              <a:t>elektromanyetik </a:t>
            </a:r>
            <a:r>
              <a:rPr lang="tr-TR" dirty="0"/>
              <a:t>ışınım </a:t>
            </a:r>
            <a:r>
              <a:rPr lang="tr-TR" dirty="0" smtClean="0"/>
              <a:t>hem </a:t>
            </a:r>
            <a:r>
              <a:rPr lang="tr-TR" dirty="0"/>
              <a:t>de parçacık </a:t>
            </a:r>
            <a:r>
              <a:rPr lang="tr-TR" dirty="0" smtClean="0"/>
              <a:t>(proton</a:t>
            </a:r>
            <a:r>
              <a:rPr lang="tr-TR" dirty="0"/>
              <a:t>, alfa </a:t>
            </a:r>
            <a:r>
              <a:rPr lang="tr-TR" dirty="0" smtClean="0"/>
              <a:t>parçacığı, </a:t>
            </a:r>
            <a:r>
              <a:rPr lang="tr-TR" dirty="0"/>
              <a:t>beta </a:t>
            </a:r>
            <a:r>
              <a:rPr lang="tr-TR" dirty="0" smtClean="0"/>
              <a:t>parçacığı ve </a:t>
            </a:r>
            <a:r>
              <a:rPr lang="tr-TR" dirty="0" err="1" smtClean="0"/>
              <a:t>nötrino</a:t>
            </a:r>
            <a:r>
              <a:rPr lang="tr-TR" dirty="0" smtClean="0"/>
              <a:t>) </a:t>
            </a:r>
            <a:r>
              <a:rPr lang="tr-TR" dirty="0"/>
              <a:t>ışınımı olarak uzaya yayılır</a:t>
            </a:r>
            <a:r>
              <a:rPr lang="tr-TR" dirty="0" smtClean="0"/>
              <a:t>.</a:t>
            </a:r>
          </a:p>
          <a:p>
            <a:r>
              <a:rPr lang="tr-TR" dirty="0" smtClean="0"/>
              <a:t>Ancak çekirdekte üretilen bu ışınım dış katmandan nasıl çıkacağı dış katmanın özelliklerine bağlı olarak değişir.</a:t>
            </a:r>
          </a:p>
          <a:p>
            <a:r>
              <a:rPr lang="tr-TR" dirty="0" smtClean="0"/>
              <a:t>Aslında </a:t>
            </a:r>
            <a:r>
              <a:rPr lang="tr-TR" dirty="0"/>
              <a:t>yıldızlar elektromanyetik </a:t>
            </a:r>
            <a:r>
              <a:rPr lang="tr-TR" dirty="0" smtClean="0"/>
              <a:t>tayfın </a:t>
            </a:r>
            <a:r>
              <a:rPr lang="tr-TR" dirty="0"/>
              <a:t>en uzun </a:t>
            </a:r>
            <a:r>
              <a:rPr lang="tr-TR" dirty="0" err="1"/>
              <a:t>dalgaboyu</a:t>
            </a:r>
            <a:r>
              <a:rPr lang="tr-TR" dirty="0"/>
              <a:t> olan radyo dalgaları ve </a:t>
            </a:r>
            <a:r>
              <a:rPr lang="tr-TR" dirty="0" err="1"/>
              <a:t>kızılötesiden</a:t>
            </a:r>
            <a:r>
              <a:rPr lang="tr-TR" dirty="0"/>
              <a:t> en kısa </a:t>
            </a:r>
            <a:r>
              <a:rPr lang="tr-TR" dirty="0" err="1"/>
              <a:t>dalgaboyu</a:t>
            </a:r>
            <a:r>
              <a:rPr lang="tr-TR" dirty="0"/>
              <a:t> olan morötesi, X ışını ve gama ışınına kadar tamamını </a:t>
            </a:r>
            <a:r>
              <a:rPr lang="tr-TR" dirty="0" smtClean="0"/>
              <a:t>kapsayacak şekilde ışınım yayarlar. </a:t>
            </a:r>
          </a:p>
          <a:p>
            <a:endParaRPr lang="tr-TR" dirty="0"/>
          </a:p>
          <a:p>
            <a:endParaRPr lang="tr-TR" dirty="0"/>
          </a:p>
        </p:txBody>
      </p:sp>
    </p:spTree>
    <p:extLst>
      <p:ext uri="{BB962C8B-B14F-4D97-AF65-F5344CB8AC3E}">
        <p14:creationId xmlns:p14="http://schemas.microsoft.com/office/powerpoint/2010/main" val="2750847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Text Box 2"/>
          <p:cNvSpPr txBox="1">
            <a:spLocks noChangeArrowheads="1"/>
          </p:cNvSpPr>
          <p:nvPr/>
        </p:nvSpPr>
        <p:spPr bwMode="auto">
          <a:xfrm>
            <a:off x="1231900" y="609601"/>
            <a:ext cx="9055100" cy="830997"/>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wrap="square">
            <a:spAutoFit/>
          </a:bodyPr>
          <a:lstStyle/>
          <a:p>
            <a:pPr eaLnBrk="1" hangingPunct="1">
              <a:spcBef>
                <a:spcPct val="50000"/>
              </a:spcBef>
              <a:defRPr/>
            </a:pPr>
            <a:r>
              <a:rPr lang="tr-TR" sz="2400" dirty="0">
                <a:latin typeface="Times New Roman" pitchFamily="18" charset="0"/>
                <a:cs typeface="Times New Roman" pitchFamily="18" charset="0"/>
              </a:rPr>
              <a:t>Farklı enerjilere sahip fotonlar elektromanyetik ışınımın farklı türlerini oluşturur: </a:t>
            </a:r>
            <a:endParaRPr lang="tr-TR" dirty="0">
              <a:cs typeface="Times New Roman" pitchFamily="18" charset="0"/>
            </a:endParaRPr>
          </a:p>
        </p:txBody>
      </p:sp>
      <p:pic>
        <p:nvPicPr>
          <p:cNvPr id="368643" name="Picture 3" descr="Spectrum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3663" y="1440597"/>
            <a:ext cx="6654320" cy="443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elektromanyetik spektr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745" y="1440596"/>
            <a:ext cx="9144255" cy="443621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418509" y="6011835"/>
            <a:ext cx="6096000" cy="400110"/>
          </a:xfrm>
          <a:prstGeom prst="rect">
            <a:avLst/>
          </a:prstGeom>
        </p:spPr>
        <p:txBody>
          <a:bodyPr>
            <a:spAutoFit/>
          </a:bodyPr>
          <a:lstStyle/>
          <a:p>
            <a:pPr marL="342900" indent="-342900">
              <a:spcBef>
                <a:spcPct val="20000"/>
              </a:spcBef>
              <a:buClr>
                <a:schemeClr val="tx2"/>
              </a:buClr>
              <a:buSzPct val="75000"/>
              <a:buFont typeface="Wingdings" pitchFamily="2" charset="2"/>
              <a:buChar char="n"/>
              <a:defRPr/>
            </a:pPr>
            <a:r>
              <a:rPr lang="tr-TR" sz="2000" dirty="0">
                <a:latin typeface="Times New Roman" pitchFamily="18" charset="0"/>
                <a:cs typeface="Times New Roman" pitchFamily="18" charset="0"/>
              </a:rPr>
              <a:t>Enerjisi: </a:t>
            </a:r>
            <a:r>
              <a:rPr lang="tr-TR" sz="2000" b="1" dirty="0" smtClean="0">
                <a:latin typeface="Times New Roman" pitchFamily="18" charset="0"/>
                <a:cs typeface="Times New Roman" pitchFamily="18" charset="0"/>
              </a:rPr>
              <a:t>E </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hc</a:t>
            </a:r>
            <a:r>
              <a:rPr lang="tr-TR" sz="2000" b="1" dirty="0">
                <a:latin typeface="Times New Roman" pitchFamily="18" charset="0"/>
                <a:cs typeface="Times New Roman" pitchFamily="18" charset="0"/>
              </a:rPr>
              <a:t>/</a:t>
            </a:r>
            <a:r>
              <a:rPr lang="tr-TR" sz="2000" b="1" dirty="0">
                <a:latin typeface="Symbol" pitchFamily="18" charset="2"/>
                <a:cs typeface="Times New Roman" pitchFamily="18" charset="0"/>
              </a:rPr>
              <a:t>l </a:t>
            </a:r>
            <a:r>
              <a:rPr lang="tr-TR" sz="2000" b="1" dirty="0">
                <a:latin typeface="Times New Roman" pitchFamily="18" charset="0"/>
                <a:cs typeface="Times New Roman" pitchFamily="18" charset="0"/>
              </a:rPr>
              <a:t>= </a:t>
            </a:r>
            <a:r>
              <a:rPr lang="tr-TR" sz="2000" b="1" dirty="0" err="1">
                <a:latin typeface="Times New Roman" pitchFamily="18" charset="0"/>
                <a:cs typeface="Times New Roman" pitchFamily="18" charset="0"/>
              </a:rPr>
              <a:t>h</a:t>
            </a:r>
            <a:r>
              <a:rPr lang="tr-TR" sz="2000" b="1" dirty="0" err="1">
                <a:latin typeface="Symbol" pitchFamily="18" charset="2"/>
                <a:cs typeface="Times New Roman" pitchFamily="18" charset="0"/>
              </a:rPr>
              <a:t>n</a:t>
            </a:r>
            <a:r>
              <a:rPr lang="tr-TR" sz="2000" b="1" dirty="0">
                <a:latin typeface="Symbol" pitchFamily="18" charset="2"/>
                <a:cs typeface="Times New Roman" pitchFamily="18" charset="0"/>
              </a:rPr>
              <a:t> </a:t>
            </a:r>
            <a:endParaRPr lang="tr-TR" sz="2000" dirty="0">
              <a:latin typeface="Times New Roman" pitchFamily="18" charset="0"/>
              <a:cs typeface="Times New Roman" pitchFamily="18" charset="0"/>
            </a:endParaRPr>
          </a:p>
        </p:txBody>
      </p:sp>
    </p:spTree>
    <p:extLst>
      <p:ext uri="{BB962C8B-B14F-4D97-AF65-F5344CB8AC3E}">
        <p14:creationId xmlns:p14="http://schemas.microsoft.com/office/powerpoint/2010/main" val="56366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tr-TR" altLang="tr-TR" dirty="0">
                <a:solidFill>
                  <a:srgbClr val="FF0000"/>
                </a:solidFill>
              </a:rPr>
              <a:t>Atmosfer Pencereleri</a:t>
            </a:r>
          </a:p>
        </p:txBody>
      </p:sp>
      <p:sp>
        <p:nvSpPr>
          <p:cNvPr id="56325" name="Text Box 5"/>
          <p:cNvSpPr txBox="1">
            <a:spLocks noChangeArrowheads="1"/>
          </p:cNvSpPr>
          <p:nvPr/>
        </p:nvSpPr>
        <p:spPr bwMode="auto">
          <a:xfrm>
            <a:off x="4008439" y="6165850"/>
            <a:ext cx="3887787"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tr-TR" altLang="tr-TR" sz="1400" dirty="0">
                <a:solidFill>
                  <a:schemeClr val="bg1"/>
                </a:solidFill>
              </a:rPr>
              <a:t>Atmosfer Pencereleri</a:t>
            </a:r>
          </a:p>
          <a:p>
            <a:pPr algn="ctr">
              <a:spcBef>
                <a:spcPct val="50000"/>
              </a:spcBef>
            </a:pPr>
            <a:r>
              <a:rPr lang="tr-TR" altLang="tr-TR" sz="1000" dirty="0"/>
              <a:t>www.answers.com/topic/radio-window</a:t>
            </a:r>
          </a:p>
        </p:txBody>
      </p:sp>
      <p:pic>
        <p:nvPicPr>
          <p:cNvPr id="56326" name="Picture 6" descr="atmosfer pencerele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9402" y="1300791"/>
            <a:ext cx="7709144" cy="4909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20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0000"/>
                </a:solidFill>
              </a:rPr>
              <a:t>Yıldızların Parlaklığı</a:t>
            </a:r>
            <a:endParaRPr lang="tr-TR" dirty="0">
              <a:solidFill>
                <a:srgbClr val="FF0000"/>
              </a:solidFill>
            </a:endParaRPr>
          </a:p>
        </p:txBody>
      </p:sp>
      <p:sp>
        <p:nvSpPr>
          <p:cNvPr id="3" name="Content Placeholder 2"/>
          <p:cNvSpPr>
            <a:spLocks noGrp="1"/>
          </p:cNvSpPr>
          <p:nvPr>
            <p:ph idx="1"/>
          </p:nvPr>
        </p:nvSpPr>
        <p:spPr>
          <a:xfrm>
            <a:off x="685800" y="1533525"/>
            <a:ext cx="10515600" cy="4351338"/>
          </a:xfrm>
        </p:spPr>
        <p:txBody>
          <a:bodyPr/>
          <a:lstStyle/>
          <a:p>
            <a:r>
              <a:rPr lang="tr-TR" dirty="0"/>
              <a:t>Yıldızın </a:t>
            </a:r>
            <a:r>
              <a:rPr lang="tr-TR" dirty="0" smtClean="0"/>
              <a:t>ışınım gücü </a:t>
            </a:r>
            <a:r>
              <a:rPr lang="tr-TR" dirty="0"/>
              <a:t>görünen parlaklığını da etkiler. </a:t>
            </a:r>
            <a:r>
              <a:rPr lang="tr-TR" dirty="0" smtClean="0"/>
              <a:t>Işınım gücünü </a:t>
            </a:r>
            <a:r>
              <a:rPr lang="tr-TR" dirty="0"/>
              <a:t>iki kat arttırmamız yıldızı çevreleyen herhangi bir küresel kabuktan geçen enerjiyi, sonuç olarak görünen parlaklığı da, iki katına çıkarır.</a:t>
            </a:r>
          </a:p>
          <a:p>
            <a:endParaRPr lang="tr-TR" dirty="0"/>
          </a:p>
        </p:txBody>
      </p:sp>
      <p:pic>
        <p:nvPicPr>
          <p:cNvPr id="19458" name="Picture 2" descr="&amp;Idot;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6684" y="2859088"/>
            <a:ext cx="4385365" cy="36322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noChangeArrowheads="1"/>
          </p:cNvSpPr>
          <p:nvPr/>
        </p:nvSpPr>
        <p:spPr bwMode="auto">
          <a:xfrm>
            <a:off x="6435724" y="4254500"/>
            <a:ext cx="457200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800">
                <a:solidFill>
                  <a:schemeClr val="tx1"/>
                </a:solidFill>
                <a:latin typeface="Arial" panose="020B0604020202020204" pitchFamily="34" charset="0"/>
                <a:cs typeface="Times New Roman" panose="02020603050405020304" pitchFamily="18" charset="0"/>
              </a:defRPr>
            </a:lvl1pPr>
            <a:lvl2pPr>
              <a:defRPr sz="2800">
                <a:solidFill>
                  <a:schemeClr val="tx1"/>
                </a:solidFill>
                <a:latin typeface="Arial" panose="020B0604020202020204" pitchFamily="34" charset="0"/>
                <a:cs typeface="Times New Roman" panose="02020603050405020304" pitchFamily="18" charset="0"/>
              </a:defRPr>
            </a:lvl2pPr>
            <a:lvl3pPr marL="1143000" indent="-228600">
              <a:defRPr sz="2800">
                <a:solidFill>
                  <a:schemeClr val="tx1"/>
                </a:solidFill>
                <a:latin typeface="Arial" panose="020B0604020202020204" pitchFamily="34" charset="0"/>
                <a:cs typeface="Times New Roman" panose="02020603050405020304" pitchFamily="18" charset="0"/>
              </a:defRPr>
            </a:lvl3pPr>
            <a:lvl4pPr marL="1600200" indent="-228600">
              <a:defRPr sz="2800">
                <a:solidFill>
                  <a:schemeClr val="tx1"/>
                </a:solidFill>
                <a:latin typeface="Arial" panose="020B0604020202020204" pitchFamily="34" charset="0"/>
                <a:cs typeface="Times New Roman" panose="02020603050405020304" pitchFamily="18" charset="0"/>
              </a:defRPr>
            </a:lvl4pPr>
            <a:lvl5pPr marL="2057400" indent="-228600">
              <a:defRPr sz="2800">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cs typeface="Times New Roman" panose="02020603050405020304" pitchFamily="18" charset="0"/>
              </a:defRPr>
            </a:lvl9pPr>
          </a:lstStyle>
          <a:p>
            <a:pPr lvl="1" eaLnBrk="1" hangingPunct="1">
              <a:lnSpc>
                <a:spcPct val="90000"/>
              </a:lnSpc>
            </a:pPr>
            <a:r>
              <a:rPr lang="tr-TR" altLang="tr-TR" sz="2400" b="1" u="sng" dirty="0">
                <a:solidFill>
                  <a:schemeClr val="accent2"/>
                </a:solidFill>
              </a:rPr>
              <a:t>Ters kare yasası</a:t>
            </a:r>
            <a:endParaRPr lang="en-US" altLang="tr-TR" sz="2400" b="1" u="sng" dirty="0">
              <a:solidFill>
                <a:schemeClr val="accent2"/>
              </a:solidFill>
            </a:endParaRPr>
          </a:p>
          <a:p>
            <a:pPr lvl="1" eaLnBrk="1" hangingPunct="1">
              <a:lnSpc>
                <a:spcPct val="90000"/>
              </a:lnSpc>
            </a:pPr>
            <a:r>
              <a:rPr lang="tr-TR" altLang="tr-TR" sz="2400" b="1" dirty="0">
                <a:solidFill>
                  <a:schemeClr val="accent2"/>
                </a:solidFill>
              </a:rPr>
              <a:t>İki birim uzaklık için ışınım</a:t>
            </a:r>
            <a:r>
              <a:rPr lang="en-US" altLang="tr-TR" sz="2400" b="1" dirty="0">
                <a:solidFill>
                  <a:schemeClr val="accent2"/>
                </a:solidFill>
              </a:rPr>
              <a:t> 2</a:t>
            </a:r>
            <a:r>
              <a:rPr lang="en-US" altLang="tr-TR" sz="2400" b="1" baseline="30000" dirty="0">
                <a:solidFill>
                  <a:schemeClr val="accent2"/>
                </a:solidFill>
              </a:rPr>
              <a:t>2</a:t>
            </a:r>
            <a:r>
              <a:rPr lang="tr-TR" altLang="tr-TR" sz="2400" b="1" dirty="0">
                <a:solidFill>
                  <a:schemeClr val="accent2"/>
                </a:solidFill>
              </a:rPr>
              <a:t> kadar azalır.</a:t>
            </a:r>
            <a:endParaRPr lang="en-US" altLang="tr-TR" sz="2400" b="1" dirty="0">
              <a:solidFill>
                <a:schemeClr val="accent2"/>
              </a:solidFill>
            </a:endParaRPr>
          </a:p>
          <a:p>
            <a:pPr lvl="1" eaLnBrk="1" hangingPunct="1">
              <a:lnSpc>
                <a:spcPct val="90000"/>
              </a:lnSpc>
            </a:pPr>
            <a:r>
              <a:rPr lang="tr-TR" altLang="tr-TR" sz="2400" b="1" dirty="0">
                <a:solidFill>
                  <a:schemeClr val="accent2"/>
                </a:solidFill>
              </a:rPr>
              <a:t>Üç birim uzaklık için ışınım</a:t>
            </a:r>
            <a:r>
              <a:rPr lang="en-US" altLang="tr-TR" sz="2400" b="1" dirty="0">
                <a:solidFill>
                  <a:schemeClr val="accent2"/>
                </a:solidFill>
              </a:rPr>
              <a:t> 3</a:t>
            </a:r>
            <a:r>
              <a:rPr lang="en-US" altLang="tr-TR" sz="2400" b="1" baseline="30000" dirty="0">
                <a:solidFill>
                  <a:schemeClr val="accent2"/>
                </a:solidFill>
              </a:rPr>
              <a:t>2</a:t>
            </a:r>
            <a:r>
              <a:rPr lang="tr-TR" altLang="tr-TR" sz="2400" b="1" dirty="0">
                <a:solidFill>
                  <a:schemeClr val="accent2"/>
                </a:solidFill>
              </a:rPr>
              <a:t> kadar azalır.</a:t>
            </a:r>
            <a:endParaRPr lang="en-US" altLang="tr-TR" sz="2400" b="1" dirty="0">
              <a:solidFill>
                <a:schemeClr val="accent2"/>
              </a:solidFill>
            </a:endParaRPr>
          </a:p>
        </p:txBody>
      </p:sp>
    </p:spTree>
    <p:extLst>
      <p:ext uri="{BB962C8B-B14F-4D97-AF65-F5344CB8AC3E}">
        <p14:creationId xmlns:p14="http://schemas.microsoft.com/office/powerpoint/2010/main" val="39275894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Parlaklığı</a:t>
            </a:r>
            <a:endParaRPr lang="tr-TR" dirty="0"/>
          </a:p>
        </p:txBody>
      </p:sp>
      <p:sp>
        <p:nvSpPr>
          <p:cNvPr id="3" name="Content Placeholder 2"/>
          <p:cNvSpPr>
            <a:spLocks noGrp="1"/>
          </p:cNvSpPr>
          <p:nvPr>
            <p:ph idx="1"/>
          </p:nvPr>
        </p:nvSpPr>
        <p:spPr>
          <a:xfrm>
            <a:off x="838200" y="1825625"/>
            <a:ext cx="6235700" cy="4295775"/>
          </a:xfrm>
        </p:spPr>
        <p:txBody>
          <a:bodyPr/>
          <a:lstStyle/>
          <a:p>
            <a:r>
              <a:rPr lang="tr-TR" dirty="0" smtClean="0"/>
              <a:t>Gökbilimde </a:t>
            </a:r>
            <a:r>
              <a:rPr lang="tr-TR" dirty="0"/>
              <a:t>parlaklık bir yıldızın birim zamanda yaydığı ışığın ya da diğer ışınım enerjisinin miktarıdır</a:t>
            </a:r>
            <a:r>
              <a:rPr lang="tr-TR" dirty="0" smtClean="0"/>
              <a:t>.</a:t>
            </a:r>
          </a:p>
          <a:p>
            <a:r>
              <a:rPr lang="tr-TR" dirty="0"/>
              <a:t>Görünür parlaklık bir kadir ölçeği ile tanımlanır.</a:t>
            </a:r>
          </a:p>
          <a:p>
            <a:r>
              <a:rPr lang="tr-TR" dirty="0"/>
              <a:t>Bu bir logaritmik bir ölçektir; parlaklıkta 5 kadir değişim görünen ışınımda 100 katı değere karşılık gelir.</a:t>
            </a:r>
          </a:p>
          <a:p>
            <a:pPr marL="0" indent="0">
              <a:buNone/>
            </a:pPr>
            <a:endParaRPr lang="tr-TR" dirty="0"/>
          </a:p>
        </p:txBody>
      </p:sp>
      <p:pic>
        <p:nvPicPr>
          <p:cNvPr id="4" name="Picture 2" descr="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597" y="5337496"/>
            <a:ext cx="403860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17_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8176" y="137977"/>
            <a:ext cx="4085624" cy="672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697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Parlaklığı</a:t>
            </a:r>
            <a:endParaRPr lang="tr-TR" dirty="0"/>
          </a:p>
        </p:txBody>
      </p:sp>
      <p:sp>
        <p:nvSpPr>
          <p:cNvPr id="3" name="Content Placeholder 2"/>
          <p:cNvSpPr>
            <a:spLocks noGrp="1"/>
          </p:cNvSpPr>
          <p:nvPr>
            <p:ph idx="1"/>
          </p:nvPr>
        </p:nvSpPr>
        <p:spPr/>
        <p:txBody>
          <a:bodyPr>
            <a:normAutofit lnSpcReduction="10000"/>
          </a:bodyPr>
          <a:lstStyle/>
          <a:p>
            <a:r>
              <a:rPr lang="tr-TR" dirty="0"/>
              <a:t>Yıldızların </a:t>
            </a:r>
            <a:r>
              <a:rPr lang="tr-TR" dirty="0" smtClean="0"/>
              <a:t>mutlak </a:t>
            </a:r>
            <a:r>
              <a:rPr lang="tr-TR" dirty="0"/>
              <a:t>özelliklerini kıyaslamak </a:t>
            </a:r>
            <a:r>
              <a:rPr lang="tr-TR" dirty="0" smtClean="0"/>
              <a:t>için standart bir parlaklık türü kullanırlar. </a:t>
            </a:r>
            <a:endParaRPr lang="tr-TR" dirty="0"/>
          </a:p>
          <a:p>
            <a:r>
              <a:rPr lang="tr-TR" dirty="0" smtClean="0"/>
              <a:t>Bir </a:t>
            </a:r>
            <a:r>
              <a:rPr lang="tr-TR" dirty="0"/>
              <a:t>yıldızın 10 </a:t>
            </a:r>
            <a:r>
              <a:rPr lang="tr-TR" dirty="0" err="1"/>
              <a:t>parsek’ten</a:t>
            </a:r>
            <a:r>
              <a:rPr lang="tr-TR" dirty="0"/>
              <a:t> görünen kadiri mutlak kadir olarak adlandırılır. </a:t>
            </a:r>
            <a:endParaRPr lang="tr-TR" dirty="0" smtClean="0"/>
          </a:p>
          <a:p>
            <a:r>
              <a:rPr lang="tr-TR" dirty="0" smtClean="0"/>
              <a:t>Örneğin</a:t>
            </a:r>
            <a:r>
              <a:rPr lang="tr-TR" dirty="0"/>
              <a:t>, Güneş’in büyük eksi </a:t>
            </a:r>
            <a:r>
              <a:rPr lang="tr-TR" dirty="0" smtClean="0"/>
              <a:t>(-26.5 ) </a:t>
            </a:r>
            <a:r>
              <a:rPr lang="tr-TR" dirty="0"/>
              <a:t>görünen kadirine rağmen, mutlak kadiri sadece 4,8’dir (Eğer Güneş Dünya’dan 10 </a:t>
            </a:r>
            <a:r>
              <a:rPr lang="tr-TR" dirty="0" err="1"/>
              <a:t>parsek</a:t>
            </a:r>
            <a:r>
              <a:rPr lang="tr-TR" dirty="0"/>
              <a:t> uzağa götürülseydi, gece gördüğümüz yıldızların en sönüklerinden çok az </a:t>
            </a:r>
            <a:r>
              <a:rPr lang="tr-TR" dirty="0" smtClean="0"/>
              <a:t>daha </a:t>
            </a:r>
            <a:r>
              <a:rPr lang="tr-TR" dirty="0"/>
              <a:t>parlak </a:t>
            </a:r>
            <a:r>
              <a:rPr lang="tr-TR" dirty="0" smtClean="0"/>
              <a:t>olacaktı.</a:t>
            </a:r>
          </a:p>
          <a:p>
            <a:endParaRPr lang="tr-TR" dirty="0"/>
          </a:p>
          <a:p>
            <a:pPr marL="0" indent="0">
              <a:buNone/>
            </a:pPr>
            <a:r>
              <a:rPr lang="tr-TR" dirty="0" smtClean="0"/>
              <a:t>                          </a:t>
            </a:r>
            <a:r>
              <a:rPr lang="tr-TR" dirty="0" err="1" smtClean="0"/>
              <a:t>Mv</a:t>
            </a:r>
            <a:r>
              <a:rPr lang="tr-TR" dirty="0" smtClean="0"/>
              <a:t> = m + 5 – 5*</a:t>
            </a:r>
            <a:r>
              <a:rPr lang="tr-TR" dirty="0" err="1" smtClean="0"/>
              <a:t>log</a:t>
            </a:r>
            <a:r>
              <a:rPr lang="tr-TR" dirty="0" smtClean="0"/>
              <a:t>(uzaklık)</a:t>
            </a:r>
            <a:endParaRPr lang="tr-TR" dirty="0"/>
          </a:p>
        </p:txBody>
      </p:sp>
    </p:spTree>
    <p:extLst>
      <p:ext uri="{BB962C8B-B14F-4D97-AF65-F5344CB8AC3E}">
        <p14:creationId xmlns:p14="http://schemas.microsoft.com/office/powerpoint/2010/main" val="3046070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Parlaklığı</a:t>
            </a:r>
            <a:endParaRPr lang="tr-TR" dirty="0"/>
          </a:p>
        </p:txBody>
      </p:sp>
      <p:sp>
        <p:nvSpPr>
          <p:cNvPr id="3" name="Content Placeholder 2"/>
          <p:cNvSpPr>
            <a:spLocks noGrp="1"/>
          </p:cNvSpPr>
          <p:nvPr>
            <p:ph idx="1"/>
          </p:nvPr>
        </p:nvSpPr>
        <p:spPr>
          <a:xfrm>
            <a:off x="838200" y="1433036"/>
            <a:ext cx="10515600" cy="5170964"/>
          </a:xfrm>
        </p:spPr>
        <p:txBody>
          <a:bodyPr>
            <a:normAutofit fontScale="77500" lnSpcReduction="20000"/>
          </a:bodyPr>
          <a:lstStyle/>
          <a:p>
            <a:r>
              <a:rPr lang="tr-TR" i="1" dirty="0"/>
              <a:t>Kadir sınıfına göre yıldız </a:t>
            </a:r>
            <a:r>
              <a:rPr lang="tr-TR" i="1" dirty="0" smtClean="0"/>
              <a:t>sayıları</a:t>
            </a:r>
            <a:endParaRPr lang="tr-TR" i="1" dirty="0"/>
          </a:p>
          <a:p>
            <a:endParaRPr lang="tr-TR" i="1" dirty="0" smtClean="0"/>
          </a:p>
          <a:p>
            <a:endParaRPr lang="tr-TR" i="1" dirty="0"/>
          </a:p>
          <a:p>
            <a:endParaRPr lang="tr-TR" i="1" dirty="0" smtClean="0"/>
          </a:p>
          <a:p>
            <a:endParaRPr lang="tr-TR" i="1" dirty="0" smtClean="0"/>
          </a:p>
          <a:p>
            <a:endParaRPr lang="tr-TR" i="1" dirty="0" smtClean="0"/>
          </a:p>
          <a:p>
            <a:endParaRPr lang="tr-TR" i="1" dirty="0"/>
          </a:p>
          <a:p>
            <a:endParaRPr lang="tr-TR" i="1" dirty="0" smtClean="0"/>
          </a:p>
          <a:p>
            <a:endParaRPr lang="tr-TR" i="1" dirty="0"/>
          </a:p>
          <a:p>
            <a:endParaRPr lang="tr-TR" i="1" dirty="0" smtClean="0"/>
          </a:p>
          <a:p>
            <a:endParaRPr lang="tr-TR" i="1" dirty="0"/>
          </a:p>
          <a:p>
            <a:endParaRPr lang="tr-TR" i="1" dirty="0"/>
          </a:p>
          <a:p>
            <a:r>
              <a:rPr lang="tr-TR" dirty="0"/>
              <a:t>Hem parlaklığa hem de Dünya’dan uzaklığa bağlı olarak bir yıldızın saltık kadir sınıfı (M) ile görünür kadir sınıfı (m) tam olarak birbirlerine eş değildir</a:t>
            </a:r>
            <a:r>
              <a:rPr lang="tr-TR" dirty="0" smtClean="0"/>
              <a:t>.; </a:t>
            </a:r>
            <a:r>
              <a:rPr lang="tr-TR" dirty="0"/>
              <a:t>örneğin parlak bir yıldız olan </a:t>
            </a:r>
            <a:r>
              <a:rPr lang="tr-TR" dirty="0" err="1"/>
              <a:t>Sirius’un</a:t>
            </a:r>
            <a:r>
              <a:rPr lang="tr-TR" dirty="0"/>
              <a:t> görünür kadir sınıfı −1,44’tür ancak </a:t>
            </a:r>
            <a:r>
              <a:rPr lang="tr-TR" dirty="0" smtClean="0"/>
              <a:t>mutlak </a:t>
            </a:r>
            <a:r>
              <a:rPr lang="tr-TR" dirty="0"/>
              <a:t>kadir sınıfı yalnızca +1,41’dir.</a:t>
            </a:r>
            <a:endParaRPr lang="tr-TR" i="1" dirty="0" smtClean="0"/>
          </a:p>
          <a:p>
            <a:endParaRPr lang="tr-TR" dirty="0"/>
          </a:p>
        </p:txBody>
      </p:sp>
      <p:graphicFrame>
        <p:nvGraphicFramePr>
          <p:cNvPr id="4" name="Table 3"/>
          <p:cNvGraphicFramePr>
            <a:graphicFrameLocks noGrp="1"/>
          </p:cNvGraphicFramePr>
          <p:nvPr>
            <p:extLst>
              <p:ext uri="{D42A27DB-BD31-4B8C-83A1-F6EECF244321}">
                <p14:modId xmlns:p14="http://schemas.microsoft.com/office/powerpoint/2010/main" val="245838072"/>
              </p:ext>
            </p:extLst>
          </p:nvPr>
        </p:nvGraphicFramePr>
        <p:xfrm>
          <a:off x="1143000" y="1888014"/>
          <a:ext cx="2311400" cy="3566160"/>
        </p:xfrm>
        <a:graphic>
          <a:graphicData uri="http://schemas.openxmlformats.org/drawingml/2006/table">
            <a:tbl>
              <a:tblPr/>
              <a:tblGrid>
                <a:gridCol w="1155700"/>
                <a:gridCol w="1155700"/>
              </a:tblGrid>
              <a:tr h="634467">
                <a:tc>
                  <a:txBody>
                    <a:bodyPr/>
                    <a:lstStyle/>
                    <a:p>
                      <a:r>
                        <a:rPr lang="tr-TR" dirty="0" smtClean="0"/>
                        <a:t>  Kadir</a:t>
                      </a:r>
                      <a:r>
                        <a:rPr lang="tr-TR" dirty="0"/>
                        <a:t/>
                      </a:r>
                      <a:br>
                        <a:rPr lang="tr-TR" dirty="0"/>
                      </a:br>
                      <a:r>
                        <a:rPr lang="tr-TR" dirty="0"/>
                        <a:t>sınıfı (m)</a:t>
                      </a:r>
                    </a:p>
                  </a:txBody>
                  <a:tcPr anchor="ctr">
                    <a:lnL>
                      <a:noFill/>
                    </a:lnL>
                    <a:lnR>
                      <a:noFill/>
                    </a:lnR>
                    <a:lnT>
                      <a:noFill/>
                    </a:lnT>
                    <a:lnB>
                      <a:noFill/>
                    </a:lnB>
                  </a:tcPr>
                </a:tc>
                <a:tc>
                  <a:txBody>
                    <a:bodyPr/>
                    <a:lstStyle/>
                    <a:p>
                      <a:r>
                        <a:rPr lang="tr-TR" dirty="0"/>
                        <a:t>Yıldız </a:t>
                      </a:r>
                      <a:br>
                        <a:rPr lang="tr-TR" dirty="0"/>
                      </a:br>
                      <a:r>
                        <a:rPr lang="tr-TR" dirty="0" smtClean="0"/>
                        <a:t>Sayısı</a:t>
                      </a:r>
                      <a:endParaRPr lang="tr-TR" dirty="0"/>
                    </a:p>
                  </a:txBody>
                  <a:tcPr anchor="ctr">
                    <a:lnL>
                      <a:noFill/>
                    </a:lnL>
                    <a:lnR>
                      <a:noFill/>
                    </a:lnR>
                    <a:lnT>
                      <a:noFill/>
                    </a:lnT>
                    <a:lnB>
                      <a:noFill/>
                    </a:lnB>
                  </a:tcPr>
                </a:tc>
              </a:tr>
              <a:tr h="362552">
                <a:tc>
                  <a:txBody>
                    <a:bodyPr/>
                    <a:lstStyle/>
                    <a:p>
                      <a:pPr algn="ctr"/>
                      <a:r>
                        <a:rPr lang="tr-TR">
                          <a:effectLst/>
                        </a:rPr>
                        <a:t>0</a:t>
                      </a:r>
                    </a:p>
                  </a:txBody>
                  <a:tcPr anchor="ctr">
                    <a:lnL>
                      <a:noFill/>
                    </a:lnL>
                    <a:lnR>
                      <a:noFill/>
                    </a:lnR>
                    <a:lnT>
                      <a:noFill/>
                    </a:lnT>
                    <a:lnB>
                      <a:noFill/>
                    </a:lnB>
                  </a:tcPr>
                </a:tc>
                <a:tc>
                  <a:txBody>
                    <a:bodyPr/>
                    <a:lstStyle/>
                    <a:p>
                      <a:pPr algn="ctr"/>
                      <a:r>
                        <a:rPr lang="tr-TR">
                          <a:effectLst/>
                        </a:rPr>
                        <a:t>4</a:t>
                      </a:r>
                    </a:p>
                  </a:txBody>
                  <a:tcPr anchor="ctr">
                    <a:lnL>
                      <a:noFill/>
                    </a:lnL>
                    <a:lnR>
                      <a:noFill/>
                    </a:lnR>
                    <a:lnT>
                      <a:noFill/>
                    </a:lnT>
                    <a:lnB>
                      <a:noFill/>
                    </a:lnB>
                  </a:tcPr>
                </a:tc>
              </a:tr>
              <a:tr h="362552">
                <a:tc>
                  <a:txBody>
                    <a:bodyPr/>
                    <a:lstStyle/>
                    <a:p>
                      <a:pPr algn="ctr"/>
                      <a:r>
                        <a:rPr lang="tr-TR">
                          <a:effectLst/>
                        </a:rPr>
                        <a:t>1</a:t>
                      </a:r>
                    </a:p>
                  </a:txBody>
                  <a:tcPr anchor="ctr">
                    <a:lnL>
                      <a:noFill/>
                    </a:lnL>
                    <a:lnR>
                      <a:noFill/>
                    </a:lnR>
                    <a:lnT>
                      <a:noFill/>
                    </a:lnT>
                    <a:lnB>
                      <a:noFill/>
                    </a:lnB>
                  </a:tcPr>
                </a:tc>
                <a:tc>
                  <a:txBody>
                    <a:bodyPr/>
                    <a:lstStyle/>
                    <a:p>
                      <a:pPr algn="ctr"/>
                      <a:r>
                        <a:rPr lang="tr-TR" dirty="0">
                          <a:effectLst/>
                        </a:rPr>
                        <a:t>15</a:t>
                      </a:r>
                    </a:p>
                  </a:txBody>
                  <a:tcPr anchor="ctr">
                    <a:lnL>
                      <a:noFill/>
                    </a:lnL>
                    <a:lnR>
                      <a:noFill/>
                    </a:lnR>
                    <a:lnT>
                      <a:noFill/>
                    </a:lnT>
                    <a:lnB>
                      <a:noFill/>
                    </a:lnB>
                  </a:tcPr>
                </a:tc>
              </a:tr>
              <a:tr h="362552">
                <a:tc>
                  <a:txBody>
                    <a:bodyPr/>
                    <a:lstStyle/>
                    <a:p>
                      <a:pPr algn="ctr"/>
                      <a:r>
                        <a:rPr lang="tr-TR">
                          <a:effectLst/>
                        </a:rPr>
                        <a:t>2</a:t>
                      </a:r>
                    </a:p>
                  </a:txBody>
                  <a:tcPr anchor="ctr">
                    <a:lnL>
                      <a:noFill/>
                    </a:lnL>
                    <a:lnR>
                      <a:noFill/>
                    </a:lnR>
                    <a:lnT>
                      <a:noFill/>
                    </a:lnT>
                    <a:lnB>
                      <a:noFill/>
                    </a:lnB>
                  </a:tcPr>
                </a:tc>
                <a:tc>
                  <a:txBody>
                    <a:bodyPr/>
                    <a:lstStyle/>
                    <a:p>
                      <a:pPr algn="ctr"/>
                      <a:r>
                        <a:rPr lang="tr-TR" dirty="0">
                          <a:effectLst/>
                        </a:rPr>
                        <a:t>48</a:t>
                      </a:r>
                    </a:p>
                  </a:txBody>
                  <a:tcPr anchor="ctr">
                    <a:lnL>
                      <a:noFill/>
                    </a:lnL>
                    <a:lnR>
                      <a:noFill/>
                    </a:lnR>
                    <a:lnT>
                      <a:noFill/>
                    </a:lnT>
                    <a:lnB>
                      <a:noFill/>
                    </a:lnB>
                  </a:tcPr>
                </a:tc>
              </a:tr>
              <a:tr h="362552">
                <a:tc>
                  <a:txBody>
                    <a:bodyPr/>
                    <a:lstStyle/>
                    <a:p>
                      <a:pPr algn="ctr"/>
                      <a:r>
                        <a:rPr lang="tr-TR">
                          <a:effectLst/>
                        </a:rPr>
                        <a:t>3</a:t>
                      </a:r>
                    </a:p>
                  </a:txBody>
                  <a:tcPr anchor="ctr">
                    <a:lnL>
                      <a:noFill/>
                    </a:lnL>
                    <a:lnR>
                      <a:noFill/>
                    </a:lnR>
                    <a:lnT>
                      <a:noFill/>
                    </a:lnT>
                    <a:lnB>
                      <a:noFill/>
                    </a:lnB>
                  </a:tcPr>
                </a:tc>
                <a:tc>
                  <a:txBody>
                    <a:bodyPr/>
                    <a:lstStyle/>
                    <a:p>
                      <a:pPr algn="ctr"/>
                      <a:r>
                        <a:rPr lang="tr-TR">
                          <a:effectLst/>
                        </a:rPr>
                        <a:t>171</a:t>
                      </a:r>
                    </a:p>
                  </a:txBody>
                  <a:tcPr anchor="ctr">
                    <a:lnL>
                      <a:noFill/>
                    </a:lnL>
                    <a:lnR>
                      <a:noFill/>
                    </a:lnR>
                    <a:lnT>
                      <a:noFill/>
                    </a:lnT>
                    <a:lnB>
                      <a:noFill/>
                    </a:lnB>
                  </a:tcPr>
                </a:tc>
              </a:tr>
              <a:tr h="362552">
                <a:tc>
                  <a:txBody>
                    <a:bodyPr/>
                    <a:lstStyle/>
                    <a:p>
                      <a:pPr algn="ctr"/>
                      <a:r>
                        <a:rPr lang="tr-TR">
                          <a:effectLst/>
                        </a:rPr>
                        <a:t>4</a:t>
                      </a:r>
                    </a:p>
                  </a:txBody>
                  <a:tcPr anchor="ctr">
                    <a:lnL>
                      <a:noFill/>
                    </a:lnL>
                    <a:lnR>
                      <a:noFill/>
                    </a:lnR>
                    <a:lnT>
                      <a:noFill/>
                    </a:lnT>
                    <a:lnB>
                      <a:noFill/>
                    </a:lnB>
                  </a:tcPr>
                </a:tc>
                <a:tc>
                  <a:txBody>
                    <a:bodyPr/>
                    <a:lstStyle/>
                    <a:p>
                      <a:pPr algn="ctr"/>
                      <a:r>
                        <a:rPr lang="tr-TR">
                          <a:effectLst/>
                        </a:rPr>
                        <a:t>513</a:t>
                      </a:r>
                    </a:p>
                  </a:txBody>
                  <a:tcPr anchor="ctr">
                    <a:lnL>
                      <a:noFill/>
                    </a:lnL>
                    <a:lnR>
                      <a:noFill/>
                    </a:lnR>
                    <a:lnT>
                      <a:noFill/>
                    </a:lnT>
                    <a:lnB>
                      <a:noFill/>
                    </a:lnB>
                  </a:tcPr>
                </a:tc>
              </a:tr>
              <a:tr h="362552">
                <a:tc>
                  <a:txBody>
                    <a:bodyPr/>
                    <a:lstStyle/>
                    <a:p>
                      <a:pPr algn="ctr"/>
                      <a:r>
                        <a:rPr lang="tr-TR">
                          <a:effectLst/>
                        </a:rPr>
                        <a:t>5</a:t>
                      </a:r>
                    </a:p>
                  </a:txBody>
                  <a:tcPr anchor="ctr">
                    <a:lnL>
                      <a:noFill/>
                    </a:lnL>
                    <a:lnR>
                      <a:noFill/>
                    </a:lnR>
                    <a:lnT>
                      <a:noFill/>
                    </a:lnT>
                    <a:lnB>
                      <a:noFill/>
                    </a:lnB>
                  </a:tcPr>
                </a:tc>
                <a:tc>
                  <a:txBody>
                    <a:bodyPr/>
                    <a:lstStyle/>
                    <a:p>
                      <a:pPr algn="ctr"/>
                      <a:r>
                        <a:rPr lang="tr-TR">
                          <a:effectLst/>
                        </a:rPr>
                        <a:t>1,602</a:t>
                      </a:r>
                    </a:p>
                  </a:txBody>
                  <a:tcPr anchor="ctr">
                    <a:lnL>
                      <a:noFill/>
                    </a:lnL>
                    <a:lnR>
                      <a:noFill/>
                    </a:lnR>
                    <a:lnT>
                      <a:noFill/>
                    </a:lnT>
                    <a:lnB>
                      <a:noFill/>
                    </a:lnB>
                  </a:tcPr>
                </a:tc>
              </a:tr>
              <a:tr h="362552">
                <a:tc>
                  <a:txBody>
                    <a:bodyPr/>
                    <a:lstStyle/>
                    <a:p>
                      <a:pPr algn="ctr"/>
                      <a:r>
                        <a:rPr lang="tr-TR">
                          <a:effectLst/>
                        </a:rPr>
                        <a:t>6</a:t>
                      </a:r>
                    </a:p>
                  </a:txBody>
                  <a:tcPr anchor="ctr">
                    <a:lnL>
                      <a:noFill/>
                    </a:lnL>
                    <a:lnR>
                      <a:noFill/>
                    </a:lnR>
                    <a:lnT>
                      <a:noFill/>
                    </a:lnT>
                    <a:lnB>
                      <a:noFill/>
                    </a:lnB>
                  </a:tcPr>
                </a:tc>
                <a:tc>
                  <a:txBody>
                    <a:bodyPr/>
                    <a:lstStyle/>
                    <a:p>
                      <a:pPr algn="ctr"/>
                      <a:r>
                        <a:rPr lang="tr-TR">
                          <a:effectLst/>
                        </a:rPr>
                        <a:t>4,800</a:t>
                      </a:r>
                    </a:p>
                  </a:txBody>
                  <a:tcPr anchor="ctr">
                    <a:lnL>
                      <a:noFill/>
                    </a:lnL>
                    <a:lnR>
                      <a:noFill/>
                    </a:lnR>
                    <a:lnT>
                      <a:noFill/>
                    </a:lnT>
                    <a:lnB>
                      <a:noFill/>
                    </a:lnB>
                  </a:tcPr>
                </a:tc>
              </a:tr>
              <a:tr h="362552">
                <a:tc>
                  <a:txBody>
                    <a:bodyPr/>
                    <a:lstStyle/>
                    <a:p>
                      <a:pPr algn="ctr"/>
                      <a:r>
                        <a:rPr lang="tr-TR" dirty="0">
                          <a:effectLst/>
                        </a:rPr>
                        <a:t>7</a:t>
                      </a:r>
                    </a:p>
                  </a:txBody>
                  <a:tcPr anchor="ctr">
                    <a:lnL>
                      <a:noFill/>
                    </a:lnL>
                    <a:lnR>
                      <a:noFill/>
                    </a:lnR>
                    <a:lnT>
                      <a:noFill/>
                    </a:lnT>
                    <a:lnB>
                      <a:noFill/>
                    </a:lnB>
                  </a:tcPr>
                </a:tc>
                <a:tc>
                  <a:txBody>
                    <a:bodyPr/>
                    <a:lstStyle/>
                    <a:p>
                      <a:pPr algn="ctr"/>
                      <a:r>
                        <a:rPr lang="tr-TR" dirty="0">
                          <a:effectLst/>
                        </a:rPr>
                        <a:t>14,000</a:t>
                      </a:r>
                    </a:p>
                  </a:txBody>
                  <a:tcPr anchor="ctr">
                    <a:lnL>
                      <a:noFill/>
                    </a:lnL>
                    <a:lnR>
                      <a:noFill/>
                    </a:lnR>
                    <a:lnT>
                      <a:noFill/>
                    </a:lnT>
                    <a:lnB>
                      <a:noFill/>
                    </a:lnB>
                  </a:tcPr>
                </a:tc>
              </a:tr>
            </a:tbl>
          </a:graphicData>
        </a:graphic>
      </p:graphicFrame>
      <p:pic>
        <p:nvPicPr>
          <p:cNvPr id="18434" name="Picture 2" descr="absolute magnitude ile ilgili gö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2975" y="2445861"/>
            <a:ext cx="6322488" cy="232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27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0000"/>
                </a:solidFill>
              </a:rPr>
              <a:t>Yıldızların Sıcaklıkları</a:t>
            </a:r>
            <a:endParaRPr lang="tr-TR" dirty="0">
              <a:solidFill>
                <a:srgbClr val="FF0000"/>
              </a:solidFill>
            </a:endParaRPr>
          </a:p>
        </p:txBody>
      </p:sp>
      <p:sp>
        <p:nvSpPr>
          <p:cNvPr id="3" name="Content Placeholder 2"/>
          <p:cNvSpPr>
            <a:spLocks noGrp="1"/>
          </p:cNvSpPr>
          <p:nvPr>
            <p:ph idx="1"/>
          </p:nvPr>
        </p:nvSpPr>
        <p:spPr>
          <a:xfrm>
            <a:off x="826949" y="1882701"/>
            <a:ext cx="4292600" cy="4351338"/>
          </a:xfrm>
        </p:spPr>
        <p:txBody>
          <a:bodyPr/>
          <a:lstStyle/>
          <a:p>
            <a:r>
              <a:rPr lang="tr-TR" dirty="0"/>
              <a:t>Şekil </a:t>
            </a:r>
            <a:r>
              <a:rPr lang="tr-TR" dirty="0" smtClean="0"/>
              <a:t>Avcı </a:t>
            </a:r>
            <a:r>
              <a:rPr lang="tr-TR" dirty="0"/>
              <a:t>(Orion) takımyıldızının küçük bir teleskopla nasıl göründüğünü göstermektedir. Soğuk kırmızı yıldız </a:t>
            </a:r>
            <a:r>
              <a:rPr lang="tr-TR" dirty="0" err="1"/>
              <a:t>İkizlerevi</a:t>
            </a:r>
            <a:r>
              <a:rPr lang="tr-TR" dirty="0"/>
              <a:t> (</a:t>
            </a:r>
            <a:r>
              <a:rPr lang="tr-TR" dirty="0" err="1"/>
              <a:t>Betelgeuse</a:t>
            </a:r>
            <a:r>
              <a:rPr lang="tr-TR" dirty="0"/>
              <a:t> </a:t>
            </a:r>
            <a:r>
              <a:rPr lang="el-GR" dirty="0"/>
              <a:t>α) </a:t>
            </a:r>
            <a:r>
              <a:rPr lang="tr-TR" dirty="0"/>
              <a:t>ve sıcak mavi yıldız </a:t>
            </a:r>
            <a:r>
              <a:rPr lang="tr-TR" dirty="0" err="1"/>
              <a:t>Ayak’ın</a:t>
            </a:r>
            <a:r>
              <a:rPr lang="tr-TR" dirty="0"/>
              <a:t> (</a:t>
            </a:r>
            <a:r>
              <a:rPr lang="tr-TR" dirty="0" err="1"/>
              <a:t>Rigel</a:t>
            </a:r>
            <a:r>
              <a:rPr lang="tr-TR" dirty="0"/>
              <a:t> </a:t>
            </a:r>
            <a:r>
              <a:rPr lang="el-GR" dirty="0"/>
              <a:t>β) </a:t>
            </a:r>
            <a:r>
              <a:rPr lang="tr-TR" dirty="0"/>
              <a:t>renkleri çok barizdir.</a:t>
            </a:r>
          </a:p>
          <a:p>
            <a:endParaRPr lang="tr-TR" dirty="0"/>
          </a:p>
        </p:txBody>
      </p:sp>
      <p:pic>
        <p:nvPicPr>
          <p:cNvPr id="4" name="Resim 3"/>
          <p:cNvPicPr>
            <a:picLocks noChangeAspect="1"/>
          </p:cNvPicPr>
          <p:nvPr/>
        </p:nvPicPr>
        <p:blipFill>
          <a:blip r:embed="rId2"/>
          <a:stretch>
            <a:fillRect/>
          </a:stretch>
        </p:blipFill>
        <p:spPr>
          <a:xfrm>
            <a:off x="5348150" y="1304778"/>
            <a:ext cx="5777049" cy="5507185"/>
          </a:xfrm>
          <a:prstGeom prst="rect">
            <a:avLst/>
          </a:prstGeom>
        </p:spPr>
      </p:pic>
    </p:spTree>
    <p:extLst>
      <p:ext uri="{BB962C8B-B14F-4D97-AF65-F5344CB8AC3E}">
        <p14:creationId xmlns:p14="http://schemas.microsoft.com/office/powerpoint/2010/main" val="82620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0868" name="Picture 4" descr="black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231900"/>
            <a:ext cx="4953000" cy="2770188"/>
          </a:xfrm>
          <a:prstGeom prst="rect">
            <a:avLst/>
          </a:prstGeom>
          <a:noFill/>
          <a:extLst>
            <a:ext uri="{909E8E84-426E-40DD-AFC4-6F175D3DCCD1}">
              <a14:hiddenFill xmlns:a14="http://schemas.microsoft.com/office/drawing/2010/main">
                <a:solidFill>
                  <a:srgbClr val="FFFFFF"/>
                </a:solidFill>
              </a14:hiddenFill>
            </a:ext>
          </a:extLst>
        </p:spPr>
      </p:pic>
      <p:sp>
        <p:nvSpPr>
          <p:cNvPr id="420867" name="Text Box 3"/>
          <p:cNvSpPr txBox="1">
            <a:spLocks noChangeArrowheads="1"/>
          </p:cNvSpPr>
          <p:nvPr/>
        </p:nvSpPr>
        <p:spPr bwMode="auto">
          <a:xfrm>
            <a:off x="2133600" y="4078288"/>
            <a:ext cx="8077200" cy="2308324"/>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000"/>
              </a:spcBef>
            </a:pPr>
            <a:r>
              <a:rPr lang="tr-TR" altLang="tr-TR" sz="2400" dirty="0">
                <a:latin typeface="Times New Roman" panose="02020603050405020304" pitchFamily="18" charset="0"/>
                <a:cs typeface="Times New Roman" panose="02020603050405020304" pitchFamily="18" charset="0"/>
              </a:rPr>
              <a:t>Kara cismin saldığı enerji, dalga boyunun bir fonksiyonudur (Planck yasası). Dalga boyu arttıkca salınan enerji önce çok çabuk artar, maksimuma ulaşır, sonra yavaş yavaş sıfıra düşer. Bu tüm sıcaklıklar için böyledir, ancak daha sıcak karacisim eğrisinde maksimum enerji daha kısa dalga boylarında karşımıza çıkar. </a:t>
            </a:r>
            <a:endParaRPr lang="tr-TR" altLang="tr-TR" dirty="0"/>
          </a:p>
        </p:txBody>
      </p:sp>
      <p:sp>
        <p:nvSpPr>
          <p:cNvPr id="420866" name="Text Box 2"/>
          <p:cNvSpPr txBox="1">
            <a:spLocks noChangeArrowheads="1"/>
          </p:cNvSpPr>
          <p:nvPr/>
        </p:nvSpPr>
        <p:spPr bwMode="auto">
          <a:xfrm>
            <a:off x="1981200" y="496888"/>
            <a:ext cx="5105400" cy="4572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000"/>
              </a:spcBef>
            </a:pPr>
            <a:r>
              <a:rPr lang="tr-TR" altLang="tr-TR" sz="2400" b="1" dirty="0">
                <a:solidFill>
                  <a:srgbClr val="FF0000"/>
                </a:solidFill>
                <a:latin typeface="Times New Roman" panose="02020603050405020304" pitchFamily="18" charset="0"/>
                <a:cs typeface="Times New Roman" panose="02020603050405020304" pitchFamily="18" charset="0"/>
              </a:rPr>
              <a:t>Karacisim ışınımı </a:t>
            </a:r>
            <a:endParaRPr lang="tr-TR" altLang="tr-TR" dirty="0">
              <a:solidFill>
                <a:srgbClr val="FF0000"/>
              </a:solidFill>
            </a:endParaRPr>
          </a:p>
        </p:txBody>
      </p:sp>
    </p:spTree>
    <p:extLst>
      <p:ext uri="{BB962C8B-B14F-4D97-AF65-F5344CB8AC3E}">
        <p14:creationId xmlns:p14="http://schemas.microsoft.com/office/powerpoint/2010/main" val="20349285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42" name="Picture 2" descr="blackbod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604838"/>
            <a:ext cx="8077200" cy="5649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8449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6770" name="Picture 2" descr="0306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628650"/>
            <a:ext cx="7467600" cy="560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9971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210" y="1892300"/>
            <a:ext cx="6934200" cy="4749800"/>
          </a:xfrm>
          <a:prstGeom prst="rect">
            <a:avLst/>
          </a:prstGeom>
          <a:noFill/>
          <a:extLst>
            <a:ext uri="{909E8E84-426E-40DD-AFC4-6F175D3DCCD1}">
              <a14:hiddenFill xmlns:a14="http://schemas.microsoft.com/office/drawing/2010/main">
                <a:solidFill>
                  <a:srgbClr val="FFFFFF"/>
                </a:solidFill>
              </a14:hiddenFill>
            </a:ext>
          </a:extLst>
        </p:spPr>
      </p:pic>
      <p:sp>
        <p:nvSpPr>
          <p:cNvPr id="101379" name="Rectangle 3"/>
          <p:cNvSpPr>
            <a:spLocks noGrp="1" noChangeArrowheads="1"/>
          </p:cNvSpPr>
          <p:nvPr>
            <p:ph type="title"/>
          </p:nvPr>
        </p:nvSpPr>
        <p:spPr/>
        <p:txBody>
          <a:bodyPr/>
          <a:lstStyle/>
          <a:p>
            <a:r>
              <a:rPr lang="tr-TR" altLang="tr-TR"/>
              <a:t>Farklı türden yıldızlar</a:t>
            </a:r>
            <a:endParaRPr lang="en-US" altLang="tr-TR"/>
          </a:p>
        </p:txBody>
      </p:sp>
      <p:sp>
        <p:nvSpPr>
          <p:cNvPr id="101380" name="Text Box 4"/>
          <p:cNvSpPr txBox="1">
            <a:spLocks noChangeArrowheads="1"/>
          </p:cNvSpPr>
          <p:nvPr/>
        </p:nvSpPr>
        <p:spPr bwMode="auto">
          <a:xfrm>
            <a:off x="2123210" y="1337594"/>
            <a:ext cx="7046190" cy="46166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panose="02020603050405020304" pitchFamily="18" charset="0"/>
              </a:defRPr>
            </a:lvl1pPr>
            <a:lvl2pPr marL="114300">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a:defRPr sz="2400">
                <a:solidFill>
                  <a:schemeClr val="tx1"/>
                </a:solidFill>
                <a:latin typeface="Times" panose="02020603050405020304" pitchFamily="18" charset="0"/>
              </a:defRPr>
            </a:lvl4pPr>
            <a:lvl5pPr>
              <a:defRPr sz="2400">
                <a:solidFill>
                  <a:schemeClr val="tx1"/>
                </a:solidFill>
                <a:latin typeface="Times" panose="02020603050405020304" pitchFamily="18" charset="0"/>
              </a:defRPr>
            </a:lvl5pPr>
            <a:lvl6pPr eaLnBrk="0" fontAlgn="base" hangingPunct="0">
              <a:spcBef>
                <a:spcPct val="0"/>
              </a:spcBef>
              <a:spcAft>
                <a:spcPct val="0"/>
              </a:spcAft>
              <a:defRPr sz="2400">
                <a:solidFill>
                  <a:schemeClr val="tx1"/>
                </a:solidFill>
                <a:latin typeface="Times" panose="02020603050405020304" pitchFamily="18" charset="0"/>
              </a:defRPr>
            </a:lvl6pPr>
            <a:lvl7pPr eaLnBrk="0" fontAlgn="base" hangingPunct="0">
              <a:spcBef>
                <a:spcPct val="0"/>
              </a:spcBef>
              <a:spcAft>
                <a:spcPct val="0"/>
              </a:spcAft>
              <a:defRPr sz="2400">
                <a:solidFill>
                  <a:schemeClr val="tx1"/>
                </a:solidFill>
                <a:latin typeface="Times" panose="02020603050405020304" pitchFamily="18" charset="0"/>
              </a:defRPr>
            </a:lvl7pPr>
            <a:lvl8pPr eaLnBrk="0" fontAlgn="base" hangingPunct="0">
              <a:spcBef>
                <a:spcPct val="0"/>
              </a:spcBef>
              <a:spcAft>
                <a:spcPct val="0"/>
              </a:spcAft>
              <a:defRPr sz="2400">
                <a:solidFill>
                  <a:schemeClr val="tx1"/>
                </a:solidFill>
                <a:latin typeface="Times" panose="02020603050405020304" pitchFamily="18" charset="0"/>
              </a:defRPr>
            </a:lvl8pPr>
            <a:lvl9pPr eaLnBrk="0" fontAlgn="base" hangingPunct="0">
              <a:spcBef>
                <a:spcPct val="0"/>
              </a:spcBef>
              <a:spcAft>
                <a:spcPct val="0"/>
              </a:spcAft>
              <a:defRPr sz="2400">
                <a:solidFill>
                  <a:schemeClr val="tx1"/>
                </a:solidFill>
                <a:latin typeface="Times" panose="02020603050405020304" pitchFamily="18" charset="0"/>
              </a:defRPr>
            </a:lvl9pPr>
          </a:lstStyle>
          <a:p>
            <a:r>
              <a:rPr lang="tr-TR" altLang="tr-TR" dirty="0"/>
              <a:t>Tekrar hatırlayalım</a:t>
            </a:r>
            <a:r>
              <a:rPr lang="en-US" altLang="tr-TR" dirty="0"/>
              <a:t> - </a:t>
            </a:r>
            <a:r>
              <a:rPr lang="tr-TR" altLang="tr-TR" dirty="0" smtClean="0"/>
              <a:t>Yıldızların </a:t>
            </a:r>
            <a:r>
              <a:rPr lang="tr-TR" altLang="tr-TR" sz="2000" dirty="0">
                <a:latin typeface="Arial" panose="020B0604020202020204" pitchFamily="34" charset="0"/>
              </a:rPr>
              <a:t>farklı renkleri vardır</a:t>
            </a:r>
            <a:endParaRPr lang="en-US" altLang="tr-TR" sz="2000" dirty="0">
              <a:latin typeface="Arial" panose="020B0604020202020204" pitchFamily="34" charset="0"/>
            </a:endParaRPr>
          </a:p>
        </p:txBody>
      </p:sp>
    </p:spTree>
    <p:extLst>
      <p:ext uri="{BB962C8B-B14F-4D97-AF65-F5344CB8AC3E}">
        <p14:creationId xmlns:p14="http://schemas.microsoft.com/office/powerpoint/2010/main" val="10599006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137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01380"/>
                                        </p:tgtEl>
                                        <p:attrNameLst>
                                          <p:attrName>style.visibility</p:attrName>
                                        </p:attrNameLst>
                                      </p:cBhvr>
                                      <p:to>
                                        <p:strVal val="visible"/>
                                      </p:to>
                                    </p:set>
                                    <p:animEffect transition="in" filter="dissolve">
                                      <p:cBhvr>
                                        <p:cTn id="11" dur="500"/>
                                        <p:tgtEl>
                                          <p:spTgt spid="101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0"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a:t>
            </a:r>
            <a:r>
              <a:rPr lang="tr-TR" dirty="0" smtClean="0">
                <a:solidFill>
                  <a:srgbClr val="FF0000"/>
                </a:solidFill>
              </a:rPr>
              <a:t>Tayfları</a:t>
            </a:r>
            <a:endParaRPr lang="tr-TR" dirty="0"/>
          </a:p>
        </p:txBody>
      </p:sp>
      <p:sp>
        <p:nvSpPr>
          <p:cNvPr id="3" name="Content Placeholder 2"/>
          <p:cNvSpPr>
            <a:spLocks noGrp="1"/>
          </p:cNvSpPr>
          <p:nvPr>
            <p:ph idx="1"/>
          </p:nvPr>
        </p:nvSpPr>
        <p:spPr>
          <a:xfrm>
            <a:off x="838200" y="1690688"/>
            <a:ext cx="10515600" cy="4351338"/>
          </a:xfrm>
        </p:spPr>
        <p:txBody>
          <a:bodyPr/>
          <a:lstStyle/>
          <a:p>
            <a:r>
              <a:rPr lang="tr-TR" dirty="0"/>
              <a:t>Yıldızlar pek çok özellikleriyle birbirlerinden ayrılırlar. Kütle, ışıltı, renk, kimyasal yapı, yaş, yıldızdan yıldıza değişir. </a:t>
            </a:r>
            <a:endParaRPr lang="tr-TR" dirty="0" smtClean="0"/>
          </a:p>
          <a:p>
            <a:r>
              <a:rPr lang="tr-TR" dirty="0"/>
              <a:t>1814 yılında Alman bilim adamı Joseph </a:t>
            </a:r>
            <a:r>
              <a:rPr lang="tr-TR" dirty="0" err="1"/>
              <a:t>von</a:t>
            </a:r>
            <a:r>
              <a:rPr lang="tr-TR" dirty="0"/>
              <a:t> </a:t>
            </a:r>
            <a:r>
              <a:rPr lang="tr-TR" dirty="0" err="1"/>
              <a:t>Fraunhofer</a:t>
            </a:r>
            <a:r>
              <a:rPr lang="tr-TR" dirty="0"/>
              <a:t> (1787-1826) Güneş ışığını bir prizmadan geçirerek, incelerken tayf üzerinde bazı çizgiler gördü. Sistematik çalışma sonunda tayfın bir uçtan diğer uca kesintisiz gitmediğini ve tayf üzerinde en az 570 çizginin olduğunu saptadı.</a:t>
            </a:r>
          </a:p>
        </p:txBody>
      </p:sp>
      <p:pic>
        <p:nvPicPr>
          <p:cNvPr id="20482" name="Picture 2" descr="Fraunhofer lin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7575" y="4665662"/>
            <a:ext cx="7315200" cy="168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251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Tayfları</a:t>
            </a:r>
            <a:endParaRPr lang="tr-TR" dirty="0"/>
          </a:p>
        </p:txBody>
      </p:sp>
      <p:sp>
        <p:nvSpPr>
          <p:cNvPr id="3" name="Content Placeholder 2"/>
          <p:cNvSpPr>
            <a:spLocks noGrp="1"/>
          </p:cNvSpPr>
          <p:nvPr>
            <p:ph idx="1"/>
          </p:nvPr>
        </p:nvSpPr>
        <p:spPr>
          <a:xfrm>
            <a:off x="838200" y="1690688"/>
            <a:ext cx="5435600" cy="4659312"/>
          </a:xfrm>
        </p:spPr>
        <p:txBody>
          <a:bodyPr/>
          <a:lstStyle/>
          <a:p>
            <a:r>
              <a:rPr lang="tr-TR" dirty="0" smtClean="0"/>
              <a:t>Peki ama tayf nedir?</a:t>
            </a:r>
          </a:p>
          <a:p>
            <a:r>
              <a:rPr lang="tr-TR" dirty="0"/>
              <a:t>Bir kırınım ağı ya da prizma kullanarak </a:t>
            </a:r>
            <a:r>
              <a:rPr lang="tr-TR" dirty="0" smtClean="0"/>
              <a:t>ışığın frekansa veya </a:t>
            </a:r>
            <a:r>
              <a:rPr lang="tr-TR" dirty="0" err="1" smtClean="0"/>
              <a:t>dalgaboyuna</a:t>
            </a:r>
            <a:r>
              <a:rPr lang="tr-TR" dirty="0" smtClean="0"/>
              <a:t> göre enerji dağılımıdır. </a:t>
            </a:r>
            <a:endParaRPr lang="tr-TR" dirty="0"/>
          </a:p>
        </p:txBody>
      </p:sp>
      <p:pic>
        <p:nvPicPr>
          <p:cNvPr id="4" name="Picture 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5330" y="1574800"/>
            <a:ext cx="508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F04-0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3926169"/>
            <a:ext cx="3797300" cy="2855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076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700" name="Text Box 4"/>
          <p:cNvSpPr txBox="1">
            <a:spLocks noChangeArrowheads="1"/>
          </p:cNvSpPr>
          <p:nvPr/>
        </p:nvSpPr>
        <p:spPr bwMode="auto">
          <a:xfrm>
            <a:off x="2324100" y="381000"/>
            <a:ext cx="7467600" cy="7620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000"/>
              </a:spcBef>
            </a:pPr>
            <a:r>
              <a:rPr lang="tr-TR" altLang="tr-TR" sz="4400" b="1" dirty="0">
                <a:solidFill>
                  <a:srgbClr val="FF0000"/>
                </a:solidFill>
                <a:latin typeface="Times New Roman" panose="02020603050405020304" pitchFamily="18" charset="0"/>
                <a:cs typeface="Times New Roman" panose="02020603050405020304" pitchFamily="18" charset="0"/>
              </a:rPr>
              <a:t>TAYF (Spektrum) </a:t>
            </a:r>
            <a:endParaRPr lang="tr-TR" altLang="tr-TR" dirty="0">
              <a:solidFill>
                <a:srgbClr val="FF0000"/>
              </a:solidFill>
            </a:endParaRPr>
          </a:p>
        </p:txBody>
      </p:sp>
      <p:pic>
        <p:nvPicPr>
          <p:cNvPr id="413699" name="Picture 3" descr="lec07_04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8900" y="1219200"/>
            <a:ext cx="6858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413698" name="Text Box 2"/>
          <p:cNvSpPr txBox="1">
            <a:spLocks noChangeArrowheads="1"/>
          </p:cNvSpPr>
          <p:nvPr/>
        </p:nvSpPr>
        <p:spPr bwMode="auto">
          <a:xfrm>
            <a:off x="1866900" y="6019800"/>
            <a:ext cx="8458200" cy="4572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000"/>
              </a:spcBef>
            </a:pPr>
            <a:r>
              <a:rPr lang="tr-TR" altLang="tr-TR" sz="2400" dirty="0">
                <a:latin typeface="Times New Roman" panose="02020603050405020304" pitchFamily="18" charset="0"/>
                <a:cs typeface="Times New Roman" panose="02020603050405020304" pitchFamily="18" charset="0"/>
              </a:rPr>
              <a:t>Karacisim, tüm dalgaboylarında ışık yaydığından, sürekli tayf verir. </a:t>
            </a:r>
            <a:endParaRPr lang="tr-TR" altLang="tr-TR" dirty="0"/>
          </a:p>
        </p:txBody>
      </p:sp>
    </p:spTree>
    <p:extLst>
      <p:ext uri="{BB962C8B-B14F-4D97-AF65-F5344CB8AC3E}">
        <p14:creationId xmlns:p14="http://schemas.microsoft.com/office/powerpoint/2010/main" val="28753256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ChangeArrowheads="1"/>
          </p:cNvSpPr>
          <p:nvPr/>
        </p:nvSpPr>
        <p:spPr bwMode="auto">
          <a:xfrm>
            <a:off x="6400801" y="304800"/>
            <a:ext cx="4081463" cy="990600"/>
          </a:xfrm>
          <a:prstGeom prst="rect">
            <a:avLst/>
          </a:prstGeom>
          <a:solidFill>
            <a:srgbClr val="000000"/>
          </a:solidFill>
          <a:ln w="9525">
            <a:solidFill>
              <a:srgbClr val="000000"/>
            </a:solidFill>
            <a:miter lim="800000"/>
            <a:headEnd/>
            <a:tailEnd/>
          </a:ln>
        </p:spPr>
        <p:txBody>
          <a:bodyPr/>
          <a:lstStyle/>
          <a:p>
            <a:endParaRPr lang="tr-TR"/>
          </a:p>
        </p:txBody>
      </p:sp>
      <p:sp>
        <p:nvSpPr>
          <p:cNvPr id="41988" name="Rectangle 4"/>
          <p:cNvSpPr>
            <a:spLocks noChangeArrowheads="1"/>
          </p:cNvSpPr>
          <p:nvPr/>
        </p:nvSpPr>
        <p:spPr bwMode="auto">
          <a:xfrm>
            <a:off x="6888163" y="304801"/>
            <a:ext cx="55562" cy="989013"/>
          </a:xfrm>
          <a:prstGeom prst="rect">
            <a:avLst/>
          </a:prstGeom>
          <a:solidFill>
            <a:schemeClr val="tx2">
              <a:lumMod val="20000"/>
              <a:lumOff val="80000"/>
            </a:schemeClr>
          </a:solidFill>
          <a:ln>
            <a:noFill/>
          </a:ln>
          <a:extLst/>
        </p:spPr>
        <p:txBody>
          <a:bodyPr/>
          <a:lstStyle/>
          <a:p>
            <a:endParaRPr lang="tr-TR"/>
          </a:p>
        </p:txBody>
      </p:sp>
      <p:sp>
        <p:nvSpPr>
          <p:cNvPr id="41989" name="Rectangle 5"/>
          <p:cNvSpPr>
            <a:spLocks noChangeArrowheads="1"/>
          </p:cNvSpPr>
          <p:nvPr/>
        </p:nvSpPr>
        <p:spPr bwMode="auto">
          <a:xfrm>
            <a:off x="7032626" y="304801"/>
            <a:ext cx="53975" cy="989013"/>
          </a:xfrm>
          <a:prstGeom prst="rect">
            <a:avLst/>
          </a:prstGeom>
          <a:solidFill>
            <a:schemeClr val="bg2"/>
          </a:solidFill>
          <a:ln>
            <a:noFill/>
          </a:ln>
          <a:extLst/>
        </p:spPr>
        <p:txBody>
          <a:bodyPr/>
          <a:lstStyle/>
          <a:p>
            <a:endParaRPr lang="tr-TR"/>
          </a:p>
        </p:txBody>
      </p:sp>
      <p:sp>
        <p:nvSpPr>
          <p:cNvPr id="41990" name="Rectangle 6"/>
          <p:cNvSpPr>
            <a:spLocks noChangeArrowheads="1"/>
          </p:cNvSpPr>
          <p:nvPr/>
        </p:nvSpPr>
        <p:spPr bwMode="auto">
          <a:xfrm>
            <a:off x="7296151" y="304801"/>
            <a:ext cx="53975" cy="989013"/>
          </a:xfrm>
          <a:prstGeom prst="rect">
            <a:avLst/>
          </a:prstGeom>
          <a:solidFill>
            <a:srgbClr val="0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41991" name="Rectangle 7"/>
          <p:cNvSpPr>
            <a:spLocks noChangeArrowheads="1"/>
          </p:cNvSpPr>
          <p:nvPr/>
        </p:nvSpPr>
        <p:spPr bwMode="auto">
          <a:xfrm>
            <a:off x="7820025" y="304801"/>
            <a:ext cx="57150" cy="989013"/>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41992" name="Rectangle 8"/>
          <p:cNvSpPr>
            <a:spLocks noChangeArrowheads="1"/>
          </p:cNvSpPr>
          <p:nvPr/>
        </p:nvSpPr>
        <p:spPr bwMode="auto">
          <a:xfrm>
            <a:off x="9926639" y="304801"/>
            <a:ext cx="53975" cy="98901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42002" name="Rectangle 18"/>
          <p:cNvSpPr>
            <a:spLocks noChangeArrowheads="1"/>
          </p:cNvSpPr>
          <p:nvPr/>
        </p:nvSpPr>
        <p:spPr bwMode="auto">
          <a:xfrm>
            <a:off x="1752601" y="76201"/>
            <a:ext cx="40814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tr-TR" sz="3600" dirty="0" smtClean="0">
                <a:solidFill>
                  <a:srgbClr val="FF0000"/>
                </a:solidFill>
                <a:latin typeface="Arial Rounded MT Bold" panose="020F0704030504030204" pitchFamily="34" charset="0"/>
              </a:rPr>
              <a:t>H</a:t>
            </a:r>
            <a:r>
              <a:rPr lang="tr-TR" altLang="tr-TR" sz="3600" dirty="0" smtClean="0">
                <a:solidFill>
                  <a:srgbClr val="FF0000"/>
                </a:solidFill>
                <a:latin typeface="Arial Rounded MT Bold" panose="020F0704030504030204" pitchFamily="34" charset="0"/>
              </a:rPr>
              <a:t>i</a:t>
            </a:r>
            <a:r>
              <a:rPr lang="en-US" altLang="tr-TR" sz="3600" dirty="0" err="1" smtClean="0">
                <a:solidFill>
                  <a:srgbClr val="FF0000"/>
                </a:solidFill>
                <a:latin typeface="Arial Rounded MT Bold" panose="020F0704030504030204" pitchFamily="34" charset="0"/>
              </a:rPr>
              <a:t>dro</a:t>
            </a:r>
            <a:r>
              <a:rPr lang="tr-TR" altLang="tr-TR" sz="3600" dirty="0" smtClean="0">
                <a:solidFill>
                  <a:srgbClr val="FF0000"/>
                </a:solidFill>
                <a:latin typeface="Arial Rounded MT Bold" panose="020F0704030504030204" pitchFamily="34" charset="0"/>
              </a:rPr>
              <a:t>j</a:t>
            </a:r>
            <a:r>
              <a:rPr lang="en-US" altLang="tr-TR" sz="3600" dirty="0" err="1" smtClean="0">
                <a:solidFill>
                  <a:srgbClr val="FF0000"/>
                </a:solidFill>
                <a:latin typeface="Arial Rounded MT Bold" panose="020F0704030504030204" pitchFamily="34" charset="0"/>
              </a:rPr>
              <a:t>en</a:t>
            </a:r>
            <a:endParaRPr lang="en-US" altLang="tr-TR" sz="3600" dirty="0">
              <a:solidFill>
                <a:srgbClr val="FF0000"/>
              </a:solidFill>
              <a:latin typeface="Arial Rounded MT Bold" panose="020F0704030504030204" pitchFamily="34" charset="0"/>
            </a:endParaRPr>
          </a:p>
        </p:txBody>
      </p:sp>
      <p:grpSp>
        <p:nvGrpSpPr>
          <p:cNvPr id="42023" name="Group 39"/>
          <p:cNvGrpSpPr>
            <a:grpSpLocks/>
          </p:cNvGrpSpPr>
          <p:nvPr/>
        </p:nvGrpSpPr>
        <p:grpSpPr bwMode="auto">
          <a:xfrm>
            <a:off x="2810689" y="2144292"/>
            <a:ext cx="3883025" cy="3884613"/>
            <a:chOff x="864" y="1328"/>
            <a:chExt cx="2446" cy="2447"/>
          </a:xfrm>
        </p:grpSpPr>
        <p:sp>
          <p:nvSpPr>
            <p:cNvPr id="42006" name="Oval 22"/>
            <p:cNvSpPr>
              <a:spLocks noChangeArrowheads="1"/>
            </p:cNvSpPr>
            <p:nvPr/>
          </p:nvSpPr>
          <p:spPr bwMode="auto">
            <a:xfrm>
              <a:off x="1949" y="2412"/>
              <a:ext cx="240" cy="240"/>
            </a:xfrm>
            <a:prstGeom prst="ellipse">
              <a:avLst/>
            </a:prstGeom>
            <a:gradFill rotWithShape="0">
              <a:gsLst>
                <a:gs pos="0">
                  <a:schemeClr val="bg1"/>
                </a:gs>
                <a:gs pos="100000">
                  <a:srgbClr val="FF33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07" name="Oval 23"/>
            <p:cNvSpPr>
              <a:spLocks noChangeArrowheads="1"/>
            </p:cNvSpPr>
            <p:nvPr/>
          </p:nvSpPr>
          <p:spPr bwMode="auto">
            <a:xfrm>
              <a:off x="1490" y="1980"/>
              <a:ext cx="1152" cy="115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08" name="Oval 24"/>
            <p:cNvSpPr>
              <a:spLocks noChangeArrowheads="1"/>
            </p:cNvSpPr>
            <p:nvPr/>
          </p:nvSpPr>
          <p:spPr bwMode="auto">
            <a:xfrm>
              <a:off x="1202" y="1692"/>
              <a:ext cx="1728" cy="172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09" name="Oval 25"/>
            <p:cNvSpPr>
              <a:spLocks noChangeArrowheads="1"/>
            </p:cNvSpPr>
            <p:nvPr/>
          </p:nvSpPr>
          <p:spPr bwMode="auto">
            <a:xfrm>
              <a:off x="1106" y="1596"/>
              <a:ext cx="1920" cy="192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11" name="Oval 27"/>
            <p:cNvSpPr>
              <a:spLocks noChangeArrowheads="1"/>
            </p:cNvSpPr>
            <p:nvPr/>
          </p:nvSpPr>
          <p:spPr bwMode="auto">
            <a:xfrm>
              <a:off x="864" y="1328"/>
              <a:ext cx="2446" cy="244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42010" name="Oval 26"/>
          <p:cNvSpPr>
            <a:spLocks noChangeArrowheads="1"/>
          </p:cNvSpPr>
          <p:nvPr/>
        </p:nvSpPr>
        <p:spPr bwMode="auto">
          <a:xfrm>
            <a:off x="3203575" y="2686051"/>
            <a:ext cx="228600" cy="231775"/>
          </a:xfrm>
          <a:prstGeom prst="ellipse">
            <a:avLst/>
          </a:prstGeom>
          <a:gradFill rotWithShape="0">
            <a:gsLst>
              <a:gs pos="0">
                <a:schemeClr val="bg1"/>
              </a:gs>
              <a:gs pos="100000">
                <a:srgbClr val="66FF33"/>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24" name="Oval 40"/>
          <p:cNvSpPr>
            <a:spLocks noChangeArrowheads="1"/>
          </p:cNvSpPr>
          <p:nvPr/>
        </p:nvSpPr>
        <p:spPr bwMode="auto">
          <a:xfrm>
            <a:off x="5603875" y="2722564"/>
            <a:ext cx="228600" cy="231775"/>
          </a:xfrm>
          <a:prstGeom prst="ellipse">
            <a:avLst/>
          </a:prstGeom>
          <a:gradFill rotWithShape="0">
            <a:gsLst>
              <a:gs pos="0">
                <a:schemeClr val="bg1"/>
              </a:gs>
              <a:gs pos="100000">
                <a:srgbClr val="66FF33"/>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25" name="Oval 41"/>
          <p:cNvSpPr>
            <a:spLocks noChangeArrowheads="1"/>
          </p:cNvSpPr>
          <p:nvPr/>
        </p:nvSpPr>
        <p:spPr bwMode="auto">
          <a:xfrm>
            <a:off x="4389438" y="5257801"/>
            <a:ext cx="228600" cy="231775"/>
          </a:xfrm>
          <a:prstGeom prst="ellipse">
            <a:avLst/>
          </a:prstGeom>
          <a:gradFill rotWithShape="0">
            <a:gsLst>
              <a:gs pos="0">
                <a:schemeClr val="bg1"/>
              </a:gs>
              <a:gs pos="100000">
                <a:srgbClr val="66FF33"/>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26" name="Oval 42"/>
          <p:cNvSpPr>
            <a:spLocks noChangeArrowheads="1"/>
          </p:cNvSpPr>
          <p:nvPr/>
        </p:nvSpPr>
        <p:spPr bwMode="auto">
          <a:xfrm>
            <a:off x="5719763" y="5581651"/>
            <a:ext cx="228600" cy="231775"/>
          </a:xfrm>
          <a:prstGeom prst="ellipse">
            <a:avLst/>
          </a:prstGeom>
          <a:gradFill rotWithShape="0">
            <a:gsLst>
              <a:gs pos="0">
                <a:schemeClr val="bg1"/>
              </a:gs>
              <a:gs pos="100000">
                <a:srgbClr val="66FF33"/>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27" name="Oval 43"/>
          <p:cNvSpPr>
            <a:spLocks noChangeArrowheads="1"/>
          </p:cNvSpPr>
          <p:nvPr/>
        </p:nvSpPr>
        <p:spPr bwMode="auto">
          <a:xfrm>
            <a:off x="6213475" y="4094164"/>
            <a:ext cx="228600" cy="231775"/>
          </a:xfrm>
          <a:prstGeom prst="ellipse">
            <a:avLst/>
          </a:prstGeom>
          <a:gradFill rotWithShape="0">
            <a:gsLst>
              <a:gs pos="0">
                <a:schemeClr val="bg1"/>
              </a:gs>
              <a:gs pos="100000">
                <a:srgbClr val="66FF33"/>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2028" name="Freeform 44"/>
          <p:cNvSpPr>
            <a:spLocks/>
          </p:cNvSpPr>
          <p:nvPr/>
        </p:nvSpPr>
        <p:spPr bwMode="auto">
          <a:xfrm rot="15960613">
            <a:off x="3687246" y="2089774"/>
            <a:ext cx="842963" cy="819150"/>
          </a:xfrm>
          <a:custGeom>
            <a:avLst/>
            <a:gdLst>
              <a:gd name="T0" fmla="*/ 0 w 2831"/>
              <a:gd name="T1" fmla="*/ 137 h 1772"/>
              <a:gd name="T2" fmla="*/ 220 w 2831"/>
              <a:gd name="T3" fmla="*/ 24 h 1772"/>
              <a:gd name="T4" fmla="*/ 454 w 2831"/>
              <a:gd name="T5" fmla="*/ 53 h 1772"/>
              <a:gd name="T6" fmla="*/ 500 w 2831"/>
              <a:gd name="T7" fmla="*/ 345 h 1772"/>
              <a:gd name="T8" fmla="*/ 690 w 2831"/>
              <a:gd name="T9" fmla="*/ 535 h 1772"/>
              <a:gd name="T10" fmla="*/ 970 w 2831"/>
              <a:gd name="T11" fmla="*/ 485 h 1772"/>
              <a:gd name="T12" fmla="*/ 1213 w 2831"/>
              <a:gd name="T13" fmla="*/ 519 h 1772"/>
              <a:gd name="T14" fmla="*/ 1303 w 2831"/>
              <a:gd name="T15" fmla="*/ 757 h 1772"/>
              <a:gd name="T16" fmla="*/ 1406 w 2831"/>
              <a:gd name="T17" fmla="*/ 949 h 1772"/>
              <a:gd name="T18" fmla="*/ 1672 w 2831"/>
              <a:gd name="T19" fmla="*/ 862 h 1772"/>
              <a:gd name="T20" fmla="*/ 1889 w 2831"/>
              <a:gd name="T21" fmla="*/ 881 h 1772"/>
              <a:gd name="T22" fmla="*/ 1960 w 2831"/>
              <a:gd name="T23" fmla="*/ 1108 h 1772"/>
              <a:gd name="T24" fmla="*/ 2014 w 2831"/>
              <a:gd name="T25" fmla="*/ 1325 h 1772"/>
              <a:gd name="T26" fmla="*/ 2317 w 2831"/>
              <a:gd name="T27" fmla="*/ 1235 h 1772"/>
              <a:gd name="T28" fmla="*/ 2509 w 2831"/>
              <a:gd name="T29" fmla="*/ 1213 h 1772"/>
              <a:gd name="T30" fmla="*/ 2581 w 2831"/>
              <a:gd name="T31" fmla="*/ 1440 h 1772"/>
              <a:gd name="T32" fmla="*/ 2636 w 2831"/>
              <a:gd name="T33" fmla="*/ 1632 h 1772"/>
              <a:gd name="T34" fmla="*/ 2831 w 2831"/>
              <a:gd name="T35" fmla="*/ 1772 h 1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31" h="1772">
                <a:moveTo>
                  <a:pt x="0" y="137"/>
                </a:moveTo>
                <a:cubicBezTo>
                  <a:pt x="37" y="118"/>
                  <a:pt x="144" y="38"/>
                  <a:pt x="220" y="24"/>
                </a:cubicBezTo>
                <a:cubicBezTo>
                  <a:pt x="296" y="10"/>
                  <a:pt x="407" y="0"/>
                  <a:pt x="454" y="53"/>
                </a:cubicBezTo>
                <a:cubicBezTo>
                  <a:pt x="501" y="106"/>
                  <a:pt x="461" y="265"/>
                  <a:pt x="500" y="345"/>
                </a:cubicBezTo>
                <a:cubicBezTo>
                  <a:pt x="539" y="425"/>
                  <a:pt x="612" y="512"/>
                  <a:pt x="690" y="535"/>
                </a:cubicBezTo>
                <a:cubicBezTo>
                  <a:pt x="768" y="558"/>
                  <a:pt x="883" y="488"/>
                  <a:pt x="970" y="485"/>
                </a:cubicBezTo>
                <a:cubicBezTo>
                  <a:pt x="1057" y="482"/>
                  <a:pt x="1158" y="474"/>
                  <a:pt x="1213" y="519"/>
                </a:cubicBezTo>
                <a:cubicBezTo>
                  <a:pt x="1268" y="564"/>
                  <a:pt x="1271" y="686"/>
                  <a:pt x="1303" y="757"/>
                </a:cubicBezTo>
                <a:cubicBezTo>
                  <a:pt x="1335" y="828"/>
                  <a:pt x="1344" y="932"/>
                  <a:pt x="1406" y="949"/>
                </a:cubicBezTo>
                <a:cubicBezTo>
                  <a:pt x="1468" y="966"/>
                  <a:pt x="1592" y="873"/>
                  <a:pt x="1672" y="862"/>
                </a:cubicBezTo>
                <a:cubicBezTo>
                  <a:pt x="1752" y="851"/>
                  <a:pt x="1841" y="840"/>
                  <a:pt x="1889" y="881"/>
                </a:cubicBezTo>
                <a:cubicBezTo>
                  <a:pt x="1937" y="922"/>
                  <a:pt x="1939" y="1034"/>
                  <a:pt x="1960" y="1108"/>
                </a:cubicBezTo>
                <a:cubicBezTo>
                  <a:pt x="1981" y="1182"/>
                  <a:pt x="1955" y="1304"/>
                  <a:pt x="2014" y="1325"/>
                </a:cubicBezTo>
                <a:cubicBezTo>
                  <a:pt x="2073" y="1346"/>
                  <a:pt x="2235" y="1254"/>
                  <a:pt x="2317" y="1235"/>
                </a:cubicBezTo>
                <a:cubicBezTo>
                  <a:pt x="2399" y="1216"/>
                  <a:pt x="2465" y="1179"/>
                  <a:pt x="2509" y="1213"/>
                </a:cubicBezTo>
                <a:cubicBezTo>
                  <a:pt x="2553" y="1247"/>
                  <a:pt x="2560" y="1370"/>
                  <a:pt x="2581" y="1440"/>
                </a:cubicBezTo>
                <a:cubicBezTo>
                  <a:pt x="2602" y="1510"/>
                  <a:pt x="2594" y="1577"/>
                  <a:pt x="2636" y="1632"/>
                </a:cubicBezTo>
                <a:lnTo>
                  <a:pt x="2831" y="1772"/>
                </a:lnTo>
              </a:path>
            </a:pathLst>
          </a:custGeom>
          <a:noFill/>
          <a:ln w="38100" cap="flat" cmpd="sng">
            <a:solidFill>
              <a:srgbClr val="993366"/>
            </a:solidFill>
            <a:prstDash val="solid"/>
            <a:round/>
            <a:headEnd type="none" w="med" len="med"/>
            <a:tailEnd type="stealth"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tr-TR"/>
          </a:p>
        </p:txBody>
      </p:sp>
      <p:sp>
        <p:nvSpPr>
          <p:cNvPr id="42029" name="Freeform 45"/>
          <p:cNvSpPr>
            <a:spLocks/>
          </p:cNvSpPr>
          <p:nvPr/>
        </p:nvSpPr>
        <p:spPr bwMode="auto">
          <a:xfrm>
            <a:off x="6377826" y="4210051"/>
            <a:ext cx="2320925" cy="817563"/>
          </a:xfrm>
          <a:custGeom>
            <a:avLst/>
            <a:gdLst>
              <a:gd name="T0" fmla="*/ 0 w 2831"/>
              <a:gd name="T1" fmla="*/ 137 h 1772"/>
              <a:gd name="T2" fmla="*/ 220 w 2831"/>
              <a:gd name="T3" fmla="*/ 24 h 1772"/>
              <a:gd name="T4" fmla="*/ 454 w 2831"/>
              <a:gd name="T5" fmla="*/ 53 h 1772"/>
              <a:gd name="T6" fmla="*/ 500 w 2831"/>
              <a:gd name="T7" fmla="*/ 345 h 1772"/>
              <a:gd name="T8" fmla="*/ 690 w 2831"/>
              <a:gd name="T9" fmla="*/ 535 h 1772"/>
              <a:gd name="T10" fmla="*/ 970 w 2831"/>
              <a:gd name="T11" fmla="*/ 485 h 1772"/>
              <a:gd name="T12" fmla="*/ 1213 w 2831"/>
              <a:gd name="T13" fmla="*/ 519 h 1772"/>
              <a:gd name="T14" fmla="*/ 1303 w 2831"/>
              <a:gd name="T15" fmla="*/ 757 h 1772"/>
              <a:gd name="T16" fmla="*/ 1406 w 2831"/>
              <a:gd name="T17" fmla="*/ 949 h 1772"/>
              <a:gd name="T18" fmla="*/ 1672 w 2831"/>
              <a:gd name="T19" fmla="*/ 862 h 1772"/>
              <a:gd name="T20" fmla="*/ 1889 w 2831"/>
              <a:gd name="T21" fmla="*/ 881 h 1772"/>
              <a:gd name="T22" fmla="*/ 1960 w 2831"/>
              <a:gd name="T23" fmla="*/ 1108 h 1772"/>
              <a:gd name="T24" fmla="*/ 2014 w 2831"/>
              <a:gd name="T25" fmla="*/ 1325 h 1772"/>
              <a:gd name="T26" fmla="*/ 2317 w 2831"/>
              <a:gd name="T27" fmla="*/ 1235 h 1772"/>
              <a:gd name="T28" fmla="*/ 2509 w 2831"/>
              <a:gd name="T29" fmla="*/ 1213 h 1772"/>
              <a:gd name="T30" fmla="*/ 2581 w 2831"/>
              <a:gd name="T31" fmla="*/ 1440 h 1772"/>
              <a:gd name="T32" fmla="*/ 2636 w 2831"/>
              <a:gd name="T33" fmla="*/ 1632 h 1772"/>
              <a:gd name="T34" fmla="*/ 2831 w 2831"/>
              <a:gd name="T35" fmla="*/ 1772 h 1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31" h="1772">
                <a:moveTo>
                  <a:pt x="0" y="137"/>
                </a:moveTo>
                <a:cubicBezTo>
                  <a:pt x="37" y="118"/>
                  <a:pt x="144" y="38"/>
                  <a:pt x="220" y="24"/>
                </a:cubicBezTo>
                <a:cubicBezTo>
                  <a:pt x="296" y="10"/>
                  <a:pt x="407" y="0"/>
                  <a:pt x="454" y="53"/>
                </a:cubicBezTo>
                <a:cubicBezTo>
                  <a:pt x="501" y="106"/>
                  <a:pt x="461" y="265"/>
                  <a:pt x="500" y="345"/>
                </a:cubicBezTo>
                <a:cubicBezTo>
                  <a:pt x="539" y="425"/>
                  <a:pt x="612" y="512"/>
                  <a:pt x="690" y="535"/>
                </a:cubicBezTo>
                <a:cubicBezTo>
                  <a:pt x="768" y="558"/>
                  <a:pt x="883" y="488"/>
                  <a:pt x="970" y="485"/>
                </a:cubicBezTo>
                <a:cubicBezTo>
                  <a:pt x="1057" y="482"/>
                  <a:pt x="1158" y="474"/>
                  <a:pt x="1213" y="519"/>
                </a:cubicBezTo>
                <a:cubicBezTo>
                  <a:pt x="1268" y="564"/>
                  <a:pt x="1271" y="686"/>
                  <a:pt x="1303" y="757"/>
                </a:cubicBezTo>
                <a:cubicBezTo>
                  <a:pt x="1335" y="828"/>
                  <a:pt x="1344" y="932"/>
                  <a:pt x="1406" y="949"/>
                </a:cubicBezTo>
                <a:cubicBezTo>
                  <a:pt x="1468" y="966"/>
                  <a:pt x="1592" y="873"/>
                  <a:pt x="1672" y="862"/>
                </a:cubicBezTo>
                <a:cubicBezTo>
                  <a:pt x="1752" y="851"/>
                  <a:pt x="1841" y="840"/>
                  <a:pt x="1889" y="881"/>
                </a:cubicBezTo>
                <a:cubicBezTo>
                  <a:pt x="1937" y="922"/>
                  <a:pt x="1939" y="1034"/>
                  <a:pt x="1960" y="1108"/>
                </a:cubicBezTo>
                <a:cubicBezTo>
                  <a:pt x="1981" y="1182"/>
                  <a:pt x="1955" y="1304"/>
                  <a:pt x="2014" y="1325"/>
                </a:cubicBezTo>
                <a:cubicBezTo>
                  <a:pt x="2073" y="1346"/>
                  <a:pt x="2235" y="1254"/>
                  <a:pt x="2317" y="1235"/>
                </a:cubicBezTo>
                <a:cubicBezTo>
                  <a:pt x="2399" y="1216"/>
                  <a:pt x="2465" y="1179"/>
                  <a:pt x="2509" y="1213"/>
                </a:cubicBezTo>
                <a:cubicBezTo>
                  <a:pt x="2553" y="1247"/>
                  <a:pt x="2560" y="1370"/>
                  <a:pt x="2581" y="1440"/>
                </a:cubicBezTo>
                <a:cubicBezTo>
                  <a:pt x="2602" y="1510"/>
                  <a:pt x="2594" y="1577"/>
                  <a:pt x="2636" y="1632"/>
                </a:cubicBezTo>
                <a:lnTo>
                  <a:pt x="2831" y="1772"/>
                </a:lnTo>
              </a:path>
            </a:pathLst>
          </a:custGeom>
          <a:noFill/>
          <a:ln w="38100" cap="flat" cmpd="sng">
            <a:solidFill>
              <a:srgbClr val="FF0000"/>
            </a:solidFill>
            <a:prstDash val="solid"/>
            <a:round/>
            <a:headEnd type="none" w="med" len="med"/>
            <a:tailEnd type="stealth"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tr-TR"/>
          </a:p>
        </p:txBody>
      </p:sp>
      <p:sp>
        <p:nvSpPr>
          <p:cNvPr id="42030" name="Freeform 46"/>
          <p:cNvSpPr>
            <a:spLocks/>
          </p:cNvSpPr>
          <p:nvPr/>
        </p:nvSpPr>
        <p:spPr bwMode="auto">
          <a:xfrm rot="19100479">
            <a:off x="5952928" y="2508251"/>
            <a:ext cx="842963" cy="819150"/>
          </a:xfrm>
          <a:custGeom>
            <a:avLst/>
            <a:gdLst>
              <a:gd name="T0" fmla="*/ 0 w 2831"/>
              <a:gd name="T1" fmla="*/ 137 h 1772"/>
              <a:gd name="T2" fmla="*/ 220 w 2831"/>
              <a:gd name="T3" fmla="*/ 24 h 1772"/>
              <a:gd name="T4" fmla="*/ 454 w 2831"/>
              <a:gd name="T5" fmla="*/ 53 h 1772"/>
              <a:gd name="T6" fmla="*/ 500 w 2831"/>
              <a:gd name="T7" fmla="*/ 345 h 1772"/>
              <a:gd name="T8" fmla="*/ 690 w 2831"/>
              <a:gd name="T9" fmla="*/ 535 h 1772"/>
              <a:gd name="T10" fmla="*/ 970 w 2831"/>
              <a:gd name="T11" fmla="*/ 485 h 1772"/>
              <a:gd name="T12" fmla="*/ 1213 w 2831"/>
              <a:gd name="T13" fmla="*/ 519 h 1772"/>
              <a:gd name="T14" fmla="*/ 1303 w 2831"/>
              <a:gd name="T15" fmla="*/ 757 h 1772"/>
              <a:gd name="T16" fmla="*/ 1406 w 2831"/>
              <a:gd name="T17" fmla="*/ 949 h 1772"/>
              <a:gd name="T18" fmla="*/ 1672 w 2831"/>
              <a:gd name="T19" fmla="*/ 862 h 1772"/>
              <a:gd name="T20" fmla="*/ 1889 w 2831"/>
              <a:gd name="T21" fmla="*/ 881 h 1772"/>
              <a:gd name="T22" fmla="*/ 1960 w 2831"/>
              <a:gd name="T23" fmla="*/ 1108 h 1772"/>
              <a:gd name="T24" fmla="*/ 2014 w 2831"/>
              <a:gd name="T25" fmla="*/ 1325 h 1772"/>
              <a:gd name="T26" fmla="*/ 2317 w 2831"/>
              <a:gd name="T27" fmla="*/ 1235 h 1772"/>
              <a:gd name="T28" fmla="*/ 2509 w 2831"/>
              <a:gd name="T29" fmla="*/ 1213 h 1772"/>
              <a:gd name="T30" fmla="*/ 2581 w 2831"/>
              <a:gd name="T31" fmla="*/ 1440 h 1772"/>
              <a:gd name="T32" fmla="*/ 2636 w 2831"/>
              <a:gd name="T33" fmla="*/ 1632 h 1772"/>
              <a:gd name="T34" fmla="*/ 2831 w 2831"/>
              <a:gd name="T35" fmla="*/ 1772 h 1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31" h="1772">
                <a:moveTo>
                  <a:pt x="0" y="137"/>
                </a:moveTo>
                <a:cubicBezTo>
                  <a:pt x="37" y="118"/>
                  <a:pt x="144" y="38"/>
                  <a:pt x="220" y="24"/>
                </a:cubicBezTo>
                <a:cubicBezTo>
                  <a:pt x="296" y="10"/>
                  <a:pt x="407" y="0"/>
                  <a:pt x="454" y="53"/>
                </a:cubicBezTo>
                <a:cubicBezTo>
                  <a:pt x="501" y="106"/>
                  <a:pt x="461" y="265"/>
                  <a:pt x="500" y="345"/>
                </a:cubicBezTo>
                <a:cubicBezTo>
                  <a:pt x="539" y="425"/>
                  <a:pt x="612" y="512"/>
                  <a:pt x="690" y="535"/>
                </a:cubicBezTo>
                <a:cubicBezTo>
                  <a:pt x="768" y="558"/>
                  <a:pt x="883" y="488"/>
                  <a:pt x="970" y="485"/>
                </a:cubicBezTo>
                <a:cubicBezTo>
                  <a:pt x="1057" y="482"/>
                  <a:pt x="1158" y="474"/>
                  <a:pt x="1213" y="519"/>
                </a:cubicBezTo>
                <a:cubicBezTo>
                  <a:pt x="1268" y="564"/>
                  <a:pt x="1271" y="686"/>
                  <a:pt x="1303" y="757"/>
                </a:cubicBezTo>
                <a:cubicBezTo>
                  <a:pt x="1335" y="828"/>
                  <a:pt x="1344" y="932"/>
                  <a:pt x="1406" y="949"/>
                </a:cubicBezTo>
                <a:cubicBezTo>
                  <a:pt x="1468" y="966"/>
                  <a:pt x="1592" y="873"/>
                  <a:pt x="1672" y="862"/>
                </a:cubicBezTo>
                <a:cubicBezTo>
                  <a:pt x="1752" y="851"/>
                  <a:pt x="1841" y="840"/>
                  <a:pt x="1889" y="881"/>
                </a:cubicBezTo>
                <a:cubicBezTo>
                  <a:pt x="1937" y="922"/>
                  <a:pt x="1939" y="1034"/>
                  <a:pt x="1960" y="1108"/>
                </a:cubicBezTo>
                <a:cubicBezTo>
                  <a:pt x="1981" y="1182"/>
                  <a:pt x="1955" y="1304"/>
                  <a:pt x="2014" y="1325"/>
                </a:cubicBezTo>
                <a:cubicBezTo>
                  <a:pt x="2073" y="1346"/>
                  <a:pt x="2235" y="1254"/>
                  <a:pt x="2317" y="1235"/>
                </a:cubicBezTo>
                <a:cubicBezTo>
                  <a:pt x="2399" y="1216"/>
                  <a:pt x="2465" y="1179"/>
                  <a:pt x="2509" y="1213"/>
                </a:cubicBezTo>
                <a:cubicBezTo>
                  <a:pt x="2553" y="1247"/>
                  <a:pt x="2560" y="1370"/>
                  <a:pt x="2581" y="1440"/>
                </a:cubicBezTo>
                <a:cubicBezTo>
                  <a:pt x="2602" y="1510"/>
                  <a:pt x="2594" y="1577"/>
                  <a:pt x="2636" y="1632"/>
                </a:cubicBezTo>
                <a:lnTo>
                  <a:pt x="2831" y="1772"/>
                </a:lnTo>
              </a:path>
            </a:pathLst>
          </a:custGeom>
          <a:noFill/>
          <a:ln w="38100" cap="flat" cmpd="sng">
            <a:solidFill>
              <a:srgbClr val="993366"/>
            </a:solidFill>
            <a:prstDash val="solid"/>
            <a:round/>
            <a:headEnd type="none" w="med" len="med"/>
            <a:tailEnd type="stealth"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tr-TR"/>
          </a:p>
        </p:txBody>
      </p:sp>
      <p:sp>
        <p:nvSpPr>
          <p:cNvPr id="42031" name="Freeform 47"/>
          <p:cNvSpPr>
            <a:spLocks/>
          </p:cNvSpPr>
          <p:nvPr/>
        </p:nvSpPr>
        <p:spPr bwMode="auto">
          <a:xfrm rot="28983505">
            <a:off x="3051721" y="5248276"/>
            <a:ext cx="1181100" cy="819150"/>
          </a:xfrm>
          <a:custGeom>
            <a:avLst/>
            <a:gdLst>
              <a:gd name="T0" fmla="*/ 0 w 2831"/>
              <a:gd name="T1" fmla="*/ 137 h 1772"/>
              <a:gd name="T2" fmla="*/ 220 w 2831"/>
              <a:gd name="T3" fmla="*/ 24 h 1772"/>
              <a:gd name="T4" fmla="*/ 454 w 2831"/>
              <a:gd name="T5" fmla="*/ 53 h 1772"/>
              <a:gd name="T6" fmla="*/ 500 w 2831"/>
              <a:gd name="T7" fmla="*/ 345 h 1772"/>
              <a:gd name="T8" fmla="*/ 690 w 2831"/>
              <a:gd name="T9" fmla="*/ 535 h 1772"/>
              <a:gd name="T10" fmla="*/ 970 w 2831"/>
              <a:gd name="T11" fmla="*/ 485 h 1772"/>
              <a:gd name="T12" fmla="*/ 1213 w 2831"/>
              <a:gd name="T13" fmla="*/ 519 h 1772"/>
              <a:gd name="T14" fmla="*/ 1303 w 2831"/>
              <a:gd name="T15" fmla="*/ 757 h 1772"/>
              <a:gd name="T16" fmla="*/ 1406 w 2831"/>
              <a:gd name="T17" fmla="*/ 949 h 1772"/>
              <a:gd name="T18" fmla="*/ 1672 w 2831"/>
              <a:gd name="T19" fmla="*/ 862 h 1772"/>
              <a:gd name="T20" fmla="*/ 1889 w 2831"/>
              <a:gd name="T21" fmla="*/ 881 h 1772"/>
              <a:gd name="T22" fmla="*/ 1960 w 2831"/>
              <a:gd name="T23" fmla="*/ 1108 h 1772"/>
              <a:gd name="T24" fmla="*/ 2014 w 2831"/>
              <a:gd name="T25" fmla="*/ 1325 h 1772"/>
              <a:gd name="T26" fmla="*/ 2317 w 2831"/>
              <a:gd name="T27" fmla="*/ 1235 h 1772"/>
              <a:gd name="T28" fmla="*/ 2509 w 2831"/>
              <a:gd name="T29" fmla="*/ 1213 h 1772"/>
              <a:gd name="T30" fmla="*/ 2581 w 2831"/>
              <a:gd name="T31" fmla="*/ 1440 h 1772"/>
              <a:gd name="T32" fmla="*/ 2636 w 2831"/>
              <a:gd name="T33" fmla="*/ 1632 h 1772"/>
              <a:gd name="T34" fmla="*/ 2831 w 2831"/>
              <a:gd name="T35" fmla="*/ 1772 h 1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31" h="1772">
                <a:moveTo>
                  <a:pt x="0" y="137"/>
                </a:moveTo>
                <a:cubicBezTo>
                  <a:pt x="37" y="118"/>
                  <a:pt x="144" y="38"/>
                  <a:pt x="220" y="24"/>
                </a:cubicBezTo>
                <a:cubicBezTo>
                  <a:pt x="296" y="10"/>
                  <a:pt x="407" y="0"/>
                  <a:pt x="454" y="53"/>
                </a:cubicBezTo>
                <a:cubicBezTo>
                  <a:pt x="501" y="106"/>
                  <a:pt x="461" y="265"/>
                  <a:pt x="500" y="345"/>
                </a:cubicBezTo>
                <a:cubicBezTo>
                  <a:pt x="539" y="425"/>
                  <a:pt x="612" y="512"/>
                  <a:pt x="690" y="535"/>
                </a:cubicBezTo>
                <a:cubicBezTo>
                  <a:pt x="768" y="558"/>
                  <a:pt x="883" y="488"/>
                  <a:pt x="970" y="485"/>
                </a:cubicBezTo>
                <a:cubicBezTo>
                  <a:pt x="1057" y="482"/>
                  <a:pt x="1158" y="474"/>
                  <a:pt x="1213" y="519"/>
                </a:cubicBezTo>
                <a:cubicBezTo>
                  <a:pt x="1268" y="564"/>
                  <a:pt x="1271" y="686"/>
                  <a:pt x="1303" y="757"/>
                </a:cubicBezTo>
                <a:cubicBezTo>
                  <a:pt x="1335" y="828"/>
                  <a:pt x="1344" y="932"/>
                  <a:pt x="1406" y="949"/>
                </a:cubicBezTo>
                <a:cubicBezTo>
                  <a:pt x="1468" y="966"/>
                  <a:pt x="1592" y="873"/>
                  <a:pt x="1672" y="862"/>
                </a:cubicBezTo>
                <a:cubicBezTo>
                  <a:pt x="1752" y="851"/>
                  <a:pt x="1841" y="840"/>
                  <a:pt x="1889" y="881"/>
                </a:cubicBezTo>
                <a:cubicBezTo>
                  <a:pt x="1937" y="922"/>
                  <a:pt x="1939" y="1034"/>
                  <a:pt x="1960" y="1108"/>
                </a:cubicBezTo>
                <a:cubicBezTo>
                  <a:pt x="1981" y="1182"/>
                  <a:pt x="1955" y="1304"/>
                  <a:pt x="2014" y="1325"/>
                </a:cubicBezTo>
                <a:cubicBezTo>
                  <a:pt x="2073" y="1346"/>
                  <a:pt x="2235" y="1254"/>
                  <a:pt x="2317" y="1235"/>
                </a:cubicBezTo>
                <a:cubicBezTo>
                  <a:pt x="2399" y="1216"/>
                  <a:pt x="2465" y="1179"/>
                  <a:pt x="2509" y="1213"/>
                </a:cubicBezTo>
                <a:cubicBezTo>
                  <a:pt x="2553" y="1247"/>
                  <a:pt x="2560" y="1370"/>
                  <a:pt x="2581" y="1440"/>
                </a:cubicBezTo>
                <a:cubicBezTo>
                  <a:pt x="2602" y="1510"/>
                  <a:pt x="2594" y="1577"/>
                  <a:pt x="2636" y="1632"/>
                </a:cubicBezTo>
                <a:lnTo>
                  <a:pt x="2831" y="1772"/>
                </a:lnTo>
              </a:path>
            </a:pathLst>
          </a:custGeom>
          <a:noFill/>
          <a:ln w="38100" cap="flat" cmpd="sng">
            <a:solidFill>
              <a:srgbClr val="333399"/>
            </a:solidFill>
            <a:prstDash val="solid"/>
            <a:round/>
            <a:headEnd type="none" w="med" len="med"/>
            <a:tailEnd type="stealth"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tr-TR"/>
          </a:p>
        </p:txBody>
      </p:sp>
      <p:sp>
        <p:nvSpPr>
          <p:cNvPr id="42032" name="Freeform 48"/>
          <p:cNvSpPr>
            <a:spLocks/>
          </p:cNvSpPr>
          <p:nvPr/>
        </p:nvSpPr>
        <p:spPr bwMode="auto">
          <a:xfrm rot="19800000">
            <a:off x="6135688" y="5421314"/>
            <a:ext cx="1152525" cy="1143000"/>
          </a:xfrm>
          <a:custGeom>
            <a:avLst/>
            <a:gdLst>
              <a:gd name="T0" fmla="*/ 0 w 2831"/>
              <a:gd name="T1" fmla="*/ 137 h 1772"/>
              <a:gd name="T2" fmla="*/ 220 w 2831"/>
              <a:gd name="T3" fmla="*/ 24 h 1772"/>
              <a:gd name="T4" fmla="*/ 454 w 2831"/>
              <a:gd name="T5" fmla="*/ 53 h 1772"/>
              <a:gd name="T6" fmla="*/ 500 w 2831"/>
              <a:gd name="T7" fmla="*/ 345 h 1772"/>
              <a:gd name="T8" fmla="*/ 690 w 2831"/>
              <a:gd name="T9" fmla="*/ 535 h 1772"/>
              <a:gd name="T10" fmla="*/ 970 w 2831"/>
              <a:gd name="T11" fmla="*/ 485 h 1772"/>
              <a:gd name="T12" fmla="*/ 1213 w 2831"/>
              <a:gd name="T13" fmla="*/ 519 h 1772"/>
              <a:gd name="T14" fmla="*/ 1303 w 2831"/>
              <a:gd name="T15" fmla="*/ 757 h 1772"/>
              <a:gd name="T16" fmla="*/ 1406 w 2831"/>
              <a:gd name="T17" fmla="*/ 949 h 1772"/>
              <a:gd name="T18" fmla="*/ 1672 w 2831"/>
              <a:gd name="T19" fmla="*/ 862 h 1772"/>
              <a:gd name="T20" fmla="*/ 1889 w 2831"/>
              <a:gd name="T21" fmla="*/ 881 h 1772"/>
              <a:gd name="T22" fmla="*/ 1960 w 2831"/>
              <a:gd name="T23" fmla="*/ 1108 h 1772"/>
              <a:gd name="T24" fmla="*/ 2014 w 2831"/>
              <a:gd name="T25" fmla="*/ 1325 h 1772"/>
              <a:gd name="T26" fmla="*/ 2317 w 2831"/>
              <a:gd name="T27" fmla="*/ 1235 h 1772"/>
              <a:gd name="T28" fmla="*/ 2509 w 2831"/>
              <a:gd name="T29" fmla="*/ 1213 h 1772"/>
              <a:gd name="T30" fmla="*/ 2581 w 2831"/>
              <a:gd name="T31" fmla="*/ 1440 h 1772"/>
              <a:gd name="T32" fmla="*/ 2636 w 2831"/>
              <a:gd name="T33" fmla="*/ 1632 h 1772"/>
              <a:gd name="T34" fmla="*/ 2831 w 2831"/>
              <a:gd name="T35" fmla="*/ 1772 h 1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31" h="1772">
                <a:moveTo>
                  <a:pt x="0" y="137"/>
                </a:moveTo>
                <a:cubicBezTo>
                  <a:pt x="37" y="118"/>
                  <a:pt x="144" y="38"/>
                  <a:pt x="220" y="24"/>
                </a:cubicBezTo>
                <a:cubicBezTo>
                  <a:pt x="296" y="10"/>
                  <a:pt x="407" y="0"/>
                  <a:pt x="454" y="53"/>
                </a:cubicBezTo>
                <a:cubicBezTo>
                  <a:pt x="501" y="106"/>
                  <a:pt x="461" y="265"/>
                  <a:pt x="500" y="345"/>
                </a:cubicBezTo>
                <a:cubicBezTo>
                  <a:pt x="539" y="425"/>
                  <a:pt x="612" y="512"/>
                  <a:pt x="690" y="535"/>
                </a:cubicBezTo>
                <a:cubicBezTo>
                  <a:pt x="768" y="558"/>
                  <a:pt x="883" y="488"/>
                  <a:pt x="970" y="485"/>
                </a:cubicBezTo>
                <a:cubicBezTo>
                  <a:pt x="1057" y="482"/>
                  <a:pt x="1158" y="474"/>
                  <a:pt x="1213" y="519"/>
                </a:cubicBezTo>
                <a:cubicBezTo>
                  <a:pt x="1268" y="564"/>
                  <a:pt x="1271" y="686"/>
                  <a:pt x="1303" y="757"/>
                </a:cubicBezTo>
                <a:cubicBezTo>
                  <a:pt x="1335" y="828"/>
                  <a:pt x="1344" y="932"/>
                  <a:pt x="1406" y="949"/>
                </a:cubicBezTo>
                <a:cubicBezTo>
                  <a:pt x="1468" y="966"/>
                  <a:pt x="1592" y="873"/>
                  <a:pt x="1672" y="862"/>
                </a:cubicBezTo>
                <a:cubicBezTo>
                  <a:pt x="1752" y="851"/>
                  <a:pt x="1841" y="840"/>
                  <a:pt x="1889" y="881"/>
                </a:cubicBezTo>
                <a:cubicBezTo>
                  <a:pt x="1937" y="922"/>
                  <a:pt x="1939" y="1034"/>
                  <a:pt x="1960" y="1108"/>
                </a:cubicBezTo>
                <a:cubicBezTo>
                  <a:pt x="1981" y="1182"/>
                  <a:pt x="1955" y="1304"/>
                  <a:pt x="2014" y="1325"/>
                </a:cubicBezTo>
                <a:cubicBezTo>
                  <a:pt x="2073" y="1346"/>
                  <a:pt x="2235" y="1254"/>
                  <a:pt x="2317" y="1235"/>
                </a:cubicBezTo>
                <a:cubicBezTo>
                  <a:pt x="2399" y="1216"/>
                  <a:pt x="2465" y="1179"/>
                  <a:pt x="2509" y="1213"/>
                </a:cubicBezTo>
                <a:cubicBezTo>
                  <a:pt x="2553" y="1247"/>
                  <a:pt x="2560" y="1370"/>
                  <a:pt x="2581" y="1440"/>
                </a:cubicBezTo>
                <a:cubicBezTo>
                  <a:pt x="2602" y="1510"/>
                  <a:pt x="2594" y="1577"/>
                  <a:pt x="2636" y="1632"/>
                </a:cubicBezTo>
                <a:lnTo>
                  <a:pt x="2831" y="1772"/>
                </a:lnTo>
              </a:path>
            </a:pathLst>
          </a:custGeom>
          <a:noFill/>
          <a:ln w="38100" cap="flat" cmpd="sng">
            <a:solidFill>
              <a:srgbClr val="3366FF"/>
            </a:solidFill>
            <a:prstDash val="solid"/>
            <a:round/>
            <a:headEnd type="none" w="med" len="med"/>
            <a:tailEnd type="stealth" w="lg" len="lg"/>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tr-TR"/>
          </a:p>
        </p:txBody>
      </p:sp>
    </p:spTree>
    <p:extLst>
      <p:ext uri="{BB962C8B-B14F-4D97-AF65-F5344CB8AC3E}">
        <p14:creationId xmlns:p14="http://schemas.microsoft.com/office/powerpoint/2010/main" val="21943134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002"/>
                                        </p:tgtEl>
                                        <p:attrNameLst>
                                          <p:attrName>style.visibility</p:attrName>
                                        </p:attrNameLst>
                                      </p:cBhvr>
                                      <p:to>
                                        <p:strVal val="visible"/>
                                      </p:to>
                                    </p:set>
                                    <p:animEffect transition="in" filter="dissolve">
                                      <p:cBhvr>
                                        <p:cTn id="7" dur="500"/>
                                        <p:tgtEl>
                                          <p:spTgt spid="420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1" presetClass="entr" presetSubtype="0" fill="hold" nodeType="clickEffect">
                                  <p:stCondLst>
                                    <p:cond delay="0"/>
                                  </p:stCondLst>
                                  <p:iterate type="lt">
                                    <p:tmPct val="5000"/>
                                  </p:iterate>
                                  <p:childTnLst>
                                    <p:set>
                                      <p:cBhvr>
                                        <p:cTn id="11" dur="1" fill="hold">
                                          <p:stCondLst>
                                            <p:cond delay="0"/>
                                          </p:stCondLst>
                                        </p:cTn>
                                        <p:tgtEl>
                                          <p:spTgt spid="42023"/>
                                        </p:tgtEl>
                                        <p:attrNameLst>
                                          <p:attrName>style.visibility</p:attrName>
                                        </p:attrNameLst>
                                      </p:cBhvr>
                                      <p:to>
                                        <p:strVal val="visible"/>
                                      </p:to>
                                    </p:set>
                                    <p:anim calcmode="lin" valueType="num">
                                      <p:cBhvr>
                                        <p:cTn id="12" dur="1000" fill="hold"/>
                                        <p:tgtEl>
                                          <p:spTgt spid="42023"/>
                                        </p:tgtEl>
                                        <p:attrNameLst>
                                          <p:attrName>ppt_w</p:attrName>
                                        </p:attrNameLst>
                                      </p:cBhvr>
                                      <p:tavLst>
                                        <p:tav tm="0">
                                          <p:val>
                                            <p:fltVal val="0"/>
                                          </p:val>
                                        </p:tav>
                                        <p:tav tm="100000">
                                          <p:val>
                                            <p:strVal val="#ppt_w"/>
                                          </p:val>
                                        </p:tav>
                                      </p:tavLst>
                                    </p:anim>
                                    <p:anim calcmode="lin" valueType="num">
                                      <p:cBhvr>
                                        <p:cTn id="13" dur="1000" fill="hold"/>
                                        <p:tgtEl>
                                          <p:spTgt spid="42023"/>
                                        </p:tgtEl>
                                        <p:attrNameLst>
                                          <p:attrName>ppt_h</p:attrName>
                                        </p:attrNameLst>
                                      </p:cBhvr>
                                      <p:tavLst>
                                        <p:tav tm="0">
                                          <p:val>
                                            <p:fltVal val="0"/>
                                          </p:val>
                                        </p:tav>
                                        <p:tav tm="100000">
                                          <p:val>
                                            <p:strVal val="#ppt_h"/>
                                          </p:val>
                                        </p:tav>
                                      </p:tavLst>
                                    </p:anim>
                                    <p:anim calcmode="lin" valueType="num">
                                      <p:cBhvr>
                                        <p:cTn id="14" dur="1000" fill="hold"/>
                                        <p:tgtEl>
                                          <p:spTgt spid="42023"/>
                                        </p:tgtEl>
                                        <p:attrNameLst>
                                          <p:attrName>style.rotation</p:attrName>
                                        </p:attrNameLst>
                                      </p:cBhvr>
                                      <p:tavLst>
                                        <p:tav tm="0">
                                          <p:val>
                                            <p:fltVal val="90"/>
                                          </p:val>
                                        </p:tav>
                                        <p:tav tm="100000">
                                          <p:val>
                                            <p:fltVal val="0"/>
                                          </p:val>
                                        </p:tav>
                                      </p:tavLst>
                                    </p:anim>
                                    <p:animEffect transition="in" filter="fade">
                                      <p:cBhvr>
                                        <p:cTn id="15" dur="1000"/>
                                        <p:tgtEl>
                                          <p:spTgt spid="4202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2010"/>
                                        </p:tgtEl>
                                        <p:attrNameLst>
                                          <p:attrName>style.visibility</p:attrName>
                                        </p:attrNameLst>
                                      </p:cBhvr>
                                      <p:to>
                                        <p:strVal val="visible"/>
                                      </p:to>
                                    </p:set>
                                    <p:animEffect transition="in" filter="blinds(horizontal)">
                                      <p:cBhvr>
                                        <p:cTn id="20" dur="500"/>
                                        <p:tgtEl>
                                          <p:spTgt spid="4201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0" presetClass="path" presetSubtype="0" accel="50000" decel="50000" fill="hold" grpId="1" nodeType="clickEffect">
                                  <p:stCondLst>
                                    <p:cond delay="0"/>
                                  </p:stCondLst>
                                  <p:childTnLst>
                                    <p:animMotion origin="layout" path="M 3.88889E-6 4.81481E-6 L 0.1 0.08889 " pathEditMode="relative" ptsTypes="AA">
                                      <p:cBhvr>
                                        <p:cTn id="24" dur="2000" fill="hold"/>
                                        <p:tgtEl>
                                          <p:spTgt spid="42010"/>
                                        </p:tgtEl>
                                        <p:attrNameLst>
                                          <p:attrName>ppt_x</p:attrName>
                                          <p:attrName>ppt_y</p:attrName>
                                        </p:attrNameLst>
                                      </p:cBhvr>
                                    </p:animMotion>
                                  </p:childTnLst>
                                  <p:subTnLst>
                                    <p:set>
                                      <p:cBhvr override="childStyle">
                                        <p:cTn dur="1" fill="hold" display="0" masterRel="nextClick" afterEffect="1"/>
                                        <p:tgtEl>
                                          <p:spTgt spid="42010"/>
                                        </p:tgtEl>
                                        <p:attrNameLst>
                                          <p:attrName>style.visibility</p:attrName>
                                        </p:attrNameLst>
                                      </p:cBhvr>
                                      <p:to>
                                        <p:strVal val="hidden"/>
                                      </p:to>
                                    </p:set>
                                  </p:subTnLst>
                                </p:cTn>
                              </p:par>
                            </p:childTnLst>
                          </p:cTn>
                        </p:par>
                        <p:par>
                          <p:cTn id="25" fill="hold" nodeType="afterGroup">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42028"/>
                                        </p:tgtEl>
                                        <p:attrNameLst>
                                          <p:attrName>style.visibility</p:attrName>
                                        </p:attrNameLst>
                                      </p:cBhvr>
                                      <p:to>
                                        <p:strVal val="visible"/>
                                      </p:to>
                                    </p:set>
                                  </p:childTnLst>
                                </p:cTn>
                              </p:par>
                            </p:childTnLst>
                          </p:cTn>
                        </p:par>
                        <p:par>
                          <p:cTn id="28" fill="hold" nodeType="afterGroup">
                            <p:stCondLst>
                              <p:cond delay="2000"/>
                            </p:stCondLst>
                            <p:childTnLst>
                              <p:par>
                                <p:cTn id="29" presetID="0" presetClass="path" presetSubtype="0" accel="50000" decel="50000" fill="hold" grpId="1" nodeType="afterEffect">
                                  <p:stCondLst>
                                    <p:cond delay="0"/>
                                  </p:stCondLst>
                                  <p:childTnLst>
                                    <p:animMotion origin="layout" path="M -1.11111E-6 4.81481E-6 L 0.09931 -0.22477 " pathEditMode="relative" rAng="0" ptsTypes="AA">
                                      <p:cBhvr>
                                        <p:cTn id="30" dur="2000" fill="hold"/>
                                        <p:tgtEl>
                                          <p:spTgt spid="42028"/>
                                        </p:tgtEl>
                                        <p:attrNameLst>
                                          <p:attrName>ppt_x</p:attrName>
                                          <p:attrName>ppt_y</p:attrName>
                                        </p:attrNameLst>
                                      </p:cBhvr>
                                      <p:rCtr x="4965" y="-11250"/>
                                    </p:animMotion>
                                  </p:childTnLst>
                                </p:cTn>
                              </p:par>
                            </p:childTnLst>
                          </p:cTn>
                        </p:par>
                        <p:par>
                          <p:cTn id="31" fill="hold" nodeType="afterGroup">
                            <p:stCondLst>
                              <p:cond delay="4000"/>
                            </p:stCondLst>
                            <p:childTnLst>
                              <p:par>
                                <p:cTn id="32" presetID="51" presetClass="entr" presetSubtype="0" fill="hold" grpId="0" nodeType="afterEffect">
                                  <p:stCondLst>
                                    <p:cond delay="0"/>
                                  </p:stCondLst>
                                  <p:childTnLst>
                                    <p:set>
                                      <p:cBhvr>
                                        <p:cTn id="33" dur="1" fill="hold">
                                          <p:stCondLst>
                                            <p:cond delay="0"/>
                                          </p:stCondLst>
                                        </p:cTn>
                                        <p:tgtEl>
                                          <p:spTgt spid="41988"/>
                                        </p:tgtEl>
                                        <p:attrNameLst>
                                          <p:attrName>style.visibility</p:attrName>
                                        </p:attrNameLst>
                                      </p:cBhvr>
                                      <p:to>
                                        <p:strVal val="visible"/>
                                      </p:to>
                                    </p:set>
                                    <p:animEffect transition="in" filter="fade">
                                      <p:cBhvr>
                                        <p:cTn id="34" dur="770" decel="100000"/>
                                        <p:tgtEl>
                                          <p:spTgt spid="41988"/>
                                        </p:tgtEl>
                                      </p:cBhvr>
                                    </p:animEffect>
                                    <p:animScale>
                                      <p:cBhvr>
                                        <p:cTn id="35" dur="770" decel="100000"/>
                                        <p:tgtEl>
                                          <p:spTgt spid="41988"/>
                                        </p:tgtEl>
                                      </p:cBhvr>
                                      <p:from x="10000" y="10000"/>
                                      <p:to x="200000" y="450000"/>
                                    </p:animScale>
                                    <p:animScale>
                                      <p:cBhvr>
                                        <p:cTn id="36" dur="1230" accel="100000" fill="hold">
                                          <p:stCondLst>
                                            <p:cond delay="770"/>
                                          </p:stCondLst>
                                        </p:cTn>
                                        <p:tgtEl>
                                          <p:spTgt spid="41988"/>
                                        </p:tgtEl>
                                      </p:cBhvr>
                                      <p:from x="200000" y="450000"/>
                                      <p:to x="100000" y="100000"/>
                                    </p:animScale>
                                    <p:set>
                                      <p:cBhvr>
                                        <p:cTn id="37" dur="770" fill="hold"/>
                                        <p:tgtEl>
                                          <p:spTgt spid="41988"/>
                                        </p:tgtEl>
                                        <p:attrNameLst>
                                          <p:attrName>ppt_x</p:attrName>
                                        </p:attrNameLst>
                                      </p:cBhvr>
                                      <p:to>
                                        <p:strVal val="(0.5)"/>
                                      </p:to>
                                    </p:set>
                                    <p:anim from="(0.5)" to="(#ppt_x)" calcmode="lin" valueType="num">
                                      <p:cBhvr>
                                        <p:cTn id="38" dur="1230" accel="100000" fill="hold">
                                          <p:stCondLst>
                                            <p:cond delay="770"/>
                                          </p:stCondLst>
                                        </p:cTn>
                                        <p:tgtEl>
                                          <p:spTgt spid="41988"/>
                                        </p:tgtEl>
                                        <p:attrNameLst>
                                          <p:attrName>ppt_x</p:attrName>
                                        </p:attrNameLst>
                                      </p:cBhvr>
                                    </p:anim>
                                    <p:set>
                                      <p:cBhvr>
                                        <p:cTn id="39" dur="770" fill="hold"/>
                                        <p:tgtEl>
                                          <p:spTgt spid="41988"/>
                                        </p:tgtEl>
                                        <p:attrNameLst>
                                          <p:attrName>ppt_y</p:attrName>
                                        </p:attrNameLst>
                                      </p:cBhvr>
                                      <p:to>
                                        <p:strVal val="(#ppt_y+0.4)"/>
                                      </p:to>
                                    </p:set>
                                    <p:anim from="(#ppt_y+0.4)" to="(#ppt_y)" calcmode="lin" valueType="num">
                                      <p:cBhvr>
                                        <p:cTn id="40" dur="1230" accel="100000" fill="hold">
                                          <p:stCondLst>
                                            <p:cond delay="770"/>
                                          </p:stCondLst>
                                        </p:cTn>
                                        <p:tgtEl>
                                          <p:spTgt spid="41988"/>
                                        </p:tgtEl>
                                        <p:attrNameLst>
                                          <p:attrName>ppt_y</p:attrName>
                                        </p:attrNameLst>
                                      </p:cBhvr>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42024"/>
                                        </p:tgtEl>
                                        <p:attrNameLst>
                                          <p:attrName>style.visibility</p:attrName>
                                        </p:attrNameLst>
                                      </p:cBhvr>
                                      <p:to>
                                        <p:strVal val="visible"/>
                                      </p:to>
                                    </p:set>
                                    <p:animEffect transition="in" filter="blinds(horizontal)">
                                      <p:cBhvr>
                                        <p:cTn id="45" dur="500"/>
                                        <p:tgtEl>
                                          <p:spTgt spid="42024"/>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0" presetClass="path" presetSubtype="0" accel="50000" decel="50000" fill="hold" grpId="1" nodeType="clickEffect">
                                  <p:stCondLst>
                                    <p:cond delay="0"/>
                                  </p:stCondLst>
                                  <p:childTnLst>
                                    <p:animMotion origin="layout" path="M -2.77778E-6 -5.92593E-6 L -0.04166 0.06921 " pathEditMode="relative" ptsTypes="AA">
                                      <p:cBhvr>
                                        <p:cTn id="49" dur="2000" fill="hold"/>
                                        <p:tgtEl>
                                          <p:spTgt spid="42024"/>
                                        </p:tgtEl>
                                        <p:attrNameLst>
                                          <p:attrName>ppt_x</p:attrName>
                                          <p:attrName>ppt_y</p:attrName>
                                        </p:attrNameLst>
                                      </p:cBhvr>
                                    </p:animMotion>
                                  </p:childTnLst>
                                  <p:subTnLst>
                                    <p:set>
                                      <p:cBhvr override="childStyle">
                                        <p:cTn dur="1" fill="hold" display="0" masterRel="nextClick" afterEffect="1"/>
                                        <p:tgtEl>
                                          <p:spTgt spid="42024"/>
                                        </p:tgtEl>
                                        <p:attrNameLst>
                                          <p:attrName>style.visibility</p:attrName>
                                        </p:attrNameLst>
                                      </p:cBhvr>
                                      <p:to>
                                        <p:strVal val="hidden"/>
                                      </p:to>
                                    </p:set>
                                  </p:subTnLst>
                                </p:cTn>
                              </p:par>
                            </p:childTnLst>
                          </p:cTn>
                        </p:par>
                        <p:par>
                          <p:cTn id="50" fill="hold" nodeType="afterGroup">
                            <p:stCondLst>
                              <p:cond delay="2000"/>
                            </p:stCondLst>
                            <p:childTnLst>
                              <p:par>
                                <p:cTn id="51" presetID="1" presetClass="entr" presetSubtype="0" fill="hold" grpId="0" nodeType="afterEffect">
                                  <p:stCondLst>
                                    <p:cond delay="0"/>
                                  </p:stCondLst>
                                  <p:childTnLst>
                                    <p:set>
                                      <p:cBhvr>
                                        <p:cTn id="52" dur="1" fill="hold">
                                          <p:stCondLst>
                                            <p:cond delay="0"/>
                                          </p:stCondLst>
                                        </p:cTn>
                                        <p:tgtEl>
                                          <p:spTgt spid="42030"/>
                                        </p:tgtEl>
                                        <p:attrNameLst>
                                          <p:attrName>style.visibility</p:attrName>
                                        </p:attrNameLst>
                                      </p:cBhvr>
                                      <p:to>
                                        <p:strVal val="visible"/>
                                      </p:to>
                                    </p:set>
                                  </p:childTnLst>
                                </p:cTn>
                              </p:par>
                            </p:childTnLst>
                          </p:cTn>
                        </p:par>
                        <p:par>
                          <p:cTn id="53" fill="hold" nodeType="afterGroup">
                            <p:stCondLst>
                              <p:cond delay="2000"/>
                            </p:stCondLst>
                            <p:childTnLst>
                              <p:par>
                                <p:cTn id="54" presetID="0" presetClass="path" presetSubtype="0" accel="50000" decel="50000" fill="hold" grpId="1" nodeType="afterEffect">
                                  <p:stCondLst>
                                    <p:cond delay="0"/>
                                  </p:stCondLst>
                                  <p:childTnLst>
                                    <p:animMotion origin="layout" path="M 3.05556E-6 -3.33333E-6 L 0.26649 -0.04977 " pathEditMode="relative" rAng="0" ptsTypes="AA">
                                      <p:cBhvr>
                                        <p:cTn id="55" dur="2000" fill="hold"/>
                                        <p:tgtEl>
                                          <p:spTgt spid="42030"/>
                                        </p:tgtEl>
                                        <p:attrNameLst>
                                          <p:attrName>ppt_x</p:attrName>
                                          <p:attrName>ppt_y</p:attrName>
                                        </p:attrNameLst>
                                      </p:cBhvr>
                                      <p:rCtr x="13316" y="-2500"/>
                                    </p:animMotion>
                                  </p:childTnLst>
                                </p:cTn>
                              </p:par>
                            </p:childTnLst>
                          </p:cTn>
                        </p:par>
                        <p:par>
                          <p:cTn id="56" fill="hold" nodeType="afterGroup">
                            <p:stCondLst>
                              <p:cond delay="4000"/>
                            </p:stCondLst>
                            <p:childTnLst>
                              <p:par>
                                <p:cTn id="57" presetID="51" presetClass="entr" presetSubtype="0" fill="hold" grpId="0" nodeType="afterEffect">
                                  <p:stCondLst>
                                    <p:cond delay="0"/>
                                  </p:stCondLst>
                                  <p:childTnLst>
                                    <p:set>
                                      <p:cBhvr>
                                        <p:cTn id="58" dur="1" fill="hold">
                                          <p:stCondLst>
                                            <p:cond delay="0"/>
                                          </p:stCondLst>
                                        </p:cTn>
                                        <p:tgtEl>
                                          <p:spTgt spid="41989"/>
                                        </p:tgtEl>
                                        <p:attrNameLst>
                                          <p:attrName>style.visibility</p:attrName>
                                        </p:attrNameLst>
                                      </p:cBhvr>
                                      <p:to>
                                        <p:strVal val="visible"/>
                                      </p:to>
                                    </p:set>
                                    <p:animEffect transition="in" filter="fade">
                                      <p:cBhvr>
                                        <p:cTn id="59" dur="770" decel="100000"/>
                                        <p:tgtEl>
                                          <p:spTgt spid="41989"/>
                                        </p:tgtEl>
                                      </p:cBhvr>
                                    </p:animEffect>
                                    <p:animScale>
                                      <p:cBhvr>
                                        <p:cTn id="60" dur="770" decel="100000"/>
                                        <p:tgtEl>
                                          <p:spTgt spid="41989"/>
                                        </p:tgtEl>
                                      </p:cBhvr>
                                      <p:from x="10000" y="10000"/>
                                      <p:to x="200000" y="450000"/>
                                    </p:animScale>
                                    <p:animScale>
                                      <p:cBhvr>
                                        <p:cTn id="61" dur="1230" accel="100000" fill="hold">
                                          <p:stCondLst>
                                            <p:cond delay="770"/>
                                          </p:stCondLst>
                                        </p:cTn>
                                        <p:tgtEl>
                                          <p:spTgt spid="41989"/>
                                        </p:tgtEl>
                                      </p:cBhvr>
                                      <p:from x="200000" y="450000"/>
                                      <p:to x="100000" y="100000"/>
                                    </p:animScale>
                                    <p:set>
                                      <p:cBhvr>
                                        <p:cTn id="62" dur="770" fill="hold"/>
                                        <p:tgtEl>
                                          <p:spTgt spid="41989"/>
                                        </p:tgtEl>
                                        <p:attrNameLst>
                                          <p:attrName>ppt_x</p:attrName>
                                        </p:attrNameLst>
                                      </p:cBhvr>
                                      <p:to>
                                        <p:strVal val="(0.5)"/>
                                      </p:to>
                                    </p:set>
                                    <p:anim from="(0.5)" to="(#ppt_x)" calcmode="lin" valueType="num">
                                      <p:cBhvr>
                                        <p:cTn id="63" dur="1230" accel="100000" fill="hold">
                                          <p:stCondLst>
                                            <p:cond delay="770"/>
                                          </p:stCondLst>
                                        </p:cTn>
                                        <p:tgtEl>
                                          <p:spTgt spid="41989"/>
                                        </p:tgtEl>
                                        <p:attrNameLst>
                                          <p:attrName>ppt_x</p:attrName>
                                        </p:attrNameLst>
                                      </p:cBhvr>
                                    </p:anim>
                                    <p:set>
                                      <p:cBhvr>
                                        <p:cTn id="64" dur="770" fill="hold"/>
                                        <p:tgtEl>
                                          <p:spTgt spid="41989"/>
                                        </p:tgtEl>
                                        <p:attrNameLst>
                                          <p:attrName>ppt_y</p:attrName>
                                        </p:attrNameLst>
                                      </p:cBhvr>
                                      <p:to>
                                        <p:strVal val="(#ppt_y+0.4)"/>
                                      </p:to>
                                    </p:set>
                                    <p:anim from="(#ppt_y+0.4)" to="(#ppt_y)" calcmode="lin" valueType="num">
                                      <p:cBhvr>
                                        <p:cTn id="65" dur="1230" accel="100000" fill="hold">
                                          <p:stCondLst>
                                            <p:cond delay="770"/>
                                          </p:stCondLst>
                                        </p:cTn>
                                        <p:tgtEl>
                                          <p:spTgt spid="41989"/>
                                        </p:tgtEl>
                                        <p:attrNameLst>
                                          <p:attrName>ppt_y</p:attrName>
                                        </p:attrNameLst>
                                      </p:cBhvr>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42025"/>
                                        </p:tgtEl>
                                        <p:attrNameLst>
                                          <p:attrName>style.visibility</p:attrName>
                                        </p:attrNameLst>
                                      </p:cBhvr>
                                      <p:to>
                                        <p:strVal val="visible"/>
                                      </p:to>
                                    </p:set>
                                    <p:animEffect transition="in" filter="blinds(horizontal)">
                                      <p:cBhvr>
                                        <p:cTn id="70" dur="500"/>
                                        <p:tgtEl>
                                          <p:spTgt spid="42025"/>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0" presetClass="path" presetSubtype="0" accel="50000" decel="50000" fill="hold" grpId="1" nodeType="clickEffect">
                                  <p:stCondLst>
                                    <p:cond delay="0"/>
                                  </p:stCondLst>
                                  <p:childTnLst>
                                    <p:animMotion origin="layout" path="M -1.94444E-6 5.92593E-6 L 0.00833 -0.06666 " pathEditMode="relative" ptsTypes="AA">
                                      <p:cBhvr>
                                        <p:cTn id="74" dur="2000" fill="hold"/>
                                        <p:tgtEl>
                                          <p:spTgt spid="42025"/>
                                        </p:tgtEl>
                                        <p:attrNameLst>
                                          <p:attrName>ppt_x</p:attrName>
                                          <p:attrName>ppt_y</p:attrName>
                                        </p:attrNameLst>
                                      </p:cBhvr>
                                    </p:animMotion>
                                  </p:childTnLst>
                                  <p:subTnLst>
                                    <p:set>
                                      <p:cBhvr override="childStyle">
                                        <p:cTn dur="1" fill="hold" display="0" masterRel="nextClick" afterEffect="1"/>
                                        <p:tgtEl>
                                          <p:spTgt spid="42025"/>
                                        </p:tgtEl>
                                        <p:attrNameLst>
                                          <p:attrName>style.visibility</p:attrName>
                                        </p:attrNameLst>
                                      </p:cBhvr>
                                      <p:to>
                                        <p:strVal val="hidden"/>
                                      </p:to>
                                    </p:set>
                                  </p:subTnLst>
                                </p:cTn>
                              </p:par>
                            </p:childTnLst>
                          </p:cTn>
                        </p:par>
                        <p:par>
                          <p:cTn id="75" fill="hold" nodeType="afterGroup">
                            <p:stCondLst>
                              <p:cond delay="2000"/>
                            </p:stCondLst>
                            <p:childTnLst>
                              <p:par>
                                <p:cTn id="76" presetID="1" presetClass="entr" presetSubtype="0" fill="hold" grpId="0" nodeType="afterEffect">
                                  <p:stCondLst>
                                    <p:cond delay="0"/>
                                  </p:stCondLst>
                                  <p:childTnLst>
                                    <p:set>
                                      <p:cBhvr>
                                        <p:cTn id="77" dur="1" fill="hold">
                                          <p:stCondLst>
                                            <p:cond delay="0"/>
                                          </p:stCondLst>
                                        </p:cTn>
                                        <p:tgtEl>
                                          <p:spTgt spid="42031"/>
                                        </p:tgtEl>
                                        <p:attrNameLst>
                                          <p:attrName>style.visibility</p:attrName>
                                        </p:attrNameLst>
                                      </p:cBhvr>
                                      <p:to>
                                        <p:strVal val="visible"/>
                                      </p:to>
                                    </p:set>
                                  </p:childTnLst>
                                </p:cTn>
                              </p:par>
                            </p:childTnLst>
                          </p:cTn>
                        </p:par>
                        <p:par>
                          <p:cTn id="78" fill="hold" nodeType="afterGroup">
                            <p:stCondLst>
                              <p:cond delay="2000"/>
                            </p:stCondLst>
                            <p:childTnLst>
                              <p:par>
                                <p:cTn id="79" presetID="0" presetClass="path" presetSubtype="0" accel="50000" decel="50000" fill="hold" grpId="1" nodeType="afterEffect">
                                  <p:stCondLst>
                                    <p:cond delay="0"/>
                                  </p:stCondLst>
                                  <p:childTnLst>
                                    <p:animMotion origin="layout" path="M 5.55556E-7 -1.48148E-6 L -0.1559 0.07755 " pathEditMode="relative" rAng="0" ptsTypes="AA">
                                      <p:cBhvr>
                                        <p:cTn id="80" dur="2000" fill="hold"/>
                                        <p:tgtEl>
                                          <p:spTgt spid="42031"/>
                                        </p:tgtEl>
                                        <p:attrNameLst>
                                          <p:attrName>ppt_x</p:attrName>
                                          <p:attrName>ppt_y</p:attrName>
                                        </p:attrNameLst>
                                      </p:cBhvr>
                                      <p:rCtr x="-7795" y="3866"/>
                                    </p:animMotion>
                                  </p:childTnLst>
                                </p:cTn>
                              </p:par>
                            </p:childTnLst>
                          </p:cTn>
                        </p:par>
                        <p:par>
                          <p:cTn id="81" fill="hold" nodeType="afterGroup">
                            <p:stCondLst>
                              <p:cond delay="4000"/>
                            </p:stCondLst>
                            <p:childTnLst>
                              <p:par>
                                <p:cTn id="82" presetID="51" presetClass="entr" presetSubtype="0" fill="hold" grpId="0" nodeType="afterEffect">
                                  <p:stCondLst>
                                    <p:cond delay="0"/>
                                  </p:stCondLst>
                                  <p:childTnLst>
                                    <p:set>
                                      <p:cBhvr>
                                        <p:cTn id="83" dur="1" fill="hold">
                                          <p:stCondLst>
                                            <p:cond delay="0"/>
                                          </p:stCondLst>
                                        </p:cTn>
                                        <p:tgtEl>
                                          <p:spTgt spid="41990"/>
                                        </p:tgtEl>
                                        <p:attrNameLst>
                                          <p:attrName>style.visibility</p:attrName>
                                        </p:attrNameLst>
                                      </p:cBhvr>
                                      <p:to>
                                        <p:strVal val="visible"/>
                                      </p:to>
                                    </p:set>
                                    <p:animEffect transition="in" filter="fade">
                                      <p:cBhvr>
                                        <p:cTn id="84" dur="770" decel="100000"/>
                                        <p:tgtEl>
                                          <p:spTgt spid="41990"/>
                                        </p:tgtEl>
                                      </p:cBhvr>
                                    </p:animEffect>
                                    <p:animScale>
                                      <p:cBhvr>
                                        <p:cTn id="85" dur="770" decel="100000"/>
                                        <p:tgtEl>
                                          <p:spTgt spid="41990"/>
                                        </p:tgtEl>
                                      </p:cBhvr>
                                      <p:from x="10000" y="10000"/>
                                      <p:to x="200000" y="450000"/>
                                    </p:animScale>
                                    <p:animScale>
                                      <p:cBhvr>
                                        <p:cTn id="86" dur="1230" accel="100000" fill="hold">
                                          <p:stCondLst>
                                            <p:cond delay="770"/>
                                          </p:stCondLst>
                                        </p:cTn>
                                        <p:tgtEl>
                                          <p:spTgt spid="41990"/>
                                        </p:tgtEl>
                                      </p:cBhvr>
                                      <p:from x="200000" y="450000"/>
                                      <p:to x="100000" y="100000"/>
                                    </p:animScale>
                                    <p:set>
                                      <p:cBhvr>
                                        <p:cTn id="87" dur="770" fill="hold"/>
                                        <p:tgtEl>
                                          <p:spTgt spid="41990"/>
                                        </p:tgtEl>
                                        <p:attrNameLst>
                                          <p:attrName>ppt_x</p:attrName>
                                        </p:attrNameLst>
                                      </p:cBhvr>
                                      <p:to>
                                        <p:strVal val="(0.5)"/>
                                      </p:to>
                                    </p:set>
                                    <p:anim from="(0.5)" to="(#ppt_x)" calcmode="lin" valueType="num">
                                      <p:cBhvr>
                                        <p:cTn id="88" dur="1230" accel="100000" fill="hold">
                                          <p:stCondLst>
                                            <p:cond delay="770"/>
                                          </p:stCondLst>
                                        </p:cTn>
                                        <p:tgtEl>
                                          <p:spTgt spid="41990"/>
                                        </p:tgtEl>
                                        <p:attrNameLst>
                                          <p:attrName>ppt_x</p:attrName>
                                        </p:attrNameLst>
                                      </p:cBhvr>
                                    </p:anim>
                                    <p:set>
                                      <p:cBhvr>
                                        <p:cTn id="89" dur="770" fill="hold"/>
                                        <p:tgtEl>
                                          <p:spTgt spid="41990"/>
                                        </p:tgtEl>
                                        <p:attrNameLst>
                                          <p:attrName>ppt_y</p:attrName>
                                        </p:attrNameLst>
                                      </p:cBhvr>
                                      <p:to>
                                        <p:strVal val="(#ppt_y+0.4)"/>
                                      </p:to>
                                    </p:set>
                                    <p:anim from="(#ppt_y+0.4)" to="(#ppt_y)" calcmode="lin" valueType="num">
                                      <p:cBhvr>
                                        <p:cTn id="90" dur="1230" accel="100000" fill="hold">
                                          <p:stCondLst>
                                            <p:cond delay="770"/>
                                          </p:stCondLst>
                                        </p:cTn>
                                        <p:tgtEl>
                                          <p:spTgt spid="41990"/>
                                        </p:tgtEl>
                                        <p:attrNameLst>
                                          <p:attrName>ppt_y</p:attrName>
                                        </p:attrNameLst>
                                      </p:cBhvr>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42026"/>
                                        </p:tgtEl>
                                        <p:attrNameLst>
                                          <p:attrName>style.visibility</p:attrName>
                                        </p:attrNameLst>
                                      </p:cBhvr>
                                      <p:to>
                                        <p:strVal val="visible"/>
                                      </p:to>
                                    </p:set>
                                    <p:animEffect transition="in" filter="blinds(horizontal)">
                                      <p:cBhvr>
                                        <p:cTn id="95" dur="500"/>
                                        <p:tgtEl>
                                          <p:spTgt spid="42026"/>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0" presetClass="path" presetSubtype="0" accel="50000" decel="50000" fill="hold" grpId="1" nodeType="clickEffect">
                                  <p:stCondLst>
                                    <p:cond delay="0"/>
                                  </p:stCondLst>
                                  <p:childTnLst>
                                    <p:animMotion origin="layout" path="M -0.01267 0.00254 L -0.05434 -0.06412 " pathEditMode="relative" ptsTypes="AA">
                                      <p:cBhvr>
                                        <p:cTn id="99" dur="2000" fill="hold"/>
                                        <p:tgtEl>
                                          <p:spTgt spid="42026"/>
                                        </p:tgtEl>
                                        <p:attrNameLst>
                                          <p:attrName>ppt_x</p:attrName>
                                          <p:attrName>ppt_y</p:attrName>
                                        </p:attrNameLst>
                                      </p:cBhvr>
                                    </p:animMotion>
                                  </p:childTnLst>
                                  <p:subTnLst>
                                    <p:set>
                                      <p:cBhvr override="childStyle">
                                        <p:cTn dur="1" fill="hold" display="0" masterRel="nextClick" afterEffect="1"/>
                                        <p:tgtEl>
                                          <p:spTgt spid="42026"/>
                                        </p:tgtEl>
                                        <p:attrNameLst>
                                          <p:attrName>style.visibility</p:attrName>
                                        </p:attrNameLst>
                                      </p:cBhvr>
                                      <p:to>
                                        <p:strVal val="hidden"/>
                                      </p:to>
                                    </p:set>
                                  </p:subTnLst>
                                </p:cTn>
                              </p:par>
                            </p:childTnLst>
                          </p:cTn>
                        </p:par>
                        <p:par>
                          <p:cTn id="100" fill="hold" nodeType="afterGroup">
                            <p:stCondLst>
                              <p:cond delay="2000"/>
                            </p:stCondLst>
                            <p:childTnLst>
                              <p:par>
                                <p:cTn id="101" presetID="1" presetClass="entr" presetSubtype="0" fill="hold" grpId="0" nodeType="afterEffect">
                                  <p:stCondLst>
                                    <p:cond delay="0"/>
                                  </p:stCondLst>
                                  <p:childTnLst>
                                    <p:set>
                                      <p:cBhvr>
                                        <p:cTn id="102" dur="1" fill="hold">
                                          <p:stCondLst>
                                            <p:cond delay="0"/>
                                          </p:stCondLst>
                                        </p:cTn>
                                        <p:tgtEl>
                                          <p:spTgt spid="42032"/>
                                        </p:tgtEl>
                                        <p:attrNameLst>
                                          <p:attrName>style.visibility</p:attrName>
                                        </p:attrNameLst>
                                      </p:cBhvr>
                                      <p:to>
                                        <p:strVal val="visible"/>
                                      </p:to>
                                    </p:set>
                                  </p:childTnLst>
                                </p:cTn>
                              </p:par>
                            </p:childTnLst>
                          </p:cTn>
                        </p:par>
                        <p:par>
                          <p:cTn id="103" fill="hold" nodeType="afterGroup">
                            <p:stCondLst>
                              <p:cond delay="2000"/>
                            </p:stCondLst>
                            <p:childTnLst>
                              <p:par>
                                <p:cTn id="104" presetID="0" presetClass="path" presetSubtype="0" accel="50000" decel="50000" fill="hold" grpId="1" nodeType="afterEffect">
                                  <p:stCondLst>
                                    <p:cond delay="0"/>
                                  </p:stCondLst>
                                  <p:childTnLst>
                                    <p:animMotion origin="layout" path="M -3.61111E-6 1.11111E-6 L 0.18733 0.05139 " pathEditMode="relative" rAng="0" ptsTypes="AA">
                                      <p:cBhvr>
                                        <p:cTn id="105" dur="2000" fill="hold"/>
                                        <p:tgtEl>
                                          <p:spTgt spid="42032"/>
                                        </p:tgtEl>
                                        <p:attrNameLst>
                                          <p:attrName>ppt_x</p:attrName>
                                          <p:attrName>ppt_y</p:attrName>
                                        </p:attrNameLst>
                                      </p:cBhvr>
                                      <p:rCtr x="9358" y="2569"/>
                                    </p:animMotion>
                                  </p:childTnLst>
                                </p:cTn>
                              </p:par>
                            </p:childTnLst>
                          </p:cTn>
                        </p:par>
                        <p:par>
                          <p:cTn id="106" fill="hold" nodeType="afterGroup">
                            <p:stCondLst>
                              <p:cond delay="4000"/>
                            </p:stCondLst>
                            <p:childTnLst>
                              <p:par>
                                <p:cTn id="107" presetID="51" presetClass="entr" presetSubtype="0" fill="hold" grpId="0" nodeType="afterEffect">
                                  <p:stCondLst>
                                    <p:cond delay="0"/>
                                  </p:stCondLst>
                                  <p:childTnLst>
                                    <p:set>
                                      <p:cBhvr>
                                        <p:cTn id="108" dur="1" fill="hold">
                                          <p:stCondLst>
                                            <p:cond delay="0"/>
                                          </p:stCondLst>
                                        </p:cTn>
                                        <p:tgtEl>
                                          <p:spTgt spid="41991"/>
                                        </p:tgtEl>
                                        <p:attrNameLst>
                                          <p:attrName>style.visibility</p:attrName>
                                        </p:attrNameLst>
                                      </p:cBhvr>
                                      <p:to>
                                        <p:strVal val="visible"/>
                                      </p:to>
                                    </p:set>
                                    <p:animEffect transition="in" filter="fade">
                                      <p:cBhvr>
                                        <p:cTn id="109" dur="770" decel="100000"/>
                                        <p:tgtEl>
                                          <p:spTgt spid="41991"/>
                                        </p:tgtEl>
                                      </p:cBhvr>
                                    </p:animEffect>
                                    <p:animScale>
                                      <p:cBhvr>
                                        <p:cTn id="110" dur="770" decel="100000"/>
                                        <p:tgtEl>
                                          <p:spTgt spid="41991"/>
                                        </p:tgtEl>
                                      </p:cBhvr>
                                      <p:from x="10000" y="10000"/>
                                      <p:to x="200000" y="450000"/>
                                    </p:animScale>
                                    <p:animScale>
                                      <p:cBhvr>
                                        <p:cTn id="111" dur="1230" accel="100000" fill="hold">
                                          <p:stCondLst>
                                            <p:cond delay="770"/>
                                          </p:stCondLst>
                                        </p:cTn>
                                        <p:tgtEl>
                                          <p:spTgt spid="41991"/>
                                        </p:tgtEl>
                                      </p:cBhvr>
                                      <p:from x="200000" y="450000"/>
                                      <p:to x="100000" y="100000"/>
                                    </p:animScale>
                                    <p:set>
                                      <p:cBhvr>
                                        <p:cTn id="112" dur="770" fill="hold"/>
                                        <p:tgtEl>
                                          <p:spTgt spid="41991"/>
                                        </p:tgtEl>
                                        <p:attrNameLst>
                                          <p:attrName>ppt_x</p:attrName>
                                        </p:attrNameLst>
                                      </p:cBhvr>
                                      <p:to>
                                        <p:strVal val="(0.5)"/>
                                      </p:to>
                                    </p:set>
                                    <p:anim from="(0.5)" to="(#ppt_x)" calcmode="lin" valueType="num">
                                      <p:cBhvr>
                                        <p:cTn id="113" dur="1230" accel="100000" fill="hold">
                                          <p:stCondLst>
                                            <p:cond delay="770"/>
                                          </p:stCondLst>
                                        </p:cTn>
                                        <p:tgtEl>
                                          <p:spTgt spid="41991"/>
                                        </p:tgtEl>
                                        <p:attrNameLst>
                                          <p:attrName>ppt_x</p:attrName>
                                        </p:attrNameLst>
                                      </p:cBhvr>
                                    </p:anim>
                                    <p:set>
                                      <p:cBhvr>
                                        <p:cTn id="114" dur="770" fill="hold"/>
                                        <p:tgtEl>
                                          <p:spTgt spid="41991"/>
                                        </p:tgtEl>
                                        <p:attrNameLst>
                                          <p:attrName>ppt_y</p:attrName>
                                        </p:attrNameLst>
                                      </p:cBhvr>
                                      <p:to>
                                        <p:strVal val="(#ppt_y+0.4)"/>
                                      </p:to>
                                    </p:set>
                                    <p:anim from="(#ppt_y+0.4)" to="(#ppt_y)" calcmode="lin" valueType="num">
                                      <p:cBhvr>
                                        <p:cTn id="115" dur="1230" accel="100000" fill="hold">
                                          <p:stCondLst>
                                            <p:cond delay="770"/>
                                          </p:stCondLst>
                                        </p:cTn>
                                        <p:tgtEl>
                                          <p:spTgt spid="41991"/>
                                        </p:tgtEl>
                                        <p:attrNameLst>
                                          <p:attrName>ppt_y</p:attrName>
                                        </p:attrNameLst>
                                      </p:cBhvr>
                                    </p:anim>
                                  </p:childTnLst>
                                </p:cTn>
                              </p:par>
                            </p:childTnLst>
                          </p:cTn>
                        </p:par>
                      </p:childTnLst>
                    </p:cTn>
                  </p:par>
                  <p:par>
                    <p:cTn id="116" fill="hold" nodeType="clickPar">
                      <p:stCondLst>
                        <p:cond delay="indefinite"/>
                      </p:stCondLst>
                      <p:childTnLst>
                        <p:par>
                          <p:cTn id="117" fill="hold" nodeType="withGroup">
                            <p:stCondLst>
                              <p:cond delay="0"/>
                            </p:stCondLst>
                            <p:childTnLst>
                              <p:par>
                                <p:cTn id="118" presetID="1" presetClass="entr" presetSubtype="0" fill="hold" grpId="0" nodeType="clickEffect">
                                  <p:stCondLst>
                                    <p:cond delay="0"/>
                                  </p:stCondLst>
                                  <p:childTnLst>
                                    <p:set>
                                      <p:cBhvr>
                                        <p:cTn id="119" dur="1" fill="hold">
                                          <p:stCondLst>
                                            <p:cond delay="0"/>
                                          </p:stCondLst>
                                        </p:cTn>
                                        <p:tgtEl>
                                          <p:spTgt spid="42027"/>
                                        </p:tgtEl>
                                        <p:attrNameLst>
                                          <p:attrName>style.visibility</p:attrName>
                                        </p:attrNameLst>
                                      </p:cBhvr>
                                      <p:to>
                                        <p:strVal val="visible"/>
                                      </p:to>
                                    </p:set>
                                  </p:childTnLst>
                                </p:cTn>
                              </p:par>
                            </p:childTnLst>
                          </p:cTn>
                        </p:par>
                      </p:childTnLst>
                    </p:cTn>
                  </p:par>
                  <p:par>
                    <p:cTn id="120" fill="hold" nodeType="clickPar">
                      <p:stCondLst>
                        <p:cond delay="indefinite"/>
                      </p:stCondLst>
                      <p:childTnLst>
                        <p:par>
                          <p:cTn id="121" fill="hold" nodeType="withGroup">
                            <p:stCondLst>
                              <p:cond delay="0"/>
                            </p:stCondLst>
                            <p:childTnLst>
                              <p:par>
                                <p:cTn id="122" presetID="0" presetClass="path" presetSubtype="0" accel="50000" decel="50000" fill="hold" grpId="1" nodeType="clickEffect">
                                  <p:stCondLst>
                                    <p:cond delay="0"/>
                                  </p:stCondLst>
                                  <p:childTnLst>
                                    <p:animMotion origin="layout" path="M -2.77778E-6 -2.22222E-6 L -0.025 -2.22222E-6 " pathEditMode="relative" ptsTypes="AA">
                                      <p:cBhvr>
                                        <p:cTn id="123" dur="2000" fill="hold"/>
                                        <p:tgtEl>
                                          <p:spTgt spid="42027"/>
                                        </p:tgtEl>
                                        <p:attrNameLst>
                                          <p:attrName>ppt_x</p:attrName>
                                          <p:attrName>ppt_y</p:attrName>
                                        </p:attrNameLst>
                                      </p:cBhvr>
                                    </p:animMotion>
                                  </p:childTnLst>
                                  <p:subTnLst>
                                    <p:set>
                                      <p:cBhvr override="childStyle">
                                        <p:cTn dur="1" fill="hold" display="0" masterRel="nextClick" afterEffect="1"/>
                                        <p:tgtEl>
                                          <p:spTgt spid="42027"/>
                                        </p:tgtEl>
                                        <p:attrNameLst>
                                          <p:attrName>style.visibility</p:attrName>
                                        </p:attrNameLst>
                                      </p:cBhvr>
                                      <p:to>
                                        <p:strVal val="hidden"/>
                                      </p:to>
                                    </p:set>
                                  </p:subTnLst>
                                </p:cTn>
                              </p:par>
                            </p:childTnLst>
                          </p:cTn>
                        </p:par>
                        <p:par>
                          <p:cTn id="124" fill="hold" nodeType="afterGroup">
                            <p:stCondLst>
                              <p:cond delay="4000"/>
                            </p:stCondLst>
                            <p:childTnLst>
                              <p:par>
                                <p:cTn id="125" presetID="1" presetClass="entr" presetSubtype="0" fill="hold" grpId="0" nodeType="afterEffect">
                                  <p:stCondLst>
                                    <p:cond delay="0"/>
                                  </p:stCondLst>
                                  <p:childTnLst>
                                    <p:set>
                                      <p:cBhvr>
                                        <p:cTn id="126" dur="1" fill="hold">
                                          <p:stCondLst>
                                            <p:cond delay="0"/>
                                          </p:stCondLst>
                                        </p:cTn>
                                        <p:tgtEl>
                                          <p:spTgt spid="42029"/>
                                        </p:tgtEl>
                                        <p:attrNameLst>
                                          <p:attrName>style.visibility</p:attrName>
                                        </p:attrNameLst>
                                      </p:cBhvr>
                                      <p:to>
                                        <p:strVal val="visible"/>
                                      </p:to>
                                    </p:set>
                                  </p:childTnLst>
                                </p:cTn>
                              </p:par>
                            </p:childTnLst>
                          </p:cTn>
                        </p:par>
                        <p:par>
                          <p:cTn id="127" fill="hold" nodeType="afterGroup">
                            <p:stCondLst>
                              <p:cond delay="4000"/>
                            </p:stCondLst>
                            <p:childTnLst>
                              <p:par>
                                <p:cTn id="128" presetID="0" presetClass="path" presetSubtype="0" accel="50000" decel="50000" fill="hold" grpId="1" nodeType="afterEffect">
                                  <p:stCondLst>
                                    <p:cond delay="0"/>
                                  </p:stCondLst>
                                  <p:childTnLst>
                                    <p:animMotion origin="layout" path="M -2.77778E-7 -1.48148E-6 L 0.14774 0.06042 " pathEditMode="relative" rAng="0" ptsTypes="AA">
                                      <p:cBhvr>
                                        <p:cTn id="129" dur="2000" fill="hold"/>
                                        <p:tgtEl>
                                          <p:spTgt spid="42029"/>
                                        </p:tgtEl>
                                        <p:attrNameLst>
                                          <p:attrName>ppt_x</p:attrName>
                                          <p:attrName>ppt_y</p:attrName>
                                        </p:attrNameLst>
                                      </p:cBhvr>
                                      <p:rCtr x="7378" y="3009"/>
                                    </p:animMotion>
                                  </p:childTnLst>
                                </p:cTn>
                              </p:par>
                            </p:childTnLst>
                          </p:cTn>
                        </p:par>
                        <p:par>
                          <p:cTn id="130" fill="hold" nodeType="afterGroup">
                            <p:stCondLst>
                              <p:cond delay="6000"/>
                            </p:stCondLst>
                            <p:childTnLst>
                              <p:par>
                                <p:cTn id="131" presetID="51" presetClass="entr" presetSubtype="0" fill="hold" grpId="0" nodeType="afterEffect">
                                  <p:stCondLst>
                                    <p:cond delay="0"/>
                                  </p:stCondLst>
                                  <p:childTnLst>
                                    <p:set>
                                      <p:cBhvr>
                                        <p:cTn id="132" dur="1" fill="hold">
                                          <p:stCondLst>
                                            <p:cond delay="0"/>
                                          </p:stCondLst>
                                        </p:cTn>
                                        <p:tgtEl>
                                          <p:spTgt spid="41992"/>
                                        </p:tgtEl>
                                        <p:attrNameLst>
                                          <p:attrName>style.visibility</p:attrName>
                                        </p:attrNameLst>
                                      </p:cBhvr>
                                      <p:to>
                                        <p:strVal val="visible"/>
                                      </p:to>
                                    </p:set>
                                    <p:animEffect transition="in" filter="fade">
                                      <p:cBhvr>
                                        <p:cTn id="133" dur="770" decel="100000"/>
                                        <p:tgtEl>
                                          <p:spTgt spid="41992"/>
                                        </p:tgtEl>
                                      </p:cBhvr>
                                    </p:animEffect>
                                    <p:animScale>
                                      <p:cBhvr>
                                        <p:cTn id="134" dur="770" decel="100000"/>
                                        <p:tgtEl>
                                          <p:spTgt spid="41992"/>
                                        </p:tgtEl>
                                      </p:cBhvr>
                                      <p:from x="10000" y="10000"/>
                                      <p:to x="200000" y="450000"/>
                                    </p:animScale>
                                    <p:animScale>
                                      <p:cBhvr>
                                        <p:cTn id="135" dur="1230" accel="100000" fill="hold">
                                          <p:stCondLst>
                                            <p:cond delay="770"/>
                                          </p:stCondLst>
                                        </p:cTn>
                                        <p:tgtEl>
                                          <p:spTgt spid="41992"/>
                                        </p:tgtEl>
                                      </p:cBhvr>
                                      <p:from x="200000" y="450000"/>
                                      <p:to x="100000" y="100000"/>
                                    </p:animScale>
                                    <p:set>
                                      <p:cBhvr>
                                        <p:cTn id="136" dur="770" fill="hold"/>
                                        <p:tgtEl>
                                          <p:spTgt spid="41992"/>
                                        </p:tgtEl>
                                        <p:attrNameLst>
                                          <p:attrName>ppt_x</p:attrName>
                                        </p:attrNameLst>
                                      </p:cBhvr>
                                      <p:to>
                                        <p:strVal val="(0.5)"/>
                                      </p:to>
                                    </p:set>
                                    <p:anim from="(0.5)" to="(#ppt_x)" calcmode="lin" valueType="num">
                                      <p:cBhvr>
                                        <p:cTn id="137" dur="1230" accel="100000" fill="hold">
                                          <p:stCondLst>
                                            <p:cond delay="770"/>
                                          </p:stCondLst>
                                        </p:cTn>
                                        <p:tgtEl>
                                          <p:spTgt spid="41992"/>
                                        </p:tgtEl>
                                        <p:attrNameLst>
                                          <p:attrName>ppt_x</p:attrName>
                                        </p:attrNameLst>
                                      </p:cBhvr>
                                    </p:anim>
                                    <p:set>
                                      <p:cBhvr>
                                        <p:cTn id="138" dur="770" fill="hold"/>
                                        <p:tgtEl>
                                          <p:spTgt spid="41992"/>
                                        </p:tgtEl>
                                        <p:attrNameLst>
                                          <p:attrName>ppt_y</p:attrName>
                                        </p:attrNameLst>
                                      </p:cBhvr>
                                      <p:to>
                                        <p:strVal val="(#ppt_y+0.4)"/>
                                      </p:to>
                                    </p:set>
                                    <p:anim from="(#ppt_y+0.4)" to="(#ppt_y)" calcmode="lin" valueType="num">
                                      <p:cBhvr>
                                        <p:cTn id="139" dur="1230" accel="100000" fill="hold">
                                          <p:stCondLst>
                                            <p:cond delay="770"/>
                                          </p:stCondLst>
                                        </p:cTn>
                                        <p:tgtEl>
                                          <p:spTgt spid="4199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animBg="1"/>
      <p:bldP spid="41989" grpId="0" animBg="1"/>
      <p:bldP spid="41990" grpId="0" animBg="1"/>
      <p:bldP spid="41991" grpId="0" animBg="1"/>
      <p:bldP spid="41992" grpId="0" animBg="1"/>
      <p:bldP spid="42002" grpId="0" autoUpdateAnimBg="0"/>
      <p:bldP spid="42010" grpId="0" animBg="1"/>
      <p:bldP spid="42010" grpId="1" animBg="1"/>
      <p:bldP spid="42024" grpId="0" animBg="1"/>
      <p:bldP spid="42024" grpId="1" animBg="1"/>
      <p:bldP spid="42025" grpId="0" animBg="1"/>
      <p:bldP spid="42025" grpId="1" animBg="1"/>
      <p:bldP spid="42026" grpId="0" animBg="1"/>
      <p:bldP spid="42026" grpId="1" animBg="1"/>
      <p:bldP spid="42027" grpId="0" animBg="1"/>
      <p:bldP spid="42027" grpId="1" animBg="1"/>
      <p:bldP spid="42028" grpId="0" animBg="1"/>
      <p:bldP spid="42028" grpId="1" animBg="1"/>
      <p:bldP spid="42029" grpId="0" animBg="1"/>
      <p:bldP spid="42029" grpId="1" animBg="1"/>
      <p:bldP spid="42030" grpId="0" animBg="1"/>
      <p:bldP spid="42030" grpId="1" animBg="1"/>
      <p:bldP spid="42031" grpId="0" animBg="1"/>
      <p:bldP spid="42031" grpId="1" animBg="1"/>
      <p:bldP spid="42032" grpId="0" animBg="1"/>
      <p:bldP spid="42032"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941" name="Group 1101"/>
          <p:cNvGrpSpPr>
            <a:grpSpLocks/>
          </p:cNvGrpSpPr>
          <p:nvPr/>
        </p:nvGrpSpPr>
        <p:grpSpPr bwMode="auto">
          <a:xfrm>
            <a:off x="1752601" y="4867275"/>
            <a:ext cx="4081463" cy="1663700"/>
            <a:chOff x="1056" y="2351"/>
            <a:chExt cx="1874" cy="424"/>
          </a:xfrm>
        </p:grpSpPr>
        <p:sp>
          <p:nvSpPr>
            <p:cNvPr id="36935" name="Rectangle 1095"/>
            <p:cNvSpPr>
              <a:spLocks noChangeArrowheads="1"/>
            </p:cNvSpPr>
            <p:nvPr/>
          </p:nvSpPr>
          <p:spPr bwMode="auto">
            <a:xfrm>
              <a:off x="1056" y="2351"/>
              <a:ext cx="1874" cy="424"/>
            </a:xfrm>
            <a:prstGeom prst="rect">
              <a:avLst/>
            </a:prstGeom>
            <a:solidFill>
              <a:srgbClr val="000000"/>
            </a:solidFill>
            <a:ln w="9525">
              <a:solidFill>
                <a:srgbClr val="000000"/>
              </a:solidFill>
              <a:miter lim="800000"/>
              <a:headEnd/>
              <a:tailEnd/>
            </a:ln>
          </p:spPr>
          <p:txBody>
            <a:bodyPr/>
            <a:lstStyle/>
            <a:p>
              <a:endParaRPr lang="tr-TR"/>
            </a:p>
          </p:txBody>
        </p:sp>
        <p:sp>
          <p:nvSpPr>
            <p:cNvPr id="36936" name="Rectangle 1096"/>
            <p:cNvSpPr>
              <a:spLocks noChangeArrowheads="1"/>
            </p:cNvSpPr>
            <p:nvPr/>
          </p:nvSpPr>
          <p:spPr bwMode="auto">
            <a:xfrm>
              <a:off x="1280" y="2351"/>
              <a:ext cx="25" cy="423"/>
            </a:xfrm>
            <a:prstGeom prst="rect">
              <a:avLst/>
            </a:prstGeom>
            <a:solidFill>
              <a:srgbClr val="8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36937" name="Rectangle 1097"/>
            <p:cNvSpPr>
              <a:spLocks noChangeArrowheads="1"/>
            </p:cNvSpPr>
            <p:nvPr/>
          </p:nvSpPr>
          <p:spPr bwMode="auto">
            <a:xfrm>
              <a:off x="1346" y="2351"/>
              <a:ext cx="25" cy="423"/>
            </a:xfrm>
            <a:prstGeom prst="rect">
              <a:avLst/>
            </a:prstGeom>
            <a:solidFill>
              <a:srgbClr val="8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36938" name="Rectangle 1098"/>
            <p:cNvSpPr>
              <a:spLocks noChangeArrowheads="1"/>
            </p:cNvSpPr>
            <p:nvPr/>
          </p:nvSpPr>
          <p:spPr bwMode="auto">
            <a:xfrm>
              <a:off x="1467" y="2351"/>
              <a:ext cx="25" cy="423"/>
            </a:xfrm>
            <a:prstGeom prst="rect">
              <a:avLst/>
            </a:prstGeom>
            <a:solidFill>
              <a:srgbClr val="0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36939" name="Rectangle 1099"/>
            <p:cNvSpPr>
              <a:spLocks noChangeArrowheads="1"/>
            </p:cNvSpPr>
            <p:nvPr/>
          </p:nvSpPr>
          <p:spPr bwMode="auto">
            <a:xfrm>
              <a:off x="1708" y="2351"/>
              <a:ext cx="26" cy="423"/>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36940" name="Rectangle 1100"/>
            <p:cNvSpPr>
              <a:spLocks noChangeArrowheads="1"/>
            </p:cNvSpPr>
            <p:nvPr/>
          </p:nvSpPr>
          <p:spPr bwMode="auto">
            <a:xfrm>
              <a:off x="2675" y="2351"/>
              <a:ext cx="25" cy="42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grpSp>
      <p:grpSp>
        <p:nvGrpSpPr>
          <p:cNvPr id="36950" name="Group 1110"/>
          <p:cNvGrpSpPr>
            <a:grpSpLocks/>
          </p:cNvGrpSpPr>
          <p:nvPr/>
        </p:nvGrpSpPr>
        <p:grpSpPr bwMode="auto">
          <a:xfrm>
            <a:off x="6330950" y="4867275"/>
            <a:ext cx="4108450" cy="1663700"/>
            <a:chOff x="3158" y="2351"/>
            <a:chExt cx="1886" cy="424"/>
          </a:xfrm>
        </p:grpSpPr>
        <p:sp>
          <p:nvSpPr>
            <p:cNvPr id="36942" name="Rectangle 1102"/>
            <p:cNvSpPr>
              <a:spLocks noChangeArrowheads="1"/>
            </p:cNvSpPr>
            <p:nvPr/>
          </p:nvSpPr>
          <p:spPr bwMode="auto">
            <a:xfrm>
              <a:off x="3158" y="2351"/>
              <a:ext cx="25" cy="423"/>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grpSp>
          <p:nvGrpSpPr>
            <p:cNvPr id="36949" name="Group 1109"/>
            <p:cNvGrpSpPr>
              <a:grpSpLocks/>
            </p:cNvGrpSpPr>
            <p:nvPr/>
          </p:nvGrpSpPr>
          <p:grpSpPr bwMode="auto">
            <a:xfrm>
              <a:off x="3170" y="2351"/>
              <a:ext cx="1874" cy="424"/>
              <a:chOff x="3170" y="2351"/>
              <a:chExt cx="1874" cy="424"/>
            </a:xfrm>
          </p:grpSpPr>
          <p:sp>
            <p:nvSpPr>
              <p:cNvPr id="36943" name="Rectangle 1103"/>
              <p:cNvSpPr>
                <a:spLocks noChangeArrowheads="1"/>
              </p:cNvSpPr>
              <p:nvPr/>
            </p:nvSpPr>
            <p:spPr bwMode="auto">
              <a:xfrm>
                <a:off x="3170" y="2351"/>
                <a:ext cx="1874" cy="424"/>
              </a:xfrm>
              <a:prstGeom prst="rect">
                <a:avLst/>
              </a:prstGeom>
              <a:solidFill>
                <a:srgbClr val="000000"/>
              </a:solidFill>
              <a:ln w="9525">
                <a:solidFill>
                  <a:srgbClr val="000000"/>
                </a:solidFill>
                <a:miter lim="800000"/>
                <a:headEnd/>
                <a:tailEnd/>
              </a:ln>
            </p:spPr>
            <p:txBody>
              <a:bodyPr/>
              <a:lstStyle/>
              <a:p>
                <a:endParaRPr lang="tr-TR"/>
              </a:p>
            </p:txBody>
          </p:sp>
          <p:sp>
            <p:nvSpPr>
              <p:cNvPr id="36944" name="Rectangle 1104"/>
              <p:cNvSpPr>
                <a:spLocks noChangeArrowheads="1"/>
              </p:cNvSpPr>
              <p:nvPr/>
            </p:nvSpPr>
            <p:spPr bwMode="auto">
              <a:xfrm>
                <a:off x="3641" y="2351"/>
                <a:ext cx="26" cy="423"/>
              </a:xfrm>
              <a:prstGeom prst="rect">
                <a:avLst/>
              </a:prstGeom>
              <a:solidFill>
                <a:srgbClr val="00CC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36945" name="Rectangle 1105"/>
              <p:cNvSpPr>
                <a:spLocks noChangeArrowheads="1"/>
              </p:cNvSpPr>
              <p:nvPr/>
            </p:nvSpPr>
            <p:spPr bwMode="auto">
              <a:xfrm>
                <a:off x="3762" y="2351"/>
                <a:ext cx="25" cy="423"/>
              </a:xfrm>
              <a:prstGeom prst="rect">
                <a:avLst/>
              </a:prstGeom>
              <a:solidFill>
                <a:srgbClr val="00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36946" name="Rectangle 1106"/>
              <p:cNvSpPr>
                <a:spLocks noChangeArrowheads="1"/>
              </p:cNvSpPr>
              <p:nvPr/>
            </p:nvSpPr>
            <p:spPr bwMode="auto">
              <a:xfrm>
                <a:off x="4366" y="2351"/>
                <a:ext cx="26" cy="42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36947" name="Rectangle 1107"/>
              <p:cNvSpPr>
                <a:spLocks noChangeArrowheads="1"/>
              </p:cNvSpPr>
              <p:nvPr/>
            </p:nvSpPr>
            <p:spPr bwMode="auto">
              <a:xfrm>
                <a:off x="4910" y="2351"/>
                <a:ext cx="25" cy="423"/>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sp>
            <p:nvSpPr>
              <p:cNvPr id="36948" name="Rectangle 1108"/>
              <p:cNvSpPr>
                <a:spLocks noChangeArrowheads="1"/>
              </p:cNvSpPr>
              <p:nvPr/>
            </p:nvSpPr>
            <p:spPr bwMode="auto">
              <a:xfrm>
                <a:off x="3400" y="2351"/>
                <a:ext cx="25" cy="423"/>
              </a:xfrm>
              <a:prstGeom prst="rect">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grpSp>
      </p:grpSp>
      <p:sp>
        <p:nvSpPr>
          <p:cNvPr id="37004" name="Rectangle 1164"/>
          <p:cNvSpPr>
            <a:spLocks noChangeArrowheads="1"/>
          </p:cNvSpPr>
          <p:nvPr/>
        </p:nvSpPr>
        <p:spPr bwMode="auto">
          <a:xfrm>
            <a:off x="1752601" y="76201"/>
            <a:ext cx="40814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tr-TR" sz="3600" dirty="0" smtClean="0">
                <a:solidFill>
                  <a:srgbClr val="FFC000"/>
                </a:solidFill>
                <a:latin typeface="Arial Rounded MT Bold" panose="020F0704030504030204" pitchFamily="34" charset="0"/>
              </a:rPr>
              <a:t>H</a:t>
            </a:r>
            <a:r>
              <a:rPr lang="tr-TR" altLang="tr-TR" sz="3600" dirty="0" smtClean="0">
                <a:solidFill>
                  <a:srgbClr val="FFC000"/>
                </a:solidFill>
                <a:latin typeface="Arial Rounded MT Bold" panose="020F0704030504030204" pitchFamily="34" charset="0"/>
              </a:rPr>
              <a:t>i</a:t>
            </a:r>
            <a:r>
              <a:rPr lang="en-US" altLang="tr-TR" sz="3600" dirty="0" err="1" smtClean="0">
                <a:solidFill>
                  <a:srgbClr val="FFC000"/>
                </a:solidFill>
                <a:latin typeface="Arial Rounded MT Bold" panose="020F0704030504030204" pitchFamily="34" charset="0"/>
              </a:rPr>
              <a:t>dro</a:t>
            </a:r>
            <a:r>
              <a:rPr lang="tr-TR" altLang="tr-TR" sz="3600" dirty="0" smtClean="0">
                <a:solidFill>
                  <a:srgbClr val="FFC000"/>
                </a:solidFill>
                <a:latin typeface="Arial Rounded MT Bold" panose="020F0704030504030204" pitchFamily="34" charset="0"/>
              </a:rPr>
              <a:t>j</a:t>
            </a:r>
            <a:r>
              <a:rPr lang="en-US" altLang="tr-TR" sz="3600" dirty="0" err="1" smtClean="0">
                <a:solidFill>
                  <a:srgbClr val="FFC000"/>
                </a:solidFill>
                <a:latin typeface="Arial Rounded MT Bold" panose="020F0704030504030204" pitchFamily="34" charset="0"/>
              </a:rPr>
              <a:t>en</a:t>
            </a:r>
            <a:endParaRPr lang="en-US" altLang="tr-TR" sz="3600" dirty="0">
              <a:solidFill>
                <a:srgbClr val="FFC000"/>
              </a:solidFill>
              <a:latin typeface="Arial Rounded MT Bold" panose="020F0704030504030204" pitchFamily="34" charset="0"/>
            </a:endParaRPr>
          </a:p>
        </p:txBody>
      </p:sp>
      <p:sp>
        <p:nvSpPr>
          <p:cNvPr id="37005" name="Rectangle 1165"/>
          <p:cNvSpPr>
            <a:spLocks noChangeArrowheads="1"/>
          </p:cNvSpPr>
          <p:nvPr/>
        </p:nvSpPr>
        <p:spPr bwMode="auto">
          <a:xfrm>
            <a:off x="6443664" y="76201"/>
            <a:ext cx="399573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tr-TR" sz="3600" dirty="0" smtClean="0">
                <a:solidFill>
                  <a:srgbClr val="FFC000"/>
                </a:solidFill>
                <a:latin typeface="Arial Rounded MT Bold" panose="020F0704030504030204" pitchFamily="34" charset="0"/>
              </a:rPr>
              <a:t>Hel</a:t>
            </a:r>
            <a:r>
              <a:rPr lang="tr-TR" altLang="tr-TR" sz="3600" dirty="0" smtClean="0">
                <a:solidFill>
                  <a:srgbClr val="FFC000"/>
                </a:solidFill>
                <a:latin typeface="Arial Rounded MT Bold" panose="020F0704030504030204" pitchFamily="34" charset="0"/>
              </a:rPr>
              <a:t>y</a:t>
            </a:r>
            <a:r>
              <a:rPr lang="en-US" altLang="tr-TR" sz="3600" dirty="0" smtClean="0">
                <a:solidFill>
                  <a:srgbClr val="FFC000"/>
                </a:solidFill>
                <a:latin typeface="Arial Rounded MT Bold" panose="020F0704030504030204" pitchFamily="34" charset="0"/>
              </a:rPr>
              <a:t>um</a:t>
            </a:r>
            <a:endParaRPr lang="en-US" altLang="tr-TR" sz="3600" dirty="0">
              <a:solidFill>
                <a:srgbClr val="FFC000"/>
              </a:solidFill>
              <a:latin typeface="Arial Rounded MT Bold" panose="020F0704030504030204" pitchFamily="34" charset="0"/>
            </a:endParaRPr>
          </a:p>
        </p:txBody>
      </p:sp>
      <p:grpSp>
        <p:nvGrpSpPr>
          <p:cNvPr id="37028" name="Group 1188"/>
          <p:cNvGrpSpPr>
            <a:grpSpLocks/>
          </p:cNvGrpSpPr>
          <p:nvPr/>
        </p:nvGrpSpPr>
        <p:grpSpPr bwMode="auto">
          <a:xfrm>
            <a:off x="1951039" y="730251"/>
            <a:ext cx="3883025" cy="3884613"/>
            <a:chOff x="269" y="460"/>
            <a:chExt cx="2446" cy="2447"/>
          </a:xfrm>
        </p:grpSpPr>
        <p:grpSp>
          <p:nvGrpSpPr>
            <p:cNvPr id="37014" name="Group 1174"/>
            <p:cNvGrpSpPr>
              <a:grpSpLocks/>
            </p:cNvGrpSpPr>
            <p:nvPr/>
          </p:nvGrpSpPr>
          <p:grpSpPr bwMode="auto">
            <a:xfrm>
              <a:off x="451" y="728"/>
              <a:ext cx="1980" cy="1920"/>
              <a:chOff x="1140" y="720"/>
              <a:chExt cx="1980" cy="1920"/>
            </a:xfrm>
          </p:grpSpPr>
          <p:sp>
            <p:nvSpPr>
              <p:cNvPr id="37007" name="Oval 1167"/>
              <p:cNvSpPr>
                <a:spLocks noChangeArrowheads="1"/>
              </p:cNvSpPr>
              <p:nvPr/>
            </p:nvSpPr>
            <p:spPr bwMode="auto">
              <a:xfrm>
                <a:off x="2043" y="1536"/>
                <a:ext cx="240" cy="240"/>
              </a:xfrm>
              <a:prstGeom prst="ellipse">
                <a:avLst/>
              </a:prstGeom>
              <a:gradFill rotWithShape="0">
                <a:gsLst>
                  <a:gs pos="0">
                    <a:schemeClr val="bg1"/>
                  </a:gs>
                  <a:gs pos="100000">
                    <a:srgbClr val="FF33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08" name="Oval 1168"/>
              <p:cNvSpPr>
                <a:spLocks noChangeArrowheads="1"/>
              </p:cNvSpPr>
              <p:nvPr/>
            </p:nvSpPr>
            <p:spPr bwMode="auto">
              <a:xfrm>
                <a:off x="1584" y="1104"/>
                <a:ext cx="1152" cy="1152"/>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09" name="Oval 1169"/>
              <p:cNvSpPr>
                <a:spLocks noChangeArrowheads="1"/>
              </p:cNvSpPr>
              <p:nvPr/>
            </p:nvSpPr>
            <p:spPr bwMode="auto">
              <a:xfrm>
                <a:off x="1296" y="816"/>
                <a:ext cx="1728" cy="172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10" name="Oval 1170"/>
              <p:cNvSpPr>
                <a:spLocks noChangeArrowheads="1"/>
              </p:cNvSpPr>
              <p:nvPr/>
            </p:nvSpPr>
            <p:spPr bwMode="auto">
              <a:xfrm>
                <a:off x="1200" y="720"/>
                <a:ext cx="1920" cy="192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13" name="Oval 1173"/>
              <p:cNvSpPr>
                <a:spLocks noChangeArrowheads="1"/>
              </p:cNvSpPr>
              <p:nvPr/>
            </p:nvSpPr>
            <p:spPr bwMode="auto">
              <a:xfrm>
                <a:off x="1140" y="1419"/>
                <a:ext cx="120" cy="146"/>
              </a:xfrm>
              <a:prstGeom prst="ellipse">
                <a:avLst/>
              </a:prstGeom>
              <a:gradFill rotWithShape="0">
                <a:gsLst>
                  <a:gs pos="0">
                    <a:schemeClr val="bg1"/>
                  </a:gs>
                  <a:gs pos="100000">
                    <a:srgbClr val="66FF33"/>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
          <p:nvSpPr>
            <p:cNvPr id="37025" name="Oval 1185"/>
            <p:cNvSpPr>
              <a:spLocks noChangeArrowheads="1"/>
            </p:cNvSpPr>
            <p:nvPr/>
          </p:nvSpPr>
          <p:spPr bwMode="auto">
            <a:xfrm>
              <a:off x="269" y="460"/>
              <a:ext cx="2446" cy="244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grpSp>
        <p:nvGrpSpPr>
          <p:cNvPr id="37027" name="Group 1187"/>
          <p:cNvGrpSpPr>
            <a:grpSpLocks/>
          </p:cNvGrpSpPr>
          <p:nvPr/>
        </p:nvGrpSpPr>
        <p:grpSpPr bwMode="auto">
          <a:xfrm>
            <a:off x="6443663" y="758826"/>
            <a:ext cx="3884612" cy="3884613"/>
            <a:chOff x="3099" y="478"/>
            <a:chExt cx="2447" cy="2447"/>
          </a:xfrm>
        </p:grpSpPr>
        <p:sp>
          <p:nvSpPr>
            <p:cNvPr id="37016" name="Oval 1176"/>
            <p:cNvSpPr>
              <a:spLocks noChangeArrowheads="1"/>
            </p:cNvSpPr>
            <p:nvPr/>
          </p:nvSpPr>
          <p:spPr bwMode="auto">
            <a:xfrm>
              <a:off x="4218" y="1497"/>
              <a:ext cx="240" cy="240"/>
            </a:xfrm>
            <a:prstGeom prst="ellipse">
              <a:avLst/>
            </a:prstGeom>
            <a:gradFill rotWithShape="0">
              <a:gsLst>
                <a:gs pos="0">
                  <a:schemeClr val="bg1"/>
                </a:gs>
                <a:gs pos="100000">
                  <a:srgbClr val="0000FF"/>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17" name="Oval 1177"/>
            <p:cNvSpPr>
              <a:spLocks noChangeArrowheads="1"/>
            </p:cNvSpPr>
            <p:nvPr/>
          </p:nvSpPr>
          <p:spPr bwMode="auto">
            <a:xfrm>
              <a:off x="3829" y="1218"/>
              <a:ext cx="1008" cy="1008"/>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18" name="Oval 1178"/>
            <p:cNvSpPr>
              <a:spLocks noChangeArrowheads="1"/>
            </p:cNvSpPr>
            <p:nvPr/>
          </p:nvSpPr>
          <p:spPr bwMode="auto">
            <a:xfrm>
              <a:off x="3624" y="993"/>
              <a:ext cx="1440" cy="1440"/>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19" name="Oval 1179"/>
            <p:cNvSpPr>
              <a:spLocks noChangeArrowheads="1"/>
            </p:cNvSpPr>
            <p:nvPr/>
          </p:nvSpPr>
          <p:spPr bwMode="auto">
            <a:xfrm>
              <a:off x="3216" y="586"/>
              <a:ext cx="2246" cy="2246"/>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20" name="Oval 1180"/>
            <p:cNvSpPr>
              <a:spLocks noChangeArrowheads="1"/>
            </p:cNvSpPr>
            <p:nvPr/>
          </p:nvSpPr>
          <p:spPr bwMode="auto">
            <a:xfrm>
              <a:off x="3546" y="1573"/>
              <a:ext cx="120" cy="146"/>
            </a:xfrm>
            <a:prstGeom prst="ellipse">
              <a:avLst/>
            </a:prstGeom>
            <a:gradFill rotWithShape="0">
              <a:gsLst>
                <a:gs pos="0">
                  <a:schemeClr val="bg1"/>
                </a:gs>
                <a:gs pos="100000">
                  <a:srgbClr val="66FF33"/>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21" name="Oval 1181"/>
            <p:cNvSpPr>
              <a:spLocks noChangeArrowheads="1"/>
            </p:cNvSpPr>
            <p:nvPr/>
          </p:nvSpPr>
          <p:spPr bwMode="auto">
            <a:xfrm>
              <a:off x="4314" y="1620"/>
              <a:ext cx="240" cy="240"/>
            </a:xfrm>
            <a:prstGeom prst="ellipse">
              <a:avLst/>
            </a:prstGeom>
            <a:gradFill rotWithShape="0">
              <a:gsLst>
                <a:gs pos="0">
                  <a:schemeClr val="bg1"/>
                </a:gs>
                <a:gs pos="100000">
                  <a:srgbClr val="FF33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22" name="Oval 1182"/>
            <p:cNvSpPr>
              <a:spLocks noChangeArrowheads="1"/>
            </p:cNvSpPr>
            <p:nvPr/>
          </p:nvSpPr>
          <p:spPr bwMode="auto">
            <a:xfrm>
              <a:off x="4116" y="1591"/>
              <a:ext cx="240" cy="240"/>
            </a:xfrm>
            <a:prstGeom prst="ellipse">
              <a:avLst/>
            </a:prstGeom>
            <a:gradFill rotWithShape="0">
              <a:gsLst>
                <a:gs pos="0">
                  <a:schemeClr val="bg1"/>
                </a:gs>
                <a:gs pos="100000">
                  <a:srgbClr val="FF33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23" name="Oval 1183"/>
            <p:cNvSpPr>
              <a:spLocks noChangeArrowheads="1"/>
            </p:cNvSpPr>
            <p:nvPr/>
          </p:nvSpPr>
          <p:spPr bwMode="auto">
            <a:xfrm>
              <a:off x="4188" y="1695"/>
              <a:ext cx="240" cy="240"/>
            </a:xfrm>
            <a:prstGeom prst="ellipse">
              <a:avLst/>
            </a:prstGeom>
            <a:gradFill rotWithShape="0">
              <a:gsLst>
                <a:gs pos="0">
                  <a:schemeClr val="bg1"/>
                </a:gs>
                <a:gs pos="100000">
                  <a:srgbClr val="0000FF"/>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24" name="Oval 1184"/>
            <p:cNvSpPr>
              <a:spLocks noChangeArrowheads="1"/>
            </p:cNvSpPr>
            <p:nvPr/>
          </p:nvSpPr>
          <p:spPr bwMode="auto">
            <a:xfrm>
              <a:off x="4494" y="1218"/>
              <a:ext cx="120" cy="146"/>
            </a:xfrm>
            <a:prstGeom prst="ellipse">
              <a:avLst/>
            </a:prstGeom>
            <a:gradFill rotWithShape="0">
              <a:gsLst>
                <a:gs pos="0">
                  <a:schemeClr val="bg1"/>
                </a:gs>
                <a:gs pos="100000">
                  <a:srgbClr val="66FF33"/>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37026" name="Oval 1186"/>
            <p:cNvSpPr>
              <a:spLocks noChangeArrowheads="1"/>
            </p:cNvSpPr>
            <p:nvPr/>
          </p:nvSpPr>
          <p:spPr bwMode="auto">
            <a:xfrm>
              <a:off x="3099" y="478"/>
              <a:ext cx="2447" cy="2447"/>
            </a:xfrm>
            <a:prstGeom prst="ellipse">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grpSp>
    </p:spTree>
    <p:extLst>
      <p:ext uri="{BB962C8B-B14F-4D97-AF65-F5344CB8AC3E}">
        <p14:creationId xmlns:p14="http://schemas.microsoft.com/office/powerpoint/2010/main" val="250997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7004"/>
                                        </p:tgtEl>
                                        <p:attrNameLst>
                                          <p:attrName>style.visibility</p:attrName>
                                        </p:attrNameLst>
                                      </p:cBhvr>
                                      <p:to>
                                        <p:strVal val="visible"/>
                                      </p:to>
                                    </p:set>
                                    <p:animEffect transition="in" filter="dissolve">
                                      <p:cBhvr>
                                        <p:cTn id="7" dur="500"/>
                                        <p:tgtEl>
                                          <p:spTgt spid="37004"/>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7005"/>
                                        </p:tgtEl>
                                        <p:attrNameLst>
                                          <p:attrName>style.visibility</p:attrName>
                                        </p:attrNameLst>
                                      </p:cBhvr>
                                      <p:to>
                                        <p:strVal val="visible"/>
                                      </p:to>
                                    </p:set>
                                    <p:animEffect transition="in" filter="dissolve">
                                      <p:cBhvr>
                                        <p:cTn id="11" dur="500"/>
                                        <p:tgtEl>
                                          <p:spTgt spid="3700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37028"/>
                                        </p:tgtEl>
                                        <p:attrNameLst>
                                          <p:attrName>style.visibility</p:attrName>
                                        </p:attrNameLst>
                                      </p:cBhvr>
                                      <p:to>
                                        <p:strVal val="visible"/>
                                      </p:to>
                                    </p:set>
                                    <p:animEffect transition="in" filter="dissolve">
                                      <p:cBhvr>
                                        <p:cTn id="16" dur="500"/>
                                        <p:tgtEl>
                                          <p:spTgt spid="3702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nodeType="clickEffect">
                                  <p:stCondLst>
                                    <p:cond delay="0"/>
                                  </p:stCondLst>
                                  <p:childTnLst>
                                    <p:set>
                                      <p:cBhvr>
                                        <p:cTn id="20" dur="1" fill="hold">
                                          <p:stCondLst>
                                            <p:cond delay="0"/>
                                          </p:stCondLst>
                                        </p:cTn>
                                        <p:tgtEl>
                                          <p:spTgt spid="36941"/>
                                        </p:tgtEl>
                                        <p:attrNameLst>
                                          <p:attrName>style.visibility</p:attrName>
                                        </p:attrNameLst>
                                      </p:cBhvr>
                                      <p:to>
                                        <p:strVal val="visible"/>
                                      </p:to>
                                    </p:set>
                                    <p:animEffect transition="in" filter="dissolve">
                                      <p:cBhvr>
                                        <p:cTn id="21" dur="500"/>
                                        <p:tgtEl>
                                          <p:spTgt spid="3694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37027"/>
                                        </p:tgtEl>
                                        <p:attrNameLst>
                                          <p:attrName>style.visibility</p:attrName>
                                        </p:attrNameLst>
                                      </p:cBhvr>
                                      <p:to>
                                        <p:strVal val="visible"/>
                                      </p:to>
                                    </p:set>
                                    <p:animEffect transition="in" filter="dissolve">
                                      <p:cBhvr>
                                        <p:cTn id="26" dur="500"/>
                                        <p:tgtEl>
                                          <p:spTgt spid="3702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36950"/>
                                        </p:tgtEl>
                                        <p:attrNameLst>
                                          <p:attrName>style.visibility</p:attrName>
                                        </p:attrNameLst>
                                      </p:cBhvr>
                                      <p:to>
                                        <p:strVal val="visible"/>
                                      </p:to>
                                    </p:set>
                                    <p:animEffect transition="in" filter="dissolve">
                                      <p:cBhvr>
                                        <p:cTn id="31" dur="500"/>
                                        <p:tgtEl>
                                          <p:spTgt spid="369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04" grpId="0" autoUpdateAnimBg="0"/>
      <p:bldP spid="3700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4"/>
          <p:cNvSpPr>
            <a:spLocks noGrp="1" noChangeArrowheads="1"/>
          </p:cNvSpPr>
          <p:nvPr>
            <p:ph type="title"/>
          </p:nvPr>
        </p:nvSpPr>
        <p:spPr/>
        <p:txBody>
          <a:bodyPr/>
          <a:lstStyle/>
          <a:p>
            <a:r>
              <a:rPr lang="tr-TR" altLang="tr-TR" sz="4000" dirty="0" smtClean="0">
                <a:solidFill>
                  <a:srgbClr val="FF0000"/>
                </a:solidFill>
              </a:rPr>
              <a:t>Bazı Elementlerin Tayfı</a:t>
            </a:r>
            <a:endParaRPr lang="en-US" altLang="tr-TR" sz="4000" dirty="0">
              <a:solidFill>
                <a:srgbClr val="FF0000"/>
              </a:solidFill>
            </a:endParaRPr>
          </a:p>
        </p:txBody>
      </p:sp>
      <p:graphicFrame>
        <p:nvGraphicFramePr>
          <p:cNvPr id="38926" name="Object 14"/>
          <p:cNvGraphicFramePr>
            <a:graphicFrameLocks noGrp="1" noChangeAspect="1"/>
          </p:cNvGraphicFramePr>
          <p:nvPr>
            <p:ph idx="1"/>
          </p:nvPr>
        </p:nvGraphicFramePr>
        <p:xfrm>
          <a:off x="1809750" y="1314451"/>
          <a:ext cx="8077200" cy="5324475"/>
        </p:xfrm>
        <a:graphic>
          <a:graphicData uri="http://schemas.openxmlformats.org/presentationml/2006/ole">
            <mc:AlternateContent xmlns:mc="http://schemas.openxmlformats.org/markup-compatibility/2006">
              <mc:Choice xmlns:v="urn:schemas-microsoft-com:vml" Requires="v">
                <p:oleObj spid="_x0000_s21510" name="Bitmap Image" r:id="rId3" imgW="5114286" imgH="3371429" progId="Paint.Picture">
                  <p:embed/>
                </p:oleObj>
              </mc:Choice>
              <mc:Fallback>
                <p:oleObj name="Bitmap Image" r:id="rId3" imgW="5114286" imgH="3371429"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9750" y="1314451"/>
                        <a:ext cx="8077200"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401812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07027" y="365125"/>
            <a:ext cx="10515600" cy="1325563"/>
          </a:xfrm>
        </p:spPr>
        <p:txBody>
          <a:bodyPr/>
          <a:lstStyle/>
          <a:p>
            <a:r>
              <a:rPr lang="tr-TR" altLang="tr-TR" sz="3600" dirty="0" smtClean="0">
                <a:solidFill>
                  <a:srgbClr val="FF0000"/>
                </a:solidFill>
              </a:rPr>
              <a:t>Tayfsal Sınıflama</a:t>
            </a:r>
            <a:endParaRPr lang="en-US" altLang="tr-TR" sz="3600" dirty="0">
              <a:solidFill>
                <a:srgbClr val="FF0000"/>
              </a:solidFill>
            </a:endParaRPr>
          </a:p>
        </p:txBody>
      </p:sp>
      <p:sp>
        <p:nvSpPr>
          <p:cNvPr id="20483" name="Text Box 3"/>
          <p:cNvSpPr txBox="1">
            <a:spLocks noChangeArrowheads="1"/>
          </p:cNvSpPr>
          <p:nvPr/>
        </p:nvSpPr>
        <p:spPr bwMode="auto">
          <a:xfrm>
            <a:off x="2362200" y="1981201"/>
            <a:ext cx="555152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tr-TR" sz="6000">
                <a:solidFill>
                  <a:srgbClr val="990099"/>
                </a:solidFill>
              </a:rPr>
              <a:t>O </a:t>
            </a:r>
            <a:r>
              <a:rPr lang="en-US" altLang="tr-TR" sz="6000"/>
              <a:t> </a:t>
            </a:r>
            <a:r>
              <a:rPr lang="en-US" altLang="tr-TR" sz="6000">
                <a:solidFill>
                  <a:schemeClr val="accent2"/>
                </a:solidFill>
              </a:rPr>
              <a:t>B</a:t>
            </a:r>
            <a:r>
              <a:rPr lang="en-US" altLang="tr-TR" sz="6000"/>
              <a:t>  </a:t>
            </a:r>
            <a:r>
              <a:rPr lang="en-US" altLang="tr-TR" sz="6000">
                <a:solidFill>
                  <a:srgbClr val="009999"/>
                </a:solidFill>
              </a:rPr>
              <a:t>A</a:t>
            </a:r>
            <a:r>
              <a:rPr lang="en-US" altLang="tr-TR" sz="6000"/>
              <a:t>  </a:t>
            </a:r>
            <a:r>
              <a:rPr lang="en-US" altLang="tr-TR" sz="6000">
                <a:solidFill>
                  <a:srgbClr val="009900"/>
                </a:solidFill>
              </a:rPr>
              <a:t>F</a:t>
            </a:r>
            <a:r>
              <a:rPr lang="en-US" altLang="tr-TR" sz="6000"/>
              <a:t>  </a:t>
            </a:r>
            <a:r>
              <a:rPr lang="en-US" altLang="tr-TR" sz="6000">
                <a:solidFill>
                  <a:srgbClr val="FFFF00"/>
                </a:solidFill>
              </a:rPr>
              <a:t>G</a:t>
            </a:r>
            <a:r>
              <a:rPr lang="en-US" altLang="tr-TR" sz="6000"/>
              <a:t>  </a:t>
            </a:r>
            <a:r>
              <a:rPr lang="en-US" altLang="tr-TR" sz="6000">
                <a:solidFill>
                  <a:srgbClr val="FF9900"/>
                </a:solidFill>
              </a:rPr>
              <a:t>K</a:t>
            </a:r>
            <a:r>
              <a:rPr lang="en-US" altLang="tr-TR" sz="6000"/>
              <a:t>  </a:t>
            </a:r>
            <a:r>
              <a:rPr lang="en-US" altLang="tr-TR" sz="6000">
                <a:solidFill>
                  <a:srgbClr val="FF0000"/>
                </a:solidFill>
              </a:rPr>
              <a:t>M</a:t>
            </a:r>
            <a:endParaRPr lang="en-US" altLang="tr-TR" sz="6000"/>
          </a:p>
        </p:txBody>
      </p:sp>
      <p:sp>
        <p:nvSpPr>
          <p:cNvPr id="20484" name="Text Box 4"/>
          <p:cNvSpPr txBox="1">
            <a:spLocks noChangeArrowheads="1"/>
          </p:cNvSpPr>
          <p:nvPr/>
        </p:nvSpPr>
        <p:spPr bwMode="auto">
          <a:xfrm>
            <a:off x="2209801" y="3505200"/>
            <a:ext cx="738407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tr-TR" sz="4000"/>
              <a:t>Oh  Be  A  Fine  Girl/Guy,  Kiss  Me!</a:t>
            </a:r>
          </a:p>
        </p:txBody>
      </p:sp>
      <p:sp>
        <p:nvSpPr>
          <p:cNvPr id="20485" name="Text Box 5"/>
          <p:cNvSpPr txBox="1">
            <a:spLocks noChangeArrowheads="1"/>
          </p:cNvSpPr>
          <p:nvPr/>
        </p:nvSpPr>
        <p:spPr bwMode="auto">
          <a:xfrm>
            <a:off x="2362200" y="4876801"/>
            <a:ext cx="6542176"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tr-TR" sz="4000" dirty="0"/>
              <a:t>50,000 K                          3,000 K</a:t>
            </a:r>
          </a:p>
          <a:p>
            <a:pPr eaLnBrk="0" hangingPunct="0"/>
            <a:r>
              <a:rPr lang="en-US" altLang="tr-TR" sz="4000" dirty="0"/>
              <a:t>                  </a:t>
            </a:r>
            <a:r>
              <a:rPr lang="tr-TR" altLang="tr-TR" sz="4000" dirty="0" smtClean="0"/>
              <a:t>Sıcaklık</a:t>
            </a:r>
            <a:endParaRPr lang="en-US" altLang="tr-TR" sz="4000" dirty="0"/>
          </a:p>
        </p:txBody>
      </p:sp>
      <p:sp>
        <p:nvSpPr>
          <p:cNvPr id="20486" name="Line 6"/>
          <p:cNvSpPr>
            <a:spLocks noChangeShapeType="1"/>
          </p:cNvSpPr>
          <p:nvPr/>
        </p:nvSpPr>
        <p:spPr bwMode="auto">
          <a:xfrm flipH="1">
            <a:off x="4314422" y="5270679"/>
            <a:ext cx="2895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20487" name="Text Box 7"/>
          <p:cNvSpPr txBox="1">
            <a:spLocks noChangeArrowheads="1"/>
          </p:cNvSpPr>
          <p:nvPr/>
        </p:nvSpPr>
        <p:spPr bwMode="auto">
          <a:xfrm>
            <a:off x="8915401" y="1981201"/>
            <a:ext cx="976549"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tr-TR" sz="6000">
                <a:solidFill>
                  <a:srgbClr val="990000"/>
                </a:solidFill>
              </a:rPr>
              <a:t>(L)</a:t>
            </a:r>
            <a:endParaRPr lang="en-US" altLang="tr-TR" sz="6000"/>
          </a:p>
        </p:txBody>
      </p:sp>
    </p:spTree>
    <p:extLst>
      <p:ext uri="{BB962C8B-B14F-4D97-AF65-F5344CB8AC3E}">
        <p14:creationId xmlns:p14="http://schemas.microsoft.com/office/powerpoint/2010/main" val="37280682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grpId="0" nodeType="clickEffect">
                                  <p:stCondLst>
                                    <p:cond delay="0"/>
                                  </p:stCondLst>
                                  <p:iterate type="lt">
                                    <p:tmPct val="100000"/>
                                  </p:iterate>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75" fill="hold"/>
                                        <p:tgtEl>
                                          <p:spTgt spid="20483">
                                            <p:txEl>
                                              <p:pRg st="0" end="0"/>
                                            </p:txEl>
                                          </p:spTgt>
                                        </p:tgtEl>
                                        <p:attrNameLst>
                                          <p:attrName>ppt_x</p:attrName>
                                        </p:attrNameLst>
                                      </p:cBhvr>
                                      <p:tavLst>
                                        <p:tav tm="0">
                                          <p:val>
                                            <p:strVal val="1+#ppt_w/2"/>
                                          </p:val>
                                        </p:tav>
                                        <p:tav tm="100000">
                                          <p:val>
                                            <p:strVal val="#ppt_x"/>
                                          </p:val>
                                        </p:tav>
                                      </p:tavLst>
                                    </p:anim>
                                    <p:anim calcmode="lin" valueType="num">
                                      <p:cBhvr additive="base">
                                        <p:cTn id="8" dur="75" fill="hold"/>
                                        <p:tgtEl>
                                          <p:spTgt spid="2048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528" fill="hold" grpId="0" nodeType="clickEffect">
                                  <p:stCondLst>
                                    <p:cond delay="0"/>
                                  </p:stCondLst>
                                  <p:childTnLst>
                                    <p:set>
                                      <p:cBhvr>
                                        <p:cTn id="12" dur="1" fill="hold">
                                          <p:stCondLst>
                                            <p:cond delay="0"/>
                                          </p:stCondLst>
                                        </p:cTn>
                                        <p:tgtEl>
                                          <p:spTgt spid="20484"/>
                                        </p:tgtEl>
                                        <p:attrNameLst>
                                          <p:attrName>style.visibility</p:attrName>
                                        </p:attrNameLst>
                                      </p:cBhvr>
                                      <p:to>
                                        <p:strVal val="visible"/>
                                      </p:to>
                                    </p:set>
                                    <p:anim calcmode="lin" valueType="num">
                                      <p:cBhvr>
                                        <p:cTn id="13" dur="500" fill="hold"/>
                                        <p:tgtEl>
                                          <p:spTgt spid="20484"/>
                                        </p:tgtEl>
                                        <p:attrNameLst>
                                          <p:attrName>ppt_w</p:attrName>
                                        </p:attrNameLst>
                                      </p:cBhvr>
                                      <p:tavLst>
                                        <p:tav tm="0">
                                          <p:val>
                                            <p:fltVal val="0"/>
                                          </p:val>
                                        </p:tav>
                                        <p:tav tm="100000">
                                          <p:val>
                                            <p:strVal val="#ppt_w"/>
                                          </p:val>
                                        </p:tav>
                                      </p:tavLst>
                                    </p:anim>
                                    <p:anim calcmode="lin" valueType="num">
                                      <p:cBhvr>
                                        <p:cTn id="14" dur="500" fill="hold"/>
                                        <p:tgtEl>
                                          <p:spTgt spid="20484"/>
                                        </p:tgtEl>
                                        <p:attrNameLst>
                                          <p:attrName>ppt_h</p:attrName>
                                        </p:attrNameLst>
                                      </p:cBhvr>
                                      <p:tavLst>
                                        <p:tav tm="0">
                                          <p:val>
                                            <p:fltVal val="0"/>
                                          </p:val>
                                        </p:tav>
                                        <p:tav tm="100000">
                                          <p:val>
                                            <p:strVal val="#ppt_h"/>
                                          </p:val>
                                        </p:tav>
                                      </p:tavLst>
                                    </p:anim>
                                    <p:anim calcmode="lin" valueType="num">
                                      <p:cBhvr>
                                        <p:cTn id="15" dur="500" fill="hold"/>
                                        <p:tgtEl>
                                          <p:spTgt spid="20484"/>
                                        </p:tgtEl>
                                        <p:attrNameLst>
                                          <p:attrName>ppt_x</p:attrName>
                                        </p:attrNameLst>
                                      </p:cBhvr>
                                      <p:tavLst>
                                        <p:tav tm="0">
                                          <p:val>
                                            <p:fltVal val="0.5"/>
                                          </p:val>
                                        </p:tav>
                                        <p:tav tm="100000">
                                          <p:val>
                                            <p:strVal val="#ppt_x"/>
                                          </p:val>
                                        </p:tav>
                                      </p:tavLst>
                                    </p:anim>
                                    <p:anim calcmode="lin" valueType="num">
                                      <p:cBhvr>
                                        <p:cTn id="16" dur="500" fill="hold"/>
                                        <p:tgtEl>
                                          <p:spTgt spid="20484"/>
                                        </p:tgtEl>
                                        <p:attrNameLst>
                                          <p:attrName>ppt_y</p:attrName>
                                        </p:attrNameLst>
                                      </p:cBhvr>
                                      <p:tavLst>
                                        <p:tav tm="0">
                                          <p:val>
                                            <p:fltVal val="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0485"/>
                                        </p:tgtEl>
                                        <p:attrNameLst>
                                          <p:attrName>style.visibility</p:attrName>
                                        </p:attrNameLst>
                                      </p:cBhvr>
                                      <p:to>
                                        <p:strVal val="visible"/>
                                      </p:to>
                                    </p:set>
                                    <p:animEffect transition="in" filter="blinds(horizontal)">
                                      <p:cBhvr>
                                        <p:cTn id="21" dur="500"/>
                                        <p:tgtEl>
                                          <p:spTgt spid="20485"/>
                                        </p:tgtEl>
                                      </p:cBhvr>
                                    </p:animEffect>
                                  </p:childTnLst>
                                </p:cTn>
                              </p:par>
                            </p:childTnLst>
                          </p:cTn>
                        </p:par>
                        <p:par>
                          <p:cTn id="22" fill="hold" nodeType="afterGroup">
                            <p:stCondLst>
                              <p:cond delay="500"/>
                            </p:stCondLst>
                            <p:childTnLst>
                              <p:par>
                                <p:cTn id="23" presetID="17" presetClass="entr" presetSubtype="2" fill="hold" grpId="0" nodeType="afterEffect">
                                  <p:stCondLst>
                                    <p:cond delay="0"/>
                                  </p:stCondLst>
                                  <p:childTnLst>
                                    <p:set>
                                      <p:cBhvr>
                                        <p:cTn id="24" dur="1" fill="hold">
                                          <p:stCondLst>
                                            <p:cond delay="0"/>
                                          </p:stCondLst>
                                        </p:cTn>
                                        <p:tgtEl>
                                          <p:spTgt spid="20486"/>
                                        </p:tgtEl>
                                        <p:attrNameLst>
                                          <p:attrName>style.visibility</p:attrName>
                                        </p:attrNameLst>
                                      </p:cBhvr>
                                      <p:to>
                                        <p:strVal val="visible"/>
                                      </p:to>
                                    </p:set>
                                    <p:anim calcmode="lin" valueType="num">
                                      <p:cBhvr>
                                        <p:cTn id="25" dur="500" fill="hold"/>
                                        <p:tgtEl>
                                          <p:spTgt spid="20486"/>
                                        </p:tgtEl>
                                        <p:attrNameLst>
                                          <p:attrName>ppt_x</p:attrName>
                                        </p:attrNameLst>
                                      </p:cBhvr>
                                      <p:tavLst>
                                        <p:tav tm="0">
                                          <p:val>
                                            <p:strVal val="#ppt_x+#ppt_w/2"/>
                                          </p:val>
                                        </p:tav>
                                        <p:tav tm="100000">
                                          <p:val>
                                            <p:strVal val="#ppt_x"/>
                                          </p:val>
                                        </p:tav>
                                      </p:tavLst>
                                    </p:anim>
                                    <p:anim calcmode="lin" valueType="num">
                                      <p:cBhvr>
                                        <p:cTn id="26" dur="500" fill="hold"/>
                                        <p:tgtEl>
                                          <p:spTgt spid="20486"/>
                                        </p:tgtEl>
                                        <p:attrNameLst>
                                          <p:attrName>ppt_y</p:attrName>
                                        </p:attrNameLst>
                                      </p:cBhvr>
                                      <p:tavLst>
                                        <p:tav tm="0">
                                          <p:val>
                                            <p:strVal val="#ppt_y"/>
                                          </p:val>
                                        </p:tav>
                                        <p:tav tm="100000">
                                          <p:val>
                                            <p:strVal val="#ppt_y"/>
                                          </p:val>
                                        </p:tav>
                                      </p:tavLst>
                                    </p:anim>
                                    <p:anim calcmode="lin" valueType="num">
                                      <p:cBhvr>
                                        <p:cTn id="27" dur="500" fill="hold"/>
                                        <p:tgtEl>
                                          <p:spTgt spid="20486"/>
                                        </p:tgtEl>
                                        <p:attrNameLst>
                                          <p:attrName>ppt_w</p:attrName>
                                        </p:attrNameLst>
                                      </p:cBhvr>
                                      <p:tavLst>
                                        <p:tav tm="0">
                                          <p:val>
                                            <p:fltVal val="0"/>
                                          </p:val>
                                        </p:tav>
                                        <p:tav tm="100000">
                                          <p:val>
                                            <p:strVal val="#ppt_w"/>
                                          </p:val>
                                        </p:tav>
                                      </p:tavLst>
                                    </p:anim>
                                    <p:anim calcmode="lin" valueType="num">
                                      <p:cBhvr>
                                        <p:cTn id="28" dur="500" fill="hold"/>
                                        <p:tgtEl>
                                          <p:spTgt spid="20486"/>
                                        </p:tgtEl>
                                        <p:attrNameLst>
                                          <p:attrName>ppt_h</p:attrName>
                                        </p:attrNameLst>
                                      </p:cBhvr>
                                      <p:tavLst>
                                        <p:tav tm="0">
                                          <p:val>
                                            <p:strVal val="#ppt_h"/>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0487"/>
                                        </p:tgtEl>
                                        <p:attrNameLst>
                                          <p:attrName>style.visibility</p:attrName>
                                        </p:attrNameLst>
                                      </p:cBhvr>
                                      <p:to>
                                        <p:strVal val="visible"/>
                                      </p:to>
                                    </p:set>
                                    <p:animEffect transition="in" filter="dissolve">
                                      <p:cBhvr>
                                        <p:cTn id="33"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P spid="20484" grpId="0" autoUpdateAnimBg="0"/>
      <p:bldP spid="20485" grpId="0" autoUpdateAnimBg="0"/>
      <p:bldP spid="20486" grpId="0" animBg="1"/>
      <p:bldP spid="20487"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Tayfları</a:t>
            </a:r>
            <a:endParaRPr lang="tr-TR" dirty="0"/>
          </a:p>
        </p:txBody>
      </p:sp>
    </p:spTree>
    <p:controls>
      <mc:AlternateContent xmlns:mc="http://schemas.openxmlformats.org/markup-compatibility/2006">
        <mc:Choice xmlns:v="urn:schemas-microsoft-com:vml" Requires="v">
          <p:control spid="24580" name="ShockwaveFlash1" r:id="rId2" imgW="7416720" imgH="5218200"/>
        </mc:Choice>
        <mc:Fallback>
          <p:control name="ShockwaveFlash1" r:id="rId2" imgW="7416720" imgH="5218200">
            <p:pic>
              <p:nvPicPr>
                <p:cNvPr id="4" name="ShockwaveFlash1"/>
                <p:cNvPicPr>
                  <a:picLocks/>
                </p:cNvPicPr>
                <p:nvPr/>
              </p:nvPicPr>
              <p:blipFill>
                <a:blip r:embed="rId4"/>
                <a:stretch>
                  <a:fillRect/>
                </a:stretch>
              </p:blipFill>
              <p:spPr>
                <a:xfrm>
                  <a:off x="2413000" y="1347788"/>
                  <a:ext cx="7416800" cy="5218112"/>
                </a:xfrm>
                <a:prstGeom prst="rect">
                  <a:avLst/>
                </a:prstGeom>
              </p:spPr>
            </p:pic>
          </p:control>
        </mc:Fallback>
      </mc:AlternateContent>
    </p:controls>
    <p:extLst>
      <p:ext uri="{BB962C8B-B14F-4D97-AF65-F5344CB8AC3E}">
        <p14:creationId xmlns:p14="http://schemas.microsoft.com/office/powerpoint/2010/main" val="18444548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7" name="Rectangle 5"/>
          <p:cNvSpPr>
            <a:spLocks noChangeArrowheads="1"/>
          </p:cNvSpPr>
          <p:nvPr/>
        </p:nvSpPr>
        <p:spPr bwMode="auto">
          <a:xfrm>
            <a:off x="1524000" y="139700"/>
            <a:ext cx="9144000" cy="11430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nchor="ct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marL="457200" fontAlgn="base">
              <a:spcBef>
                <a:spcPct val="0"/>
              </a:spcBef>
              <a:spcAft>
                <a:spcPct val="0"/>
              </a:spcAft>
              <a:defRPr>
                <a:solidFill>
                  <a:schemeClr val="tx1"/>
                </a:solidFill>
                <a:latin typeface="Arial" panose="020B0604020202020204" pitchFamily="34" charset="0"/>
              </a:defRPr>
            </a:lvl6pPr>
            <a:lvl7pPr marL="914400" fontAlgn="base">
              <a:spcBef>
                <a:spcPct val="0"/>
              </a:spcBef>
              <a:spcAft>
                <a:spcPct val="0"/>
              </a:spcAft>
              <a:defRPr>
                <a:solidFill>
                  <a:schemeClr val="tx1"/>
                </a:solidFill>
                <a:latin typeface="Arial" panose="020B0604020202020204" pitchFamily="34" charset="0"/>
              </a:defRPr>
            </a:lvl7pPr>
            <a:lvl8pPr marL="1371600" fontAlgn="base">
              <a:spcBef>
                <a:spcPct val="0"/>
              </a:spcBef>
              <a:spcAft>
                <a:spcPct val="0"/>
              </a:spcAft>
              <a:defRPr>
                <a:solidFill>
                  <a:schemeClr val="tx1"/>
                </a:solidFill>
                <a:latin typeface="Arial" panose="020B0604020202020204" pitchFamily="34" charset="0"/>
              </a:defRPr>
            </a:lvl8pPr>
            <a:lvl9pPr marL="1828800" fontAlgn="base">
              <a:spcBef>
                <a:spcPct val="0"/>
              </a:spcBef>
              <a:spcAft>
                <a:spcPct val="0"/>
              </a:spcAft>
              <a:defRPr>
                <a:solidFill>
                  <a:schemeClr val="tx1"/>
                </a:solidFill>
                <a:latin typeface="Arial" panose="020B0604020202020204" pitchFamily="34" charset="0"/>
              </a:defRPr>
            </a:lvl9pPr>
          </a:lstStyle>
          <a:p>
            <a:pPr algn="ctr"/>
            <a:r>
              <a:rPr lang="tr-TR" altLang="tr-TR" sz="4000" dirty="0">
                <a:solidFill>
                  <a:srgbClr val="FF0000"/>
                </a:solidFill>
                <a:latin typeface="Times New Roman" panose="02020603050405020304" pitchFamily="18" charset="0"/>
                <a:cs typeface="Times New Roman" panose="02020603050405020304" pitchFamily="18" charset="0"/>
              </a:rPr>
              <a:t>Yıldız ışığının analizi ile öğrendiklerimiz!</a:t>
            </a:r>
            <a:r>
              <a:rPr lang="tr-TR" altLang="tr-TR" sz="4400" dirty="0">
                <a:solidFill>
                  <a:srgbClr val="FF0000"/>
                </a:solidFill>
                <a:latin typeface="Times New Roman" panose="02020603050405020304" pitchFamily="18" charset="0"/>
                <a:cs typeface="Times New Roman" panose="02020603050405020304" pitchFamily="18" charset="0"/>
              </a:rPr>
              <a:t> </a:t>
            </a:r>
            <a:endParaRPr lang="tr-TR" altLang="tr-TR" dirty="0">
              <a:solidFill>
                <a:srgbClr val="FF0000"/>
              </a:solidFill>
            </a:endParaRPr>
          </a:p>
        </p:txBody>
      </p:sp>
      <p:sp>
        <p:nvSpPr>
          <p:cNvPr id="397316" name="Rectangle 4"/>
          <p:cNvSpPr>
            <a:spLocks noChangeArrowheads="1"/>
          </p:cNvSpPr>
          <p:nvPr/>
        </p:nvSpPr>
        <p:spPr bwMode="auto">
          <a:xfrm>
            <a:off x="2286000" y="1130300"/>
            <a:ext cx="8077200" cy="1828800"/>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9525">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20000"/>
              </a:spcBef>
              <a:buClr>
                <a:schemeClr val="tx2"/>
              </a:buClr>
              <a:buSzPct val="75000"/>
              <a:buFont typeface="Wingdings" panose="05000000000000000000" pitchFamily="2" charset="2"/>
              <a:buChar char="n"/>
            </a:pPr>
            <a:r>
              <a:rPr lang="tr-TR" altLang="tr-TR" sz="3200" dirty="0">
                <a:latin typeface="Times New Roman" panose="02020603050405020304" pitchFamily="18" charset="0"/>
                <a:cs typeface="Times New Roman" panose="02020603050405020304" pitchFamily="18" charset="0"/>
              </a:rPr>
              <a:t>Bir yıldızın sıcaklığı </a:t>
            </a:r>
            <a:r>
              <a:rPr lang="tr-TR" altLang="tr-TR" dirty="0">
                <a:latin typeface="Times New Roman" panose="02020603050405020304" pitchFamily="18" charset="0"/>
                <a:cs typeface="Times New Roman" panose="02020603050405020304" pitchFamily="18" charset="0"/>
              </a:rPr>
              <a:t>(enerjinin maksimum olduğu dalgaboyu) </a:t>
            </a:r>
            <a:endParaRPr lang="tr-TR" altLang="tr-TR" sz="1600" dirty="0"/>
          </a:p>
          <a:p>
            <a:pPr>
              <a:spcBef>
                <a:spcPct val="20000"/>
              </a:spcBef>
              <a:buClr>
                <a:schemeClr val="tx2"/>
              </a:buClr>
              <a:buSzPct val="75000"/>
              <a:buFont typeface="Wingdings" panose="05000000000000000000" pitchFamily="2" charset="2"/>
              <a:buChar char="n"/>
            </a:pPr>
            <a:r>
              <a:rPr lang="tr-TR" altLang="tr-TR" sz="3200" dirty="0">
                <a:latin typeface="Times New Roman" panose="02020603050405020304" pitchFamily="18" charset="0"/>
                <a:cs typeface="Times New Roman" panose="02020603050405020304" pitchFamily="18" charset="0"/>
              </a:rPr>
              <a:t>Yıldızın kimyasal yapısı </a:t>
            </a:r>
            <a:r>
              <a:rPr lang="tr-TR" altLang="tr-TR" dirty="0">
                <a:latin typeface="Times New Roman" panose="02020603050405020304" pitchFamily="18" charset="0"/>
                <a:cs typeface="Times New Roman" panose="02020603050405020304" pitchFamily="18" charset="0"/>
              </a:rPr>
              <a:t>(tayfsal analiz yardımıyla)</a:t>
            </a:r>
            <a:r>
              <a:rPr lang="tr-TR" altLang="tr-TR" sz="3200" dirty="0">
                <a:latin typeface="Times New Roman" panose="02020603050405020304" pitchFamily="18" charset="0"/>
                <a:cs typeface="Times New Roman" panose="02020603050405020304" pitchFamily="18" charset="0"/>
              </a:rPr>
              <a:t> </a:t>
            </a:r>
            <a:endParaRPr lang="tr-TR" altLang="tr-TR" sz="1600" dirty="0"/>
          </a:p>
          <a:p>
            <a:pPr>
              <a:spcBef>
                <a:spcPct val="20000"/>
              </a:spcBef>
              <a:buClr>
                <a:schemeClr val="tx2"/>
              </a:buClr>
              <a:buSzPct val="75000"/>
              <a:buFont typeface="Wingdings" panose="05000000000000000000" pitchFamily="2" charset="2"/>
              <a:buChar char="n"/>
            </a:pPr>
            <a:r>
              <a:rPr lang="tr-TR" altLang="tr-TR" sz="3200" dirty="0">
                <a:latin typeface="Times New Roman" panose="02020603050405020304" pitchFamily="18" charset="0"/>
                <a:cs typeface="Times New Roman" panose="02020603050405020304" pitchFamily="18" charset="0"/>
              </a:rPr>
              <a:t>Yıldızın uzay hareketi ve dönmesi </a:t>
            </a:r>
            <a:r>
              <a:rPr lang="tr-TR" altLang="tr-TR" dirty="0">
                <a:latin typeface="Times New Roman" panose="02020603050405020304" pitchFamily="18" charset="0"/>
                <a:cs typeface="Times New Roman" panose="02020603050405020304" pitchFamily="18" charset="0"/>
              </a:rPr>
              <a:t>(Doppler Kayması)</a:t>
            </a:r>
            <a:r>
              <a:rPr lang="tr-TR" altLang="tr-TR" sz="2800" dirty="0">
                <a:latin typeface="Times New Roman" panose="02020603050405020304" pitchFamily="18" charset="0"/>
                <a:cs typeface="Times New Roman" panose="02020603050405020304" pitchFamily="18" charset="0"/>
              </a:rPr>
              <a:t> </a:t>
            </a:r>
            <a:endParaRPr lang="tr-TR" altLang="tr-TR" dirty="0"/>
          </a:p>
        </p:txBody>
      </p:sp>
      <p:pic>
        <p:nvPicPr>
          <p:cNvPr id="397315" name="Picture 3" descr="F04-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2006" y="3630614"/>
            <a:ext cx="8027988" cy="2997200"/>
          </a:xfrm>
          <a:prstGeom prst="rect">
            <a:avLst/>
          </a:prstGeom>
          <a:noFill/>
          <a:extLst>
            <a:ext uri="{909E8E84-426E-40DD-AFC4-6F175D3DCCD1}">
              <a14:hiddenFill xmlns:a14="http://schemas.microsoft.com/office/drawing/2010/main">
                <a:solidFill>
                  <a:srgbClr val="FFFFFF"/>
                </a:solidFill>
              </a14:hiddenFill>
            </a:ext>
          </a:extLst>
        </p:spPr>
      </p:pic>
      <p:sp>
        <p:nvSpPr>
          <p:cNvPr id="397314" name="Text Box 2"/>
          <p:cNvSpPr txBox="1">
            <a:spLocks noChangeArrowheads="1"/>
          </p:cNvSpPr>
          <p:nvPr/>
        </p:nvSpPr>
        <p:spPr bwMode="auto">
          <a:xfrm>
            <a:off x="4800600" y="3111501"/>
            <a:ext cx="2590800" cy="519113"/>
          </a:xfrm>
          <a:prstGeom prst="rect">
            <a:avLst/>
          </a:prstGeom>
          <a:noFill/>
          <a:ln>
            <a:noFill/>
          </a:ln>
          <a:effectLst/>
          <a:extLst>
            <a:ext uri="{909E8E84-426E-40DD-AFC4-6F175D3DCCD1}">
              <a14:hiddenFill xmlns:a14="http://schemas.microsoft.com/office/drawing/2010/main">
                <a:solidFill>
                  <a:srgbClr val="00CCCC"/>
                </a:solidFill>
              </a14:hiddenFill>
            </a:ext>
            <a:ext uri="{91240B29-F687-4F45-9708-019B960494DF}">
              <a14:hiddenLine xmlns:a14="http://schemas.microsoft.com/office/drawing/2010/main" w="12700" cap="sq">
                <a:solidFill>
                  <a:srgbClr val="FFFFFF"/>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a:spAutoFit/>
          </a:bodyPr>
          <a:lstStyle/>
          <a:p>
            <a:pPr>
              <a:spcBef>
                <a:spcPct val="50000"/>
              </a:spcBef>
            </a:pPr>
            <a:r>
              <a:rPr lang="tr-TR" altLang="tr-TR" sz="2800" dirty="0" err="1">
                <a:effectLst>
                  <a:outerShdw blurRad="38100" dist="38100" dir="2700000" algn="tl">
                    <a:srgbClr val="C0C0C0"/>
                  </a:outerShdw>
                </a:effectLst>
                <a:latin typeface="Times New Roman" panose="02020603050405020304" pitchFamily="18" charset="0"/>
                <a:cs typeface="Times New Roman" panose="02020603050405020304" pitchFamily="18" charset="0"/>
              </a:rPr>
              <a:t>Barnard’s</a:t>
            </a:r>
            <a:r>
              <a:rPr lang="tr-TR" altLang="tr-TR" sz="2800" dirty="0">
                <a:effectLst>
                  <a:outerShdw blurRad="38100" dist="38100" dir="2700000" algn="tl">
                    <a:srgbClr val="C0C0C0"/>
                  </a:outerShdw>
                </a:effectLst>
                <a:latin typeface="Times New Roman" panose="02020603050405020304" pitchFamily="18" charset="0"/>
                <a:cs typeface="Times New Roman" panose="02020603050405020304" pitchFamily="18" charset="0"/>
              </a:rPr>
              <a:t> Star</a:t>
            </a:r>
            <a:endParaRPr lang="tr-TR" altLang="tr-TR" dirty="0"/>
          </a:p>
        </p:txBody>
      </p:sp>
    </p:spTree>
    <p:extLst>
      <p:ext uri="{BB962C8B-B14F-4D97-AF65-F5344CB8AC3E}">
        <p14:creationId xmlns:p14="http://schemas.microsoft.com/office/powerpoint/2010/main" val="2868631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tr-TR" dirty="0" err="1" smtClean="0">
                <a:solidFill>
                  <a:srgbClr val="FF0000"/>
                </a:solidFill>
              </a:rPr>
              <a:t>Doppler</a:t>
            </a:r>
            <a:r>
              <a:rPr lang="tr-TR" dirty="0" smtClean="0">
                <a:solidFill>
                  <a:srgbClr val="FF0000"/>
                </a:solidFill>
              </a:rPr>
              <a:t> Kayması</a:t>
            </a:r>
            <a:endParaRPr lang="tr-TR" dirty="0">
              <a:solidFill>
                <a:srgbClr val="FF0000"/>
              </a:solidFill>
            </a:endParaRPr>
          </a:p>
        </p:txBody>
      </p:sp>
    </p:spTree>
    <p:controls>
      <mc:AlternateContent xmlns:mc="http://schemas.openxmlformats.org/markup-compatibility/2006">
        <mc:Choice xmlns:v="urn:schemas-microsoft-com:vml" Requires="v">
          <p:control spid="22533" name="ShockwaveFlash1" r:id="rId2" imgW="7693200" imgH="5430960"/>
        </mc:Choice>
        <mc:Fallback>
          <p:control name="ShockwaveFlash1" r:id="rId2" imgW="7693200" imgH="5430960">
            <p:pic>
              <p:nvPicPr>
                <p:cNvPr id="2" name="ShockwaveFlash1"/>
                <p:cNvPicPr>
                  <a:picLocks noChangeAspect="1"/>
                </p:cNvPicPr>
                <p:nvPr>
                  <p:custDataLst>
                    <p:tags r:id="rId3"/>
                  </p:custDataLst>
                </p:nvPr>
              </p:nvPicPr>
              <p:blipFill>
                <a:blip r:embed="rId5"/>
                <a:stretch>
                  <a:fillRect/>
                </a:stretch>
              </p:blipFill>
              <p:spPr>
                <a:xfrm>
                  <a:off x="2144600" y="1427093"/>
                  <a:ext cx="7693785" cy="5430907"/>
                </a:xfrm>
                <a:prstGeom prst="rect">
                  <a:avLst/>
                </a:prstGeom>
              </p:spPr>
            </p:pic>
          </p:control>
        </mc:Fallback>
      </mc:AlternateContent>
    </p:controls>
    <p:extLst>
      <p:ext uri="{BB962C8B-B14F-4D97-AF65-F5344CB8AC3E}">
        <p14:creationId xmlns:p14="http://schemas.microsoft.com/office/powerpoint/2010/main" val="41373201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tr-TR" dirty="0" err="1">
                <a:solidFill>
                  <a:srgbClr val="FF0000"/>
                </a:solidFill>
              </a:rPr>
              <a:t>Doppler</a:t>
            </a:r>
            <a:r>
              <a:rPr lang="tr-TR" dirty="0">
                <a:solidFill>
                  <a:srgbClr val="FF0000"/>
                </a:solidFill>
              </a:rPr>
              <a:t> Kayması</a:t>
            </a:r>
            <a:endParaRPr lang="tr-TR" dirty="0"/>
          </a:p>
        </p:txBody>
      </p:sp>
    </p:spTree>
    <p:controls>
      <mc:AlternateContent xmlns:mc="http://schemas.openxmlformats.org/markup-compatibility/2006">
        <mc:Choice xmlns:v="urn:schemas-microsoft-com:vml" Requires="v">
          <p:control spid="23557" name="ShockwaveFlash1" r:id="rId2" imgW="7569360" imgH="4773600"/>
        </mc:Choice>
        <mc:Fallback>
          <p:control name="ShockwaveFlash1" r:id="rId2" imgW="7569360" imgH="4773600">
            <p:pic>
              <p:nvPicPr>
                <p:cNvPr id="5" name="ShockwaveFlash1"/>
                <p:cNvPicPr>
                  <a:picLocks/>
                </p:cNvPicPr>
                <p:nvPr/>
              </p:nvPicPr>
              <p:blipFill>
                <a:blip r:embed="rId4"/>
                <a:stretch>
                  <a:fillRect/>
                </a:stretch>
              </p:blipFill>
              <p:spPr>
                <a:xfrm>
                  <a:off x="2108200" y="1690688"/>
                  <a:ext cx="7569200" cy="4773612"/>
                </a:xfrm>
                <a:prstGeom prst="rect">
                  <a:avLst/>
                </a:prstGeom>
              </p:spPr>
            </p:pic>
          </p:control>
        </mc:Fallback>
      </mc:AlternateContent>
    </p:controls>
    <p:extLst>
      <p:ext uri="{BB962C8B-B14F-4D97-AF65-F5344CB8AC3E}">
        <p14:creationId xmlns:p14="http://schemas.microsoft.com/office/powerpoint/2010/main" val="28922178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solidFill>
                  <a:srgbClr val="FF0000"/>
                </a:solidFill>
              </a:rPr>
              <a:t>Yıldızların Kütleleri</a:t>
            </a:r>
            <a:endParaRPr lang="tr-TR" dirty="0">
              <a:solidFill>
                <a:srgbClr val="FF0000"/>
              </a:solidFill>
            </a:endParaRPr>
          </a:p>
        </p:txBody>
      </p:sp>
      <p:sp>
        <p:nvSpPr>
          <p:cNvPr id="3" name="Content Placeholder 2"/>
          <p:cNvSpPr>
            <a:spLocks noGrp="1"/>
          </p:cNvSpPr>
          <p:nvPr>
            <p:ph idx="1"/>
          </p:nvPr>
        </p:nvSpPr>
        <p:spPr>
          <a:xfrm>
            <a:off x="1130300" y="5356226"/>
            <a:ext cx="10477500" cy="3305175"/>
          </a:xfrm>
        </p:spPr>
        <p:txBody>
          <a:bodyPr>
            <a:normAutofit/>
          </a:bodyPr>
          <a:lstStyle/>
          <a:p>
            <a:r>
              <a:rPr lang="tr-TR" dirty="0"/>
              <a:t>Bir yıldızın kütlesi, yakınında bulunan bir başka cisim üzerindeki </a:t>
            </a:r>
            <a:r>
              <a:rPr lang="tr-TR" dirty="0" err="1"/>
              <a:t>kütleçekim</a:t>
            </a:r>
            <a:r>
              <a:rPr lang="tr-TR" dirty="0"/>
              <a:t> etkisinin gözlenmesiyle bulunabilir. </a:t>
            </a:r>
            <a:endParaRPr lang="tr-TR" dirty="0" smtClean="0"/>
          </a:p>
          <a:p>
            <a:r>
              <a:rPr lang="tr-TR" dirty="0" smtClean="0"/>
              <a:t>Örneğin, çift Yıldızlar</a:t>
            </a:r>
            <a:endParaRPr lang="tr-TR" dirty="0"/>
          </a:p>
        </p:txBody>
      </p:sp>
      <p:pic>
        <p:nvPicPr>
          <p:cNvPr id="5" name="Picture 2" descr="bin_eclips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192337" y="1296989"/>
            <a:ext cx="8353425" cy="4059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8897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Kütleleri</a:t>
            </a:r>
            <a:endParaRPr lang="tr-TR" dirty="0"/>
          </a:p>
        </p:txBody>
      </p:sp>
      <p:sp>
        <p:nvSpPr>
          <p:cNvPr id="3" name="Content Placeholder 2"/>
          <p:cNvSpPr>
            <a:spLocks noGrp="1"/>
          </p:cNvSpPr>
          <p:nvPr>
            <p:ph idx="1"/>
          </p:nvPr>
        </p:nvSpPr>
        <p:spPr>
          <a:xfrm>
            <a:off x="838200" y="1482725"/>
            <a:ext cx="10515600" cy="4105275"/>
          </a:xfrm>
        </p:spPr>
        <p:txBody>
          <a:bodyPr>
            <a:normAutofit/>
          </a:bodyPr>
          <a:lstStyle/>
          <a:p>
            <a:r>
              <a:rPr lang="tr-TR" dirty="0" smtClean="0"/>
              <a:t>Kütle-Işınım gücü bağıntısı</a:t>
            </a:r>
            <a:endParaRPr lang="tr-TR"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6316"/>
          <a:stretch/>
        </p:blipFill>
        <p:spPr bwMode="auto">
          <a:xfrm>
            <a:off x="838200" y="2286000"/>
            <a:ext cx="9775815" cy="3733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2152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solidFill>
                  <a:srgbClr val="FF0000"/>
                </a:solidFill>
              </a:rPr>
              <a:t>Yıldızların Kütleleri</a:t>
            </a:r>
            <a:endParaRPr lang="tr-TR" dirty="0"/>
          </a:p>
        </p:txBody>
      </p:sp>
      <p:sp>
        <p:nvSpPr>
          <p:cNvPr id="3" name="Content Placeholder 2"/>
          <p:cNvSpPr>
            <a:spLocks noGrp="1"/>
          </p:cNvSpPr>
          <p:nvPr>
            <p:ph idx="1"/>
          </p:nvPr>
        </p:nvSpPr>
        <p:spPr>
          <a:xfrm>
            <a:off x="698500" y="1406524"/>
            <a:ext cx="5257800" cy="5146675"/>
          </a:xfrm>
        </p:spPr>
        <p:txBody>
          <a:bodyPr/>
          <a:lstStyle/>
          <a:p>
            <a:r>
              <a:rPr lang="tr-TR" dirty="0"/>
              <a:t>Güneş’e birkaç yüz </a:t>
            </a:r>
            <a:r>
              <a:rPr lang="tr-TR" dirty="0" err="1"/>
              <a:t>ışıkyılından</a:t>
            </a:r>
            <a:r>
              <a:rPr lang="tr-TR" dirty="0"/>
              <a:t> daha yakın yıldızların gözlemlerine dayanarak, </a:t>
            </a:r>
            <a:r>
              <a:rPr lang="tr-TR" dirty="0" smtClean="0"/>
              <a:t>Şekildeki </a:t>
            </a:r>
            <a:r>
              <a:rPr lang="tr-TR" dirty="0" err="1" smtClean="0"/>
              <a:t>anakol</a:t>
            </a:r>
            <a:r>
              <a:rPr lang="tr-TR" dirty="0" smtClean="0"/>
              <a:t> </a:t>
            </a:r>
            <a:r>
              <a:rPr lang="tr-TR" dirty="0"/>
              <a:t>yıldızlarının nasıl dağıldığını göstermektedir. Küçük kütleli yıldızların devasa payına ve birkaç Güneş kütlesinden daha fazla kütleye sahip olan yıldızların küçücük payına yine dikkat edin.</a:t>
            </a:r>
          </a:p>
          <a:p>
            <a:endParaRPr lang="tr-TR" dirty="0"/>
          </a:p>
        </p:txBody>
      </p:sp>
      <p:pic>
        <p:nvPicPr>
          <p:cNvPr id="4" name="Resim 3"/>
          <p:cNvPicPr>
            <a:picLocks noChangeAspect="1"/>
          </p:cNvPicPr>
          <p:nvPr/>
        </p:nvPicPr>
        <p:blipFill>
          <a:blip r:embed="rId2"/>
          <a:stretch>
            <a:fillRect/>
          </a:stretch>
        </p:blipFill>
        <p:spPr>
          <a:xfrm>
            <a:off x="6652078" y="1690688"/>
            <a:ext cx="4005944" cy="3923912"/>
          </a:xfrm>
          <a:prstGeom prst="rect">
            <a:avLst/>
          </a:prstGeom>
        </p:spPr>
      </p:pic>
    </p:spTree>
    <p:extLst>
      <p:ext uri="{BB962C8B-B14F-4D97-AF65-F5344CB8AC3E}">
        <p14:creationId xmlns:p14="http://schemas.microsoft.com/office/powerpoint/2010/main" val="3359528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4" name="Picture 2" descr="C:\Documents and Settings\Tolgahan\Desktop\Foto\hrdiagr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1700" y="558800"/>
            <a:ext cx="5761038" cy="609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3900" y="558800"/>
            <a:ext cx="10515600" cy="1325563"/>
          </a:xfrm>
        </p:spPr>
        <p:txBody>
          <a:bodyPr/>
          <a:lstStyle/>
          <a:p>
            <a:r>
              <a:rPr lang="tr-TR" dirty="0" err="1" smtClean="0">
                <a:solidFill>
                  <a:srgbClr val="FF0000"/>
                </a:solidFill>
              </a:rPr>
              <a:t>Hertzsprung</a:t>
            </a:r>
            <a:r>
              <a:rPr lang="tr-TR" dirty="0" smtClean="0">
                <a:solidFill>
                  <a:srgbClr val="FF0000"/>
                </a:solidFill>
              </a:rPr>
              <a:t>–</a:t>
            </a:r>
            <a:r>
              <a:rPr lang="tr-TR" dirty="0" err="1" smtClean="0">
                <a:solidFill>
                  <a:srgbClr val="FF0000"/>
                </a:solidFill>
              </a:rPr>
              <a:t>Russell</a:t>
            </a:r>
            <a:r>
              <a:rPr lang="tr-TR" dirty="0" smtClean="0">
                <a:solidFill>
                  <a:srgbClr val="FF0000"/>
                </a:solidFill>
              </a:rPr>
              <a:t/>
            </a:r>
            <a:br>
              <a:rPr lang="tr-TR" dirty="0" smtClean="0">
                <a:solidFill>
                  <a:srgbClr val="FF0000"/>
                </a:solidFill>
              </a:rPr>
            </a:br>
            <a:r>
              <a:rPr lang="tr-TR" dirty="0" smtClean="0">
                <a:solidFill>
                  <a:srgbClr val="FF0000"/>
                </a:solidFill>
              </a:rPr>
              <a:t>diyagramı</a:t>
            </a:r>
            <a:endParaRPr lang="tr-TR" dirty="0">
              <a:solidFill>
                <a:srgbClr val="FF0000"/>
              </a:solidFill>
            </a:endParaRPr>
          </a:p>
        </p:txBody>
      </p:sp>
    </p:spTree>
    <p:extLst>
      <p:ext uri="{BB962C8B-B14F-4D97-AF65-F5344CB8AC3E}">
        <p14:creationId xmlns:p14="http://schemas.microsoft.com/office/powerpoint/2010/main" val="312539341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3" name="Picture 7" descr="16-10"/>
          <p:cNvPicPr>
            <a:picLocks noChangeAspect="1" noChangeArrowheads="1"/>
          </p:cNvPicPr>
          <p:nvPr/>
        </p:nvPicPr>
        <p:blipFill>
          <a:blip r:embed="rId2">
            <a:extLst>
              <a:ext uri="{28A0092B-C50C-407E-A947-70E740481C1C}">
                <a14:useLocalDpi xmlns:a14="http://schemas.microsoft.com/office/drawing/2010/main" val="0"/>
              </a:ext>
            </a:extLst>
          </a:blip>
          <a:srcRect r="-478" b="5746"/>
          <a:stretch>
            <a:fillRect/>
          </a:stretch>
        </p:blipFill>
        <p:spPr bwMode="auto">
          <a:xfrm>
            <a:off x="3475923" y="279400"/>
            <a:ext cx="6019800" cy="6248400"/>
          </a:xfrm>
          <a:prstGeom prst="rect">
            <a:avLst/>
          </a:prstGeom>
          <a:noFill/>
          <a:extLst>
            <a:ext uri="{909E8E84-426E-40DD-AFC4-6F175D3DCCD1}">
              <a14:hiddenFill xmlns:a14="http://schemas.microsoft.com/office/drawing/2010/main">
                <a:solidFill>
                  <a:srgbClr val="FFFFFF"/>
                </a:solidFill>
              </a14:hiddenFill>
            </a:ext>
          </a:extLst>
        </p:spPr>
      </p:pic>
      <p:sp>
        <p:nvSpPr>
          <p:cNvPr id="24579" name="Text Box 3"/>
          <p:cNvSpPr txBox="1">
            <a:spLocks noChangeArrowheads="1"/>
          </p:cNvSpPr>
          <p:nvPr/>
        </p:nvSpPr>
        <p:spPr bwMode="auto">
          <a:xfrm>
            <a:off x="3980413" y="2757269"/>
            <a:ext cx="11249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tr-TR" altLang="tr-TR" sz="3600" dirty="0" smtClean="0">
                <a:solidFill>
                  <a:srgbClr val="FF0000"/>
                </a:solidFill>
              </a:rPr>
              <a:t>Sıcak</a:t>
            </a:r>
            <a:endParaRPr lang="en-US" altLang="tr-TR" sz="3600" dirty="0">
              <a:solidFill>
                <a:srgbClr val="FF0000"/>
              </a:solidFill>
            </a:endParaRPr>
          </a:p>
        </p:txBody>
      </p:sp>
      <p:sp>
        <p:nvSpPr>
          <p:cNvPr id="24580" name="Text Box 4"/>
          <p:cNvSpPr txBox="1">
            <a:spLocks noChangeArrowheads="1"/>
          </p:cNvSpPr>
          <p:nvPr/>
        </p:nvSpPr>
        <p:spPr bwMode="auto">
          <a:xfrm>
            <a:off x="8034989" y="2882901"/>
            <a:ext cx="130997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tr-TR" altLang="tr-TR" sz="3600" dirty="0" smtClean="0">
                <a:solidFill>
                  <a:srgbClr val="FF0000"/>
                </a:solidFill>
              </a:rPr>
              <a:t>Soğuk</a:t>
            </a:r>
            <a:endParaRPr lang="en-US" altLang="tr-TR" sz="3600" dirty="0">
              <a:solidFill>
                <a:srgbClr val="FF0000"/>
              </a:solidFill>
            </a:endParaRPr>
          </a:p>
        </p:txBody>
      </p:sp>
      <p:sp>
        <p:nvSpPr>
          <p:cNvPr id="24581" name="Text Box 5"/>
          <p:cNvSpPr txBox="1">
            <a:spLocks noChangeArrowheads="1"/>
          </p:cNvSpPr>
          <p:nvPr/>
        </p:nvSpPr>
        <p:spPr bwMode="auto">
          <a:xfrm>
            <a:off x="5819775" y="158751"/>
            <a:ext cx="133209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tr-TR" altLang="tr-TR" sz="3600" dirty="0" smtClean="0">
                <a:solidFill>
                  <a:srgbClr val="FF0000"/>
                </a:solidFill>
              </a:rPr>
              <a:t>Parlak</a:t>
            </a:r>
            <a:endParaRPr lang="en-US" altLang="tr-TR" sz="3600" dirty="0">
              <a:solidFill>
                <a:srgbClr val="FF0000"/>
              </a:solidFill>
            </a:endParaRPr>
          </a:p>
        </p:txBody>
      </p:sp>
      <p:sp>
        <p:nvSpPr>
          <p:cNvPr id="24582" name="Text Box 6"/>
          <p:cNvSpPr txBox="1">
            <a:spLocks noChangeArrowheads="1"/>
          </p:cNvSpPr>
          <p:nvPr/>
        </p:nvSpPr>
        <p:spPr bwMode="auto">
          <a:xfrm>
            <a:off x="5819775" y="4965701"/>
            <a:ext cx="1679575"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eaLnBrk="0" hangingPunct="0"/>
            <a:r>
              <a:rPr lang="tr-TR" altLang="tr-TR" sz="3600" dirty="0" smtClean="0">
                <a:solidFill>
                  <a:srgbClr val="FF0000"/>
                </a:solidFill>
              </a:rPr>
              <a:t>Sönük</a:t>
            </a:r>
            <a:endParaRPr lang="en-US" altLang="tr-TR" sz="3600" dirty="0">
              <a:solidFill>
                <a:srgbClr val="FF0000"/>
              </a:solidFill>
            </a:endParaRPr>
          </a:p>
        </p:txBody>
      </p:sp>
    </p:spTree>
    <p:extLst>
      <p:ext uri="{BB962C8B-B14F-4D97-AF65-F5344CB8AC3E}">
        <p14:creationId xmlns:p14="http://schemas.microsoft.com/office/powerpoint/2010/main" val="1197632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dissolve">
                                      <p:cBhvr>
                                        <p:cTn id="7" dur="500"/>
                                        <p:tgtEl>
                                          <p:spTgt spid="2457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4580"/>
                                        </p:tgtEl>
                                        <p:attrNameLst>
                                          <p:attrName>style.visibility</p:attrName>
                                        </p:attrNameLst>
                                      </p:cBhvr>
                                      <p:to>
                                        <p:strVal val="visible"/>
                                      </p:to>
                                    </p:set>
                                    <p:animEffect transition="in" filter="dissolve">
                                      <p:cBhvr>
                                        <p:cTn id="11" dur="500"/>
                                        <p:tgtEl>
                                          <p:spTgt spid="2458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4581"/>
                                        </p:tgtEl>
                                        <p:attrNameLst>
                                          <p:attrName>style.visibility</p:attrName>
                                        </p:attrNameLst>
                                      </p:cBhvr>
                                      <p:to>
                                        <p:strVal val="visible"/>
                                      </p:to>
                                    </p:set>
                                    <p:animEffect transition="in" filter="dissolve">
                                      <p:cBhvr>
                                        <p:cTn id="16" dur="500"/>
                                        <p:tgtEl>
                                          <p:spTgt spid="24581"/>
                                        </p:tgtEl>
                                      </p:cBhvr>
                                    </p:animEffect>
                                  </p:childTnLst>
                                </p:cTn>
                              </p:par>
                            </p:childTnLst>
                          </p:cTn>
                        </p:par>
                        <p:par>
                          <p:cTn id="17" fill="hold" nodeType="afterGroup">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24582"/>
                                        </p:tgtEl>
                                        <p:attrNameLst>
                                          <p:attrName>style.visibility</p:attrName>
                                        </p:attrNameLst>
                                      </p:cBhvr>
                                      <p:to>
                                        <p:strVal val="visible"/>
                                      </p:to>
                                    </p:set>
                                    <p:animEffect transition="in" filter="dissolve">
                                      <p:cBhvr>
                                        <p:cTn id="20" dur="5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utoUpdateAnimBg="0"/>
      <p:bldP spid="24580" grpId="0" autoUpdateAnimBg="0"/>
      <p:bldP spid="24581" grpId="0" autoUpdateAnimBg="0"/>
      <p:bldP spid="24582"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descr="12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476251"/>
            <a:ext cx="8031162" cy="626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1018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gray_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3913" y="442914"/>
            <a:ext cx="6767512" cy="574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478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7025"/>
            <a:ext cx="10515600" cy="1325563"/>
          </a:xfrm>
        </p:spPr>
        <p:txBody>
          <a:bodyPr/>
          <a:lstStyle/>
          <a:p>
            <a:r>
              <a:rPr lang="en-US" b="1" dirty="0" err="1">
                <a:solidFill>
                  <a:srgbClr val="C00000"/>
                </a:solidFill>
                <a:latin typeface="Helvetica" panose="020B0604020202030204" pitchFamily="34" charset="0"/>
              </a:rPr>
              <a:t>Hertzsprung</a:t>
            </a:r>
            <a:r>
              <a:rPr lang="en-US" b="1" dirty="0">
                <a:solidFill>
                  <a:srgbClr val="C00000"/>
                </a:solidFill>
                <a:latin typeface="Helvetica" panose="020B0604020202030204" pitchFamily="34" charset="0"/>
              </a:rPr>
              <a:t>-Russel </a:t>
            </a:r>
            <a:r>
              <a:rPr lang="en-US" b="1" dirty="0" err="1">
                <a:solidFill>
                  <a:srgbClr val="C00000"/>
                </a:solidFill>
                <a:latin typeface="Helvetica" panose="020B0604020202030204" pitchFamily="34" charset="0"/>
              </a:rPr>
              <a:t>Diyagramı</a:t>
            </a:r>
            <a:r>
              <a:rPr lang="tr-TR" b="1" dirty="0">
                <a:solidFill>
                  <a:srgbClr val="C00000"/>
                </a:solidFill>
                <a:latin typeface="Helvetica" panose="020B0604020202030204" pitchFamily="34" charset="0"/>
              </a:rPr>
              <a:t/>
            </a:r>
            <a:br>
              <a:rPr lang="tr-TR" b="1" dirty="0">
                <a:solidFill>
                  <a:srgbClr val="C00000"/>
                </a:solidFill>
                <a:latin typeface="Helvetica" panose="020B0604020202030204" pitchFamily="34" charset="0"/>
              </a:rPr>
            </a:br>
            <a:endParaRPr lang="tr-TR" dirty="0"/>
          </a:p>
        </p:txBody>
      </p:sp>
      <p:pic>
        <p:nvPicPr>
          <p:cNvPr id="4" name="Resim 3"/>
          <p:cNvPicPr>
            <a:picLocks noGrp="1" noChangeAspect="1"/>
          </p:cNvPicPr>
          <p:nvPr>
            <p:ph idx="1"/>
          </p:nvPr>
        </p:nvPicPr>
        <p:blipFill>
          <a:blip r:embed="rId2"/>
          <a:stretch>
            <a:fillRect/>
          </a:stretch>
        </p:blipFill>
        <p:spPr>
          <a:xfrm>
            <a:off x="8440939" y="2260600"/>
            <a:ext cx="3649460" cy="1818481"/>
          </a:xfrm>
          <a:prstGeom prst="rect">
            <a:avLst/>
          </a:prstGeom>
        </p:spPr>
      </p:pic>
      <p:pic>
        <p:nvPicPr>
          <p:cNvPr id="5" name="Resim 3"/>
          <p:cNvPicPr>
            <a:picLocks noChangeAspect="1"/>
          </p:cNvPicPr>
          <p:nvPr/>
        </p:nvPicPr>
        <p:blipFill>
          <a:blip r:embed="rId3"/>
          <a:stretch>
            <a:fillRect/>
          </a:stretch>
        </p:blipFill>
        <p:spPr>
          <a:xfrm>
            <a:off x="0" y="989806"/>
            <a:ext cx="8211214" cy="4763302"/>
          </a:xfrm>
          <a:prstGeom prst="rect">
            <a:avLst/>
          </a:prstGeom>
        </p:spPr>
      </p:pic>
    </p:spTree>
    <p:extLst>
      <p:ext uri="{BB962C8B-B14F-4D97-AF65-F5344CB8AC3E}">
        <p14:creationId xmlns:p14="http://schemas.microsoft.com/office/powerpoint/2010/main" val="3811538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344</TotalTime>
  <Words>1059</Words>
  <Application>Microsoft Office PowerPoint</Application>
  <PresentationFormat>Widescreen</PresentationFormat>
  <Paragraphs>136</Paragraphs>
  <Slides>40</Slides>
  <Notes>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52" baseType="lpstr">
      <vt:lpstr>Arial</vt:lpstr>
      <vt:lpstr>Arial Rounded MT Bold</vt:lpstr>
      <vt:lpstr>Calibri</vt:lpstr>
      <vt:lpstr>Calibri Light</vt:lpstr>
      <vt:lpstr>Helvetica</vt:lpstr>
      <vt:lpstr>Monotype Corsiva</vt:lpstr>
      <vt:lpstr>Symbol</vt:lpstr>
      <vt:lpstr>Times</vt:lpstr>
      <vt:lpstr>Times New Roman</vt:lpstr>
      <vt:lpstr>Wingdings</vt:lpstr>
      <vt:lpstr>Office Theme</vt:lpstr>
      <vt:lpstr>Bitmap Image</vt:lpstr>
      <vt:lpstr>GDM417 - ASTRONOMİ</vt:lpstr>
      <vt:lpstr>BÖLÜM – 8 YILDIZLAR</vt:lpstr>
      <vt:lpstr>YILDIZLAR</vt:lpstr>
      <vt:lpstr>Yıldızlar</vt:lpstr>
      <vt:lpstr>Yıldızlar</vt:lpstr>
      <vt:lpstr>Yıldızların Uzaklıkları</vt:lpstr>
      <vt:lpstr>Yıldızların Uzaklıkları</vt:lpstr>
      <vt:lpstr>Yıldızların Uzaklıkları</vt:lpstr>
      <vt:lpstr>Yıldızların Uzaklıkları</vt:lpstr>
      <vt:lpstr>Yıldızların Işınım Güçleri</vt:lpstr>
      <vt:lpstr>PowerPoint Presentation</vt:lpstr>
      <vt:lpstr>Atmosfer Pencereleri</vt:lpstr>
      <vt:lpstr>Yıldızların Parlaklığı</vt:lpstr>
      <vt:lpstr>Yıldızların Parlaklığı</vt:lpstr>
      <vt:lpstr>Yıldızların Parlaklığı</vt:lpstr>
      <vt:lpstr>Yıldızların Parlaklığı</vt:lpstr>
      <vt:lpstr>Yıldızların Sıcaklıkları</vt:lpstr>
      <vt:lpstr>PowerPoint Presentation</vt:lpstr>
      <vt:lpstr>PowerPoint Presentation</vt:lpstr>
      <vt:lpstr>PowerPoint Presentation</vt:lpstr>
      <vt:lpstr>Farklı türden yıldızlar</vt:lpstr>
      <vt:lpstr>Yıldızların Tayfları</vt:lpstr>
      <vt:lpstr>Yıldızların Tayfları</vt:lpstr>
      <vt:lpstr>PowerPoint Presentation</vt:lpstr>
      <vt:lpstr>PowerPoint Presentation</vt:lpstr>
      <vt:lpstr>PowerPoint Presentation</vt:lpstr>
      <vt:lpstr>Bazı Elementlerin Tayfı</vt:lpstr>
      <vt:lpstr>Tayfsal Sınıflama</vt:lpstr>
      <vt:lpstr>Yıldızların Tayfları</vt:lpstr>
      <vt:lpstr>PowerPoint Presentation</vt:lpstr>
      <vt:lpstr>Doppler Kayması</vt:lpstr>
      <vt:lpstr>Doppler Kayması</vt:lpstr>
      <vt:lpstr>Yıldızların Kütleleri</vt:lpstr>
      <vt:lpstr>Yıldızların Kütleleri</vt:lpstr>
      <vt:lpstr>Yıldızların Kütleleri</vt:lpstr>
      <vt:lpstr>Hertzsprung–Russell diyagramı</vt:lpstr>
      <vt:lpstr>PowerPoint Presentation</vt:lpstr>
      <vt:lpstr>PowerPoint Presentation</vt:lpstr>
      <vt:lpstr>PowerPoint Presentation</vt:lpstr>
      <vt:lpstr>Hertzsprung-Russel Diyagramı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GDM417 - ASTRONOMİ</dc:title>
  <dc:creator>m_yilmazzz@hotmail.com</dc:creator>
  <cp:lastModifiedBy>m_yilmazzz@hotmail.com</cp:lastModifiedBy>
  <cp:revision>48</cp:revision>
  <dcterms:created xsi:type="dcterms:W3CDTF">2016-10-01T10:11:12Z</dcterms:created>
  <dcterms:modified xsi:type="dcterms:W3CDTF">2016-12-05T10:10:04Z</dcterms:modified>
</cp:coreProperties>
</file>