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 id="2147483673" r:id="rId2"/>
    <p:sldMasterId id="2147483690" r:id="rId3"/>
  </p:sldMasterIdLst>
  <p:notesMasterIdLst>
    <p:notesMasterId r:id="rId15"/>
  </p:notesMasterIdLst>
  <p:sldIdLst>
    <p:sldId id="1082" r:id="rId4"/>
    <p:sldId id="1087" r:id="rId5"/>
    <p:sldId id="1163" r:id="rId6"/>
    <p:sldId id="1116" r:id="rId7"/>
    <p:sldId id="1164" r:id="rId8"/>
    <p:sldId id="1167" r:id="rId9"/>
    <p:sldId id="1166" r:id="rId10"/>
    <p:sldId id="1165" r:id="rId11"/>
    <p:sldId id="1119" r:id="rId12"/>
    <p:sldId id="1168" r:id="rId13"/>
    <p:sldId id="1169" r:id="rId14"/>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176C"/>
    <a:srgbClr val="461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499" autoAdjust="0"/>
    <p:restoredTop sz="91471" autoAdjust="0"/>
  </p:normalViewPr>
  <p:slideViewPr>
    <p:cSldViewPr snapToGrid="0">
      <p:cViewPr varScale="1">
        <p:scale>
          <a:sx n="45" d="100"/>
          <a:sy n="45" d="100"/>
        </p:scale>
        <p:origin x="48" y="768"/>
      </p:cViewPr>
      <p:guideLst>
        <p:guide orient="horz" pos="2160"/>
        <p:guide pos="2880"/>
      </p:guideLst>
    </p:cSldViewPr>
  </p:slideViewPr>
  <p:notesTextViewPr>
    <p:cViewPr>
      <p:scale>
        <a:sx n="66" d="100"/>
        <a:sy n="66" d="100"/>
      </p:scale>
      <p:origin x="0" y="0"/>
    </p:cViewPr>
  </p:notesTextViewPr>
  <p:sorterViewPr>
    <p:cViewPr>
      <p:scale>
        <a:sx n="100" d="100"/>
        <a:sy n="100" d="100"/>
      </p:scale>
      <p:origin x="0" y="0"/>
    </p:cViewPr>
  </p:sorterViewPr>
  <p:notesViewPr>
    <p:cSldViewPr snapToGrid="0" showGuides="1">
      <p:cViewPr varScale="1">
        <p:scale>
          <a:sx n="61" d="100"/>
          <a:sy n="61" d="100"/>
        </p:scale>
        <p:origin x="33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F88CA5-4B52-431F-9D0B-7834703D4155}" type="datetimeFigureOut">
              <a:rPr lang="en-US" smtClean="0"/>
              <a:t>2/28/2020</a:t>
            </a:fld>
            <a:endParaRPr lang="en-US"/>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185FB67-13BD-4A07-A42B-F2DDB568A1B4}" type="slidenum">
              <a:rPr lang="en-US" smtClean="0"/>
              <a:t>‹#›</a:t>
            </a:fld>
            <a:endParaRPr lang="en-US"/>
          </a:p>
        </p:txBody>
      </p:sp>
    </p:spTree>
    <p:extLst>
      <p:ext uri="{BB962C8B-B14F-4D97-AF65-F5344CB8AC3E}">
        <p14:creationId xmlns:p14="http://schemas.microsoft.com/office/powerpoint/2010/main" val="9125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FAC2E16-D5DA-4D9C-92CB-3D0DDCA7AE5C}"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140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183211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3212512-3B4A-4C0D-950D-6FFEACF07EB0}"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0110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EB19078-E88E-432E-B463-E382E09B18DC}"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90266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32BF88A8-F742-4F69-A35B-1B28FBF07202}" type="datetime1">
              <a:rPr lang="en-US" smtClean="0"/>
              <a:t>2/28/2020</a:t>
            </a:fld>
            <a:endParaRPr lang="en-US"/>
          </a:p>
        </p:txBody>
      </p:sp>
      <p:sp>
        <p:nvSpPr>
          <p:cNvPr id="8" name="Footer Placeholder 7"/>
          <p:cNvSpPr>
            <a:spLocks noGrp="1"/>
          </p:cNvSpPr>
          <p:nvPr>
            <p:ph type="ftr" sz="quarter" idx="11"/>
          </p:nvPr>
        </p:nvSpPr>
        <p:spPr/>
        <p:txBody>
          <a:bodyPr/>
          <a:lstStyle/>
          <a:p>
            <a:r>
              <a:rPr lang="en-US"/>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450E119D-8EDB-4D0A-AB54-479909DD9FBC}"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246C0540-C812-4A10-A4A2-8F2918206376}" type="datetime1">
              <a:rPr lang="en-US" smtClean="0"/>
              <a:t>2/28/2020</a:t>
            </a:fld>
            <a:endParaRPr lang="en-US"/>
          </a:p>
        </p:txBody>
      </p:sp>
      <p:sp>
        <p:nvSpPr>
          <p:cNvPr id="4" name="Footer Placeholder 3"/>
          <p:cNvSpPr>
            <a:spLocks noGrp="1"/>
          </p:cNvSpPr>
          <p:nvPr>
            <p:ph type="ftr" sz="quarter" idx="11"/>
          </p:nvPr>
        </p:nvSpPr>
        <p:spPr/>
        <p:txBody>
          <a:bodyPr/>
          <a:lstStyle/>
          <a:p>
            <a:r>
              <a:rPr lang="en-US"/>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004622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0DDDF-7A43-4041-A150-A5265DD17B5B}" type="datetime1">
              <a:rPr lang="en-US" smtClean="0"/>
              <a:t>2/28/2020</a:t>
            </a:fld>
            <a:endParaRPr lang="en-US"/>
          </a:p>
        </p:txBody>
      </p:sp>
      <p:sp>
        <p:nvSpPr>
          <p:cNvPr id="3" name="Footer Placeholder 2"/>
          <p:cNvSpPr>
            <a:spLocks noGrp="1"/>
          </p:cNvSpPr>
          <p:nvPr>
            <p:ph type="ftr" sz="quarter" idx="11"/>
          </p:nvPr>
        </p:nvSpPr>
        <p:spPr/>
        <p:txBody>
          <a:bodyPr/>
          <a:lstStyle/>
          <a:p>
            <a:r>
              <a:rPr lang="en-US"/>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48388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37B923B-C384-40AA-8590-01472514B94D}"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32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3210B27-1C63-4458-A0DE-D05A3D5ED342}"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75822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DC021E8-F963-4E7B-98CE-B76E5E287BD9}"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60738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9F771BD1-7858-4A7D-AB54-A4451F562A85}"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396687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1066800" y="304800"/>
            <a:ext cx="7543800" cy="579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17"/>
          <p:cNvSpPr>
            <a:spLocks noGrp="1" noChangeArrowheads="1"/>
          </p:cNvSpPr>
          <p:nvPr>
            <p:ph type="dt" sz="half" idx="10"/>
          </p:nvPr>
        </p:nvSpPr>
        <p:spPr>
          <a:ln/>
        </p:spPr>
        <p:txBody>
          <a:bodyPr/>
          <a:lstStyle>
            <a:lvl1pPr>
              <a:defRPr/>
            </a:lvl1pPr>
          </a:lstStyle>
          <a:p>
            <a:pPr>
              <a:defRPr/>
            </a:pPr>
            <a:endParaRPr lang="tr-TR"/>
          </a:p>
        </p:txBody>
      </p:sp>
      <p:sp>
        <p:nvSpPr>
          <p:cNvPr id="4" name="Rectangle 18"/>
          <p:cNvSpPr>
            <a:spLocks noGrp="1" noChangeArrowheads="1"/>
          </p:cNvSpPr>
          <p:nvPr>
            <p:ph type="ftr" sz="quarter" idx="11"/>
          </p:nvPr>
        </p:nvSpPr>
        <p:spPr>
          <a:ln/>
        </p:spPr>
        <p:txBody>
          <a:bodyPr/>
          <a:lstStyle>
            <a:lvl1pPr>
              <a:defRPr/>
            </a:lvl1pPr>
          </a:lstStyle>
          <a:p>
            <a:pPr>
              <a:defRPr/>
            </a:pPr>
            <a:endParaRPr lang="tr-TR"/>
          </a:p>
        </p:txBody>
      </p:sp>
      <p:sp>
        <p:nvSpPr>
          <p:cNvPr id="5" name="Rectangle 19"/>
          <p:cNvSpPr>
            <a:spLocks noGrp="1" noChangeArrowheads="1"/>
          </p:cNvSpPr>
          <p:nvPr>
            <p:ph type="sldNum" sz="quarter" idx="12"/>
          </p:nvPr>
        </p:nvSpPr>
        <p:spPr>
          <a:ln/>
        </p:spPr>
        <p:txBody>
          <a:bodyPr/>
          <a:lstStyle>
            <a:lvl1pPr>
              <a:defRPr/>
            </a:lvl1pPr>
          </a:lstStyle>
          <a:p>
            <a:fld id="{E24DB031-92E8-45A5-8D15-81850C813C05}" type="slidenum">
              <a:rPr lang="tr-TR" altLang="tr-TR"/>
              <a:pPr/>
              <a:t>‹#›</a:t>
            </a:fld>
            <a:endParaRPr lang="tr-TR" altLang="tr-TR"/>
          </a:p>
        </p:txBody>
      </p:sp>
    </p:spTree>
    <p:extLst>
      <p:ext uri="{BB962C8B-B14F-4D97-AF65-F5344CB8AC3E}">
        <p14:creationId xmlns:p14="http://schemas.microsoft.com/office/powerpoint/2010/main" val="50717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73093B4-1CC8-466C-AC69-8C4EAAC07B96}"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2480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590254B-BB82-4C80-A262-98BD5C0B4A90}"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7571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3955901-25EF-4B6B-8217-40AE73B567A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9868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A38C9F5-99EE-46C1-925D-08171F3997F5}"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83480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B5ECB38C-929A-4885-8B3A-FB2E643FA28D}" type="datetime1">
              <a:rPr lang="en-US" smtClean="0"/>
              <a:t>2/28/2020</a:t>
            </a:fld>
            <a:endParaRPr lang="tr-TR"/>
          </a:p>
        </p:txBody>
      </p:sp>
      <p:sp>
        <p:nvSpPr>
          <p:cNvPr id="8" name="Footer Placeholder 7"/>
          <p:cNvSpPr>
            <a:spLocks noGrp="1"/>
          </p:cNvSpPr>
          <p:nvPr>
            <p:ph type="ftr" sz="quarter" idx="11"/>
          </p:nvPr>
        </p:nvSpPr>
        <p:spPr/>
        <p:txBody>
          <a:bodyPr/>
          <a:lstStyle/>
          <a:p>
            <a:r>
              <a:rPr lang="tr-TR"/>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929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EB3DAA0-B6AA-4ACD-9FB1-17185E43A90D}" type="datetime1">
              <a:rPr lang="en-US" smtClean="0"/>
              <a:t>2/28/2020</a:t>
            </a:fld>
            <a:endParaRPr lang="tr-TR"/>
          </a:p>
        </p:txBody>
      </p:sp>
      <p:sp>
        <p:nvSpPr>
          <p:cNvPr id="4" name="Footer Placeholder 3"/>
          <p:cNvSpPr>
            <a:spLocks noGrp="1"/>
          </p:cNvSpPr>
          <p:nvPr>
            <p:ph type="ftr" sz="quarter" idx="11"/>
          </p:nvPr>
        </p:nvSpPr>
        <p:spPr/>
        <p:txBody>
          <a:bodyPr/>
          <a:lstStyle/>
          <a:p>
            <a:r>
              <a:rPr lang="tr-TR"/>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74690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F1EA-F52B-42F5-8478-0AF9BFD7E958}" type="datetime1">
              <a:rPr lang="en-US" smtClean="0"/>
              <a:t>2/28/2020</a:t>
            </a:fld>
            <a:endParaRPr lang="tr-TR"/>
          </a:p>
        </p:txBody>
      </p:sp>
      <p:sp>
        <p:nvSpPr>
          <p:cNvPr id="3" name="Footer Placeholder 2"/>
          <p:cNvSpPr>
            <a:spLocks noGrp="1"/>
          </p:cNvSpPr>
          <p:nvPr>
            <p:ph type="ftr" sz="quarter" idx="11"/>
          </p:nvPr>
        </p:nvSpPr>
        <p:spPr/>
        <p:txBody>
          <a:bodyPr/>
          <a:lstStyle/>
          <a:p>
            <a:r>
              <a:rPr lang="tr-TR"/>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7475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89E4876-F515-4632-ACBF-711C6699D7F1}"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45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6EC930EE-5137-4864-99E0-78D0AA38347E}"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85479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DDF37A8-D33E-4B0E-8235-475DB97D5147}"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36437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F4E96E1F-70EC-4C9F-84B9-309ABB33F14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79743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7813"/>
            <a:ext cx="8229600" cy="585311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44"/>
          <p:cNvSpPr>
            <a:spLocks noGrp="1" noChangeArrowheads="1"/>
          </p:cNvSpPr>
          <p:nvPr>
            <p:ph type="dt" sz="half" idx="10"/>
          </p:nvPr>
        </p:nvSpPr>
        <p:spPr>
          <a:ln/>
        </p:spPr>
        <p:txBody>
          <a:bodyPr/>
          <a:lstStyle>
            <a:lvl1pPr>
              <a:defRPr/>
            </a:lvl1pPr>
          </a:lstStyle>
          <a:p>
            <a:pPr>
              <a:defRPr/>
            </a:pPr>
            <a:fld id="{852F65B9-AF3F-4168-8F3A-EA905B549768}" type="datetime1">
              <a:rPr lang="en-US" smtClean="0"/>
              <a:t>2/28/2020</a:t>
            </a:fld>
            <a:endParaRPr lang="tr-TR"/>
          </a:p>
        </p:txBody>
      </p:sp>
      <p:sp>
        <p:nvSpPr>
          <p:cNvPr id="4"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5" name="Rectangle 46"/>
          <p:cNvSpPr>
            <a:spLocks noGrp="1" noChangeArrowheads="1"/>
          </p:cNvSpPr>
          <p:nvPr>
            <p:ph type="sldNum" sz="quarter" idx="12"/>
          </p:nvPr>
        </p:nvSpPr>
        <p:spPr>
          <a:ln/>
        </p:spPr>
        <p:txBody>
          <a:bodyPr/>
          <a:lstStyle>
            <a:lvl1pPr>
              <a:defRPr/>
            </a:lvl1pPr>
          </a:lstStyle>
          <a:p>
            <a:pPr>
              <a:defRPr/>
            </a:pPr>
            <a:fld id="{4ACC9CEF-1B2B-47A9-B112-A53E035B6F79}" type="slidenum">
              <a:rPr lang="tr-TR" smtClean="0"/>
              <a:pPr>
                <a:defRPr/>
              </a:pPr>
              <a:t>‹#›</a:t>
            </a:fld>
            <a:endParaRPr lang="tr-TR"/>
          </a:p>
        </p:txBody>
      </p:sp>
    </p:spTree>
    <p:extLst>
      <p:ext uri="{BB962C8B-B14F-4D97-AF65-F5344CB8AC3E}">
        <p14:creationId xmlns:p14="http://schemas.microsoft.com/office/powerpoint/2010/main" val="4112069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Metin Yer Tutucusu 2"/>
          <p:cNvSpPr>
            <a:spLocks noGrp="1"/>
          </p:cNvSpPr>
          <p:nvPr>
            <p:ph type="body" sz="half" idx="1"/>
          </p:nvPr>
        </p:nvSpPr>
        <p:spPr>
          <a:xfrm>
            <a:off x="457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4"/>
          <p:cNvSpPr>
            <a:spLocks noGrp="1" noChangeArrowheads="1"/>
          </p:cNvSpPr>
          <p:nvPr>
            <p:ph type="dt" sz="half" idx="10"/>
          </p:nvPr>
        </p:nvSpPr>
        <p:spPr>
          <a:ln/>
        </p:spPr>
        <p:txBody>
          <a:bodyPr/>
          <a:lstStyle>
            <a:lvl1pPr>
              <a:defRPr/>
            </a:lvl1pPr>
          </a:lstStyle>
          <a:p>
            <a:pPr>
              <a:defRPr/>
            </a:pPr>
            <a:fld id="{06D7AFE2-252A-473E-B74B-445E14A41A1C}" type="datetime1">
              <a:rPr lang="en-US" smtClean="0"/>
              <a:t>2/28/2020</a:t>
            </a:fld>
            <a:endParaRPr lang="tr-TR"/>
          </a:p>
        </p:txBody>
      </p:sp>
      <p:sp>
        <p:nvSpPr>
          <p:cNvPr id="6"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7" name="Rectangle 46"/>
          <p:cNvSpPr>
            <a:spLocks noGrp="1" noChangeArrowheads="1"/>
          </p:cNvSpPr>
          <p:nvPr>
            <p:ph type="sldNum" sz="quarter" idx="12"/>
          </p:nvPr>
        </p:nvSpPr>
        <p:spPr>
          <a:ln/>
        </p:spPr>
        <p:txBody>
          <a:bodyPr/>
          <a:lstStyle>
            <a:lvl1pPr>
              <a:defRPr/>
            </a:lvl1pPr>
          </a:lstStyle>
          <a:p>
            <a:pPr>
              <a:defRPr/>
            </a:pPr>
            <a:fld id="{5F9C2CDE-511F-4CCA-A6CE-70569E99ECA7}" type="slidenum">
              <a:rPr lang="tr-TR" smtClean="0"/>
              <a:pPr>
                <a:defRPr/>
              </a:pPr>
              <a:t>‹#›</a:t>
            </a:fld>
            <a:endParaRPr lang="tr-TR"/>
          </a:p>
        </p:txBody>
      </p:sp>
    </p:spTree>
    <p:extLst>
      <p:ext uri="{BB962C8B-B14F-4D97-AF65-F5344CB8AC3E}">
        <p14:creationId xmlns:p14="http://schemas.microsoft.com/office/powerpoint/2010/main" val="245389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Tablo Yer Tutucusu 2"/>
          <p:cNvSpPr>
            <a:spLocks noGrp="1"/>
          </p:cNvSpPr>
          <p:nvPr>
            <p:ph type="tbl" idx="1"/>
          </p:nvPr>
        </p:nvSpPr>
        <p:spPr>
          <a:xfrm>
            <a:off x="457200" y="1600202"/>
            <a:ext cx="8229600" cy="4530725"/>
          </a:xfrm>
        </p:spPr>
        <p:txBody>
          <a:bodyPr/>
          <a:lstStyle/>
          <a:p>
            <a:pPr lvl="0"/>
            <a:r>
              <a:rPr lang="tr-TR" noProof="0"/>
              <a:t>Tablo eklemek için simgeyi tıklatın</a:t>
            </a:r>
          </a:p>
        </p:txBody>
      </p:sp>
      <p:sp>
        <p:nvSpPr>
          <p:cNvPr id="4" name="Rectangle 44"/>
          <p:cNvSpPr>
            <a:spLocks noGrp="1" noChangeArrowheads="1"/>
          </p:cNvSpPr>
          <p:nvPr>
            <p:ph type="dt" sz="half" idx="10"/>
          </p:nvPr>
        </p:nvSpPr>
        <p:spPr>
          <a:ln/>
        </p:spPr>
        <p:txBody>
          <a:bodyPr/>
          <a:lstStyle>
            <a:lvl1pPr>
              <a:defRPr/>
            </a:lvl1pPr>
          </a:lstStyle>
          <a:p>
            <a:pPr>
              <a:defRPr/>
            </a:pPr>
            <a:fld id="{6A24C5B5-B0BC-4A99-9668-7AA50979CB18}" type="datetime1">
              <a:rPr lang="en-US" smtClean="0"/>
              <a:t>2/28/2020</a:t>
            </a:fld>
            <a:endParaRPr lang="tr-TR"/>
          </a:p>
        </p:txBody>
      </p:sp>
      <p:sp>
        <p:nvSpPr>
          <p:cNvPr id="5"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6" name="Rectangle 46"/>
          <p:cNvSpPr>
            <a:spLocks noGrp="1" noChangeArrowheads="1"/>
          </p:cNvSpPr>
          <p:nvPr>
            <p:ph type="sldNum" sz="quarter" idx="12"/>
          </p:nvPr>
        </p:nvSpPr>
        <p:spPr>
          <a:ln/>
        </p:spPr>
        <p:txBody>
          <a:bodyPr/>
          <a:lstStyle>
            <a:lvl1pPr>
              <a:defRPr/>
            </a:lvl1pPr>
          </a:lstStyle>
          <a:p>
            <a:pPr>
              <a:defRPr/>
            </a:pPr>
            <a:fld id="{B5694B09-DDCA-463B-A0FD-225071502900}" type="slidenum">
              <a:rPr lang="tr-TR" smtClean="0"/>
              <a:pPr>
                <a:defRPr/>
              </a:pPr>
              <a:t>‹#›</a:t>
            </a:fld>
            <a:endParaRPr lang="tr-TR"/>
          </a:p>
        </p:txBody>
      </p:sp>
    </p:spTree>
    <p:extLst>
      <p:ext uri="{BB962C8B-B14F-4D97-AF65-F5344CB8AC3E}">
        <p14:creationId xmlns:p14="http://schemas.microsoft.com/office/powerpoint/2010/main" val="2474524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77813"/>
            <a:ext cx="8229600" cy="1143000"/>
          </a:xfrm>
        </p:spPr>
        <p:txBody>
          <a:bodyPr/>
          <a:lstStyle/>
          <a:p>
            <a:r>
              <a:rPr lang="tr-TR"/>
              <a:t>Asıl başlık stili için tıklatın</a:t>
            </a:r>
          </a:p>
        </p:txBody>
      </p:sp>
      <p:sp>
        <p:nvSpPr>
          <p:cNvPr id="3" name="İçerik Yer Tutucusu 2"/>
          <p:cNvSpPr>
            <a:spLocks noGrp="1"/>
          </p:cNvSpPr>
          <p:nvPr>
            <p:ph sz="quarter" idx="1"/>
          </p:nvPr>
        </p:nvSpPr>
        <p:spPr>
          <a:xfrm>
            <a:off x="457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57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4648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4"/>
          <p:cNvSpPr>
            <a:spLocks noGrp="1" noChangeArrowheads="1"/>
          </p:cNvSpPr>
          <p:nvPr>
            <p:ph type="dt" sz="half" idx="10"/>
          </p:nvPr>
        </p:nvSpPr>
        <p:spPr>
          <a:ln/>
        </p:spPr>
        <p:txBody>
          <a:bodyPr/>
          <a:lstStyle>
            <a:lvl1pPr>
              <a:defRPr/>
            </a:lvl1pPr>
          </a:lstStyle>
          <a:p>
            <a:pPr>
              <a:defRPr/>
            </a:pPr>
            <a:fld id="{37B4A527-8F12-4586-8896-F9A7002F02D4}" type="datetime1">
              <a:rPr lang="en-US" smtClean="0"/>
              <a:t>2/28/2020</a:t>
            </a:fld>
            <a:endParaRPr lang="tr-TR"/>
          </a:p>
        </p:txBody>
      </p:sp>
      <p:sp>
        <p:nvSpPr>
          <p:cNvPr id="8"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9" name="Rectangle 46"/>
          <p:cNvSpPr>
            <a:spLocks noGrp="1" noChangeArrowheads="1"/>
          </p:cNvSpPr>
          <p:nvPr>
            <p:ph type="sldNum" sz="quarter" idx="12"/>
          </p:nvPr>
        </p:nvSpPr>
        <p:spPr>
          <a:ln/>
        </p:spPr>
        <p:txBody>
          <a:bodyPr/>
          <a:lstStyle>
            <a:lvl1pPr>
              <a:defRPr/>
            </a:lvl1pPr>
          </a:lstStyle>
          <a:p>
            <a:pPr>
              <a:defRPr/>
            </a:pPr>
            <a:fld id="{1DFE3CA1-1F67-46BC-B6F2-EBF60CBDD860}" type="slidenum">
              <a:rPr lang="tr-TR" smtClean="0"/>
              <a:pPr>
                <a:defRPr/>
              </a:pPr>
              <a:t>‹#›</a:t>
            </a:fld>
            <a:endParaRPr lang="tr-TR"/>
          </a:p>
        </p:txBody>
      </p:sp>
    </p:spTree>
    <p:extLst>
      <p:ext uri="{BB962C8B-B14F-4D97-AF65-F5344CB8AC3E}">
        <p14:creationId xmlns:p14="http://schemas.microsoft.com/office/powerpoint/2010/main" val="2175634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
        <p:nvSpPr>
          <p:cNvPr id="7" name="Metin Yer Tutucusu 11"/>
          <p:cNvSpPr>
            <a:spLocks noGrp="1"/>
          </p:cNvSpPr>
          <p:nvPr>
            <p:ph idx="1"/>
          </p:nvPr>
        </p:nvSpPr>
        <p:spPr>
          <a:xfrm>
            <a:off x="410935" y="1299507"/>
            <a:ext cx="7886700" cy="1179054"/>
          </a:xfrm>
          <a:prstGeom prst="rect">
            <a:avLst/>
          </a:prstGeom>
        </p:spPr>
        <p:txBody>
          <a:bodyPr rIns="0" anchor="b" anchorCtr="0">
            <a:noAutofit/>
          </a:bodyPr>
          <a:lstStyle>
            <a:lvl1pPr marL="0" indent="0" algn="l">
              <a:buNone/>
              <a:defRPr sz="2000" b="0" i="0" baseline="0">
                <a:latin typeface="Arial" panose="020B0604020202020204" pitchFamily="34" charset="0"/>
                <a:cs typeface="Arial" panose="020B0604020202020204" pitchFamily="34" charset="0"/>
              </a:defRPr>
            </a:lvl1pPr>
          </a:lstStyle>
          <a:p>
            <a:pPr lvl="0"/>
            <a:r>
              <a:rPr lang="tr-TR" noProof="0"/>
              <a:t>Asıl metin stillerini düzenle</a:t>
            </a:r>
          </a:p>
        </p:txBody>
      </p:sp>
      <p:sp>
        <p:nvSpPr>
          <p:cNvPr id="9" name="Başlık Yer Tutucusu 10"/>
          <p:cNvSpPr>
            <a:spLocks noGrp="1"/>
          </p:cNvSpPr>
          <p:nvPr>
            <p:ph type="title"/>
          </p:nvPr>
        </p:nvSpPr>
        <p:spPr>
          <a:xfrm>
            <a:off x="410935" y="370117"/>
            <a:ext cx="7886700" cy="673965"/>
          </a:xfrm>
          <a:prstGeom prst="rect">
            <a:avLst/>
          </a:prstGeom>
        </p:spPr>
        <p:txBody>
          <a:bodyPr rIns="0" anchor="b" anchorCtr="0">
            <a:normAutofit/>
          </a:bodyPr>
          <a:lstStyle>
            <a:lvl1pPr>
              <a:defRPr sz="2400"/>
            </a:lvl1pPr>
          </a:lstStyle>
          <a:p>
            <a:pPr lvl="0"/>
            <a:r>
              <a:rPr lang="tr-TR"/>
              <a:t>Asıl başlık stili için tıklatın</a:t>
            </a:r>
            <a:endParaRPr lang="tr-TR" dirty="0"/>
          </a:p>
        </p:txBody>
      </p:sp>
    </p:spTree>
    <p:extLst>
      <p:ext uri="{BB962C8B-B14F-4D97-AF65-F5344CB8AC3E}">
        <p14:creationId xmlns:p14="http://schemas.microsoft.com/office/powerpoint/2010/main" val="2336273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tr-TR" dirty="0"/>
          </a:p>
        </p:txBody>
      </p:sp>
    </p:spTree>
    <p:extLst>
      <p:ext uri="{BB962C8B-B14F-4D97-AF65-F5344CB8AC3E}">
        <p14:creationId xmlns:p14="http://schemas.microsoft.com/office/powerpoint/2010/main" val="1954219885"/>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2400"/>
            </a:lvl1pPr>
          </a:lstStyle>
          <a:p>
            <a:r>
              <a:rPr lang="tr-TR" dirty="0"/>
              <a:t>Asıl başlık stili için tıklatın</a:t>
            </a:r>
          </a:p>
        </p:txBody>
      </p:sp>
      <p:sp>
        <p:nvSpPr>
          <p:cNvPr id="3" name="İçerik Yer Tutucusu 2"/>
          <p:cNvSpPr>
            <a:spLocks noGrp="1"/>
          </p:cNvSpPr>
          <p:nvPr>
            <p:ph idx="1"/>
          </p:nvPr>
        </p:nvSpPr>
        <p:spPr>
          <a:xfrm>
            <a:off x="1066800" y="1981200"/>
            <a:ext cx="7543800" cy="4114800"/>
          </a:xfrm>
          <a:prstGeom prst="rect">
            <a:avLst/>
          </a:prstGeom>
        </p:spPr>
        <p:txBody>
          <a:bodyPr/>
          <a:lstStyle>
            <a:lvl1pPr marL="2286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1pPr>
            <a:lvl2pPr marL="6858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2pPr>
            <a:lvl3pPr marL="11430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3pPr>
            <a:lvl4pPr marL="16002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4pPr>
            <a:lvl5pPr marL="20574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Rectangle 17"/>
          <p:cNvSpPr>
            <a:spLocks noGrp="1" noChangeArrowheads="1"/>
          </p:cNvSpPr>
          <p:nvPr>
            <p:ph type="dt" sz="half" idx="10"/>
          </p:nvPr>
        </p:nvSpPr>
        <p:spPr>
          <a:xfrm>
            <a:off x="1066800" y="6248400"/>
            <a:ext cx="1905000" cy="457200"/>
          </a:xfrm>
          <a:prstGeom prst="rect">
            <a:avLst/>
          </a:prstGeom>
          <a:ln/>
        </p:spPr>
        <p:txBody>
          <a:bodyPr/>
          <a:lstStyle>
            <a:lvl1pPr>
              <a:defRPr/>
            </a:lvl1pPr>
          </a:lstStyle>
          <a:p>
            <a:pPr>
              <a:defRPr/>
            </a:pPr>
            <a:endParaRPr lang="tr-TR"/>
          </a:p>
        </p:txBody>
      </p:sp>
      <p:sp>
        <p:nvSpPr>
          <p:cNvPr id="5" name="Rectangle 18"/>
          <p:cNvSpPr>
            <a:spLocks noGrp="1" noChangeArrowheads="1"/>
          </p:cNvSpPr>
          <p:nvPr>
            <p:ph type="ftr" sz="quarter" idx="11"/>
          </p:nvPr>
        </p:nvSpPr>
        <p:spPr>
          <a:xfrm>
            <a:off x="3429000" y="6248400"/>
            <a:ext cx="2895600" cy="457200"/>
          </a:xfrm>
          <a:prstGeom prst="rect">
            <a:avLst/>
          </a:prstGeom>
          <a:ln/>
        </p:spPr>
        <p:txBody>
          <a:bodyPr/>
          <a:lstStyle>
            <a:lvl1pPr>
              <a:defRPr/>
            </a:lvl1pPr>
          </a:lstStyle>
          <a:p>
            <a:pPr>
              <a:defRPr/>
            </a:pPr>
            <a:endParaRPr lang="tr-TR"/>
          </a:p>
        </p:txBody>
      </p:sp>
      <p:sp>
        <p:nvSpPr>
          <p:cNvPr id="6" name="Rectangle 19"/>
          <p:cNvSpPr>
            <a:spLocks noGrp="1" noChangeArrowheads="1"/>
          </p:cNvSpPr>
          <p:nvPr>
            <p:ph type="sldNum" sz="quarter" idx="12"/>
          </p:nvPr>
        </p:nvSpPr>
        <p:spPr>
          <a:xfrm>
            <a:off x="6705600" y="6248400"/>
            <a:ext cx="1905000" cy="457200"/>
          </a:xfrm>
          <a:prstGeom prst="rect">
            <a:avLst/>
          </a:prstGeom>
          <a:ln/>
        </p:spPr>
        <p:txBody>
          <a:bodyPr/>
          <a:lstStyle>
            <a:lvl1pPr>
              <a:defRPr/>
            </a:lvl1pPr>
          </a:lstStyle>
          <a:p>
            <a:pPr>
              <a:defRPr/>
            </a:pPr>
            <a:fld id="{67F7C0EF-15DE-425E-A602-6416008CF6C9}" type="slidenum">
              <a:rPr lang="tr-TR" altLang="tr-TR"/>
              <a:pPr>
                <a:defRPr/>
              </a:pPr>
              <a:t>‹#›</a:t>
            </a:fld>
            <a:endParaRPr lang="tr-TR" altLang="tr-TR"/>
          </a:p>
        </p:txBody>
      </p:sp>
    </p:spTree>
    <p:extLst>
      <p:ext uri="{BB962C8B-B14F-4D97-AF65-F5344CB8AC3E}">
        <p14:creationId xmlns:p14="http://schemas.microsoft.com/office/powerpoint/2010/main" val="4045714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4" name="Date Placeholder 3"/>
          <p:cNvSpPr>
            <a:spLocks noGrp="1"/>
          </p:cNvSpPr>
          <p:nvPr>
            <p:ph type="dt" sz="half" idx="10"/>
          </p:nvPr>
        </p:nvSpPr>
        <p:spPr/>
        <p:txBody>
          <a:bodyPr/>
          <a:lstStyle/>
          <a:p>
            <a:fld id="{419913B4-353A-43F0-919E-C9E766A5124A}"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90747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D5BA3AE7-9ECF-44E5-AA35-A658ADA8F751}" type="datetime1">
              <a:rPr lang="en-US" smtClean="0"/>
              <a:t>2/28/2020</a:t>
            </a:fld>
            <a:endParaRPr lang="en-US"/>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en-US"/>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50E119D-8EDB-4D0A-AB54-479909DD9FBC}"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3282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9" r:id="rId12"/>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9369955-C8A4-4023-9F6B-3A82C0FA9480}" type="datetime1">
              <a:rPr lang="en-US" smtClean="0"/>
              <a:t>2/28/2020</a:t>
            </a:fld>
            <a:endParaRPr lang="tr-TR"/>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tr-TR"/>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DEFA8C-F947-479F-BE07-76B6B3F80BF1}"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4172972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Resim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0280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6" r:id="rId4"/>
  </p:sldLayoutIdLst>
  <p:hf sldNum="0" hdr="0" dt="0"/>
  <p:txStyles>
    <p:titleStyle>
      <a:lvl1pPr algn="l" rtl="0" eaLnBrk="1" fontAlgn="base" hangingPunct="1">
        <a:lnSpc>
          <a:spcPct val="90000"/>
        </a:lnSpc>
        <a:spcBef>
          <a:spcPct val="0"/>
        </a:spcBef>
        <a:spcAft>
          <a:spcPct val="0"/>
        </a:spcAft>
        <a:defRPr lang="tr-TR" sz="2000" b="1" kern="1200" dirty="0">
          <a:solidFill>
            <a:srgbClr val="160093"/>
          </a:solidFill>
          <a:latin typeface="Arial"/>
          <a:ea typeface="ＭＳ Ｐゴシック" charset="0"/>
          <a:cs typeface="Arial"/>
        </a:defRPr>
      </a:lvl1pPr>
      <a:lvl2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kdörtgen 13"/>
          <p:cNvSpPr/>
          <p:nvPr/>
        </p:nvSpPr>
        <p:spPr>
          <a:xfrm>
            <a:off x="503198" y="1533155"/>
            <a:ext cx="8137603" cy="2357568"/>
          </a:xfrm>
          <a:prstGeom prst="rect">
            <a:avLst/>
          </a:prstGeom>
        </p:spPr>
        <p:txBody>
          <a:bodyPr wrap="square">
            <a:spAutoFit/>
          </a:bodyPr>
          <a:lstStyle/>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GGY </a:t>
            </a:r>
            <a:r>
              <a:rPr lang="tr-TR" sz="3200" b="1" dirty="0" smtClean="0">
                <a:latin typeface="Arial" panose="020B0604020202020204" pitchFamily="34" charset="0"/>
                <a:cs typeface="Arial" panose="020B0604020202020204" pitchFamily="34" charset="0"/>
              </a:rPr>
              <a:t>320</a:t>
            </a:r>
            <a:endParaRPr lang="tr-TR" sz="3200" b="1" dirty="0">
              <a:latin typeface="Arial" panose="020B0604020202020204" pitchFamily="34" charset="0"/>
              <a:cs typeface="Arial" panose="020B0604020202020204" pitchFamily="34" charset="0"/>
            </a:endParaRP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İnşaat, İhale ve Sözleşme Hukuku</a:t>
            </a: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(3-0)3</a:t>
            </a:r>
          </a:p>
          <a:p>
            <a:pPr marL="0" lvl="1" algn="ctr">
              <a:spcBef>
                <a:spcPct val="20000"/>
              </a:spcBef>
              <a:buClr>
                <a:schemeClr val="accent1"/>
              </a:buClr>
            </a:pPr>
            <a:endParaRPr lang="tr-TR" sz="3200" b="1" dirty="0">
              <a:solidFill>
                <a:schemeClr val="tx2"/>
              </a:solidFill>
              <a:latin typeface="Arial" panose="020B0604020202020204" pitchFamily="34" charset="0"/>
              <a:cs typeface="Arial" panose="020B0604020202020204" pitchFamily="34" charset="0"/>
            </a:endParaRPr>
          </a:p>
        </p:txBody>
      </p:sp>
      <p:sp>
        <p:nvSpPr>
          <p:cNvPr id="13" name="Dikdörtgen 12"/>
          <p:cNvSpPr/>
          <p:nvPr/>
        </p:nvSpPr>
        <p:spPr>
          <a:xfrm>
            <a:off x="440762" y="4393802"/>
            <a:ext cx="8479708" cy="584775"/>
          </a:xfrm>
          <a:prstGeom prst="rect">
            <a:avLst/>
          </a:prstGeom>
        </p:spPr>
        <p:txBody>
          <a:bodyPr wrap="square">
            <a:spAutoFit/>
          </a:bodyPr>
          <a:lstStyle/>
          <a:p>
            <a:pPr algn="ctr">
              <a:spcAft>
                <a:spcPts val="0"/>
              </a:spcAft>
            </a:pPr>
            <a:r>
              <a:rPr lang="tr-TR" sz="1600" b="1" dirty="0">
                <a:effectLst/>
                <a:latin typeface="Arial" panose="020B0604020202020204" pitchFamily="34" charset="0"/>
                <a:ea typeface="Times New Roman" panose="02020603050405020304" pitchFamily="18" charset="0"/>
                <a:cs typeface="Arial" panose="020B0604020202020204" pitchFamily="34" charset="0"/>
              </a:rPr>
              <a:t>Dr. </a:t>
            </a:r>
            <a:r>
              <a:rPr lang="tr-TR" sz="1600" b="1" dirty="0">
                <a:latin typeface="Arial" panose="020B0604020202020204" pitchFamily="34" charset="0"/>
                <a:ea typeface="Times New Roman" panose="02020603050405020304" pitchFamily="18" charset="0"/>
                <a:cs typeface="Arial" panose="020B0604020202020204" pitchFamily="34" charset="0"/>
              </a:rPr>
              <a:t>Veli BÖKE</a:t>
            </a:r>
            <a:endParaRPr lang="tr-TR" sz="1600" b="1"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tr-TR" sz="1600" dirty="0">
                <a:latin typeface="Arial" panose="020B0604020202020204" pitchFamily="34" charset="0"/>
                <a:ea typeface="Times New Roman" panose="02020603050405020304" pitchFamily="18" charset="0"/>
                <a:cs typeface="Arial" panose="020B0604020202020204" pitchFamily="34" charset="0"/>
              </a:rPr>
              <a:t>Ankara Üniversitesi UBF Gayrimenkul Geliştirme ve Yönetimi Bölümü </a:t>
            </a:r>
            <a:endParaRPr lang="tr-TR" sz="1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7435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4" name="Dikdörtgen 3"/>
          <p:cNvSpPr/>
          <p:nvPr/>
        </p:nvSpPr>
        <p:spPr>
          <a:xfrm>
            <a:off x="313081" y="1265736"/>
            <a:ext cx="8517838" cy="3062377"/>
          </a:xfrm>
          <a:prstGeom prst="rect">
            <a:avLst/>
          </a:prstGeom>
        </p:spPr>
        <p:txBody>
          <a:bodyPr wrap="square">
            <a:spAutoFit/>
          </a:bodyPr>
          <a:lstStyle/>
          <a:p>
            <a:pPr>
              <a:defRPr/>
            </a:pPr>
            <a:r>
              <a:rPr lang="tr-TR" altLang="tr-TR" sz="2400" dirty="0">
                <a:latin typeface="Arial" panose="020B0604020202020204" pitchFamily="34" charset="0"/>
                <a:cs typeface="Arial" panose="020B0604020202020204" pitchFamily="34" charset="0"/>
              </a:rPr>
              <a:t>Borçlar Kanunu (Madde 470)- Eser sözleşmesi, yüklenicinin bir eser meydana getirmeyi, </a:t>
            </a:r>
            <a:r>
              <a:rPr lang="tr-TR" altLang="tr-TR" sz="2400" dirty="0" err="1">
                <a:latin typeface="Arial" panose="020B0604020202020204" pitchFamily="34" charset="0"/>
                <a:cs typeface="Arial" panose="020B0604020202020204" pitchFamily="34" charset="0"/>
              </a:rPr>
              <a:t>işsahibinin</a:t>
            </a:r>
            <a:r>
              <a:rPr lang="tr-TR" altLang="tr-TR" sz="2400" dirty="0">
                <a:latin typeface="Arial" panose="020B0604020202020204" pitchFamily="34" charset="0"/>
                <a:cs typeface="Arial" panose="020B0604020202020204" pitchFamily="34" charset="0"/>
              </a:rPr>
              <a:t> de bunun karşılığında bir bedel ödemeyi üstlendiği sözleşmedir</a:t>
            </a:r>
            <a:r>
              <a:rPr lang="tr-TR" altLang="tr-TR" sz="2400" dirty="0" smtClean="0">
                <a:latin typeface="Arial" panose="020B0604020202020204" pitchFamily="34" charset="0"/>
                <a:cs typeface="Arial" panose="020B0604020202020204" pitchFamily="34" charset="0"/>
              </a:rPr>
              <a:t>.</a:t>
            </a:r>
          </a:p>
          <a:p>
            <a:pPr>
              <a:defRPr/>
            </a:pPr>
            <a:endParaRPr lang="tr-TR" altLang="tr-TR" sz="2400" dirty="0">
              <a:latin typeface="Arial" panose="020B0604020202020204" pitchFamily="34" charset="0"/>
              <a:cs typeface="Arial" panose="020B0604020202020204" pitchFamily="34" charset="0"/>
            </a:endParaRPr>
          </a:p>
          <a:p>
            <a:pPr>
              <a:defRPr/>
            </a:pPr>
            <a:r>
              <a:rPr lang="tr-TR" altLang="tr-TR" sz="2400" dirty="0">
                <a:latin typeface="Arial" panose="020B0604020202020204" pitchFamily="34" charset="0"/>
                <a:cs typeface="Arial" panose="020B0604020202020204" pitchFamily="34" charset="0"/>
              </a:rPr>
              <a:t>Eser sözleşmesiyle müteahhit (yüklenici) iş sahibi için bir iş görmeyi üstlenmektedir. </a:t>
            </a:r>
          </a:p>
          <a:p>
            <a:pPr>
              <a:defRPr/>
            </a:pPr>
            <a:endParaRPr lang="tr-TR" altLang="tr-TR" sz="2400" dirty="0" smtClean="0">
              <a:latin typeface="Arial" panose="020B0604020202020204" pitchFamily="34" charset="0"/>
              <a:cs typeface="Arial" panose="020B0604020202020204" pitchFamily="34" charset="0"/>
            </a:endParaRPr>
          </a:p>
          <a:p>
            <a:pPr marL="342900" indent="-342900" algn="just">
              <a:spcBef>
                <a:spcPts val="600"/>
              </a:spcBef>
              <a:spcAft>
                <a:spcPts val="600"/>
              </a:spcAft>
              <a:buClr>
                <a:srgbClr val="000099"/>
              </a:buClr>
              <a:buFont typeface="Wingdings" panose="05000000000000000000" pitchFamily="2" charset="2"/>
              <a:buChar char="q"/>
            </a:pP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600252"/>
            <a:ext cx="8517837" cy="424732"/>
          </a:xfrm>
          <a:prstGeom prst="rect">
            <a:avLst/>
          </a:prstGeom>
        </p:spPr>
        <p:txBody>
          <a:bodyPr/>
          <a:lstStyle/>
          <a:p>
            <a:pPr fontAlgn="base">
              <a:lnSpc>
                <a:spcPct val="90000"/>
              </a:lnSpc>
              <a:spcBef>
                <a:spcPct val="0"/>
              </a:spcBef>
              <a:spcAft>
                <a:spcPct val="0"/>
              </a:spcAft>
            </a:pPr>
            <a:r>
              <a:rPr lang="tr-TR" altLang="tr-TR" sz="2400" b="1" u="sng" dirty="0">
                <a:solidFill>
                  <a:srgbClr val="160093"/>
                </a:solidFill>
                <a:latin typeface="Times New Roman" panose="02020603050405020304" pitchFamily="18" charset="0"/>
                <a:ea typeface="ＭＳ Ｐゴシック" charset="0"/>
                <a:cs typeface="Times New Roman" panose="02020603050405020304" pitchFamily="18" charset="0"/>
              </a:rPr>
              <a:t>Eser Sözleşmesi</a:t>
            </a:r>
            <a:endParaRPr lang="tr-TR" sz="2400" b="1" u="sng" dirty="0">
              <a:solidFill>
                <a:srgbClr val="160093"/>
              </a:solidFill>
              <a:latin typeface="Times New Roman" panose="02020603050405020304" pitchFamily="18" charset="0"/>
              <a:ea typeface="ＭＳ Ｐゴシック" charset="0"/>
              <a:cs typeface="Times New Roman" panose="02020603050405020304" pitchFamily="18" charset="0"/>
            </a:endParaRP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Tree>
    <p:extLst>
      <p:ext uri="{BB962C8B-B14F-4D97-AF65-F5344CB8AC3E}">
        <p14:creationId xmlns:p14="http://schemas.microsoft.com/office/powerpoint/2010/main" val="3734670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4" name="Dikdörtgen 3"/>
          <p:cNvSpPr/>
          <p:nvPr/>
        </p:nvSpPr>
        <p:spPr>
          <a:xfrm>
            <a:off x="313081" y="1265736"/>
            <a:ext cx="8517838" cy="2323713"/>
          </a:xfrm>
          <a:prstGeom prst="rect">
            <a:avLst/>
          </a:prstGeom>
        </p:spPr>
        <p:txBody>
          <a:bodyPr wrap="square">
            <a:spAutoFit/>
          </a:bodyPr>
          <a:lstStyle/>
          <a:p>
            <a:pPr>
              <a:defRPr/>
            </a:pPr>
            <a:r>
              <a:rPr lang="tr-TR" altLang="tr-TR" sz="2400" dirty="0"/>
              <a:t>Borçlar Kanunu (Madde 470)- Eser sözleşmesi, yüklenicinin bir eser meydana getirmeyi, </a:t>
            </a:r>
            <a:r>
              <a:rPr lang="tr-TR" altLang="tr-TR" sz="2400" dirty="0" err="1"/>
              <a:t>işsahibinin</a:t>
            </a:r>
            <a:r>
              <a:rPr lang="tr-TR" altLang="tr-TR" sz="2400" dirty="0"/>
              <a:t> de bunun karşılığında bir bedel ödemeyi üstlendiği sözleşmedir.</a:t>
            </a:r>
          </a:p>
          <a:p>
            <a:pPr>
              <a:defRPr/>
            </a:pPr>
            <a:r>
              <a:rPr lang="tr-TR" altLang="tr-TR" sz="2400" dirty="0"/>
              <a:t>Eser sözleşmesiyle müteahhit (yüklenici) iş sahibi için bir iş görmeyi üstlenmektedir. </a:t>
            </a:r>
          </a:p>
          <a:p>
            <a:pPr marL="342900" indent="-342900" algn="just">
              <a:spcBef>
                <a:spcPts val="600"/>
              </a:spcBef>
              <a:spcAft>
                <a:spcPts val="600"/>
              </a:spcAft>
              <a:buClr>
                <a:srgbClr val="000099"/>
              </a:buClr>
              <a:buFont typeface="Wingdings" panose="05000000000000000000" pitchFamily="2" charset="2"/>
              <a:buChar char="q"/>
            </a:pP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altLang="tr-TR" sz="2400" b="1" u="sng" dirty="0">
                <a:solidFill>
                  <a:srgbClr val="160093"/>
                </a:solidFill>
                <a:latin typeface="Times New Roman" panose="02020603050405020304" pitchFamily="18" charset="0"/>
                <a:ea typeface="ＭＳ Ｐゴシック" charset="0"/>
                <a:cs typeface="Times New Roman" panose="02020603050405020304" pitchFamily="18" charset="0"/>
              </a:rPr>
              <a:t>Eser Sözleşmesi</a:t>
            </a:r>
            <a:endParaRPr lang="tr-TR" sz="2400" b="1" u="sng" dirty="0">
              <a:solidFill>
                <a:srgbClr val="160093"/>
              </a:solidFill>
              <a:latin typeface="Times New Roman" panose="02020603050405020304" pitchFamily="18" charset="0"/>
              <a:ea typeface="ＭＳ Ｐゴシック" charset="0"/>
              <a:cs typeface="Times New Roman" panose="02020603050405020304" pitchFamily="18" charset="0"/>
            </a:endParaRP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Tree>
    <p:extLst>
      <p:ext uri="{BB962C8B-B14F-4D97-AF65-F5344CB8AC3E}">
        <p14:creationId xmlns:p14="http://schemas.microsoft.com/office/powerpoint/2010/main" val="4054508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4" name="Dikdörtgen 3"/>
          <p:cNvSpPr/>
          <p:nvPr/>
        </p:nvSpPr>
        <p:spPr>
          <a:xfrm>
            <a:off x="313081" y="1265736"/>
            <a:ext cx="8517838" cy="3062377"/>
          </a:xfrm>
          <a:prstGeom prst="rect">
            <a:avLst/>
          </a:prstGeom>
        </p:spPr>
        <p:txBody>
          <a:bodyPr wrap="square">
            <a:spAutoFit/>
          </a:bodyPr>
          <a:lstStyle/>
          <a:p>
            <a:pPr>
              <a:defRPr/>
            </a:pPr>
            <a:r>
              <a:rPr lang="tr-TR" altLang="tr-TR" sz="2400" dirty="0"/>
              <a:t>Fakat buradaki iş görmenin özelliği, müteahhidin bu iş görmeyle, belirli bir sonucu üretmeyi borçlanmış olmasıdır ki bu sonuç Borçlar Kanunu’nda “Şey (Yapıt)” tabiriyle adlandırılmıştır. </a:t>
            </a:r>
          </a:p>
          <a:p>
            <a:pPr>
              <a:defRPr/>
            </a:pPr>
            <a:endParaRPr lang="tr-TR" altLang="tr-TR" sz="2400" dirty="0" smtClean="0"/>
          </a:p>
          <a:p>
            <a:pPr>
              <a:defRPr/>
            </a:pPr>
            <a:r>
              <a:rPr lang="tr-TR" altLang="tr-TR" sz="2400" dirty="0" smtClean="0"/>
              <a:t>Eser </a:t>
            </a:r>
            <a:r>
              <a:rPr lang="tr-TR" altLang="tr-TR" sz="2400" dirty="0"/>
              <a:t>sözleşmesinin diğer iş sözleşmelerinden ayıran özelliği “</a:t>
            </a:r>
            <a:r>
              <a:rPr lang="tr-TR" altLang="tr-TR" sz="2400" b="1" dirty="0"/>
              <a:t>Sonuç" </a:t>
            </a:r>
            <a:r>
              <a:rPr lang="tr-TR" altLang="tr-TR" sz="2400" dirty="0"/>
              <a:t>tur</a:t>
            </a:r>
            <a:r>
              <a:rPr lang="tr-TR" altLang="tr-TR" sz="2400" dirty="0" smtClean="0"/>
              <a:t>.</a:t>
            </a:r>
          </a:p>
          <a:p>
            <a:pPr>
              <a:defRPr/>
            </a:pPr>
            <a:endParaRPr lang="tr-TR" altLang="tr-TR" sz="2400" dirty="0"/>
          </a:p>
          <a:p>
            <a:pPr marL="342900" indent="-342900" algn="just">
              <a:spcBef>
                <a:spcPts val="600"/>
              </a:spcBef>
              <a:spcAft>
                <a:spcPts val="600"/>
              </a:spcAft>
              <a:buClr>
                <a:srgbClr val="000099"/>
              </a:buClr>
              <a:buFont typeface="Wingdings" panose="05000000000000000000" pitchFamily="2" charset="2"/>
              <a:buChar char="q"/>
            </a:pP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altLang="tr-TR" sz="2400" b="1" u="sng" dirty="0">
                <a:solidFill>
                  <a:srgbClr val="160093"/>
                </a:solidFill>
                <a:latin typeface="Times New Roman" panose="02020603050405020304" pitchFamily="18" charset="0"/>
                <a:ea typeface="ＭＳ Ｐゴシック" charset="0"/>
                <a:cs typeface="Times New Roman" panose="02020603050405020304" pitchFamily="18" charset="0"/>
              </a:rPr>
              <a:t>Eser Sözleşmesi</a:t>
            </a:r>
            <a:endParaRPr lang="tr-TR" sz="2400" b="1" u="sng" dirty="0">
              <a:solidFill>
                <a:srgbClr val="160093"/>
              </a:solidFill>
              <a:latin typeface="Times New Roman" panose="02020603050405020304" pitchFamily="18" charset="0"/>
              <a:ea typeface="ＭＳ Ｐゴシック" charset="0"/>
              <a:cs typeface="Times New Roman" panose="02020603050405020304" pitchFamily="18" charset="0"/>
            </a:endParaRP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Tree>
    <p:extLst>
      <p:ext uri="{BB962C8B-B14F-4D97-AF65-F5344CB8AC3E}">
        <p14:creationId xmlns:p14="http://schemas.microsoft.com/office/powerpoint/2010/main" val="2695519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02239" y="647598"/>
            <a:ext cx="10053405" cy="369332"/>
          </a:xfrm>
          <a:prstGeom prst="rect">
            <a:avLst/>
          </a:prstGeom>
        </p:spPr>
        <p:txBody>
          <a:bodyPr/>
          <a:lstStyle/>
          <a:p>
            <a:pPr lvl="1"/>
            <a:endParaRPr lang="en-US" dirty="0"/>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r>
              <a:rPr lang="tr-TR" altLang="tr-TR" sz="2400" b="1" u="sng" dirty="0">
                <a:solidFill>
                  <a:srgbClr val="160093"/>
                </a:solidFill>
                <a:latin typeface="Times New Roman" panose="02020603050405020304" pitchFamily="18" charset="0"/>
                <a:ea typeface="ＭＳ Ｐゴシック" charset="0"/>
                <a:cs typeface="Times New Roman" panose="02020603050405020304" pitchFamily="18" charset="0"/>
              </a:rPr>
              <a:t>Eser Sözleşmesi</a:t>
            </a:r>
            <a:endParaRPr lang="tr-TR" sz="2400" b="1" u="sng" dirty="0">
              <a:solidFill>
                <a:srgbClr val="160093"/>
              </a:solidFill>
              <a:latin typeface="Times New Roman" panose="02020603050405020304" pitchFamily="18" charset="0"/>
              <a:ea typeface="ＭＳ Ｐゴシック" charset="0"/>
              <a:cs typeface="Times New Roman" panose="02020603050405020304" pitchFamily="18" charset="0"/>
            </a:endParaRP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
        <p:nvSpPr>
          <p:cNvPr id="2" name="Dikdörtgen 1"/>
          <p:cNvSpPr/>
          <p:nvPr/>
        </p:nvSpPr>
        <p:spPr>
          <a:xfrm>
            <a:off x="364654" y="1279482"/>
            <a:ext cx="8316050" cy="1938992"/>
          </a:xfrm>
          <a:prstGeom prst="rect">
            <a:avLst/>
          </a:prstGeom>
        </p:spPr>
        <p:txBody>
          <a:bodyPr wrap="square">
            <a:spAutoFit/>
          </a:bodyPr>
          <a:lstStyle/>
          <a:p>
            <a:pPr algn="just"/>
            <a:r>
              <a:rPr lang="tr-TR" altLang="tr-TR" sz="2400" dirty="0" err="1"/>
              <a:t>BK’da</a:t>
            </a:r>
            <a:r>
              <a:rPr lang="tr-TR" altLang="tr-TR" sz="2400" dirty="0"/>
              <a:t> kullanılan “imal” teriminden yeni bir eser ortaya koymak kadar var olan bir eseri değiştirmeyi ve onarmayı da kapsadığı anlaşılmalıdır. Dolayısıyla bina, gemi ve makine inşası, binaların yıkılması ve restorasyonu, gibi konular eser sözleşmesinin konusunu olabilmektedir.</a:t>
            </a:r>
          </a:p>
        </p:txBody>
      </p:sp>
    </p:spTree>
    <p:extLst>
      <p:ext uri="{BB962C8B-B14F-4D97-AF65-F5344CB8AC3E}">
        <p14:creationId xmlns:p14="http://schemas.microsoft.com/office/powerpoint/2010/main" val="2035407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FBC372-98BB-4B1F-B965-C04E3E8A958C}"/>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t>
            </a:r>
            <a:r>
              <a:rPr lang="tr-TR" altLang="tr-TR" u="sng" dirty="0" smtClean="0">
                <a:latin typeface="Times New Roman" panose="02020603050405020304" pitchFamily="18" charset="0"/>
                <a:cs typeface="Times New Roman" panose="02020603050405020304" pitchFamily="18" charset="0"/>
              </a:rPr>
              <a:t>    Müteahhidin </a:t>
            </a:r>
            <a:r>
              <a:rPr lang="tr-TR" altLang="tr-TR" u="sng" dirty="0">
                <a:latin typeface="Times New Roman" panose="02020603050405020304" pitchFamily="18" charset="0"/>
                <a:cs typeface="Times New Roman" panose="02020603050405020304" pitchFamily="18" charset="0"/>
              </a:rPr>
              <a:t>Eser Sözleşmesinden Kaynaklanan Borçları</a:t>
            </a:r>
            <a:endParaRPr lang="tr-TR" u="sng"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3FD810F6-E3C0-4B35-91CA-91FCD686BEFB}"/>
              </a:ext>
            </a:extLst>
          </p:cNvPr>
          <p:cNvSpPr>
            <a:spLocks noGrp="1"/>
          </p:cNvSpPr>
          <p:nvPr>
            <p:ph idx="1"/>
          </p:nvPr>
        </p:nvSpPr>
        <p:spPr>
          <a:xfrm>
            <a:off x="554736" y="1335024"/>
            <a:ext cx="7543800" cy="4114800"/>
          </a:xfrm>
        </p:spPr>
        <p:txBody>
          <a:bodyPr/>
          <a:lstStyle/>
          <a:p>
            <a:pPr marL="0" indent="0" fontAlgn="auto">
              <a:spcAft>
                <a:spcPts val="0"/>
              </a:spcAft>
              <a:buFont typeface="Arial" panose="020B0604020202020204" pitchFamily="34" charset="0"/>
              <a:buNone/>
              <a:defRPr/>
            </a:pPr>
            <a:r>
              <a:rPr lang="tr-TR" altLang="tr-TR" b="1" dirty="0"/>
              <a:t>a) Müteahhidin İşi Sadakat ve Özenle Yapma Borcu </a:t>
            </a:r>
            <a:r>
              <a:rPr lang="tr-TR" altLang="tr-TR" dirty="0"/>
              <a:t>BK 357</a:t>
            </a:r>
            <a:endParaRPr lang="tr-TR" altLang="tr-TR" sz="800" b="1" dirty="0"/>
          </a:p>
          <a:p>
            <a:pPr marL="0" indent="0" algn="just" fontAlgn="auto">
              <a:spcAft>
                <a:spcPts val="0"/>
              </a:spcAft>
              <a:buFont typeface="Arial" panose="020B0604020202020204" pitchFamily="34" charset="0"/>
              <a:buNone/>
              <a:defRPr/>
            </a:pPr>
            <a:r>
              <a:rPr lang="tr-TR" altLang="tr-TR" b="1" dirty="0"/>
              <a:t>1.</a:t>
            </a:r>
            <a:r>
              <a:rPr lang="tr-TR" altLang="tr-TR" dirty="0"/>
              <a:t> Malzeme iş sahibi tarafından verildiği takdirde, müteahhidin, </a:t>
            </a:r>
            <a:r>
              <a:rPr lang="tr-TR" altLang="tr-TR" b="1" u="sng" dirty="0"/>
              <a:t>malzemenin kullanılışı hakkında hesap vermek ve artanı iade etmek </a:t>
            </a:r>
            <a:r>
              <a:rPr lang="tr-TR" altLang="tr-TR" dirty="0"/>
              <a:t>yükümlülüğü bulunmaktadır.</a:t>
            </a:r>
          </a:p>
          <a:p>
            <a:endParaRPr lang="tr-TR" dirty="0"/>
          </a:p>
        </p:txBody>
      </p:sp>
      <p:sp>
        <p:nvSpPr>
          <p:cNvPr id="4" name="Alt Bilgi Yer Tutucusu 3">
            <a:extLst>
              <a:ext uri="{FF2B5EF4-FFF2-40B4-BE49-F238E27FC236}">
                <a16:creationId xmlns:a16="http://schemas.microsoft.com/office/drawing/2014/main" id="{C7881D8F-BC81-4C8B-9548-8810499C7792}"/>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497522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FBC372-98BB-4B1F-B965-C04E3E8A958C}"/>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u="sng" dirty="0" smtClean="0">
                <a:latin typeface="Times New Roman" panose="02020603050405020304" pitchFamily="18" charset="0"/>
                <a:cs typeface="Times New Roman" panose="02020603050405020304" pitchFamily="18" charset="0"/>
              </a:rPr>
              <a:t>     Müteahhidin </a:t>
            </a:r>
            <a:r>
              <a:rPr lang="tr-TR" altLang="tr-TR" u="sng" dirty="0">
                <a:latin typeface="Times New Roman" panose="02020603050405020304" pitchFamily="18" charset="0"/>
                <a:cs typeface="Times New Roman" panose="02020603050405020304" pitchFamily="18" charset="0"/>
              </a:rPr>
              <a:t>Eser Sözleşmesinden Kaynaklanan Borçları</a:t>
            </a:r>
            <a:endParaRPr lang="tr-TR" u="sng"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3FD810F6-E3C0-4B35-91CA-91FCD686BEFB}"/>
              </a:ext>
            </a:extLst>
          </p:cNvPr>
          <p:cNvSpPr>
            <a:spLocks noGrp="1"/>
          </p:cNvSpPr>
          <p:nvPr>
            <p:ph idx="1"/>
          </p:nvPr>
        </p:nvSpPr>
        <p:spPr>
          <a:xfrm>
            <a:off x="448056" y="1316736"/>
            <a:ext cx="7543800" cy="4114800"/>
          </a:xfrm>
        </p:spPr>
        <p:txBody>
          <a:bodyPr/>
          <a:lstStyle/>
          <a:p>
            <a:pPr marL="0" indent="0" fontAlgn="auto">
              <a:spcAft>
                <a:spcPts val="0"/>
              </a:spcAft>
              <a:buFont typeface="Arial" panose="020B0604020202020204" pitchFamily="34" charset="0"/>
              <a:buNone/>
              <a:defRPr/>
            </a:pPr>
            <a:r>
              <a:rPr lang="tr-TR" altLang="tr-TR" b="1" dirty="0"/>
              <a:t>a) Müteahhidin İşi Sadakat ve Özenle Yapma Borcu </a:t>
            </a:r>
            <a:r>
              <a:rPr lang="tr-TR" altLang="tr-TR" dirty="0"/>
              <a:t>BK 357</a:t>
            </a:r>
            <a:endParaRPr lang="tr-TR" altLang="tr-TR" sz="800" b="1" dirty="0"/>
          </a:p>
          <a:p>
            <a:pPr marL="0" indent="0" algn="just" fontAlgn="auto">
              <a:spcAft>
                <a:spcPts val="0"/>
              </a:spcAft>
              <a:buFont typeface="Arial" panose="020B0604020202020204" pitchFamily="34" charset="0"/>
              <a:buNone/>
              <a:defRPr/>
            </a:pPr>
            <a:r>
              <a:rPr lang="tr-TR" altLang="tr-TR" b="1" dirty="0"/>
              <a:t>2.</a:t>
            </a:r>
            <a:r>
              <a:rPr lang="tr-TR" altLang="tr-TR" dirty="0"/>
              <a:t> Ayrıca müteahhidin, iş devam ettiği sırada iş sahibinin verdiği malzemenin veya gösterdiği arsanın, </a:t>
            </a:r>
            <a:r>
              <a:rPr lang="tr-TR" altLang="tr-TR" b="1" u="sng" dirty="0"/>
              <a:t>eserin gereği gibi veya vaktinde ifasını tehlikeye koyacak ayıplardan onu haberdar etme</a:t>
            </a:r>
            <a:r>
              <a:rPr lang="tr-TR" altLang="tr-TR" b="1" dirty="0"/>
              <a:t> </a:t>
            </a:r>
            <a:r>
              <a:rPr lang="tr-TR" altLang="tr-TR" dirty="0"/>
              <a:t>yükümlülüğü vardır. </a:t>
            </a:r>
          </a:p>
          <a:p>
            <a:pPr marL="0" indent="0" algn="just" fontAlgn="auto">
              <a:spcAft>
                <a:spcPts val="0"/>
              </a:spcAft>
              <a:buFont typeface="Arial" panose="020B0604020202020204" pitchFamily="34" charset="0"/>
              <a:buNone/>
              <a:defRPr/>
            </a:pPr>
            <a:r>
              <a:rPr lang="tr-TR" altLang="tr-TR" dirty="0"/>
              <a:t>Müteahhidin sır saklama yükümlülüğü altında olduğu ve bu yükümlülüğün, eser sözleşmesinin sona ermesinden sonra da devam edeceği ifade edilmektedir</a:t>
            </a:r>
          </a:p>
          <a:p>
            <a:endParaRPr lang="tr-TR" dirty="0"/>
          </a:p>
        </p:txBody>
      </p:sp>
      <p:sp>
        <p:nvSpPr>
          <p:cNvPr id="4" name="Alt Bilgi Yer Tutucusu 3">
            <a:extLst>
              <a:ext uri="{FF2B5EF4-FFF2-40B4-BE49-F238E27FC236}">
                <a16:creationId xmlns:a16="http://schemas.microsoft.com/office/drawing/2014/main" id="{C7881D8F-BC81-4C8B-9548-8810499C7792}"/>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260964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FBC372-98BB-4B1F-B965-C04E3E8A958C}"/>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t>
            </a:r>
            <a:r>
              <a:rPr lang="tr-TR" altLang="tr-TR" u="sng" dirty="0" smtClean="0">
                <a:latin typeface="Times New Roman" panose="02020603050405020304" pitchFamily="18" charset="0"/>
                <a:cs typeface="Times New Roman" panose="02020603050405020304" pitchFamily="18" charset="0"/>
              </a:rPr>
              <a:t>    Müteahhidin </a:t>
            </a:r>
            <a:r>
              <a:rPr lang="tr-TR" altLang="tr-TR" u="sng" dirty="0">
                <a:latin typeface="Times New Roman" panose="02020603050405020304" pitchFamily="18" charset="0"/>
                <a:cs typeface="Times New Roman" panose="02020603050405020304" pitchFamily="18" charset="0"/>
              </a:rPr>
              <a:t>Eser Sözleşmesinden Kaynaklanan Borçları</a:t>
            </a:r>
            <a:endParaRPr lang="tr-TR" u="sng"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3FD810F6-E3C0-4B35-91CA-91FCD686BEFB}"/>
              </a:ext>
            </a:extLst>
          </p:cNvPr>
          <p:cNvSpPr>
            <a:spLocks noGrp="1"/>
          </p:cNvSpPr>
          <p:nvPr>
            <p:ph idx="1"/>
          </p:nvPr>
        </p:nvSpPr>
        <p:spPr>
          <a:xfrm>
            <a:off x="469392" y="1249680"/>
            <a:ext cx="7543800" cy="4114800"/>
          </a:xfrm>
        </p:spPr>
        <p:txBody>
          <a:bodyPr/>
          <a:lstStyle/>
          <a:p>
            <a:pPr marL="0" indent="0" fontAlgn="auto">
              <a:spcAft>
                <a:spcPts val="0"/>
              </a:spcAft>
              <a:buFont typeface="Arial" panose="020B0604020202020204" pitchFamily="34" charset="0"/>
              <a:buNone/>
              <a:defRPr/>
            </a:pPr>
            <a:r>
              <a:rPr lang="tr-TR" altLang="tr-TR" b="1" dirty="0"/>
              <a:t>a) Müteahhidin İşi Sadakat ve Özenle Yapma Borcu </a:t>
            </a:r>
            <a:r>
              <a:rPr lang="tr-TR" altLang="tr-TR" dirty="0"/>
              <a:t>BK 357</a:t>
            </a:r>
            <a:endParaRPr lang="tr-TR" altLang="tr-TR" sz="800" b="1" dirty="0"/>
          </a:p>
          <a:p>
            <a:pPr marL="0" indent="0" algn="just" fontAlgn="auto">
              <a:spcAft>
                <a:spcPts val="0"/>
              </a:spcAft>
              <a:buFont typeface="Arial" panose="020B0604020202020204" pitchFamily="34" charset="0"/>
              <a:buNone/>
              <a:defRPr/>
            </a:pPr>
            <a:r>
              <a:rPr lang="tr-TR" altLang="tr-TR" b="1" dirty="0"/>
              <a:t>1.</a:t>
            </a:r>
            <a:r>
              <a:rPr lang="tr-TR" altLang="tr-TR" dirty="0"/>
              <a:t> Malzeme iş sahibi tarafından verildiği takdirde, müteahhidin, </a:t>
            </a:r>
            <a:r>
              <a:rPr lang="tr-TR" altLang="tr-TR" b="1" u="sng" dirty="0"/>
              <a:t>malzemenin kullanılışı hakkında hesap vermek ve artanı iade etmek </a:t>
            </a:r>
            <a:r>
              <a:rPr lang="tr-TR" altLang="tr-TR" dirty="0"/>
              <a:t>yükümlülüğü bulunmaktadır.</a:t>
            </a:r>
          </a:p>
          <a:p>
            <a:pPr marL="0" indent="0" algn="just" fontAlgn="auto">
              <a:spcAft>
                <a:spcPts val="0"/>
              </a:spcAft>
              <a:buFont typeface="Arial" panose="020B0604020202020204" pitchFamily="34" charset="0"/>
              <a:buNone/>
              <a:defRPr/>
            </a:pPr>
            <a:r>
              <a:rPr lang="tr-TR" altLang="tr-TR" b="1" dirty="0"/>
              <a:t>2.</a:t>
            </a:r>
            <a:r>
              <a:rPr lang="tr-TR" altLang="tr-TR" dirty="0"/>
              <a:t> Ayrıca müteahhidin, iş devam ettiği sırada iş sahibinin verdiği malzemenin veya gösterdiği arsanın, </a:t>
            </a:r>
            <a:r>
              <a:rPr lang="tr-TR" altLang="tr-TR" b="1" u="sng" dirty="0"/>
              <a:t>eserin gereği gibi veya vaktinde ifasını tehlikeye koyacak ayıplardan onu haberdar etme</a:t>
            </a:r>
            <a:r>
              <a:rPr lang="tr-TR" altLang="tr-TR" b="1" dirty="0"/>
              <a:t> </a:t>
            </a:r>
            <a:r>
              <a:rPr lang="tr-TR" altLang="tr-TR" dirty="0"/>
              <a:t>yükümlülüğü vardır. </a:t>
            </a:r>
          </a:p>
          <a:p>
            <a:pPr marL="0" indent="0" algn="just" fontAlgn="auto">
              <a:spcAft>
                <a:spcPts val="0"/>
              </a:spcAft>
              <a:buFont typeface="Arial" panose="020B0604020202020204" pitchFamily="34" charset="0"/>
              <a:buNone/>
              <a:defRPr/>
            </a:pPr>
            <a:r>
              <a:rPr lang="tr-TR" altLang="tr-TR" dirty="0"/>
              <a:t>Müteahhidin sır saklama yükümlülüğü altında olduğu ve bu yükümlülüğün, eser sözleşmesinin sona ermesinden sonra da devam edeceği ifade edilmektedir</a:t>
            </a:r>
          </a:p>
          <a:p>
            <a:endParaRPr lang="tr-TR" dirty="0"/>
          </a:p>
        </p:txBody>
      </p:sp>
      <p:sp>
        <p:nvSpPr>
          <p:cNvPr id="4" name="Alt Bilgi Yer Tutucusu 3">
            <a:extLst>
              <a:ext uri="{FF2B5EF4-FFF2-40B4-BE49-F238E27FC236}">
                <a16:creationId xmlns:a16="http://schemas.microsoft.com/office/drawing/2014/main" id="{C7881D8F-BC81-4C8B-9548-8810499C7792}"/>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340136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D8B004-A801-4017-82FF-354BB5BB8D4F}"/>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u="sng" dirty="0" smtClean="0">
                <a:latin typeface="Times New Roman" panose="02020603050405020304" pitchFamily="18" charset="0"/>
                <a:cs typeface="Times New Roman" panose="02020603050405020304" pitchFamily="18" charset="0"/>
              </a:rPr>
              <a:t>     b</a:t>
            </a:r>
            <a:r>
              <a:rPr lang="tr-TR" altLang="tr-TR" u="sng" dirty="0">
                <a:latin typeface="Times New Roman" panose="02020603050405020304" pitchFamily="18" charset="0"/>
                <a:cs typeface="Times New Roman" panose="02020603050405020304" pitchFamily="18" charset="0"/>
              </a:rPr>
              <a:t>) Müteahhidin İşi Bizzat Yapma Borcu </a:t>
            </a:r>
            <a:endParaRPr lang="tr-TR" u="sng"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C1486F01-389B-4A12-BF07-1569E41AE82C}"/>
              </a:ext>
            </a:extLst>
          </p:cNvPr>
          <p:cNvSpPr>
            <a:spLocks noGrp="1"/>
          </p:cNvSpPr>
          <p:nvPr>
            <p:ph idx="1"/>
          </p:nvPr>
        </p:nvSpPr>
        <p:spPr>
          <a:xfrm>
            <a:off x="396240" y="1261872"/>
            <a:ext cx="7613904" cy="4114800"/>
          </a:xfrm>
        </p:spPr>
        <p:txBody>
          <a:bodyPr/>
          <a:lstStyle/>
          <a:p>
            <a:pPr algn="just" fontAlgn="auto">
              <a:spcBef>
                <a:spcPts val="0"/>
              </a:spcBef>
              <a:spcAft>
                <a:spcPts val="1200"/>
              </a:spcAft>
              <a:defRPr/>
            </a:pPr>
            <a:r>
              <a:rPr lang="tr-TR" sz="2400" dirty="0"/>
              <a:t>BK 356/2 uyarınca: “</a:t>
            </a:r>
            <a:r>
              <a:rPr lang="tr-TR" sz="2400" i="1" dirty="0"/>
              <a:t>Müteahhit, imal olunacak şeyi bizzat yapmağa veya kendi idaresi altında yaptırmağa mecburdur. Fakat işin mahiyetine göre şahsi maharetinin önemi yok ise, taahhüt ettiği şeyi başkasına da imal ettirebilir.</a:t>
            </a:r>
            <a:r>
              <a:rPr lang="tr-TR" sz="2400" dirty="0"/>
              <a:t>”</a:t>
            </a:r>
          </a:p>
          <a:p>
            <a:pPr marL="360363" indent="0" algn="just" fontAlgn="auto">
              <a:spcAft>
                <a:spcPts val="0"/>
              </a:spcAft>
              <a:buFont typeface="Arial" panose="020B0604020202020204" pitchFamily="34" charset="0"/>
              <a:buNone/>
              <a:defRPr/>
            </a:pPr>
            <a:r>
              <a:rPr lang="tr-TR" sz="2400" dirty="0"/>
              <a:t>.</a:t>
            </a:r>
          </a:p>
          <a:p>
            <a:pPr algn="just"/>
            <a:endParaRPr lang="tr-TR" sz="2400" dirty="0"/>
          </a:p>
        </p:txBody>
      </p:sp>
      <p:sp>
        <p:nvSpPr>
          <p:cNvPr id="4" name="Alt Bilgi Yer Tutucusu 3">
            <a:extLst>
              <a:ext uri="{FF2B5EF4-FFF2-40B4-BE49-F238E27FC236}">
                <a16:creationId xmlns:a16="http://schemas.microsoft.com/office/drawing/2014/main" id="{AE341166-D9CE-4714-97E3-3698A1AE8521}"/>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3751438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7D8B004-A801-4017-82FF-354BB5BB8D4F}"/>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u="sng" dirty="0" smtClean="0">
                <a:latin typeface="Times New Roman" panose="02020603050405020304" pitchFamily="18" charset="0"/>
                <a:cs typeface="Times New Roman" panose="02020603050405020304" pitchFamily="18" charset="0"/>
              </a:rPr>
              <a:t>     b</a:t>
            </a:r>
            <a:r>
              <a:rPr lang="tr-TR" altLang="tr-TR" u="sng" dirty="0">
                <a:latin typeface="Times New Roman" panose="02020603050405020304" pitchFamily="18" charset="0"/>
                <a:cs typeface="Times New Roman" panose="02020603050405020304" pitchFamily="18" charset="0"/>
              </a:rPr>
              <a:t>) Müteahhidin İşi Bizzat Yapma Borcu </a:t>
            </a:r>
            <a:endParaRPr lang="tr-TR" u="sng" dirty="0">
              <a:latin typeface="Times New Roman" panose="02020603050405020304" pitchFamily="18" charset="0"/>
              <a:cs typeface="Times New Roman" panose="02020603050405020304" pitchFamily="18" charset="0"/>
            </a:endParaRPr>
          </a:p>
        </p:txBody>
      </p:sp>
      <p:sp>
        <p:nvSpPr>
          <p:cNvPr id="3" name="İçerik Yer Tutucusu 2">
            <a:extLst>
              <a:ext uri="{FF2B5EF4-FFF2-40B4-BE49-F238E27FC236}">
                <a16:creationId xmlns:a16="http://schemas.microsoft.com/office/drawing/2014/main" id="{C1486F01-389B-4A12-BF07-1569E41AE82C}"/>
              </a:ext>
            </a:extLst>
          </p:cNvPr>
          <p:cNvSpPr>
            <a:spLocks noGrp="1"/>
          </p:cNvSpPr>
          <p:nvPr>
            <p:ph idx="1"/>
          </p:nvPr>
        </p:nvSpPr>
        <p:spPr>
          <a:xfrm>
            <a:off x="0" y="1383792"/>
            <a:ext cx="8827008" cy="4114800"/>
          </a:xfrm>
        </p:spPr>
        <p:txBody>
          <a:bodyPr/>
          <a:lstStyle/>
          <a:p>
            <a:pPr marL="360363" indent="0" algn="just" fontAlgn="auto">
              <a:spcAft>
                <a:spcPts val="0"/>
              </a:spcAft>
              <a:buFont typeface="Arial" panose="020B0604020202020204" pitchFamily="34" charset="0"/>
              <a:buNone/>
              <a:defRPr/>
            </a:pPr>
            <a:r>
              <a:rPr lang="tr-TR" sz="2400" dirty="0"/>
              <a:t>Buna göre müteahhidin idaresi altında başkasına yaptıracağı eser, müteahhidin maddi ve fikri kişisel yeteneklerine göre, aynı mahiyette meydana getirilemeyecek kadar etkileniyorsa, müteahhitçe bizzat yapılması zorunlu olacaktır.</a:t>
            </a:r>
          </a:p>
          <a:p>
            <a:pPr algn="just"/>
            <a:endParaRPr lang="tr-TR" dirty="0"/>
          </a:p>
        </p:txBody>
      </p:sp>
      <p:sp>
        <p:nvSpPr>
          <p:cNvPr id="4" name="Alt Bilgi Yer Tutucusu 3">
            <a:extLst>
              <a:ext uri="{FF2B5EF4-FFF2-40B4-BE49-F238E27FC236}">
                <a16:creationId xmlns:a16="http://schemas.microsoft.com/office/drawing/2014/main" id="{AE341166-D9CE-4714-97E3-3698A1AE8521}"/>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2005243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A0B10D-DBCE-4FB1-9030-ACFFE81DF5F1}"/>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dirty="0" smtClean="0">
                <a:latin typeface="Times New Roman" panose="02020603050405020304" pitchFamily="18" charset="0"/>
                <a:cs typeface="Times New Roman" panose="02020603050405020304" pitchFamily="18" charset="0"/>
              </a:rPr>
              <a:t>	</a:t>
            </a:r>
            <a:r>
              <a:rPr lang="tr-TR" altLang="tr-TR" u="sng" dirty="0" smtClean="0">
                <a:latin typeface="Times New Roman" panose="02020603050405020304" pitchFamily="18" charset="0"/>
                <a:cs typeface="Times New Roman" panose="02020603050405020304" pitchFamily="18" charset="0"/>
              </a:rPr>
              <a:t>Kaynaklar</a:t>
            </a:r>
            <a:endParaRPr lang="tr-TR" dirty="0"/>
          </a:p>
        </p:txBody>
      </p:sp>
      <p:graphicFrame>
        <p:nvGraphicFramePr>
          <p:cNvPr id="5" name="Tablo 4"/>
          <p:cNvGraphicFramePr>
            <a:graphicFrameLocks noGrp="1"/>
          </p:cNvGraphicFramePr>
          <p:nvPr/>
        </p:nvGraphicFramePr>
        <p:xfrm>
          <a:off x="465812" y="1187949"/>
          <a:ext cx="7886700" cy="3657600"/>
        </p:xfrm>
        <a:graphic>
          <a:graphicData uri="http://schemas.openxmlformats.org/drawingml/2006/table">
            <a:tbl>
              <a:tblPr/>
              <a:tblGrid>
                <a:gridCol w="7886700">
                  <a:extLst>
                    <a:ext uri="{9D8B030D-6E8A-4147-A177-3AD203B41FA5}">
                      <a16:colId xmlns:a16="http://schemas.microsoft.com/office/drawing/2014/main" val="515471720"/>
                    </a:ext>
                  </a:extLst>
                </a:gridCol>
              </a:tblGrid>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Borçlar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Özel</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Hükümler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Eren</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Fikret</a:t>
                      </a:r>
                      <a:r>
                        <a:rPr lang="en-US" sz="2000" dirty="0">
                          <a:effectLst/>
                          <a:latin typeface="Arial" panose="020B0604020202020204" pitchFamily="34" charset="0"/>
                          <a:cs typeface="Arial" panose="020B0604020202020204" pitchFamily="34" charset="0"/>
                        </a:rPr>
                        <a:t>, , Ankara 2015 </a:t>
                      </a:r>
                    </a:p>
                  </a:txBody>
                  <a:tcPr marL="0" marR="0" marT="0" marB="0" anchor="ctr">
                    <a:lnL>
                      <a:noFill/>
                    </a:lnL>
                    <a:lnR>
                      <a:noFill/>
                    </a:lnR>
                    <a:lnT>
                      <a:noFill/>
                    </a:lnT>
                    <a:lnB>
                      <a:noFill/>
                    </a:lnB>
                  </a:tcPr>
                </a:tc>
                <a:extLst>
                  <a:ext uri="{0D108BD9-81ED-4DB2-BD59-A6C34878D82A}">
                    <a16:rowId xmlns:a16="http://schemas.microsoft.com/office/drawing/2014/main" val="4129779016"/>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Elektrik Piyasası Kanununun Öngördüğü Hukuki Rejim ve Elektrik Tedarik Sözleşmeleri, M. Yavuz, 2011. </a:t>
                      </a:r>
                    </a:p>
                  </a:txBody>
                  <a:tcPr marL="0" marR="0" marT="0" marB="0" anchor="ctr">
                    <a:lnL>
                      <a:noFill/>
                    </a:lnL>
                    <a:lnR>
                      <a:noFill/>
                    </a:lnR>
                    <a:lnT>
                      <a:noFill/>
                    </a:lnT>
                    <a:lnB>
                      <a:noFill/>
                    </a:lnB>
                  </a:tcPr>
                </a:tc>
                <a:extLst>
                  <a:ext uri="{0D108BD9-81ED-4DB2-BD59-A6C34878D82A}">
                    <a16:rowId xmlns:a16="http://schemas.microsoft.com/office/drawing/2014/main" val="4251427587"/>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Araştırma Enstitüsü, Türkiye’de Elektrik Enerjisi Sektörü ve Hukuki Durumu, Ankara, 2007. </a:t>
                      </a:r>
                    </a:p>
                  </a:txBody>
                  <a:tcPr marL="0" marR="0" marT="0" marB="0" anchor="ctr">
                    <a:lnL>
                      <a:noFill/>
                    </a:lnL>
                    <a:lnR>
                      <a:noFill/>
                    </a:lnR>
                    <a:lnT>
                      <a:noFill/>
                    </a:lnT>
                    <a:lnB>
                      <a:noFill/>
                    </a:lnB>
                  </a:tcPr>
                </a:tc>
                <a:extLst>
                  <a:ext uri="{0D108BD9-81ED-4DB2-BD59-A6C34878D82A}">
                    <a16:rowId xmlns:a16="http://schemas.microsoft.com/office/drawing/2014/main" val="37720629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Y. Aslan, C.I, C.II, C.III, 2007, 2008, 2009. </a:t>
                      </a:r>
                    </a:p>
                  </a:txBody>
                  <a:tcPr marL="0" marR="0" marT="0" marB="0" anchor="ctr">
                    <a:lnL>
                      <a:noFill/>
                    </a:lnL>
                    <a:lnR>
                      <a:noFill/>
                    </a:lnR>
                    <a:lnT>
                      <a:noFill/>
                    </a:lnT>
                    <a:lnB>
                      <a:noFill/>
                    </a:lnB>
                  </a:tcPr>
                </a:tc>
                <a:extLst>
                  <a:ext uri="{0D108BD9-81ED-4DB2-BD59-A6C34878D82A}">
                    <a16:rowId xmlns:a16="http://schemas.microsoft.com/office/drawing/2014/main" val="5985227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Sözleşmeleri, H. Ayrancı, 2010. </a:t>
                      </a:r>
                    </a:p>
                  </a:txBody>
                  <a:tcPr marL="0" marR="0" marT="0" marB="0" anchor="ctr">
                    <a:lnL>
                      <a:noFill/>
                    </a:lnL>
                    <a:lnR>
                      <a:noFill/>
                    </a:lnR>
                    <a:lnT>
                      <a:noFill/>
                    </a:lnT>
                    <a:lnB>
                      <a:noFill/>
                    </a:lnB>
                  </a:tcPr>
                </a:tc>
                <a:extLst>
                  <a:ext uri="{0D108BD9-81ED-4DB2-BD59-A6C34878D82A}">
                    <a16:rowId xmlns:a16="http://schemas.microsoft.com/office/drawing/2014/main" val="1853039253"/>
                  </a:ext>
                </a:extLst>
              </a:tr>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Eser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Sözleşmesi</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ve</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İnşaat</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E. </a:t>
                      </a:r>
                      <a:r>
                        <a:rPr lang="en-US" sz="2000" dirty="0" err="1">
                          <a:effectLst/>
                          <a:latin typeface="Arial" panose="020B0604020202020204" pitchFamily="34" charset="0"/>
                          <a:cs typeface="Arial" panose="020B0604020202020204" pitchFamily="34" charset="0"/>
                        </a:rPr>
                        <a:t>Aydemir</a:t>
                      </a:r>
                      <a:r>
                        <a:rPr lang="en-US" sz="2000" dirty="0">
                          <a:effectLst/>
                          <a:latin typeface="Arial" panose="020B0604020202020204" pitchFamily="34" charset="0"/>
                          <a:cs typeface="Arial" panose="020B0604020202020204" pitchFamily="34" charset="0"/>
                        </a:rPr>
                        <a:t>, Ankara 2012 </a:t>
                      </a:r>
                    </a:p>
                  </a:txBody>
                  <a:tcPr marL="0" marR="0" marT="0" marB="0" anchor="ctr">
                    <a:lnL>
                      <a:noFill/>
                    </a:lnL>
                    <a:lnR>
                      <a:noFill/>
                    </a:lnR>
                    <a:lnT>
                      <a:noFill/>
                    </a:lnT>
                    <a:lnB>
                      <a:noFill/>
                    </a:lnB>
                  </a:tcPr>
                </a:tc>
                <a:extLst>
                  <a:ext uri="{0D108BD9-81ED-4DB2-BD59-A6C34878D82A}">
                    <a16:rowId xmlns:a16="http://schemas.microsoft.com/office/drawing/2014/main" val="2487217264"/>
                  </a:ext>
                </a:extLst>
              </a:tr>
            </a:tbl>
          </a:graphicData>
        </a:graphic>
      </p:graphicFrame>
    </p:spTree>
    <p:extLst>
      <p:ext uri="{BB962C8B-B14F-4D97-AF65-F5344CB8AC3E}">
        <p14:creationId xmlns:p14="http://schemas.microsoft.com/office/powerpoint/2010/main" val="26334987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konomi">
  <a:themeElements>
    <a:clrScheme name="Gazete kağıdı">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ekonomi" id="{14396F44-94C0-4BF2-8333-266569A57D02}" vid="{03703BF9-DFA0-42C9-89F9-C03DE1C4A071}"/>
    </a:ext>
  </a:extLst>
</a:theme>
</file>

<file path=ppt/theme/theme2.xml><?xml version="1.0" encoding="utf-8"?>
<a:theme xmlns:a="http://schemas.openxmlformats.org/drawingml/2006/main" name="1_Ric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t." id="{413A7544-DC64-4FD9-B67F-E82A6B382656}" vid="{2993C0EF-C761-423D-BA24-A50FC7959470}"/>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ekonomi</Template>
  <TotalTime>12519</TotalTime>
  <Words>579</Words>
  <Application>Microsoft Office PowerPoint</Application>
  <PresentationFormat>Ekran Gösterisi (4:3)</PresentationFormat>
  <Paragraphs>42</Paragraphs>
  <Slides>11</Slides>
  <Notes>0</Notes>
  <HiddenSlides>0</HiddenSlides>
  <MMClips>0</MMClips>
  <ScaleCrop>false</ScaleCrop>
  <HeadingPairs>
    <vt:vector size="6" baseType="variant">
      <vt:variant>
        <vt:lpstr>Kullanılan Yazı Tipleri</vt:lpstr>
      </vt:variant>
      <vt:variant>
        <vt:i4>6</vt:i4>
      </vt:variant>
      <vt:variant>
        <vt:lpstr>Tema</vt:lpstr>
      </vt:variant>
      <vt:variant>
        <vt:i4>3</vt:i4>
      </vt:variant>
      <vt:variant>
        <vt:lpstr>Slayt Başlıkları</vt:lpstr>
      </vt:variant>
      <vt:variant>
        <vt:i4>11</vt:i4>
      </vt:variant>
    </vt:vector>
  </HeadingPairs>
  <TitlesOfParts>
    <vt:vector size="20" baseType="lpstr">
      <vt:lpstr>ＭＳ Ｐゴシック</vt:lpstr>
      <vt:lpstr>Arial</vt:lpstr>
      <vt:lpstr>Calibri</vt:lpstr>
      <vt:lpstr>Times New Roman</vt:lpstr>
      <vt:lpstr>Trebuchet MS</vt:lpstr>
      <vt:lpstr>Wingdings</vt:lpstr>
      <vt:lpstr>ekonomi</vt:lpstr>
      <vt:lpstr>1_Rics</vt:lpstr>
      <vt:lpstr>h.t.</vt:lpstr>
      <vt:lpstr>PowerPoint Sunusu</vt:lpstr>
      <vt:lpstr>PowerPoint Sunusu</vt:lpstr>
      <vt:lpstr>PowerPoint Sunusu</vt:lpstr>
      <vt:lpstr>PowerPoint Sunusu</vt:lpstr>
      <vt:lpstr>PowerPoint Sunusu</vt:lpstr>
      <vt:lpstr>       Müteahhidin Eser Sözleşmesinden Kaynaklanan Borçları</vt:lpstr>
      <vt:lpstr>       Müteahhidin Eser Sözleşmesinden Kaynaklanan Borçları</vt:lpstr>
      <vt:lpstr>       Müteahhidin Eser Sözleşmesinden Kaynaklanan Borçları</vt:lpstr>
      <vt:lpstr>       b) Müteahhidin İşi Bizzat Yapma Borcu </vt:lpstr>
      <vt:lpstr>       b) Müteahhidin İşi Bizzat Yapma Borcu </vt:lpstr>
      <vt:lpstr>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ÜNİVERSİTESİ UYGULAMALI BİLİMLER FAKÜLTESİ GAYRİMENKUL GELİŞTİRME VE YÖNETİMİ BÖLÜMÜ</dc:title>
  <dc:creator>sibel</dc:creator>
  <cp:lastModifiedBy>Windows Kullanıcısı</cp:lastModifiedBy>
  <cp:revision>817</cp:revision>
  <cp:lastPrinted>2016-10-24T07:53:35Z</cp:lastPrinted>
  <dcterms:created xsi:type="dcterms:W3CDTF">2016-09-18T09:35:24Z</dcterms:created>
  <dcterms:modified xsi:type="dcterms:W3CDTF">2020-02-28T13:55:06Z</dcterms:modified>
</cp:coreProperties>
</file>