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72" r:id="rId4"/>
  </p:sldMasterIdLst>
  <p:notesMasterIdLst>
    <p:notesMasterId r:id="rId15"/>
  </p:notesMasterIdLst>
  <p:sldIdLst>
    <p:sldId id="284" r:id="rId5"/>
    <p:sldId id="285" r:id="rId6"/>
    <p:sldId id="286" r:id="rId7"/>
    <p:sldId id="287" r:id="rId8"/>
    <p:sldId id="293" r:id="rId9"/>
    <p:sldId id="288" r:id="rId10"/>
    <p:sldId id="289" r:id="rId11"/>
    <p:sldId id="290" r:id="rId12"/>
    <p:sldId id="291" r:id="rId13"/>
    <p:sldId id="29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91" d="100"/>
          <a:sy n="91" d="100"/>
        </p:scale>
        <p:origin x="-13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a:t>
            </a:fld>
            <a:endParaRPr lang="en-US"/>
          </a:p>
        </p:txBody>
      </p:sp>
    </p:spTree>
    <p:extLst>
      <p:ext uri="{BB962C8B-B14F-4D97-AF65-F5344CB8AC3E}">
        <p14:creationId xmlns="" xmlns:p14="http://schemas.microsoft.com/office/powerpoint/2010/main" val="3349794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tr-TR"/>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latin typeface="Calibri" panose="020F0502020204030204" pitchFamily="34" charset="0"/>
                <a:cs typeface="Calibri" panose="020F0502020204030204" pitchFamily="34" charset="0"/>
              </a:rPr>
              <a:t>İdari yargı kolunun görevli olduğu davalarda hangi idari yargı merciin görevli olduğunu konu ve yer itibariyle yetki kuralları çerçevesinde tespit ederiz. </a:t>
            </a: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İdari yargı kolunun içerisinde Danıştay, Bölge İdare Mahkemeleri, idare ve vergi mahkemeleri vardır. Bunlardan ilk derece mahkemesi olarak görevli olanlar Danıştay, İdare ve vergi mahkemeleridir.</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Görev</a:t>
            </a:r>
            <a:r>
              <a:rPr lang="tr-TR" dirty="0">
                <a:latin typeface="Calibri" panose="020F0502020204030204" pitchFamily="34" charset="0"/>
                <a:cs typeface="Calibri" panose="020F0502020204030204" pitchFamily="34" charset="0"/>
              </a:rPr>
              <a:t>, bir davanın konusu itibariyle, idari yargı kolu içindeki hangi yargı mercii tarafından görüleceğine ilişkindir.(Danıştay mı? İdare mahkemesi mi? Vergi mahkemesi mi?)</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Yetki</a:t>
            </a:r>
            <a:r>
              <a:rPr lang="tr-TR" dirty="0">
                <a:latin typeface="Calibri" panose="020F0502020204030204" pitchFamily="34" charset="0"/>
                <a:cs typeface="Calibri" panose="020F0502020204030204" pitchFamily="34" charset="0"/>
              </a:rPr>
              <a:t>, hangi yer idari yargı merciinin davaya bakacağına ilişkindir.(Örneğin, Ankara İdare Mahkemesi mi, İstanbul İdare Mahkemesi mi? İzmir Vergi Mahkemesi mi, Konya Vergi Mahkemesi mi?)</a:t>
            </a:r>
            <a:endParaRPr lang="en-US"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 </a:t>
            </a:r>
            <a:br>
              <a:rPr lang="tr-TR" sz="2400" dirty="0">
                <a:latin typeface="Gill Sans MT" panose="020B0502020104020203" pitchFamily="34" charset="0"/>
                <a:cs typeface="Calibri" panose="020F0502020204030204" pitchFamily="34" charset="0"/>
              </a:rPr>
            </a:br>
            <a:r>
              <a:rPr lang="tr-TR" sz="2400" b="1" dirty="0">
                <a:latin typeface="Gill Sans MT" panose="020B0502020104020203" pitchFamily="34" charset="0"/>
                <a:cs typeface="Calibri" panose="020F0502020204030204" pitchFamily="34" charset="0"/>
              </a:rPr>
              <a:t>KONU İTİBARİYLE YETKİ - YER İTİBARİYLE YETKİ</a:t>
            </a:r>
            <a:endParaRPr lang="en-US" sz="2400" dirty="0">
              <a:latin typeface="Gill Sans MT" panose="020B0502020104020203" pitchFamily="34" charset="0"/>
              <a:cs typeface="Calibri" panose="020F0502020204030204" pitchFamily="34" charset="0"/>
            </a:endParaRPr>
          </a:p>
        </p:txBody>
      </p:sp>
    </p:spTree>
    <p:extLst>
      <p:ext uri="{BB962C8B-B14F-4D97-AF65-F5344CB8AC3E}">
        <p14:creationId xmlns="" xmlns:p14="http://schemas.microsoft.com/office/powerpoint/2010/main" val="2025460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algn="just"/>
            <a:r>
              <a:rPr lang="tr-TR" dirty="0">
                <a:latin typeface="Calibri" panose="020F0502020204030204" pitchFamily="34" charset="0"/>
                <a:cs typeface="Calibri" panose="020F0502020204030204" pitchFamily="34" charset="0"/>
              </a:rPr>
              <a:t>İdari yargı ile adli yargı arasındaki görev uyuşmazlıklarında, idari yargı adli yargının görevli olduğunu düşündüğünde, dava dosyasını kendiliğinden adli yargı yerine gönderemez. Görev yönünden reddeder. Farklı yargı kolları arasında dava dosyasının gönderilmesi söz konusu değildir.</a:t>
            </a:r>
          </a:p>
          <a:p>
            <a:pPr algn="just"/>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Diğer taraftan görev ve yetki, </a:t>
            </a:r>
            <a:r>
              <a:rPr lang="tr-TR" b="1" dirty="0">
                <a:latin typeface="Calibri" panose="020F0502020204030204" pitchFamily="34" charset="0"/>
                <a:cs typeface="Calibri" panose="020F0502020204030204" pitchFamily="34" charset="0"/>
              </a:rPr>
              <a:t>İYUK, md. 14/3-a </a:t>
            </a:r>
            <a:r>
              <a:rPr lang="tr-TR" dirty="0">
                <a:latin typeface="Calibri" panose="020F0502020204030204" pitchFamily="34" charset="0"/>
                <a:cs typeface="Calibri" panose="020F0502020204030204" pitchFamily="34" charset="0"/>
              </a:rPr>
              <a:t>uyarınca ilk inceleme konularındandır. </a:t>
            </a:r>
            <a:r>
              <a:rPr lang="tr-TR" b="1" dirty="0">
                <a:latin typeface="Calibri" panose="020F0502020204030204" pitchFamily="34" charset="0"/>
                <a:cs typeface="Calibri" panose="020F0502020204030204" pitchFamily="34" charset="0"/>
              </a:rPr>
              <a:t>idari yargının görevli olduğu konularda</a:t>
            </a:r>
            <a:r>
              <a:rPr lang="tr-TR" dirty="0">
                <a:latin typeface="Calibri" panose="020F0502020204030204" pitchFamily="34" charset="0"/>
                <a:cs typeface="Calibri" panose="020F0502020204030204" pitchFamily="34" charset="0"/>
              </a:rPr>
              <a:t> </a:t>
            </a:r>
            <a:r>
              <a:rPr lang="tr-TR" b="1" dirty="0">
                <a:latin typeface="Calibri" panose="020F0502020204030204" pitchFamily="34" charset="0"/>
                <a:cs typeface="Calibri" panose="020F0502020204030204" pitchFamily="34" charset="0"/>
              </a:rPr>
              <a:t>İYUK, md. 15/1-a</a:t>
            </a:r>
            <a:r>
              <a:rPr lang="tr-TR" dirty="0">
                <a:latin typeface="Calibri" panose="020F0502020204030204" pitchFamily="34" charset="0"/>
                <a:cs typeface="Calibri" panose="020F0502020204030204" pitchFamily="34" charset="0"/>
              </a:rPr>
              <a:t> uyarınca, görevli veya yetkili olmayan mahkemeye açılan dava görev veya yetki yönünden </a:t>
            </a:r>
            <a:r>
              <a:rPr lang="tr-TR" b="1" dirty="0">
                <a:latin typeface="Calibri" panose="020F0502020204030204" pitchFamily="34" charset="0"/>
                <a:cs typeface="Calibri" panose="020F0502020204030204" pitchFamily="34" charset="0"/>
              </a:rPr>
              <a:t>red</a:t>
            </a:r>
            <a:r>
              <a:rPr lang="tr-TR" dirty="0">
                <a:latin typeface="Calibri" panose="020F0502020204030204" pitchFamily="34" charset="0"/>
                <a:cs typeface="Calibri" panose="020F0502020204030204" pitchFamily="34" charset="0"/>
              </a:rPr>
              <a:t>dedilerek dosya, görevli veya yetkili mahkemeye </a:t>
            </a:r>
            <a:r>
              <a:rPr lang="tr-TR" b="1" dirty="0">
                <a:latin typeface="Calibri" panose="020F0502020204030204" pitchFamily="34" charset="0"/>
                <a:cs typeface="Calibri" panose="020F0502020204030204" pitchFamily="34" charset="0"/>
              </a:rPr>
              <a:t>gönderilir</a:t>
            </a:r>
            <a:r>
              <a:rPr lang="tr-TR" dirty="0">
                <a:latin typeface="Calibri" panose="020F0502020204030204" pitchFamily="34" charset="0"/>
                <a:cs typeface="Calibri" panose="020F0502020204030204" pitchFamily="34" charset="0"/>
              </a:rPr>
              <a:t>.</a:t>
            </a:r>
          </a:p>
          <a:p>
            <a:pPr algn="just"/>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Görev veya yetki yönünden ret  kararları </a:t>
            </a:r>
            <a:r>
              <a:rPr lang="tr-TR" b="1" dirty="0">
                <a:latin typeface="Calibri" panose="020F0502020204030204" pitchFamily="34" charset="0"/>
                <a:cs typeface="Calibri" panose="020F0502020204030204" pitchFamily="34" charset="0"/>
              </a:rPr>
              <a:t>nihai</a:t>
            </a:r>
            <a:r>
              <a:rPr lang="tr-TR" dirty="0">
                <a:latin typeface="Calibri" panose="020F0502020204030204" pitchFamily="34" charset="0"/>
                <a:cs typeface="Calibri" panose="020F0502020204030204" pitchFamily="34" charset="0"/>
              </a:rPr>
              <a:t> karardır ve bu karara karşı kanun yolunun açık olduğu düşünülebilir ancak, </a:t>
            </a:r>
            <a:r>
              <a:rPr lang="tr-TR" b="1" dirty="0">
                <a:latin typeface="Calibri" panose="020F0502020204030204" pitchFamily="34" charset="0"/>
                <a:cs typeface="Calibri" panose="020F0502020204030204" pitchFamily="34" charset="0"/>
              </a:rPr>
              <a:t>İYUK, md.15/4 </a:t>
            </a:r>
            <a:r>
              <a:rPr lang="tr-TR" dirty="0">
                <a:latin typeface="Calibri" panose="020F0502020204030204" pitchFamily="34" charset="0"/>
                <a:cs typeface="Calibri" panose="020F0502020204030204" pitchFamily="34" charset="0"/>
              </a:rPr>
              <a:t>uyarınca kanun yolu kapatılmıştır. </a:t>
            </a: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 </a:t>
            </a:r>
            <a:br>
              <a:rPr lang="tr-TR" sz="2400" dirty="0">
                <a:latin typeface="Gill Sans MT" panose="020B0502020104020203" pitchFamily="34" charset="0"/>
                <a:cs typeface="Calibri" panose="020F0502020204030204" pitchFamily="34" charset="0"/>
              </a:rPr>
            </a:br>
            <a:r>
              <a:rPr lang="tr-TR" sz="2400" b="1" dirty="0">
                <a:latin typeface="Gill Sans MT" panose="020B0502020104020203" pitchFamily="34" charset="0"/>
                <a:cs typeface="Calibri" panose="020F0502020204030204" pitchFamily="34" charset="0"/>
              </a:rPr>
              <a:t>Görev veya yetki yönünden ret  kararlarının SONUÇLARI</a:t>
            </a:r>
            <a:endParaRPr lang="en-US" sz="2400" b="1" dirty="0">
              <a:latin typeface="Gill Sans MT" panose="020B0502020104020203" pitchFamily="34" charset="0"/>
            </a:endParaRPr>
          </a:p>
        </p:txBody>
      </p:sp>
    </p:spTree>
    <p:extLst>
      <p:ext uri="{BB962C8B-B14F-4D97-AF65-F5344CB8AC3E}">
        <p14:creationId xmlns="" xmlns:p14="http://schemas.microsoft.com/office/powerpoint/2010/main" val="206962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0999" y="1719070"/>
            <a:ext cx="8407893" cy="5022297"/>
          </a:xfrm>
        </p:spPr>
        <p:txBody>
          <a:bodyPr>
            <a:normAutofit fontScale="62500" lnSpcReduction="20000"/>
          </a:bodyPr>
          <a:lstStyle/>
          <a:p>
            <a:pPr marL="45720" indent="0" algn="ctr">
              <a:buNone/>
            </a:pPr>
            <a:r>
              <a:rPr lang="tr-TR" sz="3200" b="1" dirty="0">
                <a:latin typeface="Calibri" panose="020F0502020204030204" pitchFamily="34" charset="0"/>
                <a:cs typeface="Calibri" panose="020F0502020204030204" pitchFamily="34" charset="0"/>
              </a:rPr>
              <a:t>ÖZEL GÖREVLİ YARGI YERİ: DANIŞTAY</a:t>
            </a:r>
            <a:r>
              <a:rPr lang="tr-TR" sz="3200" dirty="0">
                <a:latin typeface="Calibri" panose="020F0502020204030204" pitchFamily="34" charset="0"/>
                <a:cs typeface="Calibri" panose="020F0502020204030204" pitchFamily="34" charset="0"/>
              </a:rPr>
              <a:t>  </a:t>
            </a:r>
          </a:p>
          <a:p>
            <a:pPr algn="just"/>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AY, md. 155</a:t>
            </a:r>
            <a:r>
              <a:rPr lang="tr-TR" dirty="0">
                <a:latin typeface="Calibri" panose="020F0502020204030204" pitchFamily="34" charset="0"/>
                <a:cs typeface="Calibri" panose="020F0502020204030204" pitchFamily="34" charset="0"/>
              </a:rPr>
              <a:t>’te Danıştay’ın kanunla gösterilen belli davalara ilk derece mahkemesi olarak bakabileceği ifade edilmiştir. Bu davaların neler olduğu ise </a:t>
            </a:r>
            <a:r>
              <a:rPr lang="tr-TR" b="1" dirty="0">
                <a:latin typeface="Calibri" panose="020F0502020204030204" pitchFamily="34" charset="0"/>
                <a:cs typeface="Calibri" panose="020F0502020204030204" pitchFamily="34" charset="0"/>
              </a:rPr>
              <a:t>DK, md 24’te</a:t>
            </a:r>
            <a:r>
              <a:rPr lang="tr-TR" dirty="0">
                <a:latin typeface="Calibri" panose="020F0502020204030204" pitchFamily="34" charset="0"/>
                <a:cs typeface="Calibri" panose="020F0502020204030204" pitchFamily="34" charset="0"/>
              </a:rPr>
              <a:t> sıralanmıştır. Buna göre;</a:t>
            </a:r>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1.</a:t>
            </a:r>
            <a:r>
              <a:rPr lang="tr-TR" dirty="0">
                <a:latin typeface="Calibri" panose="020F0502020204030204" pitchFamily="34" charset="0"/>
                <a:cs typeface="Calibri" panose="020F0502020204030204" pitchFamily="34" charset="0"/>
              </a:rPr>
              <a:t> Danıştay </a:t>
            </a:r>
            <a:r>
              <a:rPr lang="tr-TR" b="1" dirty="0">
                <a:latin typeface="Calibri" panose="020F0502020204030204" pitchFamily="34" charset="0"/>
                <a:cs typeface="Calibri" panose="020F0502020204030204" pitchFamily="34" charset="0"/>
              </a:rPr>
              <a:t>ilk derece mahkemesi olarak</a:t>
            </a:r>
            <a:r>
              <a:rPr lang="tr-TR"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a)</a:t>
            </a:r>
            <a:r>
              <a:rPr lang="tr-TR" i="1" dirty="0">
                <a:latin typeface="Calibri" panose="020F0502020204030204" pitchFamily="34" charset="0"/>
                <a:cs typeface="Calibri" panose="020F0502020204030204" pitchFamily="34" charset="0"/>
              </a:rPr>
              <a:t> Bakanlar Kurulu kararlarına, </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b)</a:t>
            </a:r>
            <a:r>
              <a:rPr lang="tr-TR" i="1" dirty="0">
                <a:latin typeface="Calibri" panose="020F0502020204030204" pitchFamily="34" charset="0"/>
                <a:cs typeface="Calibri" panose="020F0502020204030204" pitchFamily="34" charset="0"/>
              </a:rPr>
              <a:t> Başbakanlık, bakanlıklar ve diğer kamu kurum ve kuruluşlarının müsteşarlarıyla ilgili müşterek kararnamelere,</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c)</a:t>
            </a:r>
            <a:r>
              <a:rPr lang="tr-TR" i="1" dirty="0">
                <a:latin typeface="Calibri" panose="020F0502020204030204" pitchFamily="34" charset="0"/>
                <a:cs typeface="Calibri" panose="020F0502020204030204" pitchFamily="34" charset="0"/>
              </a:rPr>
              <a:t> Bakanlıklar ile kamu kuruluşları veya kamu kurumu niteliğindeki meslek kuruluşlarınca çıkarılan ve ülke çapında uygulanacak düzenleyici işlemlere,</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d)</a:t>
            </a:r>
            <a:r>
              <a:rPr lang="tr-TR" i="1" dirty="0">
                <a:latin typeface="Calibri" panose="020F0502020204030204" pitchFamily="34" charset="0"/>
                <a:cs typeface="Calibri" panose="020F0502020204030204" pitchFamily="34" charset="0"/>
              </a:rPr>
              <a:t> Danıştay İdari Dairesince veya İdari İşler Kurulunca verilen kararlar üzerine uygulanan eylem ve işlemlere,</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e)</a:t>
            </a:r>
            <a:r>
              <a:rPr lang="tr-TR" i="1" dirty="0">
                <a:latin typeface="Calibri" panose="020F0502020204030204" pitchFamily="34" charset="0"/>
                <a:cs typeface="Calibri" panose="020F0502020204030204" pitchFamily="34" charset="0"/>
              </a:rPr>
              <a:t> Birden çok idare veya vergi mahkemesinin yetki alanına giren işlere,</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f)</a:t>
            </a:r>
            <a:r>
              <a:rPr lang="tr-TR" i="1" dirty="0">
                <a:latin typeface="Calibri" panose="020F0502020204030204" pitchFamily="34" charset="0"/>
                <a:cs typeface="Calibri" panose="020F0502020204030204" pitchFamily="34" charset="0"/>
              </a:rPr>
              <a:t> Danıştay Yüksek Disiplin Kurulu kararları ile bu Kurulun görev alanı ile ilgili Danıştay Başkanlığı işlemlerine,</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Karşı açılacak iptal ve tam yargı davaları ile tahkim yolu öngörülmeyen kamu hizmetleri ile ilgili imtiyaz şartlaşma ve sözleşmelerinden doğan idari davaları karara bağlar.</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2.</a:t>
            </a:r>
            <a:r>
              <a:rPr lang="tr-TR" i="1" dirty="0">
                <a:latin typeface="Calibri" panose="020F0502020204030204" pitchFamily="34" charset="0"/>
                <a:cs typeface="Calibri" panose="020F0502020204030204" pitchFamily="34" charset="0"/>
              </a:rPr>
              <a:t> Danıştay, belediyeler ile il özel idarelerinin seçimle gelen organlarının organlık sıfatlarını kaybetmeleri hakkındaki istemleri inceler ve karara bağlar.</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İdari yargının görev alanına giren bir uyuşmazlıktan kaynaklanan dava, Danıştay Kanununun 24. maddesinde yer alıyorsa Danıştay’da açılır. Bu durumda Danıştay ilk derece mahkemesi gibi görev yapar. Eğer bu maddede yer almıyorsa, uyuşmazlık konusu davanın idare mahkemesinde mi yoksa vergi mahkemesinde mi açılacağını tespit etmek için 2576 Sayılı Kanunun 5. ve 6. maddelerine bakılır.</a:t>
            </a:r>
            <a:endParaRPr lang="en-US"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dirty="0">
                <a:latin typeface="Gill Sans MT" panose="020B0502020104020203" pitchFamily="34" charset="0"/>
              </a:rPr>
              <a:t/>
            </a:r>
            <a:br>
              <a:rPr lang="tr-TR" sz="2400" dirty="0">
                <a:latin typeface="Gill Sans MT" panose="020B0502020104020203" pitchFamily="34" charset="0"/>
              </a:rPr>
            </a:br>
            <a:r>
              <a:rPr lang="en-US" sz="2400" dirty="0">
                <a:latin typeface="Gill Sans MT" panose="020B0502020104020203" pitchFamily="34" charset="0"/>
              </a:rPr>
              <a:t>GÖREV: MADDE İTİBARİYLE YETKİ: KONU İTİBARİYLE YETKİ</a:t>
            </a:r>
          </a:p>
        </p:txBody>
      </p:sp>
    </p:spTree>
    <p:extLst>
      <p:ext uri="{BB962C8B-B14F-4D97-AF65-F5344CB8AC3E}">
        <p14:creationId xmlns="" xmlns:p14="http://schemas.microsoft.com/office/powerpoint/2010/main" val="319142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0999" y="1719070"/>
            <a:ext cx="8407893" cy="4950289"/>
          </a:xfrm>
        </p:spPr>
        <p:txBody>
          <a:bodyPr>
            <a:normAutofit fontScale="62500" lnSpcReduction="20000"/>
          </a:bodyPr>
          <a:lstStyle/>
          <a:p>
            <a:pPr algn="just"/>
            <a:r>
              <a:rPr lang="tr-TR" b="1" dirty="0">
                <a:latin typeface="Calibri" panose="020F0502020204030204" pitchFamily="34" charset="0"/>
                <a:cs typeface="Calibri" panose="020F0502020204030204" pitchFamily="34" charset="0"/>
              </a:rPr>
              <a:t>İdare Mahkemelerinin Görevleri</a:t>
            </a:r>
          </a:p>
          <a:p>
            <a:pPr algn="just"/>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2576 Sayılı Kanun, md. 5:</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1.</a:t>
            </a:r>
            <a:r>
              <a:rPr lang="tr-TR" i="1" dirty="0">
                <a:latin typeface="Calibri" panose="020F0502020204030204" pitchFamily="34" charset="0"/>
                <a:cs typeface="Calibri" panose="020F0502020204030204" pitchFamily="34" charset="0"/>
              </a:rPr>
              <a:t> İdare mahkemeleri, vergi mahkemelerinin görevine giren davalarla ilk derecede </a:t>
            </a:r>
            <a:r>
              <a:rPr lang="tr-TR" i="1" dirty="0" err="1">
                <a:latin typeface="Calibri" panose="020F0502020204030204" pitchFamily="34" charset="0"/>
                <a:cs typeface="Calibri" panose="020F0502020204030204" pitchFamily="34" charset="0"/>
              </a:rPr>
              <a:t>Danıştayda</a:t>
            </a:r>
            <a:r>
              <a:rPr lang="tr-TR" i="1" dirty="0">
                <a:latin typeface="Calibri" panose="020F0502020204030204" pitchFamily="34" charset="0"/>
                <a:cs typeface="Calibri" panose="020F0502020204030204" pitchFamily="34" charset="0"/>
              </a:rPr>
              <a:t> çözümlenecek olanlar dışındaki:</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a)</a:t>
            </a:r>
            <a:r>
              <a:rPr lang="tr-TR" i="1" dirty="0">
                <a:latin typeface="Calibri" panose="020F0502020204030204" pitchFamily="34" charset="0"/>
                <a:cs typeface="Calibri" panose="020F0502020204030204" pitchFamily="34" charset="0"/>
              </a:rPr>
              <a:t> İptal davalarını,</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b)</a:t>
            </a:r>
            <a:r>
              <a:rPr lang="tr-TR" i="1" dirty="0">
                <a:latin typeface="Calibri" panose="020F0502020204030204" pitchFamily="34" charset="0"/>
                <a:cs typeface="Calibri" panose="020F0502020204030204" pitchFamily="34" charset="0"/>
              </a:rPr>
              <a:t> Tam yargı davalarını,</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c)</a:t>
            </a:r>
            <a:r>
              <a:rPr lang="tr-TR" i="1" dirty="0">
                <a:latin typeface="Calibri" panose="020F0502020204030204" pitchFamily="34" charset="0"/>
                <a:cs typeface="Calibri" panose="020F0502020204030204" pitchFamily="34" charset="0"/>
              </a:rPr>
              <a:t> Tahkim yolu öngörülen imtiyaz şartlaşma ve sözleşmelerinden doğan uyuşmazlıklardan hariç, kamu hizmetlerinden birinin yürütülmesi için yapılan idarî sözleşmelerden dolayı taraflar arasında çıkan uyuşmazlıklara ilişkin davaları,</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d)</a:t>
            </a:r>
            <a:r>
              <a:rPr lang="tr-TR" i="1" dirty="0">
                <a:latin typeface="Calibri" panose="020F0502020204030204" pitchFamily="34" charset="0"/>
                <a:cs typeface="Calibri" panose="020F0502020204030204" pitchFamily="34" charset="0"/>
              </a:rPr>
              <a:t> Diğer kanunlarla verilen işleri, </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Çözümler.</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2.</a:t>
            </a:r>
            <a:r>
              <a:rPr lang="tr-TR" i="1" dirty="0">
                <a:latin typeface="Calibri" panose="020F0502020204030204" pitchFamily="34" charset="0"/>
                <a:cs typeface="Calibri" panose="020F0502020204030204" pitchFamily="34" charset="0"/>
              </a:rPr>
              <a:t> Özel Kanunlarda </a:t>
            </a:r>
            <a:r>
              <a:rPr lang="tr-TR" i="1" dirty="0" err="1">
                <a:latin typeface="Calibri" panose="020F0502020204030204" pitchFamily="34" charset="0"/>
                <a:cs typeface="Calibri" panose="020F0502020204030204" pitchFamily="34" charset="0"/>
              </a:rPr>
              <a:t>Danıştayın</a:t>
            </a:r>
            <a:r>
              <a:rPr lang="tr-TR" i="1" dirty="0">
                <a:latin typeface="Calibri" panose="020F0502020204030204" pitchFamily="34" charset="0"/>
                <a:cs typeface="Calibri" panose="020F0502020204030204" pitchFamily="34" charset="0"/>
              </a:rPr>
              <a:t> görevli olduğu belirtilen ve İdari Yargılama Usulü Kanunu ile idare mahkemelerinin görevli kılınmış bulunduğu davaları çözümler.</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Vergi Mahkemelerinin Görevleri</a:t>
            </a:r>
          </a:p>
          <a:p>
            <a:pPr algn="just"/>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2576 Sayılı Kanun, md. 6:</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Vergi mahkemeleri:</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a)</a:t>
            </a:r>
            <a:r>
              <a:rPr lang="tr-TR" i="1" dirty="0">
                <a:latin typeface="Calibri" panose="020F0502020204030204" pitchFamily="34" charset="0"/>
                <a:cs typeface="Calibri" panose="020F0502020204030204" pitchFamily="34" charset="0"/>
              </a:rPr>
              <a:t> Genel bütçeye, il özel idareleri, belediye ve köylere ait vergi, resim ve harçlar ile benzeri mali yükümler ve bunların zam ve cezaları ile tarifelere ilişkin davaları,</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b)</a:t>
            </a:r>
            <a:r>
              <a:rPr lang="tr-TR" i="1" dirty="0">
                <a:latin typeface="Calibri" panose="020F0502020204030204" pitchFamily="34" charset="0"/>
                <a:cs typeface="Calibri" panose="020F0502020204030204" pitchFamily="34" charset="0"/>
              </a:rPr>
              <a:t> (a) bendindeki konularda 6183 sayılı Amme Alacaklarının Tahsil Usulü Hakkında Kanunun uygulanmasına ilişkin davaları,</a:t>
            </a:r>
            <a:endParaRPr lang="en-US" dirty="0">
              <a:latin typeface="Calibri" panose="020F0502020204030204" pitchFamily="34" charset="0"/>
              <a:cs typeface="Calibri" panose="020F0502020204030204" pitchFamily="34" charset="0"/>
            </a:endParaRPr>
          </a:p>
          <a:p>
            <a:pPr marL="45720" indent="0" algn="just">
              <a:buNone/>
            </a:pPr>
            <a:r>
              <a:rPr lang="tr-TR" b="1" i="1" dirty="0">
                <a:latin typeface="Calibri" panose="020F0502020204030204" pitchFamily="34" charset="0"/>
                <a:cs typeface="Calibri" panose="020F0502020204030204" pitchFamily="34" charset="0"/>
              </a:rPr>
              <a:t>c)</a:t>
            </a:r>
            <a:r>
              <a:rPr lang="tr-TR" i="1" dirty="0">
                <a:latin typeface="Calibri" panose="020F0502020204030204" pitchFamily="34" charset="0"/>
                <a:cs typeface="Calibri" panose="020F0502020204030204" pitchFamily="34" charset="0"/>
              </a:rPr>
              <a:t> Diğer kanunlarla verilen işleri,</a:t>
            </a:r>
            <a:endParaRPr lang="en-US" dirty="0">
              <a:latin typeface="Calibri" panose="020F0502020204030204" pitchFamily="34" charset="0"/>
              <a:cs typeface="Calibri" panose="020F0502020204030204" pitchFamily="34" charset="0"/>
            </a:endParaRPr>
          </a:p>
          <a:p>
            <a:pPr marL="45720" indent="0" algn="just">
              <a:buNone/>
            </a:pPr>
            <a:r>
              <a:rPr lang="tr-TR" i="1" dirty="0">
                <a:latin typeface="Calibri" panose="020F0502020204030204" pitchFamily="34" charset="0"/>
                <a:cs typeface="Calibri" panose="020F0502020204030204" pitchFamily="34" charset="0"/>
              </a:rPr>
              <a:t>Çözümler.</a:t>
            </a:r>
            <a:endParaRPr lang="en-US"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dirty="0">
                <a:latin typeface="Gill Sans MT" panose="020B0502020104020203" pitchFamily="34" charset="0"/>
              </a:rPr>
              <a:t/>
            </a:r>
            <a:br>
              <a:rPr lang="tr-TR" sz="2400" dirty="0">
                <a:latin typeface="Gill Sans MT" panose="020B0502020104020203" pitchFamily="34" charset="0"/>
              </a:rPr>
            </a:br>
            <a:r>
              <a:rPr lang="en-US" sz="2400" dirty="0">
                <a:latin typeface="Gill Sans MT" panose="020B0502020104020203" pitchFamily="34" charset="0"/>
              </a:rPr>
              <a:t>GENEL GÖREVLİ YARGI YERLERİ</a:t>
            </a:r>
            <a:r>
              <a:rPr lang="tr-TR" sz="2400" dirty="0">
                <a:latin typeface="Gill Sans MT" panose="020B0502020104020203" pitchFamily="34" charset="0"/>
              </a:rPr>
              <a:t/>
            </a:r>
            <a:br>
              <a:rPr lang="tr-TR" sz="2400" dirty="0">
                <a:latin typeface="Gill Sans MT" panose="020B0502020104020203" pitchFamily="34" charset="0"/>
              </a:rPr>
            </a:br>
            <a:r>
              <a:rPr lang="en-US" sz="2400" dirty="0">
                <a:latin typeface="Gill Sans MT" panose="020B0502020104020203" pitchFamily="34" charset="0"/>
              </a:rPr>
              <a:t> İDARE MAHKEMELERİ VE VERGİ MAHKEMELERİ</a:t>
            </a:r>
            <a:endParaRPr lang="en-US" dirty="0"/>
          </a:p>
        </p:txBody>
      </p:sp>
    </p:spTree>
    <p:extLst>
      <p:ext uri="{BB962C8B-B14F-4D97-AF65-F5344CB8AC3E}">
        <p14:creationId xmlns="" xmlns:p14="http://schemas.microsoft.com/office/powerpoint/2010/main" val="426531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817441"/>
            <a:ext cx="8407893" cy="5040559"/>
          </a:xfrm>
        </p:spPr>
        <p:txBody>
          <a:bodyPr>
            <a:normAutofit/>
          </a:bodyPr>
          <a:lstStyle/>
          <a:p>
            <a:pPr algn="just"/>
            <a:r>
              <a:rPr lang="tr-TR" dirty="0">
                <a:latin typeface="Calibri" panose="020F0502020204030204" pitchFamily="34" charset="0"/>
                <a:cs typeface="Calibri" panose="020F0502020204030204" pitchFamily="34" charset="0"/>
              </a:rPr>
              <a:t>Yargı örgütlenmeleri içinde yargı yerleri, belirli bir yargı çevresi içinde faaliyette bulunmak üzere kurulurlar.</a:t>
            </a:r>
          </a:p>
          <a:p>
            <a:pPr algn="just"/>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İdari yargı kolu içinde bulunan Danıştay bir tane olduğu için ülke genelinde yetkilidir. </a:t>
            </a:r>
          </a:p>
          <a:p>
            <a:pPr algn="just"/>
            <a:endParaRPr lang="tr-TR"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Bölge İdare Mahkemeleri birden fazla ili içine alan yargı çevresi içinde yetkilidir. </a:t>
            </a:r>
          </a:p>
          <a:p>
            <a:pPr algn="just"/>
            <a:endParaRPr lang="tr-TR"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İdare ve vergi mahkemeleri ise bir veya birden fazla ili içine alan yargı çevreleri içinde yetkilidir. (Adli yargıdan farklı olarak ilçe düzeyinde kurulan idari yargı mercii bulunmaz.)</a:t>
            </a: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YETKİ: YER İTİBARİYLE YETKİ</a:t>
            </a:r>
            <a:endParaRPr lang="en-US" sz="2400" dirty="0">
              <a:latin typeface="Gill Sans MT" panose="020B0502020104020203" pitchFamily="34" charset="0"/>
            </a:endParaRPr>
          </a:p>
        </p:txBody>
      </p:sp>
    </p:spTree>
    <p:extLst>
      <p:ext uri="{BB962C8B-B14F-4D97-AF65-F5344CB8AC3E}">
        <p14:creationId xmlns="" xmlns:p14="http://schemas.microsoft.com/office/powerpoint/2010/main" val="2390121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45720" indent="0" algn="ctr">
              <a:buNone/>
            </a:pPr>
            <a:r>
              <a:rPr lang="tr-TR" sz="1800" b="1" dirty="0">
                <a:latin typeface="Calibri" panose="020F0502020204030204" pitchFamily="34" charset="0"/>
                <a:cs typeface="Calibri" panose="020F0502020204030204" pitchFamily="34" charset="0"/>
              </a:rPr>
              <a:t>GENEL YETKİ KURALI</a:t>
            </a:r>
          </a:p>
          <a:p>
            <a:pPr marL="45720" indent="0" algn="ctr">
              <a:buNone/>
            </a:pPr>
            <a:endParaRPr lang="en-US" dirty="0">
              <a:latin typeface="Calibri" panose="020F0502020204030204" pitchFamily="34" charset="0"/>
              <a:cs typeface="Calibri" panose="020F0502020204030204" pitchFamily="34" charset="0"/>
            </a:endParaRPr>
          </a:p>
          <a:p>
            <a:pPr marL="45720" indent="0" algn="just">
              <a:buNone/>
            </a:pPr>
            <a:r>
              <a:rPr lang="tr-TR" sz="1800" dirty="0">
                <a:latin typeface="Calibri" panose="020F0502020204030204" pitchFamily="34" charset="0"/>
                <a:cs typeface="Calibri" panose="020F0502020204030204" pitchFamily="34" charset="0"/>
              </a:rPr>
              <a:t>Yetki kuralları İYUK, md. 32 ve devamında düzenlenmiştir. </a:t>
            </a:r>
            <a:r>
              <a:rPr lang="tr-TR" sz="1800" b="1" dirty="0">
                <a:latin typeface="Calibri" panose="020F0502020204030204" pitchFamily="34" charset="0"/>
                <a:cs typeface="Calibri" panose="020F0502020204030204" pitchFamily="34" charset="0"/>
              </a:rPr>
              <a:t>İYUK, md. 32</a:t>
            </a:r>
            <a:r>
              <a:rPr lang="tr-TR" sz="1800" dirty="0">
                <a:latin typeface="Calibri" panose="020F0502020204030204" pitchFamily="34" charset="0"/>
                <a:cs typeface="Calibri" panose="020F0502020204030204" pitchFamily="34" charset="0"/>
              </a:rPr>
              <a:t> ise genel yetki kuralıdır. Buna göre:</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1.</a:t>
            </a:r>
            <a:r>
              <a:rPr lang="tr-TR" sz="1800" dirty="0">
                <a:latin typeface="Calibri" panose="020F0502020204030204" pitchFamily="34" charset="0"/>
                <a:cs typeface="Calibri" panose="020F0502020204030204" pitchFamily="34" charset="0"/>
              </a:rPr>
              <a:t> Göreve ilişkin hükümler saklı kalmak şartıyla bu Kanunda veya özel kanunlarda yetkili idare mahkemesinin gösterilmemiş olması halinde, yetkili idare mahkemesi, dava konusu olan idari işlemi veya idari sözleşmeyi yapan idari merciin bulunduğu yerdeki idare mahkemesidir.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2.</a:t>
            </a:r>
            <a:r>
              <a:rPr lang="tr-TR" sz="1800" dirty="0">
                <a:latin typeface="Calibri" panose="020F0502020204030204" pitchFamily="34" charset="0"/>
                <a:cs typeface="Calibri" panose="020F0502020204030204" pitchFamily="34" charset="0"/>
              </a:rPr>
              <a:t> Bu Kanunun uygulanmasında yetki kamu düzenindendir.</a:t>
            </a:r>
            <a:endParaRPr lang="en-US" sz="1800"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en-US" sz="2400" b="1" dirty="0">
                <a:latin typeface="Gill Sans MT" panose="020B0502020104020203" pitchFamily="34" charset="0"/>
              </a:rPr>
              <a:t>YETKİ: YER İTİBARİYLE YETKİ</a:t>
            </a:r>
          </a:p>
        </p:txBody>
      </p:sp>
    </p:spTree>
    <p:extLst>
      <p:ext uri="{BB962C8B-B14F-4D97-AF65-F5344CB8AC3E}">
        <p14:creationId xmlns="" xmlns:p14="http://schemas.microsoft.com/office/powerpoint/2010/main" val="2059679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0999" y="1719070"/>
            <a:ext cx="8407893" cy="5022298"/>
          </a:xfrm>
        </p:spPr>
        <p:txBody>
          <a:bodyPr>
            <a:normAutofit fontScale="70000" lnSpcReduction="20000"/>
          </a:bodyPr>
          <a:lstStyle/>
          <a:p>
            <a:pPr marL="45720" indent="0" algn="ctr">
              <a:buNone/>
            </a:pPr>
            <a:r>
              <a:rPr lang="tr-TR" sz="2600" b="1" dirty="0">
                <a:latin typeface="Calibri" panose="020F0502020204030204" pitchFamily="34" charset="0"/>
                <a:cs typeface="Calibri" panose="020F0502020204030204" pitchFamily="34" charset="0"/>
              </a:rPr>
              <a:t>ÖZEL YETKİ KURALLARI</a:t>
            </a:r>
            <a:endParaRPr lang="en-US" sz="2600" dirty="0">
              <a:latin typeface="Calibri" panose="020F0502020204030204" pitchFamily="34" charset="0"/>
              <a:cs typeface="Calibri" panose="020F0502020204030204" pitchFamily="34" charset="0"/>
            </a:endParaRPr>
          </a:p>
          <a:p>
            <a:pPr marL="45720" indent="0" algn="ctr">
              <a:buNone/>
            </a:pPr>
            <a:r>
              <a:rPr lang="tr-TR" sz="2600" b="1" dirty="0">
                <a:latin typeface="Calibri" panose="020F0502020204030204" pitchFamily="34" charset="0"/>
                <a:cs typeface="Calibri" panose="020F0502020204030204" pitchFamily="34" charset="0"/>
              </a:rPr>
              <a:t>Kamu Görevlileri ile İlgili Davalarda Yetki</a:t>
            </a:r>
          </a:p>
          <a:p>
            <a:pPr marL="45720" indent="0" algn="ctr">
              <a:buNone/>
            </a:pPr>
            <a:endParaRPr lang="tr-TR" b="1"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İYUK, md. 33</a:t>
            </a:r>
          </a:p>
          <a:p>
            <a:pPr marL="45720" indent="0" algn="just">
              <a:buNone/>
            </a:pPr>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1.</a:t>
            </a:r>
            <a:r>
              <a:rPr lang="tr-TR" dirty="0">
                <a:latin typeface="Calibri" panose="020F0502020204030204" pitchFamily="34" charset="0"/>
                <a:cs typeface="Calibri" panose="020F0502020204030204" pitchFamily="34" charset="0"/>
              </a:rPr>
              <a:t> Kamu görevlilerinin </a:t>
            </a:r>
            <a:r>
              <a:rPr lang="tr-TR" b="1" dirty="0">
                <a:latin typeface="Calibri" panose="020F0502020204030204" pitchFamily="34" charset="0"/>
                <a:cs typeface="Calibri" panose="020F0502020204030204" pitchFamily="34" charset="0"/>
              </a:rPr>
              <a:t>atanması ve nakilleri</a:t>
            </a:r>
            <a:r>
              <a:rPr lang="tr-TR" dirty="0">
                <a:latin typeface="Calibri" panose="020F0502020204030204" pitchFamily="34" charset="0"/>
                <a:cs typeface="Calibri" panose="020F0502020204030204" pitchFamily="34" charset="0"/>
              </a:rPr>
              <a:t> ile ilgili davalarda yetkili mahkeme, kamu görevlilerinin yeni veya eski görev yeri idare mahkemesidir.</a:t>
            </a:r>
          </a:p>
          <a:p>
            <a:pPr marL="45720" indent="0" algn="just">
              <a:buNone/>
            </a:pPr>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2.</a:t>
            </a:r>
            <a:r>
              <a:rPr lang="tr-TR" dirty="0">
                <a:latin typeface="Calibri" panose="020F0502020204030204" pitchFamily="34" charset="0"/>
                <a:cs typeface="Calibri" panose="020F0502020204030204" pitchFamily="34" charset="0"/>
              </a:rPr>
              <a:t> Kamu görevlilerinin </a:t>
            </a:r>
            <a:r>
              <a:rPr lang="tr-TR" b="1" dirty="0">
                <a:latin typeface="Calibri" panose="020F0502020204030204" pitchFamily="34" charset="0"/>
                <a:cs typeface="Calibri" panose="020F0502020204030204" pitchFamily="34" charset="0"/>
              </a:rPr>
              <a:t>görevlerine son verilmesi, emekli edilmeleri veya görevden uzaklaştırılmaları</a:t>
            </a:r>
            <a:r>
              <a:rPr lang="tr-TR" dirty="0">
                <a:latin typeface="Calibri" panose="020F0502020204030204" pitchFamily="34" charset="0"/>
                <a:cs typeface="Calibri" panose="020F0502020204030204" pitchFamily="34" charset="0"/>
              </a:rPr>
              <a:t> ile ilgili davalarda yetkili mahkeme, kamu görevlisinin son görev yaptığı yer idare mahkemesidir. </a:t>
            </a:r>
          </a:p>
          <a:p>
            <a:pPr marL="45720" indent="0" algn="just">
              <a:buNone/>
            </a:pPr>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3.</a:t>
            </a:r>
            <a:r>
              <a:rPr lang="tr-TR" dirty="0">
                <a:latin typeface="Calibri" panose="020F0502020204030204" pitchFamily="34" charset="0"/>
                <a:cs typeface="Calibri" panose="020F0502020204030204" pitchFamily="34" charset="0"/>
              </a:rPr>
              <a:t> Kamu görevlilerinin </a:t>
            </a:r>
            <a:r>
              <a:rPr lang="tr-TR" b="1" dirty="0">
                <a:latin typeface="Calibri" panose="020F0502020204030204" pitchFamily="34" charset="0"/>
                <a:cs typeface="Calibri" panose="020F0502020204030204" pitchFamily="34" charset="0"/>
              </a:rPr>
              <a:t>görevle ilişkisinin kesilmesi sonucunu doğurmayan</a:t>
            </a:r>
            <a:r>
              <a:rPr lang="tr-TR" dirty="0">
                <a:latin typeface="Calibri" panose="020F0502020204030204" pitchFamily="34" charset="0"/>
                <a:cs typeface="Calibri" panose="020F0502020204030204" pitchFamily="34" charset="0"/>
              </a:rPr>
              <a:t> disiplin cezaları ile ilerleme, yükselme, sicil, intibak ve diğer özlük ve parasal hakları ve mahalli idarelerin organları ile bu organların üyelerinin geçici bir tedbir olarak görevden uzaklaştırılmalarıyla ilgili davalarda yetkili mahkeme ilgilinin görevli bulunduğu yer idare mahkemesidir.</a:t>
            </a:r>
          </a:p>
          <a:p>
            <a:pPr marL="45720" indent="0" algn="just">
              <a:buNone/>
            </a:pPr>
            <a:r>
              <a:rPr lang="tr-TR"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4. </a:t>
            </a:r>
            <a:r>
              <a:rPr lang="tr-TR" dirty="0">
                <a:latin typeface="Calibri" panose="020F0502020204030204" pitchFamily="34" charset="0"/>
                <a:cs typeface="Calibri" panose="020F0502020204030204" pitchFamily="34" charset="0"/>
              </a:rPr>
              <a:t>Özel kanunlardaki hükümler saklı kalmak kaydıyla, </a:t>
            </a:r>
            <a:r>
              <a:rPr lang="tr-TR" b="1" dirty="0">
                <a:latin typeface="Calibri" panose="020F0502020204030204" pitchFamily="34" charset="0"/>
                <a:cs typeface="Calibri" panose="020F0502020204030204" pitchFamily="34" charset="0"/>
              </a:rPr>
              <a:t>hâkim ve savcıların mali ve sosyal haklarına ve sicillerine ilişkin konularla, müfettiş hal kâğıtlarına karşı açacakları ve idare mahkemelerinin görevine giren davalarda</a:t>
            </a:r>
            <a:r>
              <a:rPr lang="tr-TR" dirty="0">
                <a:latin typeface="Calibri" panose="020F0502020204030204" pitchFamily="34" charset="0"/>
                <a:cs typeface="Calibri" panose="020F0502020204030204" pitchFamily="34" charset="0"/>
              </a:rPr>
              <a:t> yetkili mahkeme, hâkim veya savcının görev yaptığı yerin idari yargı yetkisi yönünden bağlı olduğu bölge idare mahkemesine en yakın bölge idare mahkemesinin bulunduğu yer idare mahkemesidir.</a:t>
            </a:r>
            <a:endParaRPr lang="en-US" dirty="0">
              <a:latin typeface="Calibri" panose="020F0502020204030204" pitchFamily="34" charset="0"/>
              <a:cs typeface="Calibri" panose="020F0502020204030204" pitchFamily="34" charset="0"/>
            </a:endParaRPr>
          </a:p>
          <a:p>
            <a:pPr marL="45720" indent="0" algn="just">
              <a:buNone/>
            </a:pPr>
            <a:endParaRPr lang="en-US" dirty="0"/>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YETKİ: YER İTİBARİYLE YETKİ</a:t>
            </a:r>
            <a:endParaRPr lang="en-US" sz="2400" dirty="0"/>
          </a:p>
        </p:txBody>
      </p:sp>
    </p:spTree>
    <p:extLst>
      <p:ext uri="{BB962C8B-B14F-4D97-AF65-F5344CB8AC3E}">
        <p14:creationId xmlns="" xmlns:p14="http://schemas.microsoft.com/office/powerpoint/2010/main" val="3993058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0999" y="1719070"/>
            <a:ext cx="8407893" cy="4878282"/>
          </a:xfrm>
        </p:spPr>
        <p:txBody>
          <a:bodyPr>
            <a:normAutofit fontScale="85000" lnSpcReduction="10000"/>
          </a:bodyPr>
          <a:lstStyle/>
          <a:p>
            <a:pPr marL="45720" indent="0" algn="ctr">
              <a:buNone/>
            </a:pPr>
            <a:r>
              <a:rPr lang="tr-TR" sz="1900" b="1" dirty="0">
                <a:latin typeface="Calibri" panose="020F0502020204030204" pitchFamily="34" charset="0"/>
                <a:cs typeface="Calibri" panose="020F0502020204030204" pitchFamily="34" charset="0"/>
              </a:rPr>
              <a:t>ÖZEL YETKİ KURALLARI</a:t>
            </a:r>
            <a:endParaRPr lang="en-US" sz="1900" dirty="0">
              <a:latin typeface="Calibri" panose="020F0502020204030204" pitchFamily="34" charset="0"/>
              <a:cs typeface="Calibri" panose="020F0502020204030204" pitchFamily="34" charset="0"/>
            </a:endParaRPr>
          </a:p>
          <a:p>
            <a:pPr marL="45720" indent="0" algn="ctr">
              <a:buNone/>
            </a:pPr>
            <a:r>
              <a:rPr lang="tr-TR" sz="1900" b="1" dirty="0">
                <a:latin typeface="Calibri" panose="020F0502020204030204" pitchFamily="34" charset="0"/>
                <a:cs typeface="Calibri" panose="020F0502020204030204" pitchFamily="34" charset="0"/>
              </a:rPr>
              <a:t>Taşınmaz Mallara İlişkin Davalarda Yetki</a:t>
            </a:r>
          </a:p>
          <a:p>
            <a:pPr marL="45720" indent="0" algn="ctr">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İYUK, md. 34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1.</a:t>
            </a:r>
            <a:r>
              <a:rPr lang="tr-TR" sz="1800" dirty="0">
                <a:latin typeface="Calibri" panose="020F0502020204030204" pitchFamily="34" charset="0"/>
                <a:cs typeface="Calibri" panose="020F0502020204030204" pitchFamily="34" charset="0"/>
              </a:rPr>
              <a:t> </a:t>
            </a:r>
            <a:r>
              <a:rPr lang="tr-TR" sz="1800" b="1" dirty="0">
                <a:latin typeface="Calibri" panose="020F0502020204030204" pitchFamily="34" charset="0"/>
                <a:cs typeface="Calibri" panose="020F0502020204030204" pitchFamily="34" charset="0"/>
              </a:rPr>
              <a:t>İmar, kamulaştırma, yıkım, işgal, tahsis, ruhsat ve iskân gibi</a:t>
            </a:r>
            <a:r>
              <a:rPr lang="tr-TR" sz="1800" dirty="0">
                <a:latin typeface="Calibri" panose="020F0502020204030204" pitchFamily="34" charset="0"/>
                <a:cs typeface="Calibri" panose="020F0502020204030204" pitchFamily="34" charset="0"/>
              </a:rPr>
              <a:t> taşınmaz mallarla ilgili mevzuatın uygulanmasında veya bunlara bağlı her türlü haklara veya kamu mallarına ilişkin idari davalarda yetkili mahkeme taşınmaz malların bulunduğu yer idare mahkemesidir.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2.</a:t>
            </a:r>
            <a:r>
              <a:rPr lang="tr-TR" sz="1800" dirty="0">
                <a:latin typeface="Calibri" panose="020F0502020204030204" pitchFamily="34" charset="0"/>
                <a:cs typeface="Calibri" panose="020F0502020204030204" pitchFamily="34" charset="0"/>
              </a:rPr>
              <a:t> </a:t>
            </a:r>
            <a:r>
              <a:rPr lang="tr-TR" sz="1800" b="1" dirty="0">
                <a:latin typeface="Calibri" panose="020F0502020204030204" pitchFamily="34" charset="0"/>
                <a:cs typeface="Calibri" panose="020F0502020204030204" pitchFamily="34" charset="0"/>
              </a:rPr>
              <a:t>Köy, belediye ve özel idareleri ilgilendiren mevzuatın uygulanmasına ilişkin davalarla sınır uyuşmazlıklarında</a:t>
            </a:r>
            <a:r>
              <a:rPr lang="tr-TR" sz="1800" dirty="0">
                <a:latin typeface="Calibri" panose="020F0502020204030204" pitchFamily="34" charset="0"/>
                <a:cs typeface="Calibri" panose="020F0502020204030204" pitchFamily="34" charset="0"/>
              </a:rPr>
              <a:t> yetkili mahkeme, mülki idari birimin, köy, belediye veya mahallenin bulunduğu yahut yeni bağlandığı yer idare mahkemesidir. </a:t>
            </a:r>
          </a:p>
          <a:p>
            <a:pPr marL="45720" indent="0" algn="just">
              <a:buNone/>
            </a:pPr>
            <a:endParaRPr lang="tr-TR" sz="1800" dirty="0">
              <a:latin typeface="Calibri" panose="020F0502020204030204" pitchFamily="34" charset="0"/>
              <a:cs typeface="Calibri" panose="020F0502020204030204" pitchFamily="34" charset="0"/>
            </a:endParaRPr>
          </a:p>
          <a:p>
            <a:pPr marL="45720" indent="0" algn="ctr">
              <a:buNone/>
            </a:pPr>
            <a:r>
              <a:rPr lang="tr-TR" sz="1800" b="1" dirty="0">
                <a:latin typeface="Calibri" panose="020F0502020204030204" pitchFamily="34" charset="0"/>
                <a:cs typeface="Calibri" panose="020F0502020204030204" pitchFamily="34" charset="0"/>
              </a:rPr>
              <a:t>Taşınır Mallara İlişkin Davalarda Yetki </a:t>
            </a:r>
            <a:endParaRPr lang="en-US" sz="1800" dirty="0">
              <a:latin typeface="Calibri" panose="020F0502020204030204" pitchFamily="34" charset="0"/>
              <a:cs typeface="Calibri" panose="020F0502020204030204" pitchFamily="34" charset="0"/>
            </a:endParaRPr>
          </a:p>
          <a:p>
            <a:pPr marL="45720" indent="0">
              <a:buNone/>
            </a:pPr>
            <a:r>
              <a:rPr lang="tr-TR" sz="1800" b="1" dirty="0">
                <a:latin typeface="Calibri" panose="020F0502020204030204" pitchFamily="34" charset="0"/>
                <a:cs typeface="Calibri" panose="020F0502020204030204" pitchFamily="34" charset="0"/>
              </a:rPr>
              <a:t>İYUK, md.  35</a:t>
            </a:r>
          </a:p>
          <a:p>
            <a:pPr marL="45720" indent="0">
              <a:buNone/>
            </a:pPr>
            <a:endParaRPr lang="en-US" sz="1800" dirty="0">
              <a:latin typeface="Calibri" panose="020F0502020204030204" pitchFamily="34" charset="0"/>
              <a:cs typeface="Calibri" panose="020F0502020204030204" pitchFamily="34" charset="0"/>
            </a:endParaRPr>
          </a:p>
          <a:p>
            <a:pPr marL="45720" indent="0">
              <a:buNone/>
            </a:pPr>
            <a:r>
              <a:rPr lang="tr-TR" sz="1800" dirty="0">
                <a:latin typeface="Calibri" panose="020F0502020204030204" pitchFamily="34" charset="0"/>
                <a:cs typeface="Calibri" panose="020F0502020204030204" pitchFamily="34" charset="0"/>
              </a:rPr>
              <a:t>Taşınır mallara ilişkin davalarda yetkili mahkeme, taşınır malın bulunduğu yer idare mahkemesidir. </a:t>
            </a:r>
            <a:endParaRPr lang="en-US" sz="1800" dirty="0">
              <a:latin typeface="Calibri" panose="020F0502020204030204" pitchFamily="34" charset="0"/>
              <a:cs typeface="Calibri" panose="020F0502020204030204" pitchFamily="34" charset="0"/>
            </a:endParaRPr>
          </a:p>
          <a:p>
            <a:pPr marL="45720" indent="0" algn="just">
              <a:buNone/>
            </a:pPr>
            <a:endParaRPr lang="en-US" sz="1800"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YETKİ: YER İTİBARİYLE YETKİ</a:t>
            </a:r>
            <a:endParaRPr lang="en-US" sz="2400" dirty="0"/>
          </a:p>
        </p:txBody>
      </p:sp>
    </p:spTree>
    <p:extLst>
      <p:ext uri="{BB962C8B-B14F-4D97-AF65-F5344CB8AC3E}">
        <p14:creationId xmlns="" xmlns:p14="http://schemas.microsoft.com/office/powerpoint/2010/main" val="1815072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700808"/>
            <a:ext cx="8407893" cy="4878282"/>
          </a:xfrm>
        </p:spPr>
        <p:txBody>
          <a:bodyPr>
            <a:normAutofit fontScale="92500" lnSpcReduction="20000"/>
          </a:bodyPr>
          <a:lstStyle/>
          <a:p>
            <a:pPr marL="45720" indent="0" algn="ctr">
              <a:buNone/>
            </a:pPr>
            <a:r>
              <a:rPr lang="tr-TR" sz="1900" b="1" dirty="0">
                <a:latin typeface="Calibri" panose="020F0502020204030204" pitchFamily="34" charset="0"/>
                <a:cs typeface="Calibri" panose="020F0502020204030204" pitchFamily="34" charset="0"/>
              </a:rPr>
              <a:t>ÖZEL YETKİ KURALLARI</a:t>
            </a:r>
            <a:endParaRPr lang="en-US" sz="1900" dirty="0">
              <a:latin typeface="Calibri" panose="020F0502020204030204" pitchFamily="34" charset="0"/>
              <a:cs typeface="Calibri" panose="020F0502020204030204" pitchFamily="34" charset="0"/>
            </a:endParaRPr>
          </a:p>
          <a:p>
            <a:pPr marL="45720" indent="0" algn="ctr">
              <a:buNone/>
            </a:pPr>
            <a:r>
              <a:rPr lang="tr-TR" sz="1900" b="1" dirty="0">
                <a:latin typeface="Calibri" panose="020F0502020204030204" pitchFamily="34" charset="0"/>
                <a:cs typeface="Calibri" panose="020F0502020204030204" pitchFamily="34" charset="0"/>
              </a:rPr>
              <a:t>Tam Yargı Davalarında Yetki</a:t>
            </a:r>
          </a:p>
          <a:p>
            <a:pPr marL="45720" indent="0" algn="ctr">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İYUK, md. 36</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İdari sözleşmelerden doğanlar dışında kalan</a:t>
            </a:r>
            <a:r>
              <a:rPr lang="tr-TR" sz="1800" dirty="0">
                <a:latin typeface="Calibri" panose="020F0502020204030204" pitchFamily="34" charset="0"/>
                <a:cs typeface="Calibri" panose="020F0502020204030204" pitchFamily="34" charset="0"/>
              </a:rPr>
              <a:t> tam yargı davalarında yetkili mahkeme, sırasıyla: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a)</a:t>
            </a:r>
            <a:r>
              <a:rPr lang="tr-TR" sz="1800" dirty="0">
                <a:latin typeface="Calibri" panose="020F0502020204030204" pitchFamily="34" charset="0"/>
                <a:cs typeface="Calibri" panose="020F0502020204030204" pitchFamily="34" charset="0"/>
              </a:rPr>
              <a:t> Zararı doğuran idari uyuşmazlığı çözümlemeye yetkili, </a:t>
            </a:r>
          </a:p>
          <a:p>
            <a:pPr marL="45720" indent="0" algn="just">
              <a:buNone/>
            </a:pPr>
            <a:r>
              <a:rPr lang="tr-TR" sz="1700" i="1" dirty="0">
                <a:latin typeface="Calibri" panose="020F0502020204030204" pitchFamily="34" charset="0"/>
                <a:cs typeface="Calibri" panose="020F0502020204030204" pitchFamily="34" charset="0"/>
              </a:rPr>
              <a:t>(Yani, zarar bir idari işlemden kaynaklanmışsa, o işlem için açılacak iptal davasını görmeye yetkili idare mahkemesi neresi ise tam yargı davası için de aynı idare mahkemesi yetkilidir.)</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b)</a:t>
            </a:r>
            <a:r>
              <a:rPr lang="tr-TR" sz="1800" dirty="0">
                <a:latin typeface="Calibri" panose="020F0502020204030204" pitchFamily="34" charset="0"/>
                <a:cs typeface="Calibri" panose="020F0502020204030204" pitchFamily="34" charset="0"/>
              </a:rPr>
              <a:t> Zarar, </a:t>
            </a:r>
            <a:r>
              <a:rPr lang="tr-TR" sz="1800" b="1" dirty="0">
                <a:latin typeface="Calibri" panose="020F0502020204030204" pitchFamily="34" charset="0"/>
                <a:cs typeface="Calibri" panose="020F0502020204030204" pitchFamily="34" charset="0"/>
              </a:rPr>
              <a:t>bayındırlık ve ulaştırma gibi bir hizmetten veya idarenin herhangi bir eyleminden doğmuş ise</a:t>
            </a:r>
            <a:r>
              <a:rPr lang="tr-TR" sz="1800" dirty="0">
                <a:latin typeface="Calibri" panose="020F0502020204030204" pitchFamily="34" charset="0"/>
                <a:cs typeface="Calibri" panose="020F0502020204030204" pitchFamily="34" charset="0"/>
              </a:rPr>
              <a:t>, hizmetin görüldüğü veya eylemin yapıldığı yer,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c)</a:t>
            </a:r>
            <a:r>
              <a:rPr lang="tr-TR" sz="1800" dirty="0">
                <a:latin typeface="Calibri" panose="020F0502020204030204" pitchFamily="34" charset="0"/>
                <a:cs typeface="Calibri" panose="020F0502020204030204" pitchFamily="34" charset="0"/>
              </a:rPr>
              <a:t> Diğer hallerde davacının ikametgahının bulunduğu yer</a:t>
            </a:r>
            <a:endParaRPr lang="en-US" sz="1800" dirty="0">
              <a:latin typeface="Calibri" panose="020F0502020204030204" pitchFamily="34" charset="0"/>
              <a:cs typeface="Calibri" panose="020F0502020204030204" pitchFamily="34" charset="0"/>
            </a:endParaRPr>
          </a:p>
          <a:p>
            <a:pPr marL="45720" indent="0" algn="just">
              <a:buNone/>
            </a:pPr>
            <a:r>
              <a:rPr lang="tr-TR" sz="1800" dirty="0">
                <a:latin typeface="Calibri" panose="020F0502020204030204" pitchFamily="34" charset="0"/>
                <a:cs typeface="Calibri" panose="020F0502020204030204" pitchFamily="34" charset="0"/>
              </a:rPr>
              <a:t>İdari mahkemesidir. </a:t>
            </a:r>
            <a:endParaRPr lang="en-US" sz="1800" dirty="0">
              <a:latin typeface="Calibri" panose="020F0502020204030204" pitchFamily="34" charset="0"/>
              <a:cs typeface="Calibri" panose="020F0502020204030204" pitchFamily="34" charset="0"/>
            </a:endParaRPr>
          </a:p>
          <a:p>
            <a:pPr marL="45720" indent="0" algn="just">
              <a:buNone/>
            </a:pPr>
            <a:endParaRPr lang="en-US" sz="1800"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YETKİ: YER İTİBARİYLE YETKİ</a:t>
            </a:r>
            <a:endParaRPr lang="en-US" sz="2400" dirty="0"/>
          </a:p>
        </p:txBody>
      </p:sp>
    </p:spTree>
    <p:extLst>
      <p:ext uri="{BB962C8B-B14F-4D97-AF65-F5344CB8AC3E}">
        <p14:creationId xmlns="" xmlns:p14="http://schemas.microsoft.com/office/powerpoint/2010/main" val="961195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628800"/>
            <a:ext cx="8407893" cy="4878282"/>
          </a:xfrm>
        </p:spPr>
        <p:txBody>
          <a:bodyPr>
            <a:normAutofit fontScale="85000" lnSpcReduction="10000"/>
          </a:bodyPr>
          <a:lstStyle/>
          <a:p>
            <a:pPr marL="45720" indent="0" algn="ctr">
              <a:buNone/>
            </a:pPr>
            <a:r>
              <a:rPr lang="tr-TR" sz="2100" b="1" dirty="0">
                <a:latin typeface="Calibri" panose="020F0502020204030204" pitchFamily="34" charset="0"/>
                <a:cs typeface="Calibri" panose="020F0502020204030204" pitchFamily="34" charset="0"/>
              </a:rPr>
              <a:t>ÖZEL YETKİ KURALLARI</a:t>
            </a:r>
            <a:endParaRPr lang="en-US" sz="2100" dirty="0">
              <a:latin typeface="Calibri" panose="020F0502020204030204" pitchFamily="34" charset="0"/>
              <a:cs typeface="Calibri" panose="020F0502020204030204" pitchFamily="34" charset="0"/>
            </a:endParaRPr>
          </a:p>
          <a:p>
            <a:pPr marL="45720" indent="0" algn="ctr">
              <a:buNone/>
            </a:pPr>
            <a:r>
              <a:rPr lang="tr-TR" sz="2100" b="1" dirty="0">
                <a:latin typeface="Calibri" panose="020F0502020204030204" pitchFamily="34" charset="0"/>
                <a:cs typeface="Calibri" panose="020F0502020204030204" pitchFamily="34" charset="0"/>
              </a:rPr>
              <a:t>Vergi Uyuşmazlıklarında Yetki</a:t>
            </a:r>
            <a:endParaRPr lang="en-US" sz="21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İYUK, md.  37</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dirty="0">
                <a:latin typeface="Calibri" panose="020F0502020204030204" pitchFamily="34" charset="0"/>
                <a:cs typeface="Calibri" panose="020F0502020204030204" pitchFamily="34" charset="0"/>
              </a:rPr>
              <a:t>Bu Kanununa göre vergi uyuşmazlıklarında yetkili mahkeme: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a)</a:t>
            </a:r>
            <a:r>
              <a:rPr lang="tr-TR" sz="1800" dirty="0">
                <a:latin typeface="Calibri" panose="020F0502020204030204" pitchFamily="34" charset="0"/>
                <a:cs typeface="Calibri" panose="020F0502020204030204" pitchFamily="34" charset="0"/>
              </a:rPr>
              <a:t> Uyuşmazlık konusu vergi, resim, harç ve benzeri mali yükümleri tarh ve tahakkuk ettiren, zam ve cezaları kesen,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b)</a:t>
            </a:r>
            <a:r>
              <a:rPr lang="tr-TR" sz="1800" dirty="0">
                <a:latin typeface="Calibri" panose="020F0502020204030204" pitchFamily="34" charset="0"/>
                <a:cs typeface="Calibri" panose="020F0502020204030204" pitchFamily="34" charset="0"/>
              </a:rPr>
              <a:t> Gümrük Kanununa göre alınması gereken vergilerle Vergi Usul Kanunu gereğince şikayet yoluyla vergi düzeltme taleplerinin reddine ilişkin işlemlerde; vergi, resim, harç ve benzeri mali yükümleri tarh ve tahakkuk ettiren,</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c)</a:t>
            </a:r>
            <a:r>
              <a:rPr lang="tr-TR" sz="1800" dirty="0">
                <a:latin typeface="Calibri" panose="020F0502020204030204" pitchFamily="34" charset="0"/>
                <a:cs typeface="Calibri" panose="020F0502020204030204" pitchFamily="34" charset="0"/>
              </a:rPr>
              <a:t> Amme Alacaklarının Tahsil Usulü Kanunun uygulanmasında, ödeme emrini düzenleyen, </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b="1" dirty="0">
                <a:latin typeface="Calibri" panose="020F0502020204030204" pitchFamily="34" charset="0"/>
                <a:cs typeface="Calibri" panose="020F0502020204030204" pitchFamily="34" charset="0"/>
              </a:rPr>
              <a:t>d)</a:t>
            </a:r>
            <a:r>
              <a:rPr lang="tr-TR" sz="1800" dirty="0">
                <a:latin typeface="Calibri" panose="020F0502020204030204" pitchFamily="34" charset="0"/>
                <a:cs typeface="Calibri" panose="020F0502020204030204" pitchFamily="34" charset="0"/>
              </a:rPr>
              <a:t> Diğer uyuşmazlıklarda dava konusu işlemi yapan,</a:t>
            </a:r>
          </a:p>
          <a:p>
            <a:pPr marL="45720" indent="0" algn="just">
              <a:buNone/>
            </a:pPr>
            <a:endParaRPr lang="en-US" sz="1800" dirty="0">
              <a:latin typeface="Calibri" panose="020F0502020204030204" pitchFamily="34" charset="0"/>
              <a:cs typeface="Calibri" panose="020F0502020204030204" pitchFamily="34" charset="0"/>
            </a:endParaRPr>
          </a:p>
          <a:p>
            <a:pPr marL="45720" indent="0" algn="just">
              <a:buNone/>
            </a:pPr>
            <a:r>
              <a:rPr lang="tr-TR" sz="1800" dirty="0">
                <a:latin typeface="Calibri" panose="020F0502020204030204" pitchFamily="34" charset="0"/>
                <a:cs typeface="Calibri" panose="020F0502020204030204" pitchFamily="34" charset="0"/>
              </a:rPr>
              <a:t>Dairenin bulunduğu yerdeki vergi mahkemesidir.</a:t>
            </a:r>
            <a:endParaRPr lang="en-US" sz="1800" dirty="0">
              <a:latin typeface="Calibri" panose="020F0502020204030204" pitchFamily="34" charset="0"/>
              <a:cs typeface="Calibri" panose="020F0502020204030204" pitchFamily="34" charset="0"/>
            </a:endParaRPr>
          </a:p>
          <a:p>
            <a:pPr marL="45720" indent="0" algn="just">
              <a:buNone/>
            </a:pPr>
            <a:endParaRPr lang="en-US" sz="1800" dirty="0">
              <a:latin typeface="Calibri" panose="020F0502020204030204" pitchFamily="34" charset="0"/>
              <a:cs typeface="Calibri" panose="020F0502020204030204" pitchFamily="34" charset="0"/>
            </a:endParaRPr>
          </a:p>
          <a:p>
            <a:endParaRPr lang="en-US" dirty="0"/>
          </a:p>
        </p:txBody>
      </p:sp>
      <p:sp>
        <p:nvSpPr>
          <p:cNvPr id="3" name="Başlık 2"/>
          <p:cNvSpPr>
            <a:spLocks noGrp="1"/>
          </p:cNvSpPr>
          <p:nvPr>
            <p:ph type="title"/>
          </p:nvPr>
        </p:nvSpPr>
        <p:spPr/>
        <p:txBody>
          <a:bodyPr/>
          <a:lstStyle/>
          <a:p>
            <a:r>
              <a:rPr lang="tr-TR" sz="2400" dirty="0">
                <a:latin typeface="Gill Sans MT" panose="020B0502020104020203" pitchFamily="34" charset="0"/>
                <a:cs typeface="Calibri" panose="020F0502020204030204" pitchFamily="34" charset="0"/>
              </a:rPr>
              <a:t>11.Hafta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YETKİ: YER İTİBARİYLE YETKİ</a:t>
            </a:r>
            <a:endParaRPr lang="en-US" sz="2400" dirty="0"/>
          </a:p>
        </p:txBody>
      </p:sp>
    </p:spTree>
    <p:extLst>
      <p:ext uri="{BB962C8B-B14F-4D97-AF65-F5344CB8AC3E}">
        <p14:creationId xmlns="" xmlns:p14="http://schemas.microsoft.com/office/powerpoint/2010/main" val="927750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Ekip çalışması sunusu</TPFriendlyName>
    <BusinessGroup xmlns="d1af3920-8fda-4ad5-98bb-96475601b038" xsi:nil="true"/>
    <APEditor xmlns="d1af3920-8fda-4ad5-98bb-96475601b038">
      <UserInfo>
        <DisplayName>REDMOND\v-luannv</DisplayName>
        <AccountId>109</AccountId>
        <AccountType/>
      </UserInfo>
    </APEditor>
    <SourceTitle xmlns="d1af3920-8fda-4ad5-98bb-96475601b038">Teamwork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82934</Value>
      <Value>324621</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TP010228269</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63832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9CF7CD-D894-4304-A953-565B8A1FF802}">
  <ds:schemaRefs>
    <ds:schemaRef ds:uri="http://schemas.microsoft.com/sharepoint/v3/contenttype/forms"/>
  </ds:schemaRefs>
</ds:datastoreItem>
</file>

<file path=customXml/itemProps2.xml><?xml version="1.0" encoding="utf-8"?>
<ds:datastoreItem xmlns:ds="http://schemas.openxmlformats.org/officeDocument/2006/customXml" ds:itemID="{0DA43177-CB53-4FC9-AE5C-31D03B28AC3A}">
  <ds:schemaRefs>
    <ds:schemaRef ds:uri="http://purl.org/dc/elements/1.1/"/>
    <ds:schemaRef ds:uri="http://schemas.microsoft.com/office/2006/metadata/properties"/>
    <ds:schemaRef ds:uri="d1af3920-8fda-4ad5-98bb-96475601b038"/>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FAF43F20-213B-450A-A1E1-9AF3C5268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1166</Words>
  <Application>Microsoft Office PowerPoint</Application>
  <PresentationFormat>Ekran Gösterisi (4:3)</PresentationFormat>
  <Paragraphs>120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Kılavuz</vt:lpstr>
      <vt:lpstr>11.Hafta  KONU İTİBARİYLE YETKİ - YER İTİBARİYLE YETKİ</vt:lpstr>
      <vt:lpstr>11.Hafta GÖREV: MADDE İTİBARİYLE YETKİ: KONU İTİBARİYLE YETKİ</vt:lpstr>
      <vt:lpstr>11.Hafta GENEL GÖREVLİ YARGI YERLERİ  İDARE MAHKEMELERİ VE VERGİ MAHKEMELERİ</vt:lpstr>
      <vt:lpstr>11.Hafta YETKİ: YER İTİBARİYLE YETKİ</vt:lpstr>
      <vt:lpstr>11.Hafta YETKİ: YER İTİBARİYLE YETKİ</vt:lpstr>
      <vt:lpstr>11.Hafta YETKİ: YER İTİBARİYLE YETKİ</vt:lpstr>
      <vt:lpstr>11.Hafta YETKİ: YER İTİBARİYLE YETKİ</vt:lpstr>
      <vt:lpstr>11.Hafta YETKİ: YER İTİBARİYLE YETKİ</vt:lpstr>
      <vt:lpstr>11.Hafta YETKİ: YER İTİBARİYLE YETKİ</vt:lpstr>
      <vt:lpstr>11.Hafta  Görev veya yetki yönünden ret  kararlarının SONUÇLARI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2018-03-03T21:16:10Z</dcterms:created>
  <dcterms:modified xsi:type="dcterms:W3CDTF">2018-11-02T09:13:22Z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4349700</vt:r8>
  </property>
</Properties>
</file>