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DD26-32A4-2A43-990A-6F7E5E73786E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2673730" y="1190201"/>
            <a:ext cx="5555870" cy="39087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4000" b="1" spc="-30" dirty="0">
                <a:solidFill>
                  <a:srgbClr val="552112"/>
                </a:solidFill>
                <a:latin typeface="Arial"/>
                <a:ea typeface="Arial"/>
              </a:rPr>
              <a:t>MUKAVEMET</a:t>
            </a:r>
            <a:r>
              <a:rPr lang="en-US" altLang="zh-CN" sz="4000" b="1" spc="4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4000" b="1" spc="-25" dirty="0">
                <a:solidFill>
                  <a:srgbClr val="552112"/>
                </a:solidFill>
                <a:latin typeface="Arial"/>
                <a:ea typeface="Arial"/>
              </a:rPr>
              <a:t>DERSİ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535"/>
              </a:lnSpc>
            </a:pPr>
            <a:endParaRPr lang="en-US" dirty="0" smtClean="0"/>
          </a:p>
          <a:p>
            <a:pPr marL="0" indent="900048">
              <a:lnSpc>
                <a:spcPct val="100000"/>
              </a:lnSpc>
            </a:pPr>
            <a:r>
              <a:rPr lang="en-US" altLang="zh-CN" sz="3600" b="1" dirty="0">
                <a:solidFill>
                  <a:srgbClr val="BF0000"/>
                </a:solidFill>
                <a:latin typeface="Arial"/>
                <a:ea typeface="Arial"/>
              </a:rPr>
              <a:t>(Kesme</a:t>
            </a:r>
            <a:r>
              <a:rPr lang="en-US" altLang="zh-CN" sz="3600" b="1" spc="-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3600" b="1" dirty="0">
                <a:solidFill>
                  <a:srgbClr val="BF0000"/>
                </a:solidFill>
                <a:latin typeface="Arial"/>
                <a:ea typeface="Arial"/>
              </a:rPr>
              <a:t>Etkisi)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460"/>
              </a:lnSpc>
            </a:pPr>
            <a:endParaRPr lang="en-US" dirty="0" smtClean="0"/>
          </a:p>
          <a:p>
            <a:pPr indent="344042"/>
            <a:r>
              <a:rPr lang="tr-TR" altLang="zh-CN" sz="2800" b="1" i="1" dirty="0">
                <a:solidFill>
                  <a:srgbClr val="26110C"/>
                </a:solidFill>
                <a:latin typeface="Arial"/>
                <a:ea typeface="Arial"/>
              </a:rPr>
              <a:t>Doç.</a:t>
            </a:r>
            <a:r>
              <a:rPr lang="en-US" altLang="zh-CN" sz="2800" b="1" i="1" dirty="0">
                <a:solidFill>
                  <a:srgbClr val="26110C"/>
                </a:solidFill>
                <a:latin typeface="Arial"/>
                <a:cs typeface="Arial"/>
              </a:rPr>
              <a:t> </a:t>
            </a:r>
            <a:r>
              <a:rPr lang="en-US" altLang="zh-CN" sz="2800" b="1" i="1" dirty="0">
                <a:solidFill>
                  <a:srgbClr val="26110C"/>
                </a:solidFill>
                <a:latin typeface="Arial"/>
                <a:ea typeface="Arial"/>
              </a:rPr>
              <a:t>Dr.</a:t>
            </a:r>
            <a:r>
              <a:rPr lang="en-US" altLang="zh-CN" sz="2800" b="1" i="1" dirty="0">
                <a:solidFill>
                  <a:srgbClr val="26110C"/>
                </a:solidFill>
                <a:latin typeface="Arial"/>
                <a:cs typeface="Arial"/>
              </a:rPr>
              <a:t> </a:t>
            </a:r>
            <a:r>
              <a:rPr lang="tr-TR" altLang="zh-CN" sz="2800" b="1" i="1" dirty="0">
                <a:solidFill>
                  <a:srgbClr val="26110C"/>
                </a:solidFill>
                <a:latin typeface="Arial"/>
                <a:ea typeface="Arial"/>
              </a:rPr>
              <a:t>Havva Eylem POLAT</a:t>
            </a:r>
            <a:endParaRPr lang="en-US" altLang="zh-CN" sz="2800" b="1" i="1" dirty="0">
              <a:solidFill>
                <a:srgbClr val="26110C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95297" y="573435"/>
            <a:ext cx="2022309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dirty="0">
                <a:solidFill>
                  <a:srgbClr val="BF0000"/>
                </a:solidFill>
                <a:latin typeface="Arial"/>
                <a:ea typeface="Arial"/>
              </a:rPr>
              <a:t>Ders</a:t>
            </a:r>
            <a:r>
              <a:rPr lang="en-US" altLang="zh-CN" sz="32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3200" dirty="0">
                <a:solidFill>
                  <a:srgbClr val="BF0000"/>
                </a:solidFill>
                <a:latin typeface="Arial"/>
                <a:ea typeface="Arial"/>
              </a:rPr>
              <a:t>Planı</a:t>
            </a: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397253" y="1118362"/>
          <a:ext cx="7298308" cy="49219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9058"/>
                <a:gridCol w="6199251"/>
              </a:tblGrid>
              <a:tr h="451484">
                <a:tc>
                  <a:txBody>
                    <a:bodyPr/>
                    <a:lstStyle/>
                    <a:p>
                      <a:pPr>
                        <a:lnSpc>
                          <a:spcPts val="734"/>
                        </a:lnSpc>
                      </a:pPr>
                      <a:endParaRPr lang="en-US" dirty="0" smtClean="0"/>
                    </a:p>
                    <a:p>
                      <a:pPr marL="0" indent="116459">
                        <a:lnSpc>
                          <a:spcPct val="100000"/>
                        </a:lnSpc>
                      </a:pPr>
                      <a:r>
                        <a:rPr lang="en-US" altLang="zh-CN" sz="2000" b="1" spc="-5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HA</a:t>
                      </a:r>
                      <a:r>
                        <a:rPr lang="en-US" altLang="zh-CN" sz="2000" b="1" spc="-44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FTA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34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b="1" spc="-2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KO</a:t>
                      </a:r>
                      <a:r>
                        <a:rPr lang="en-US" altLang="zh-CN" sz="2000" b="1" spc="-2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NU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5135">
                <a:tc>
                  <a:txBody>
                    <a:bodyPr/>
                    <a:lstStyle/>
                    <a:p>
                      <a:pPr>
                        <a:lnSpc>
                          <a:spcPts val="665"/>
                        </a:lnSpc>
                      </a:pPr>
                      <a:endParaRPr lang="en-US" dirty="0" smtClean="0"/>
                    </a:p>
                    <a:p>
                      <a:pPr marL="0" indent="468503">
                        <a:lnSpc>
                          <a:spcPct val="100000"/>
                        </a:lnSpc>
                      </a:pPr>
                      <a:r>
                        <a:rPr lang="en-US" altLang="zh-CN" sz="2000" spc="-109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05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Giriş,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Mukavemetin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tanımı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ve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genel</a:t>
                      </a:r>
                      <a:r>
                        <a:rPr lang="en-US" altLang="zh-CN" sz="2000" spc="-16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ilkeleri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5134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468503">
                        <a:lnSpc>
                          <a:spcPct val="100000"/>
                        </a:lnSpc>
                      </a:pPr>
                      <a:r>
                        <a:rPr lang="en-US" altLang="zh-CN" sz="2000" spc="-109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2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0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Mukavemetin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temel</a:t>
                      </a:r>
                      <a:r>
                        <a:rPr lang="en-US" altLang="zh-CN" sz="2000" spc="-11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kavramları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5135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355727">
                        <a:lnSpc>
                          <a:spcPct val="100000"/>
                        </a:lnSpc>
                      </a:pPr>
                      <a:r>
                        <a:rPr lang="en-US" altLang="zh-CN" sz="2000" spc="-34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3</a:t>
                      </a:r>
                      <a:r>
                        <a:rPr lang="en-US" altLang="zh-CN" sz="2000" spc="-2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r>
                        <a:rPr lang="en-US" altLang="zh-CN" sz="2000" spc="-4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4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Normal</a:t>
                      </a:r>
                      <a:r>
                        <a:rPr lang="en-US" altLang="zh-CN" sz="2000" spc="-25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kuvvet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5135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355727">
                        <a:lnSpc>
                          <a:spcPct val="100000"/>
                        </a:lnSpc>
                      </a:pPr>
                      <a:r>
                        <a:rPr lang="en-US" altLang="zh-CN" sz="2000" spc="-34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5</a:t>
                      </a:r>
                      <a:r>
                        <a:rPr lang="en-US" altLang="zh-CN" sz="2000" spc="-2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r>
                        <a:rPr lang="en-US" altLang="zh-CN" sz="2000" spc="-4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6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Gerilme</a:t>
                      </a:r>
                      <a:r>
                        <a:rPr lang="en-US" altLang="zh-CN" sz="2000" spc="-35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analizi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5261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468503">
                        <a:lnSpc>
                          <a:spcPct val="100000"/>
                        </a:lnSpc>
                      </a:pPr>
                      <a:r>
                        <a:rPr lang="en-US" altLang="zh-CN" sz="2000" spc="-109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7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0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Şekil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değiştirme</a:t>
                      </a:r>
                      <a:r>
                        <a:rPr lang="en-US" altLang="zh-CN" sz="2000" spc="-1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analizi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5134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468503">
                        <a:lnSpc>
                          <a:spcPct val="100000"/>
                        </a:lnSpc>
                      </a:pPr>
                      <a:r>
                        <a:rPr lang="en-US" altLang="zh-CN" sz="2000" spc="-109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8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0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1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Aras</a:t>
                      </a: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ınavı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5135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284099">
                        <a:lnSpc>
                          <a:spcPct val="100000"/>
                        </a:lnSpc>
                      </a:pPr>
                      <a:r>
                        <a:rPr lang="en-US" altLang="zh-CN" sz="2000" spc="-2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9</a:t>
                      </a:r>
                      <a:r>
                        <a:rPr lang="en-US" altLang="zh-CN" sz="2000" spc="-1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r>
                        <a:rPr lang="en-US" altLang="zh-CN" sz="2000" spc="-3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10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Kesme</a:t>
                      </a:r>
                      <a:r>
                        <a:rPr lang="en-US" altLang="zh-CN" sz="2000" spc="-2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etkisi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5134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407543">
                        <a:lnSpc>
                          <a:spcPct val="100000"/>
                        </a:lnSpc>
                      </a:pPr>
                      <a:r>
                        <a:rPr lang="en-US" altLang="zh-CN" sz="2000" spc="-12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11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0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Kirişlerde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kesit</a:t>
                      </a:r>
                      <a:r>
                        <a:rPr lang="en-US" altLang="zh-CN" sz="2000" spc="-1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tesirleri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5134">
                <a:tc>
                  <a:txBody>
                    <a:bodyPr/>
                    <a:lstStyle/>
                    <a:p>
                      <a:pPr>
                        <a:lnSpc>
                          <a:spcPts val="669"/>
                        </a:lnSpc>
                      </a:pPr>
                      <a:endParaRPr lang="en-US" dirty="0" smtClean="0"/>
                    </a:p>
                    <a:p>
                      <a:pPr marL="0" indent="213995">
                        <a:lnSpc>
                          <a:spcPct val="100000"/>
                        </a:lnSpc>
                      </a:pPr>
                      <a:r>
                        <a:rPr lang="en-US" altLang="zh-CN" sz="2000" spc="-2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12</a:t>
                      </a: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r>
                        <a:rPr lang="en-US" altLang="zh-CN" sz="2000" spc="-2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13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709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Eğilme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etkisi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4159"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</a:pPr>
                      <a:endParaRPr lang="en-US" dirty="0" smtClean="0"/>
                    </a:p>
                    <a:p>
                      <a:pPr marL="0" indent="213995">
                        <a:lnSpc>
                          <a:spcPct val="100000"/>
                        </a:lnSpc>
                      </a:pPr>
                      <a:r>
                        <a:rPr lang="en-US" altLang="zh-CN" sz="2000" spc="-2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14</a:t>
                      </a:r>
                      <a:r>
                        <a:rPr lang="en-US" altLang="zh-CN" sz="2000" spc="-1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-</a:t>
                      </a:r>
                      <a:r>
                        <a:rPr lang="en-US" altLang="zh-CN" sz="2000" spc="-20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15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</a:pPr>
                      <a:endParaRPr lang="en-US" dirty="0" smtClean="0"/>
                    </a:p>
                    <a:p>
                      <a:pPr marL="0" indent="56133">
                        <a:lnSpc>
                          <a:spcPct val="100000"/>
                        </a:lnSpc>
                      </a:pP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Burkulma</a:t>
                      </a:r>
                      <a:r>
                        <a:rPr lang="en-US" altLang="zh-CN" sz="2000" spc="-35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altLang="zh-CN" sz="2000" spc="-5" dirty="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etkisi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6"/>
          <p:cNvSpPr txBox="1"/>
          <p:nvPr/>
        </p:nvSpPr>
        <p:spPr>
          <a:xfrm>
            <a:off x="1432813" y="584321"/>
            <a:ext cx="7509335" cy="28178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93980">
              <a:lnSpc>
                <a:spcPct val="100000"/>
              </a:lnSpc>
            </a:pPr>
            <a:r>
              <a:rPr lang="en-US" altLang="zh-CN" sz="3600" spc="-10" dirty="0">
                <a:solidFill>
                  <a:srgbClr val="BF0000"/>
                </a:solidFill>
                <a:latin typeface="Arial"/>
                <a:ea typeface="Arial"/>
              </a:rPr>
              <a:t>Yararlanılan</a:t>
            </a:r>
            <a:r>
              <a:rPr lang="en-US" altLang="zh-CN" sz="3600" spc="-3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3600" spc="-15" dirty="0">
                <a:solidFill>
                  <a:srgbClr val="BF0000"/>
                </a:solidFill>
                <a:latin typeface="Arial"/>
                <a:ea typeface="Arial"/>
              </a:rPr>
              <a:t>Kaynaklar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854"/>
              </a:lnSpc>
            </a:pPr>
            <a:endParaRPr lang="en-US" dirty="0" smtClean="0"/>
          </a:p>
          <a:p>
            <a:pPr marL="283463" indent="-283463" hangingPunct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Girgin,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İ.,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Beyribey,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M.,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1990.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i="1" dirty="0">
                <a:solidFill>
                  <a:srgbClr val="000000"/>
                </a:solidFill>
                <a:latin typeface="Arial"/>
                <a:ea typeface="Arial"/>
              </a:rPr>
              <a:t>Mukavemet.</a:t>
            </a:r>
            <a:r>
              <a:rPr lang="en-US" altLang="zh-CN" sz="2400" i="1" spc="17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A.Ü.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Ziraat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Fakültesi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Yayınları: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1191,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Ders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Kitabı:</a:t>
            </a:r>
            <a:r>
              <a:rPr lang="en-US" altLang="zh-CN" sz="2400" spc="-19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341,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Ankara</a:t>
            </a:r>
            <a:r>
              <a:rPr lang="en-US" altLang="zh-CN" sz="2400" spc="-1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  <a:p>
            <a:pPr>
              <a:lnSpc>
                <a:spcPts val="605"/>
              </a:lnSpc>
            </a:pPr>
            <a:endParaRPr lang="en-US" dirty="0" smtClean="0"/>
          </a:p>
          <a:p>
            <a:pPr marL="283463" indent="-283463" hangingPunct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15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Omurtag,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M.,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2012.,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Arial"/>
                <a:ea typeface="Arial"/>
              </a:rPr>
              <a:t>Mukavemet</a:t>
            </a:r>
            <a:r>
              <a:rPr lang="en-US" altLang="zh-CN" sz="2400" i="1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Arial"/>
                <a:ea typeface="Arial"/>
              </a:rPr>
              <a:t>I.</a:t>
            </a:r>
            <a:r>
              <a:rPr lang="en-US" altLang="zh-CN" sz="2400" i="1" spc="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Birsen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yayınevi,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İstanbul,</a:t>
            </a:r>
            <a:r>
              <a:rPr lang="en-US" altLang="zh-CN" sz="24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472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s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8"/>
          <p:cNvSpPr txBox="1"/>
          <p:nvPr/>
        </p:nvSpPr>
        <p:spPr>
          <a:xfrm>
            <a:off x="1361566" y="159330"/>
            <a:ext cx="7583415" cy="2857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825752">
              <a:lnSpc>
                <a:spcPct val="100000"/>
              </a:lnSpc>
            </a:pP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Ekyeri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ve</a:t>
            </a:r>
            <a:r>
              <a:rPr lang="en-US" altLang="zh-CN" sz="3200" b="1" spc="-3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Bağlantılar</a:t>
            </a:r>
          </a:p>
          <a:p>
            <a:pPr>
              <a:lnSpc>
                <a:spcPts val="1485"/>
              </a:lnSpc>
            </a:pPr>
            <a:endParaRPr lang="en-US" dirty="0" smtClean="0"/>
          </a:p>
          <a:p>
            <a:pPr marL="283463" indent="-283463" hangingPunct="0">
              <a:lnSpc>
                <a:spcPct val="15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10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Yapı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analiz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projelenmesinde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son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aşama,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yapı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unsurlarının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ekyerleri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bağlantıların</a:t>
            </a:r>
            <a:r>
              <a:rPr lang="en-US" altLang="zh-CN" sz="2400" spc="10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projelenmesi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detaylandırılmasıdır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  <a:p>
            <a:pPr>
              <a:lnSpc>
                <a:spcPts val="132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279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Ekyerlerinin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oluşturulmasında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dikkat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edilecek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nokta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45030" y="3199307"/>
            <a:ext cx="7325689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885441" algn="l"/>
                <a:tab pos="3345815" algn="l"/>
                <a:tab pos="5725033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ekyerinde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eğilme	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gerilmelerinin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oluşmasını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45030" y="3747835"/>
            <a:ext cx="7325214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önlemektir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ea typeface="Arial"/>
              </a:rPr>
              <a:t>Bunun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ea typeface="Arial"/>
              </a:rPr>
              <a:t>için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ea typeface="Arial"/>
              </a:rPr>
              <a:t>söz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ea typeface="Arial"/>
              </a:rPr>
              <a:t>konusu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ea typeface="Arial"/>
              </a:rPr>
              <a:t>elemanın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45030" y="4205721"/>
            <a:ext cx="7295754" cy="2198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50000"/>
              </a:lnSpc>
            </a:pP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boylamasına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eksenlerinin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ekyerinde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tek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bir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noktada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birleşmesi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ea typeface="Arial"/>
              </a:rPr>
              <a:t>gerekir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ea typeface="Arial"/>
              </a:rPr>
              <a:t>Örneğin,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perçin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kaynaktan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yararlanılıyorsa</a:t>
            </a:r>
            <a:r>
              <a:rPr lang="en-US" altLang="zh-CN" sz="24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bunların</a:t>
            </a:r>
            <a:r>
              <a:rPr lang="en-US" altLang="zh-CN" sz="24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oluşturduğu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grupların</a:t>
            </a:r>
            <a:r>
              <a:rPr lang="en-US" altLang="zh-CN" sz="2400" spc="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ağırlık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merkezleri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tarafsız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eksen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üzerinde</a:t>
            </a:r>
            <a:r>
              <a:rPr lang="en-US" altLang="zh-CN" sz="2400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olmalıdır.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3"/>
          <p:cNvSpPr txBox="1"/>
          <p:nvPr/>
        </p:nvSpPr>
        <p:spPr>
          <a:xfrm>
            <a:off x="1433449" y="192114"/>
            <a:ext cx="7506897" cy="2088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753870">
              <a:lnSpc>
                <a:spcPct val="100000"/>
              </a:lnSpc>
            </a:pP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Ekyeri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ve</a:t>
            </a:r>
            <a:r>
              <a:rPr lang="en-US" altLang="zh-CN" sz="3200" b="1" spc="-34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Bağlantılar</a:t>
            </a:r>
          </a:p>
          <a:p>
            <a:pPr>
              <a:lnSpc>
                <a:spcPts val="475"/>
              </a:lnSpc>
            </a:pPr>
            <a:endParaRPr lang="en-US" dirty="0" smtClean="0"/>
          </a:p>
          <a:p>
            <a:pPr marL="283844" indent="-283844" hangingPunct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Çelik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yapı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elemanlarının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birleştirilmesi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iki</a:t>
            </a:r>
            <a:r>
              <a:rPr lang="en-US" altLang="zh-CN" sz="2400" spc="-10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5" dirty="0">
                <a:solidFill>
                  <a:srgbClr val="000000"/>
                </a:solidFill>
                <a:latin typeface="Arial"/>
                <a:ea typeface="Arial"/>
              </a:rPr>
              <a:t>yapılabilir.</a:t>
            </a:r>
          </a:p>
          <a:p>
            <a:pPr>
              <a:lnSpc>
                <a:spcPts val="605"/>
              </a:lnSpc>
            </a:pPr>
            <a:endParaRPr lang="en-US" dirty="0" smtClean="0"/>
          </a:p>
          <a:p>
            <a:pPr marL="283844" indent="-28955" hangingPunct="0">
              <a:lnSpc>
                <a:spcPct val="99583"/>
              </a:lnSpc>
            </a:pPr>
            <a:r>
              <a:rPr lang="en-US" altLang="zh-CN" sz="2400" spc="75" dirty="0">
                <a:solidFill>
                  <a:srgbClr val="BF0000"/>
                </a:solidFill>
                <a:latin typeface="Arial"/>
                <a:ea typeface="Arial"/>
              </a:rPr>
              <a:t>1</a:t>
            </a:r>
            <a:r>
              <a:rPr lang="en-US" altLang="zh-CN" sz="2400" spc="34" dirty="0">
                <a:solidFill>
                  <a:srgbClr val="BF0000"/>
                </a:solidFill>
                <a:latin typeface="Arial"/>
                <a:ea typeface="Arial"/>
              </a:rPr>
              <a:t>.</a:t>
            </a:r>
            <a:r>
              <a:rPr lang="en-US" altLang="zh-CN" sz="2400" spc="75" dirty="0">
                <a:solidFill>
                  <a:srgbClr val="BF0000"/>
                </a:solidFill>
                <a:latin typeface="Arial"/>
                <a:ea typeface="Arial"/>
              </a:rPr>
              <a:t>Sökülemeyen</a:t>
            </a:r>
            <a:r>
              <a:rPr lang="en-US" altLang="zh-CN" sz="2400" spc="34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spc="55" dirty="0">
                <a:solidFill>
                  <a:srgbClr val="BF0000"/>
                </a:solidFill>
                <a:latin typeface="Arial"/>
                <a:ea typeface="Arial"/>
              </a:rPr>
              <a:t>ekyerleri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ea typeface="Arial"/>
              </a:rPr>
              <a:t>: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ea typeface="Arial"/>
              </a:rPr>
              <a:t>Bunlar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ea typeface="Arial"/>
              </a:rPr>
              <a:t>daha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ea typeface="Arial"/>
              </a:rPr>
              <a:t>perçinli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kaynaklı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olan</a:t>
            </a:r>
            <a:r>
              <a:rPr lang="en-US" altLang="zh-CN" sz="24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birleşimlerdir.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72157" y="2357170"/>
            <a:ext cx="7197711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2.Sökülebilen</a:t>
            </a:r>
            <a:r>
              <a:rPr lang="en-US" altLang="zh-CN" sz="2400" spc="100" dirty="0">
                <a:solidFill>
                  <a:srgbClr val="BF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ekyerleri:</a:t>
            </a:r>
            <a:r>
              <a:rPr lang="en-US" altLang="zh-CN" sz="2400" spc="100" dirty="0">
                <a:solidFill>
                  <a:srgbClr val="BF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Bulon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cıvata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33449" y="2722930"/>
            <a:ext cx="7507108" cy="16156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83844">
              <a:lnSpc>
                <a:spcPct val="100000"/>
              </a:lnSpc>
            </a:pP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yapılan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birleşimlerdir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  <a:p>
            <a:pPr>
              <a:lnSpc>
                <a:spcPts val="615"/>
              </a:lnSpc>
            </a:pPr>
            <a:endParaRPr lang="en-US" dirty="0" smtClean="0"/>
          </a:p>
          <a:p>
            <a:pPr marL="283844" indent="-283844" hangingPunct="0">
              <a:lnSpc>
                <a:spcPct val="99166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b="1" dirty="0">
                <a:solidFill>
                  <a:srgbClr val="BF0000"/>
                </a:solidFill>
                <a:latin typeface="Arial"/>
                <a:ea typeface="Arial"/>
              </a:rPr>
              <a:t>Perçinler:</a:t>
            </a:r>
            <a:r>
              <a:rPr lang="en-US" altLang="zh-CN" sz="2400" b="1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Çelik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elemanların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birleştirilmesinde</a:t>
            </a:r>
            <a:r>
              <a:rPr lang="en-US" altLang="zh-CN" sz="2400" spc="-17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çok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kullanılan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birleştirme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araçlarından</a:t>
            </a:r>
            <a:r>
              <a:rPr lang="en-US" altLang="zh-CN" sz="24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biridir.</a:t>
            </a:r>
          </a:p>
          <a:p>
            <a:pPr>
              <a:lnSpc>
                <a:spcPts val="63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Perçinler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yuvarlak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demirlerden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hazırlanan</a:t>
            </a:r>
            <a:r>
              <a:rPr lang="en-US" altLang="zh-CN" sz="2400" spc="-15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silindirik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17294" y="4338624"/>
            <a:ext cx="7252270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gövdeli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başlıktan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oluşur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birleşim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yerlerinde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3449" y="4704384"/>
            <a:ext cx="7508692" cy="153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83844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vurularak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deliğe</a:t>
            </a:r>
            <a:r>
              <a:rPr lang="en-US" altLang="zh-CN" sz="2400" spc="-1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yerleştirilir.</a:t>
            </a:r>
          </a:p>
          <a:p>
            <a:pPr>
              <a:lnSpc>
                <a:spcPts val="600"/>
              </a:lnSpc>
            </a:pPr>
            <a:endParaRPr lang="en-US" dirty="0" smtClean="0"/>
          </a:p>
          <a:p>
            <a:pPr marL="283844" indent="-283844" hangingPunct="0">
              <a:lnSpc>
                <a:spcPct val="99583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36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Eklenecek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parçalarda</a:t>
            </a:r>
            <a:r>
              <a:rPr lang="en-US" altLang="zh-CN" sz="2400" spc="1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perçin</a:t>
            </a:r>
            <a:r>
              <a:rPr lang="en-US" altLang="zh-CN" sz="2400" spc="1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çapına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uygun</a:t>
            </a:r>
            <a:r>
              <a:rPr lang="en-US" altLang="zh-CN" sz="2400" spc="1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şekilde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ea typeface="Arial"/>
              </a:rPr>
              <a:t>karşılıklı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ea typeface="Arial"/>
              </a:rPr>
              <a:t>delik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ea typeface="Arial"/>
              </a:rPr>
              <a:t>açılır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ea typeface="Arial"/>
              </a:rPr>
              <a:t>Isıtılan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perçin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ea typeface="Arial"/>
              </a:rPr>
              <a:t>elle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makine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dövülerek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ikinci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baş</a:t>
            </a:r>
            <a:r>
              <a:rPr lang="en-US" altLang="zh-CN" sz="2400"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oluşturulur.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9"/>
          <p:cNvSpPr txBox="1"/>
          <p:nvPr/>
        </p:nvSpPr>
        <p:spPr>
          <a:xfrm>
            <a:off x="3187319" y="425395"/>
            <a:ext cx="4123728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Ekyeri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ve</a:t>
            </a:r>
            <a:r>
              <a:rPr lang="en-US" altLang="zh-CN" sz="3200" b="1" spc="-3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Bağlantılar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09089" y="1215694"/>
            <a:ext cx="7360234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996694" algn="l"/>
                <a:tab pos="3723640" algn="l"/>
                <a:tab pos="5452236" algn="l"/>
              </a:tabLst>
            </a:pPr>
            <a:r>
              <a:rPr lang="en-US" altLang="zh-CN" sz="1900" spc="-22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26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spc="-120" dirty="0">
                <a:solidFill>
                  <a:srgbClr val="000000"/>
                </a:solidFill>
                <a:latin typeface="Arial"/>
                <a:ea typeface="Arial"/>
              </a:rPr>
              <a:t>Perçinler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kesmeye	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çalışarak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birleştirdikleri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92554" y="1764223"/>
            <a:ext cx="7078176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1708657" algn="l"/>
                <a:tab pos="3263392" algn="l"/>
                <a:tab pos="4511929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elemanlar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arasında	kuvvet	aktarırlar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-15" dirty="0">
                <a:solidFill>
                  <a:srgbClr val="000000"/>
                </a:solidFill>
                <a:latin typeface="Arial"/>
                <a:ea typeface="Arial"/>
              </a:rPr>
              <a:t>Kuvvetin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09089" y="2221788"/>
            <a:ext cx="7332640" cy="22711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3464" hangingPunct="0"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perçin</a:t>
            </a:r>
            <a:r>
              <a:rPr lang="en-US" altLang="zh-CN" sz="2400" spc="15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gövdesine</a:t>
            </a:r>
            <a:r>
              <a:rPr lang="en-US" altLang="zh-CN" sz="2400" spc="15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geçişte</a:t>
            </a:r>
            <a:r>
              <a:rPr lang="en-US" altLang="zh-CN" sz="2400" spc="15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delik</a:t>
            </a:r>
            <a:r>
              <a:rPr lang="en-US" altLang="zh-CN" sz="2400" spc="15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cidarı</a:t>
            </a:r>
            <a:r>
              <a:rPr lang="en-US" altLang="zh-CN" sz="2400" spc="15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ile</a:t>
            </a:r>
            <a:r>
              <a:rPr lang="en-US" altLang="zh-CN" sz="2400" spc="15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perçin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gövdesi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ezilme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gerilmeleri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meydana</a:t>
            </a:r>
            <a:r>
              <a:rPr lang="en-US" altLang="zh-CN" sz="24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gelir.</a:t>
            </a:r>
          </a:p>
          <a:p>
            <a:pPr>
              <a:lnSpc>
                <a:spcPts val="600"/>
              </a:lnSpc>
            </a:pPr>
            <a:endParaRPr lang="en-US" dirty="0" smtClean="0"/>
          </a:p>
          <a:p>
            <a:pPr marL="283464" indent="-283464" hangingPunct="0">
              <a:lnSpc>
                <a:spcPct val="149583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24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Kaymaya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çalışan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yüzeylerin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sayısına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göre</a:t>
            </a:r>
            <a:r>
              <a:rPr lang="en-US" altLang="zh-CN" sz="24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tek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tesirli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çift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tesirli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ikiye</a:t>
            </a:r>
            <a:r>
              <a:rPr lang="en-US" altLang="zh-CN" sz="24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ayrılırlar.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24"/>
          <p:cNvSpPr txBox="1"/>
          <p:nvPr/>
        </p:nvSpPr>
        <p:spPr>
          <a:xfrm>
            <a:off x="1505711" y="270256"/>
            <a:ext cx="6639325" cy="1936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431670">
              <a:lnSpc>
                <a:spcPct val="100000"/>
              </a:lnSpc>
            </a:pPr>
            <a:r>
              <a:rPr lang="en-US" altLang="zh-CN" sz="3600" b="1" dirty="0">
                <a:solidFill>
                  <a:srgbClr val="552112"/>
                </a:solidFill>
                <a:latin typeface="Arial"/>
                <a:ea typeface="Arial"/>
              </a:rPr>
              <a:t>Ekyeri</a:t>
            </a:r>
            <a:r>
              <a:rPr lang="en-US" altLang="zh-CN" sz="36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600" b="1" dirty="0">
                <a:solidFill>
                  <a:srgbClr val="552112"/>
                </a:solidFill>
                <a:latin typeface="Arial"/>
                <a:ea typeface="Arial"/>
              </a:rPr>
              <a:t>ve</a:t>
            </a:r>
            <a:r>
              <a:rPr lang="en-US" altLang="zh-CN" sz="3600" b="1" spc="-3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600" b="1" dirty="0">
                <a:solidFill>
                  <a:srgbClr val="552112"/>
                </a:solidFill>
                <a:latin typeface="Arial"/>
                <a:ea typeface="Arial"/>
              </a:rPr>
              <a:t>Bağlantılar</a:t>
            </a:r>
          </a:p>
          <a:p>
            <a:pPr>
              <a:lnSpc>
                <a:spcPts val="113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900" spc="-144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139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spc="-100" dirty="0">
                <a:solidFill>
                  <a:srgbClr val="BF0000"/>
                </a:solidFill>
                <a:latin typeface="Arial"/>
                <a:ea typeface="Arial"/>
              </a:rPr>
              <a:t>Tek</a:t>
            </a:r>
            <a:r>
              <a:rPr lang="en-US" altLang="zh-CN" sz="2400" spc="-5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spc="-60" dirty="0">
                <a:solidFill>
                  <a:srgbClr val="BF0000"/>
                </a:solidFill>
                <a:latin typeface="Arial"/>
                <a:ea typeface="Arial"/>
              </a:rPr>
              <a:t>tesirli</a:t>
            </a:r>
            <a:r>
              <a:rPr lang="en-US" altLang="zh-CN" sz="2400" spc="-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spc="-75" dirty="0">
                <a:solidFill>
                  <a:srgbClr val="BF0000"/>
                </a:solidFill>
                <a:latin typeface="Arial"/>
                <a:ea typeface="Arial"/>
              </a:rPr>
              <a:t>perçinler:</a:t>
            </a:r>
          </a:p>
          <a:p>
            <a:pPr>
              <a:lnSpc>
                <a:spcPts val="555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Tek</a:t>
            </a:r>
            <a:r>
              <a:rPr lang="en-US" altLang="zh-CN" sz="24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tesirli</a:t>
            </a:r>
            <a:r>
              <a:rPr lang="en-US" altLang="zh-CN" sz="24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perçin</a:t>
            </a:r>
            <a:r>
              <a:rPr lang="en-US" altLang="zh-CN" sz="24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hesaplamalarında</a:t>
            </a:r>
            <a:r>
              <a:rPr lang="en-US" altLang="zh-CN" sz="24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üç</a:t>
            </a:r>
            <a:r>
              <a:rPr lang="en-US" altLang="zh-CN" sz="24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şart</a:t>
            </a:r>
            <a:r>
              <a:rPr lang="en-US" altLang="zh-CN" sz="24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vardır.</a:t>
            </a:r>
          </a:p>
          <a:p>
            <a:pPr>
              <a:lnSpc>
                <a:spcPts val="594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1.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Perçinlerin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kesilmemesi</a:t>
            </a:r>
            <a:r>
              <a:rPr lang="en-US" altLang="zh-CN" sz="24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şartı: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296746" y="2530330"/>
            <a:ext cx="293570" cy="3671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7083"/>
              </a:lnSpc>
            </a:pPr>
            <a:r>
              <a:rPr lang="en-US" altLang="zh-CN" sz="2250" i="1" spc="34" dirty="0">
                <a:solidFill>
                  <a:srgbClr val="000000"/>
                </a:solidFill>
                <a:latin typeface="Times New Roman"/>
                <a:ea typeface="Times New Roman"/>
              </a:rPr>
              <a:t>N</a:t>
            </a:r>
            <a:r>
              <a:rPr lang="en-US" altLang="zh-CN" sz="1300" spc="15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71065" y="2501129"/>
            <a:ext cx="173323" cy="3529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775"/>
              </a:lnSpc>
            </a:pPr>
            <a:r>
              <a:rPr lang="en-US" altLang="zh-CN" sz="2250" spc="15" dirty="0">
                <a:solidFill>
                  <a:srgbClr val="000000"/>
                </a:solidFill>
                <a:latin typeface="Symbol"/>
                <a:ea typeface="Symbol"/>
              </a:rPr>
              <a:t>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882488" y="2323678"/>
            <a:ext cx="611687" cy="758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2775"/>
              </a:lnSpc>
            </a:pPr>
            <a:r>
              <a:rPr lang="en-US" altLang="zh-CN" sz="2250" spc="275" dirty="0">
                <a:solidFill>
                  <a:srgbClr val="000000"/>
                </a:solidFill>
                <a:latin typeface="Symbol"/>
                <a:ea typeface="Symbol"/>
              </a:rPr>
              <a:t></a:t>
            </a:r>
            <a:r>
              <a:rPr lang="en-US" altLang="zh-CN" sz="2250" spc="-254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250" i="1" spc="250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</a:p>
          <a:p>
            <a:pPr>
              <a:lnSpc>
                <a:spcPts val="490"/>
              </a:lnSpc>
            </a:pPr>
            <a:endParaRPr lang="en-US" dirty="0" smtClean="0"/>
          </a:p>
          <a:p>
            <a:pPr marL="0" indent="331354">
              <a:lnSpc>
                <a:spcPct val="100000"/>
              </a:lnSpc>
            </a:pPr>
            <a:r>
              <a:rPr lang="en-US" altLang="zh-CN" sz="2250" spc="15" dirty="0">
                <a:solidFill>
                  <a:srgbClr val="000000"/>
                </a:solidFill>
                <a:latin typeface="Times New Roman"/>
                <a:ea typeface="Times New Roman"/>
              </a:rPr>
              <a:t>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24897" y="2329627"/>
            <a:ext cx="212379" cy="198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300" spc="1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704859" y="2501129"/>
            <a:ext cx="539052" cy="448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ts val="1975"/>
              </a:lnSpc>
            </a:pPr>
            <a:r>
              <a:rPr lang="en-US" altLang="zh-CN" sz="2250" spc="490" dirty="0">
                <a:solidFill>
                  <a:srgbClr val="000000"/>
                </a:solidFill>
                <a:latin typeface="Symbol"/>
                <a:ea typeface="Symbol"/>
              </a:rPr>
              <a:t></a:t>
            </a:r>
            <a:r>
              <a:rPr lang="en-US" altLang="zh-CN" sz="2250" spc="395" dirty="0">
                <a:solidFill>
                  <a:srgbClr val="000000"/>
                </a:solidFill>
                <a:latin typeface="Symbol"/>
                <a:ea typeface="Symbol"/>
              </a:rPr>
              <a:t></a:t>
            </a:r>
          </a:p>
          <a:p>
            <a:pPr marL="0" indent="331198">
              <a:lnSpc>
                <a:spcPct val="100000"/>
              </a:lnSpc>
            </a:pPr>
            <a:r>
              <a:rPr lang="en-US" altLang="zh-CN" sz="1300" i="1" spc="5" dirty="0">
                <a:solidFill>
                  <a:srgbClr val="000000"/>
                </a:solidFill>
                <a:latin typeface="Times New Roman"/>
                <a:ea typeface="Times New Roman"/>
              </a:rPr>
              <a:t>em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505711" y="3167684"/>
            <a:ext cx="4854468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2.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Perçinin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levhayı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ezmemesi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şartı: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262516" y="3725801"/>
            <a:ext cx="2636688" cy="4573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416"/>
              </a:lnSpc>
            </a:pPr>
            <a:r>
              <a:rPr lang="en-US" altLang="zh-CN" sz="2600" dirty="0">
                <a:solidFill>
                  <a:srgbClr val="000000"/>
                </a:solidFill>
                <a:latin typeface="Times New Roman"/>
                <a:ea typeface="Times New Roman"/>
              </a:rPr>
              <a:t>N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en-US" altLang="zh-CN" sz="1550" spc="-20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600" dirty="0">
                <a:solidFill>
                  <a:srgbClr val="000000"/>
                </a:solidFill>
                <a:latin typeface="Symbol"/>
                <a:ea typeface="Symbol"/>
              </a:rPr>
              <a:t></a:t>
            </a:r>
            <a:r>
              <a:rPr lang="en-US" altLang="zh-CN" sz="2600" spc="-5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00000"/>
                </a:solidFill>
                <a:latin typeface="Times New Roman"/>
                <a:ea typeface="Times New Roman"/>
              </a:rPr>
              <a:t>d</a:t>
            </a:r>
            <a:r>
              <a:rPr lang="en-US" altLang="zh-CN" sz="26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2600" dirty="0">
                <a:solidFill>
                  <a:srgbClr val="000000"/>
                </a:solidFill>
                <a:latin typeface="Symbol"/>
                <a:ea typeface="Symbol"/>
              </a:rPr>
              <a:t></a:t>
            </a:r>
            <a:r>
              <a:rPr lang="en-US" altLang="zh-CN" sz="2600" spc="-40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00000"/>
                </a:solidFill>
                <a:latin typeface="Times New Roman"/>
                <a:ea typeface="Times New Roman"/>
              </a:rPr>
              <a:t>t</a:t>
            </a:r>
            <a:r>
              <a:rPr lang="en-US" altLang="zh-CN" sz="2600" spc="-4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min</a:t>
            </a:r>
            <a:r>
              <a:rPr lang="en-US" altLang="zh-CN" sz="1550" spc="-25" dirty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US" altLang="zh-CN" sz="2600" dirty="0">
                <a:solidFill>
                  <a:srgbClr val="000000"/>
                </a:solidFill>
                <a:latin typeface="Symbol"/>
                <a:ea typeface="Symbol"/>
              </a:rPr>
              <a:t></a:t>
            </a:r>
            <a:r>
              <a:rPr lang="en-US" altLang="zh-CN" sz="2600" spc="-45" dirty="0">
                <a:solidFill>
                  <a:srgbClr val="000000"/>
                </a:solidFill>
                <a:latin typeface="Symbol"/>
                <a:cs typeface="Symbol"/>
              </a:rPr>
              <a:t> </a:t>
            </a:r>
            <a:r>
              <a:rPr lang="en-US" altLang="zh-CN" sz="2600" dirty="0">
                <a:solidFill>
                  <a:srgbClr val="000000"/>
                </a:solidFill>
                <a:latin typeface="Symbol"/>
                <a:ea typeface="Symbol"/>
              </a:rPr>
              <a:t></a:t>
            </a:r>
            <a:r>
              <a:rPr lang="en-US" altLang="zh-CN" sz="1550" dirty="0">
                <a:solidFill>
                  <a:srgbClr val="000000"/>
                </a:solidFill>
                <a:latin typeface="Times New Roman"/>
                <a:ea typeface="Times New Roman"/>
              </a:rPr>
              <a:t>lem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05711" y="4493818"/>
            <a:ext cx="7463861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3.</a:t>
            </a:r>
            <a:r>
              <a:rPr lang="en-US" altLang="zh-CN" sz="2400" spc="9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Çekme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çubuğunun</a:t>
            </a:r>
            <a:r>
              <a:rPr lang="en-US" altLang="zh-CN" sz="2400" spc="9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kuvveti</a:t>
            </a:r>
            <a:r>
              <a:rPr lang="en-US" altLang="zh-CN" sz="2400" spc="1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emniyetle</a:t>
            </a:r>
            <a:r>
              <a:rPr lang="en-US" altLang="zh-CN" sz="2400" spc="9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taşıyıp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89176" y="4859578"/>
            <a:ext cx="7065123" cy="16157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taşıyamadığı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kontrol</a:t>
            </a:r>
            <a:r>
              <a:rPr lang="en-US" altLang="zh-CN" sz="2400" spc="-1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edilir.</a:t>
            </a:r>
          </a:p>
          <a:p>
            <a:pPr>
              <a:lnSpc>
                <a:spcPts val="630"/>
              </a:lnSpc>
            </a:pPr>
            <a:endParaRPr lang="en-US" dirty="0" smtClean="0"/>
          </a:p>
          <a:p>
            <a:pPr marL="0" indent="1315466">
              <a:lnSpc>
                <a:spcPct val="111666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σ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em</a:t>
            </a:r>
            <a:r>
              <a:rPr lang="en-US" altLang="zh-CN" sz="1600" spc="8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</a:t>
            </a:r>
            <a:r>
              <a:rPr lang="en-US" altLang="zh-CN" sz="2400" spc="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/</a:t>
            </a:r>
            <a:r>
              <a:rPr lang="en-US" altLang="zh-CN" sz="2400" spc="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net</a:t>
            </a:r>
          </a:p>
          <a:p>
            <a:pPr marL="0" indent="54863">
              <a:lnSpc>
                <a:spcPct val="100000"/>
              </a:lnSpc>
              <a:spcBef>
                <a:spcPts val="229"/>
              </a:spcBef>
            </a:pPr>
            <a:r>
              <a:rPr lang="en-US" altLang="zh-CN" sz="2400" spc="55" dirty="0">
                <a:solidFill>
                  <a:srgbClr val="000000"/>
                </a:solidFill>
                <a:latin typeface="Arial"/>
                <a:ea typeface="Arial"/>
              </a:rPr>
              <a:t>Net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ea typeface="Arial"/>
              </a:rPr>
              <a:t>alan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perçin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ea typeface="Arial"/>
              </a:rPr>
              <a:t>zayıflaması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çıkarıldıktan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64" dirty="0">
                <a:solidFill>
                  <a:srgbClr val="000000"/>
                </a:solidFill>
                <a:latin typeface="Arial"/>
                <a:ea typeface="Arial"/>
              </a:rPr>
              <a:t>sonra</a:t>
            </a:r>
          </a:p>
          <a:p>
            <a:pPr marL="0">
              <a:lnSpc>
                <a:spcPct val="100000"/>
              </a:lnSpc>
            </a:pPr>
            <a:r>
              <a:rPr lang="en-US" altLang="zh-CN" sz="2400" spc="-15" dirty="0">
                <a:solidFill>
                  <a:srgbClr val="000000"/>
                </a:solidFill>
                <a:latin typeface="Arial"/>
                <a:ea typeface="Arial"/>
              </a:rPr>
              <a:t>bulunan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alandır</a:t>
            </a:r>
            <a:r>
              <a:rPr lang="en-US" altLang="zh-CN" sz="2400" spc="-15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35"/>
          <p:cNvSpPr txBox="1"/>
          <p:nvPr/>
        </p:nvSpPr>
        <p:spPr>
          <a:xfrm>
            <a:off x="3187319" y="228055"/>
            <a:ext cx="4123280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Ekyeri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ve</a:t>
            </a:r>
            <a:r>
              <a:rPr lang="en-US" altLang="zh-CN" sz="3200" b="1" spc="-34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Bağlantılar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05711" y="1002283"/>
            <a:ext cx="7461423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24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b="1" dirty="0">
                <a:solidFill>
                  <a:srgbClr val="BF0000"/>
                </a:solidFill>
                <a:latin typeface="Arial"/>
                <a:ea typeface="Arial"/>
              </a:rPr>
              <a:t>Kaynaklı</a:t>
            </a:r>
            <a:r>
              <a:rPr lang="en-US" altLang="zh-CN" sz="2400" b="1" spc="-85" dirty="0">
                <a:solidFill>
                  <a:srgbClr val="BF0000"/>
                </a:solidFill>
                <a:latin typeface="Arial"/>
                <a:cs typeface="Arial"/>
              </a:rPr>
              <a:t>   </a:t>
            </a:r>
            <a:r>
              <a:rPr lang="en-US" altLang="zh-CN" sz="2400" b="1" dirty="0">
                <a:solidFill>
                  <a:srgbClr val="BF0000"/>
                </a:solidFill>
                <a:latin typeface="Arial"/>
                <a:ea typeface="Arial"/>
              </a:rPr>
              <a:t>birleşimler:</a:t>
            </a:r>
            <a:r>
              <a:rPr lang="en-US" altLang="zh-CN" sz="2400" b="1" spc="-85" dirty="0">
                <a:solidFill>
                  <a:srgbClr val="BF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Çelik</a:t>
            </a:r>
            <a:r>
              <a:rPr lang="en-US" altLang="zh-CN" sz="2400" spc="-85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yapı</a:t>
            </a:r>
            <a:r>
              <a:rPr lang="en-US" altLang="zh-CN" sz="2400" spc="-9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elemanlarının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789176" y="1548561"/>
            <a:ext cx="5583195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birleştirilmesinde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yaygın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4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kullanılır.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505711" y="2173401"/>
            <a:ext cx="7463805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940308" algn="l"/>
                <a:tab pos="1903729" algn="l"/>
                <a:tab pos="3340861" algn="l"/>
                <a:tab pos="4779898" algn="l"/>
                <a:tab pos="6371208" algn="l"/>
              </a:tabLst>
            </a:pPr>
            <a:r>
              <a:rPr lang="en-US" altLang="zh-CN" sz="1900" spc="-48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484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spc="-200" dirty="0">
                <a:solidFill>
                  <a:srgbClr val="000000"/>
                </a:solidFill>
                <a:latin typeface="Arial"/>
                <a:ea typeface="Arial"/>
              </a:rPr>
              <a:t>İki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çelik	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elemanı	birbirine	bağlayan	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kaynak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789176" y="2721930"/>
            <a:ext cx="3297025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parçalarına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b="1" dirty="0">
                <a:solidFill>
                  <a:srgbClr val="BF0000"/>
                </a:solidFill>
                <a:latin typeface="Arial"/>
                <a:ea typeface="Arial"/>
              </a:rPr>
              <a:t>Dikiş</a:t>
            </a:r>
            <a:r>
              <a:rPr lang="en-US" altLang="zh-CN" sz="2400" b="1" spc="-13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denir.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760220" y="3347135"/>
            <a:ext cx="7208073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1.</a:t>
            </a:r>
            <a:r>
              <a:rPr lang="en-US" altLang="zh-CN" sz="2400" spc="160" dirty="0">
                <a:solidFill>
                  <a:srgbClr val="BF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Ucuca</a:t>
            </a:r>
            <a:r>
              <a:rPr lang="en-US" altLang="zh-CN" sz="2400" spc="160" dirty="0">
                <a:solidFill>
                  <a:srgbClr val="BF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dikişler:</a:t>
            </a:r>
            <a:r>
              <a:rPr lang="en-US" altLang="zh-CN" sz="2400" spc="164" dirty="0">
                <a:solidFill>
                  <a:srgbClr val="BF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Aynı</a:t>
            </a:r>
            <a:r>
              <a:rPr lang="en-US" altLang="zh-CN" sz="2400" spc="16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yönde</a:t>
            </a:r>
            <a:r>
              <a:rPr lang="en-US" altLang="zh-CN" sz="2400" spc="164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devam</a:t>
            </a:r>
            <a:r>
              <a:rPr lang="en-US" altLang="zh-CN" sz="2400" spc="16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eden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789176" y="3895664"/>
            <a:ext cx="7064517" cy="15397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parçaların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uçları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kaynatılarak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oluşturulan</a:t>
            </a:r>
            <a:r>
              <a:rPr lang="en-US" altLang="zh-CN" sz="2400" spc="-1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dikişlerdir.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39"/>
              </a:lnSpc>
            </a:pPr>
            <a:endParaRPr lang="en-US" dirty="0" smtClean="0"/>
          </a:p>
          <a:p>
            <a:pPr marL="0" indent="54863">
              <a:lnSpc>
                <a:spcPct val="100000"/>
              </a:lnSpc>
            </a:pPr>
            <a:r>
              <a:rPr lang="en-US" altLang="zh-CN" sz="2400" spc="85" dirty="0">
                <a:solidFill>
                  <a:srgbClr val="BF0000"/>
                </a:solidFill>
                <a:latin typeface="Arial"/>
                <a:ea typeface="Arial"/>
              </a:rPr>
              <a:t>2</a:t>
            </a:r>
            <a:r>
              <a:rPr lang="en-US" altLang="zh-CN" sz="2400" spc="40" dirty="0">
                <a:solidFill>
                  <a:srgbClr val="BF0000"/>
                </a:solidFill>
                <a:latin typeface="Arial"/>
                <a:ea typeface="Arial"/>
              </a:rPr>
              <a:t>.</a:t>
            </a:r>
            <a:r>
              <a:rPr lang="en-US" altLang="zh-CN" sz="2400" spc="40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spc="75" dirty="0">
                <a:solidFill>
                  <a:srgbClr val="BF0000"/>
                </a:solidFill>
                <a:latin typeface="Arial"/>
                <a:ea typeface="Arial"/>
              </a:rPr>
              <a:t>Açı</a:t>
            </a:r>
            <a:r>
              <a:rPr lang="en-US" altLang="zh-CN" sz="2400" spc="44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spc="75" dirty="0">
                <a:solidFill>
                  <a:srgbClr val="BF0000"/>
                </a:solidFill>
                <a:latin typeface="Arial"/>
                <a:ea typeface="Arial"/>
              </a:rPr>
              <a:t>kaynağı</a:t>
            </a:r>
            <a:r>
              <a:rPr lang="en-US" altLang="zh-CN" sz="2400" spc="55" dirty="0">
                <a:solidFill>
                  <a:srgbClr val="BF0000"/>
                </a:solidFill>
                <a:latin typeface="Arial"/>
                <a:ea typeface="Arial"/>
              </a:rPr>
              <a:t>:</a:t>
            </a:r>
            <a:r>
              <a:rPr lang="en-US" altLang="zh-CN" sz="2400" spc="44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Birbirine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75" dirty="0">
                <a:solidFill>
                  <a:srgbClr val="000000"/>
                </a:solidFill>
                <a:latin typeface="Arial"/>
                <a:ea typeface="Arial"/>
              </a:rPr>
              <a:t>dik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8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ea typeface="Arial"/>
              </a:rPr>
              <a:t>eğik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spc="69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</a:p>
          <a:p>
            <a:pPr>
              <a:lnSpc>
                <a:spcPts val="143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bağlanan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parçaların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birleştirilmesinde</a:t>
            </a:r>
            <a:r>
              <a:rPr lang="en-US" altLang="zh-CN" sz="2400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uygulanır.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43"/>
          <p:cNvSpPr txBox="1"/>
          <p:nvPr/>
        </p:nvSpPr>
        <p:spPr>
          <a:xfrm>
            <a:off x="1289558" y="0"/>
            <a:ext cx="7593070" cy="4054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897760">
              <a:lnSpc>
                <a:spcPct val="100000"/>
              </a:lnSpc>
            </a:pP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Ekyeri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ve</a:t>
            </a:r>
            <a:r>
              <a:rPr lang="en-US" altLang="zh-CN" sz="3200" b="1" spc="-34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Bağlantılar</a:t>
            </a:r>
          </a:p>
          <a:p>
            <a:pPr marL="0" hangingPunct="0">
              <a:lnSpc>
                <a:spcPct val="166666"/>
              </a:lnSpc>
              <a:spcBef>
                <a:spcPts val="245"/>
              </a:spcBef>
            </a:pPr>
            <a:r>
              <a:rPr lang="en-US" altLang="zh-CN" sz="1900" spc="-5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44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spc="-35" dirty="0">
                <a:solidFill>
                  <a:srgbClr val="BF0000"/>
                </a:solidFill>
                <a:latin typeface="Arial"/>
                <a:ea typeface="Arial"/>
              </a:rPr>
              <a:t>Kaynak</a:t>
            </a:r>
            <a:r>
              <a:rPr lang="en-US" altLang="zh-CN" sz="2400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spc="-30" dirty="0">
                <a:solidFill>
                  <a:srgbClr val="BF0000"/>
                </a:solidFill>
                <a:latin typeface="Arial"/>
                <a:ea typeface="Arial"/>
              </a:rPr>
              <a:t>hesaplamalarında</a:t>
            </a:r>
            <a:r>
              <a:rPr lang="en-US" altLang="zh-CN" sz="2400" spc="-2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spc="-30" dirty="0">
                <a:solidFill>
                  <a:srgbClr val="BF0000"/>
                </a:solidFill>
                <a:latin typeface="Arial"/>
                <a:ea typeface="Arial"/>
              </a:rPr>
              <a:t>dikkat</a:t>
            </a:r>
            <a:r>
              <a:rPr lang="en-US" altLang="zh-CN" sz="2400" spc="-1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spc="-30" dirty="0">
                <a:solidFill>
                  <a:srgbClr val="BF0000"/>
                </a:solidFill>
                <a:latin typeface="Arial"/>
                <a:ea typeface="Arial"/>
              </a:rPr>
              <a:t>edilecek</a:t>
            </a:r>
            <a:r>
              <a:rPr lang="en-US" altLang="zh-CN" sz="2400" spc="-2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spc="-25" dirty="0">
                <a:solidFill>
                  <a:srgbClr val="BF0000"/>
                </a:solidFill>
                <a:latin typeface="Arial"/>
                <a:ea typeface="Arial"/>
              </a:rPr>
              <a:t>noktalar</a:t>
            </a:r>
            <a:r>
              <a:rPr lang="en-US" altLang="zh-CN" sz="2400" spc="-20" dirty="0">
                <a:solidFill>
                  <a:srgbClr val="BF0000"/>
                </a:solidFill>
                <a:latin typeface="Arial"/>
                <a:ea typeface="Arial"/>
              </a:rPr>
              <a:t>: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1.Dikiş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kalınlığı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(a)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en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az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3mm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veya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a=0.7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min</a:t>
            </a:r>
            <a:r>
              <a:rPr lang="en-US" altLang="zh-CN" sz="16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olmalıdır.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2.Dikiş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boyu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;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L=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L’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2a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şeklinde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hesaplanır.</a:t>
            </a:r>
            <a:r>
              <a:rPr lang="en-US" altLang="zh-CN" sz="2400" spc="12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Ayrıca</a:t>
            </a:r>
          </a:p>
          <a:p>
            <a:pPr>
              <a:lnSpc>
                <a:spcPts val="709"/>
              </a:lnSpc>
            </a:pPr>
            <a:endParaRPr lang="en-US" dirty="0" smtClean="0"/>
          </a:p>
          <a:p>
            <a:pPr marL="0" indent="283463">
              <a:lnSpc>
                <a:spcPct val="10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kaynak</a:t>
            </a:r>
            <a:r>
              <a:rPr lang="en-US" altLang="zh-CN" sz="24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boyu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15a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≤</a:t>
            </a:r>
            <a:r>
              <a:rPr lang="en-US" altLang="zh-CN" sz="24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L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≤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60a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arasında</a:t>
            </a:r>
            <a:r>
              <a:rPr lang="en-US" altLang="zh-CN" sz="24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olmalıdır.</a:t>
            </a:r>
          </a:p>
          <a:p>
            <a:pPr>
              <a:lnSpc>
                <a:spcPts val="1000"/>
              </a:lnSpc>
            </a:pPr>
            <a:endParaRPr lang="en-US" dirty="0" smtClean="0"/>
          </a:p>
          <a:p>
            <a:pPr>
              <a:lnSpc>
                <a:spcPts val="1069"/>
              </a:lnSpc>
            </a:pPr>
            <a:endParaRPr lang="en-US" dirty="0" smtClean="0"/>
          </a:p>
          <a:p>
            <a:pPr marL="0">
              <a:lnSpc>
                <a:spcPct val="112083"/>
              </a:lnSpc>
            </a:pP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3.</a:t>
            </a:r>
            <a:r>
              <a:rPr lang="en-US" altLang="zh-CN" sz="2400" spc="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Kaynak</a:t>
            </a:r>
            <a:r>
              <a:rPr lang="en-US" altLang="zh-CN" sz="2400" spc="5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alanı</a:t>
            </a:r>
            <a:r>
              <a:rPr lang="en-US" altLang="zh-CN" sz="2400" spc="6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</a:t>
            </a:r>
            <a:r>
              <a:rPr lang="en-US" altLang="zh-CN" sz="1600" dirty="0">
                <a:solidFill>
                  <a:srgbClr val="000000"/>
                </a:solidFill>
                <a:latin typeface="Arial"/>
                <a:ea typeface="Arial"/>
              </a:rPr>
              <a:t>k</a:t>
            </a:r>
            <a:r>
              <a:rPr lang="en-US" altLang="zh-CN" sz="16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L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şeklinde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hesaplanır.</a:t>
            </a:r>
          </a:p>
          <a:p>
            <a:pPr>
              <a:lnSpc>
                <a:spcPts val="1660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4.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Kaynak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hesaplarında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emniyet</a:t>
            </a:r>
            <a:r>
              <a:rPr lang="en-US" altLang="zh-CN" sz="2400" spc="5" dirty="0">
                <a:solidFill>
                  <a:srgbClr val="BF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BF0000"/>
                </a:solidFill>
                <a:latin typeface="Arial"/>
                <a:ea typeface="Arial"/>
              </a:rPr>
              <a:t>gerilmeleri: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542541" y="4302433"/>
            <a:ext cx="5000088" cy="423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833"/>
              </a:lnSpc>
              <a:tabLst>
                <a:tab pos="2932811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Çekme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durumunda	</a:t>
            </a:r>
            <a:r>
              <a:rPr lang="zh-CN" altLang="en-US" sz="2400" spc="-135" dirty="0">
                <a:solidFill>
                  <a:srgbClr val="000000"/>
                </a:solidFill>
                <a:latin typeface="宋体"/>
                <a:ea typeface="宋体"/>
              </a:rPr>
              <a:t>Ꝭ</a:t>
            </a:r>
            <a:r>
              <a:rPr lang="en-US" altLang="zh-CN" sz="1600" spc="-64" dirty="0">
                <a:solidFill>
                  <a:srgbClr val="000000"/>
                </a:solidFill>
                <a:latin typeface="Arial"/>
                <a:ea typeface="Arial"/>
              </a:rPr>
              <a:t>em</a:t>
            </a:r>
            <a:r>
              <a:rPr lang="en-US" altLang="zh-CN" sz="16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80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80" dirty="0">
                <a:solidFill>
                  <a:srgbClr val="000000"/>
                </a:solidFill>
                <a:latin typeface="Arial"/>
                <a:ea typeface="Arial"/>
              </a:rPr>
              <a:t>0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-75" dirty="0">
                <a:solidFill>
                  <a:srgbClr val="000000"/>
                </a:solidFill>
                <a:latin typeface="Arial"/>
                <a:ea typeface="Arial"/>
              </a:rPr>
              <a:t>75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89" dirty="0">
                <a:solidFill>
                  <a:srgbClr val="000000"/>
                </a:solidFill>
                <a:latin typeface="Arial"/>
                <a:ea typeface="Arial"/>
              </a:rPr>
              <a:t>σ</a:t>
            </a:r>
            <a:r>
              <a:rPr lang="en-US" altLang="zh-CN" sz="1600" spc="-64" dirty="0">
                <a:solidFill>
                  <a:srgbClr val="000000"/>
                </a:solidFill>
                <a:latin typeface="Arial"/>
                <a:ea typeface="Arial"/>
              </a:rPr>
              <a:t>em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542541" y="4927832"/>
            <a:ext cx="4982766" cy="423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833"/>
              </a:lnSpc>
              <a:tabLst>
                <a:tab pos="2914523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Basma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durumunda	</a:t>
            </a:r>
            <a:r>
              <a:rPr lang="zh-CN" altLang="en-US" sz="2400" spc="-135" dirty="0">
                <a:solidFill>
                  <a:srgbClr val="000000"/>
                </a:solidFill>
                <a:latin typeface="宋体"/>
                <a:ea typeface="宋体"/>
              </a:rPr>
              <a:t>Ꝭ</a:t>
            </a:r>
            <a:r>
              <a:rPr lang="en-US" altLang="zh-CN" sz="1600" spc="-64" dirty="0">
                <a:solidFill>
                  <a:srgbClr val="000000"/>
                </a:solidFill>
                <a:latin typeface="Arial"/>
                <a:ea typeface="Arial"/>
              </a:rPr>
              <a:t>em</a:t>
            </a:r>
            <a:r>
              <a:rPr lang="en-US" altLang="zh-CN" sz="16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80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4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75" dirty="0">
                <a:solidFill>
                  <a:srgbClr val="000000"/>
                </a:solidFill>
                <a:latin typeface="Arial"/>
                <a:ea typeface="Arial"/>
              </a:rPr>
              <a:t>0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-75" dirty="0">
                <a:solidFill>
                  <a:srgbClr val="000000"/>
                </a:solidFill>
                <a:latin typeface="Arial"/>
                <a:ea typeface="Arial"/>
              </a:rPr>
              <a:t>85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89" dirty="0">
                <a:solidFill>
                  <a:srgbClr val="000000"/>
                </a:solidFill>
                <a:latin typeface="Arial"/>
                <a:ea typeface="Arial"/>
              </a:rPr>
              <a:t>σ</a:t>
            </a:r>
            <a:r>
              <a:rPr lang="en-US" altLang="zh-CN" sz="1600" spc="-60" dirty="0">
                <a:solidFill>
                  <a:srgbClr val="000000"/>
                </a:solidFill>
                <a:latin typeface="Arial"/>
                <a:ea typeface="Arial"/>
              </a:rPr>
              <a:t>em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542541" y="5552392"/>
            <a:ext cx="4966002" cy="423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833"/>
              </a:lnSpc>
              <a:tabLst>
                <a:tab pos="2899283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Eğilme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durumunda	</a:t>
            </a:r>
            <a:r>
              <a:rPr lang="zh-CN" altLang="en-US" sz="2400" spc="-139" dirty="0">
                <a:solidFill>
                  <a:srgbClr val="000000"/>
                </a:solidFill>
                <a:latin typeface="宋体"/>
                <a:ea typeface="宋体"/>
              </a:rPr>
              <a:t>Ꝭ</a:t>
            </a:r>
            <a:r>
              <a:rPr lang="en-US" altLang="zh-CN" sz="1600" spc="-60" dirty="0">
                <a:solidFill>
                  <a:srgbClr val="000000"/>
                </a:solidFill>
                <a:latin typeface="Arial"/>
                <a:ea typeface="Arial"/>
              </a:rPr>
              <a:t>em</a:t>
            </a:r>
            <a:r>
              <a:rPr lang="en-US" altLang="zh-CN" sz="16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89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75" dirty="0">
                <a:solidFill>
                  <a:srgbClr val="000000"/>
                </a:solidFill>
                <a:latin typeface="Arial"/>
                <a:ea typeface="Arial"/>
              </a:rPr>
              <a:t>0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-75" dirty="0">
                <a:solidFill>
                  <a:srgbClr val="000000"/>
                </a:solidFill>
                <a:latin typeface="Arial"/>
                <a:ea typeface="Arial"/>
              </a:rPr>
              <a:t>80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94" dirty="0">
                <a:solidFill>
                  <a:srgbClr val="000000"/>
                </a:solidFill>
                <a:latin typeface="Arial"/>
                <a:ea typeface="Arial"/>
              </a:rPr>
              <a:t>σ</a:t>
            </a:r>
            <a:r>
              <a:rPr lang="en-US" altLang="zh-CN" sz="1600" spc="-64" dirty="0">
                <a:solidFill>
                  <a:srgbClr val="000000"/>
                </a:solidFill>
                <a:latin typeface="Arial"/>
                <a:ea typeface="Arial"/>
              </a:rPr>
              <a:t>em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542541" y="6177842"/>
            <a:ext cx="4982766" cy="423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15833"/>
              </a:lnSpc>
              <a:tabLst>
                <a:tab pos="2914523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Kesme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durumunda	</a:t>
            </a:r>
            <a:r>
              <a:rPr lang="zh-CN" altLang="en-US" sz="2400" spc="-135" dirty="0">
                <a:solidFill>
                  <a:srgbClr val="000000"/>
                </a:solidFill>
                <a:latin typeface="宋体"/>
                <a:ea typeface="宋体"/>
              </a:rPr>
              <a:t>Ꝭ</a:t>
            </a:r>
            <a:r>
              <a:rPr lang="en-US" altLang="zh-CN" sz="1600" spc="-64" dirty="0">
                <a:solidFill>
                  <a:srgbClr val="000000"/>
                </a:solidFill>
                <a:latin typeface="Arial"/>
                <a:ea typeface="Arial"/>
              </a:rPr>
              <a:t>em</a:t>
            </a:r>
            <a:r>
              <a:rPr lang="en-US" altLang="zh-CN" sz="16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80" dirty="0">
                <a:solidFill>
                  <a:srgbClr val="000000"/>
                </a:solidFill>
                <a:latin typeface="Arial"/>
                <a:ea typeface="Arial"/>
              </a:rPr>
              <a:t>=</a:t>
            </a:r>
            <a:r>
              <a:rPr lang="en-US" altLang="zh-CN" sz="24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75" dirty="0">
                <a:solidFill>
                  <a:srgbClr val="000000"/>
                </a:solidFill>
                <a:latin typeface="Arial"/>
                <a:ea typeface="Arial"/>
              </a:rPr>
              <a:t>0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-75" dirty="0">
                <a:solidFill>
                  <a:srgbClr val="000000"/>
                </a:solidFill>
                <a:latin typeface="Arial"/>
                <a:ea typeface="Arial"/>
              </a:rPr>
              <a:t>65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89" dirty="0">
                <a:solidFill>
                  <a:srgbClr val="000000"/>
                </a:solidFill>
                <a:latin typeface="Arial"/>
                <a:ea typeface="Arial"/>
              </a:rPr>
              <a:t>σ</a:t>
            </a:r>
            <a:r>
              <a:rPr lang="en-US" altLang="zh-CN" sz="1600" spc="-60" dirty="0">
                <a:solidFill>
                  <a:srgbClr val="000000"/>
                </a:solidFill>
                <a:latin typeface="Arial"/>
                <a:ea typeface="Arial"/>
              </a:rPr>
              <a:t>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49"/>
          <p:cNvSpPr txBox="1"/>
          <p:nvPr/>
        </p:nvSpPr>
        <p:spPr>
          <a:xfrm>
            <a:off x="1433449" y="271471"/>
            <a:ext cx="7509240" cy="33652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753870">
              <a:lnSpc>
                <a:spcPct val="100000"/>
              </a:lnSpc>
            </a:pP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Ekyeri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ve</a:t>
            </a:r>
            <a:r>
              <a:rPr lang="en-US" altLang="zh-CN" sz="3200" b="1" spc="-3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lang="en-US" altLang="zh-CN" sz="3200" b="1" dirty="0">
                <a:solidFill>
                  <a:srgbClr val="552112"/>
                </a:solidFill>
                <a:latin typeface="Arial"/>
                <a:ea typeface="Arial"/>
              </a:rPr>
              <a:t>Bağlantılar</a:t>
            </a:r>
          </a:p>
          <a:p>
            <a:pPr>
              <a:lnSpc>
                <a:spcPts val="1289"/>
              </a:lnSpc>
            </a:pPr>
            <a:endParaRPr lang="en-US" dirty="0" smtClean="0"/>
          </a:p>
          <a:p>
            <a:pPr marL="283844" indent="-283844" hangingPunct="0">
              <a:lnSpc>
                <a:spcPct val="148333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405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Ahşap</a:t>
            </a:r>
            <a:r>
              <a:rPr lang="en-US" altLang="zh-CN" sz="24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yapı</a:t>
            </a:r>
            <a:r>
              <a:rPr lang="en-US" altLang="zh-CN" sz="2400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elemanlarında</a:t>
            </a:r>
            <a:r>
              <a:rPr lang="en-US" altLang="zh-CN" sz="2400" spc="-1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kullanılan</a:t>
            </a:r>
            <a:r>
              <a:rPr lang="en-US" altLang="zh-CN" sz="2400" spc="-14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birleşimler</a:t>
            </a:r>
            <a:r>
              <a:rPr lang="en-US" altLang="zh-CN" sz="2400" spc="-1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dişli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yuvalı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birleşimler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60" dirty="0">
                <a:solidFill>
                  <a:srgbClr val="000000"/>
                </a:solidFill>
                <a:latin typeface="Arial"/>
                <a:ea typeface="Arial"/>
              </a:rPr>
              <a:t>adını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4" dirty="0">
                <a:solidFill>
                  <a:srgbClr val="000000"/>
                </a:solidFill>
                <a:latin typeface="Arial"/>
                <a:ea typeface="Arial"/>
              </a:rPr>
              <a:t>alır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Birleşim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ea typeface="Arial"/>
              </a:rPr>
              <a:t>araçları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ise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çiviler,</a:t>
            </a:r>
            <a:r>
              <a:rPr lang="en-US" altLang="zh-CN" sz="2400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bulonlar,</a:t>
            </a:r>
            <a:r>
              <a:rPr lang="en-US" altLang="zh-CN" sz="24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kamalar</a:t>
            </a:r>
            <a:r>
              <a:rPr lang="en-US" altLang="zh-CN" sz="24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tutkallardır.</a:t>
            </a:r>
          </a:p>
          <a:p>
            <a:pPr>
              <a:lnSpc>
                <a:spcPts val="1339"/>
              </a:lnSpc>
            </a:pPr>
            <a:endParaRPr lang="en-US" dirty="0" smtClean="0"/>
          </a:p>
          <a:p>
            <a:pPr marL="0">
              <a:lnSpc>
                <a:spcPct val="100000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379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Dişli</a:t>
            </a:r>
            <a:r>
              <a:rPr lang="en-US" altLang="zh-CN" sz="2400" spc="12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13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yuvalı</a:t>
            </a:r>
            <a:r>
              <a:rPr lang="en-US" altLang="zh-CN" sz="2400" spc="13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birleşimler</a:t>
            </a:r>
            <a:r>
              <a:rPr lang="en-US" altLang="zh-CN" sz="2400" spc="13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tek</a:t>
            </a:r>
            <a:r>
              <a:rPr lang="en-US" altLang="zh-CN" sz="2400" spc="12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dişli</a:t>
            </a:r>
            <a:r>
              <a:rPr lang="en-US" altLang="zh-CN" sz="2400" spc="13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135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çift</a:t>
            </a:r>
            <a:r>
              <a:rPr lang="en-US" altLang="zh-CN" sz="2400" spc="129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dişli</a:t>
            </a:r>
          </a:p>
          <a:p>
            <a:pPr>
              <a:lnSpc>
                <a:spcPts val="1439"/>
              </a:lnSpc>
            </a:pPr>
            <a:endParaRPr lang="en-US" dirty="0" smtClean="0"/>
          </a:p>
          <a:p>
            <a:pPr marL="0" indent="283844">
              <a:lnSpc>
                <a:spcPct val="100000"/>
              </a:lnSpc>
            </a:pPr>
            <a:r>
              <a:rPr lang="en-US" altLang="zh-CN" sz="2400" spc="25" dirty="0">
                <a:solidFill>
                  <a:srgbClr val="000000"/>
                </a:solidFill>
                <a:latin typeface="Arial"/>
                <a:ea typeface="Arial"/>
              </a:rPr>
              <a:t>birleşimler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4" dirty="0">
                <a:solidFill>
                  <a:srgbClr val="000000"/>
                </a:solidFill>
                <a:latin typeface="Arial"/>
                <a:ea typeface="Arial"/>
              </a:rPr>
              <a:t>şeklinde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ea typeface="Arial"/>
              </a:rPr>
              <a:t>olabilir</a:t>
            </a:r>
            <a:r>
              <a:rPr lang="en-US" altLang="zh-CN" sz="2400" spc="5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r>
              <a:rPr lang="en-US" altLang="zh-CN" sz="24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40" dirty="0">
                <a:solidFill>
                  <a:srgbClr val="000000"/>
                </a:solidFill>
                <a:latin typeface="Arial"/>
                <a:ea typeface="Arial"/>
              </a:rPr>
              <a:t>Bu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ea typeface="Arial"/>
              </a:rPr>
              <a:t>birleşimler</a:t>
            </a:r>
            <a:r>
              <a:rPr lang="en-US" altLang="zh-CN" sz="24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30" dirty="0">
                <a:solidFill>
                  <a:srgbClr val="000000"/>
                </a:solidFill>
                <a:latin typeface="Arial"/>
                <a:ea typeface="Arial"/>
              </a:rPr>
              <a:t>genellikle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17294" y="3819575"/>
            <a:ext cx="7254693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944879" algn="l"/>
                <a:tab pos="3147314" algn="l"/>
                <a:tab pos="4601464" algn="l"/>
                <a:tab pos="5378703" algn="l"/>
              </a:tabLst>
            </a:pP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çatı	makaslarının	</a:t>
            </a:r>
            <a:r>
              <a:rPr lang="en-US" altLang="zh-CN" sz="2400" spc="-5" dirty="0">
                <a:solidFill>
                  <a:srgbClr val="000000"/>
                </a:solidFill>
                <a:latin typeface="Arial"/>
                <a:ea typeface="Arial"/>
              </a:rPr>
              <a:t>mesnet	ve	düğümlerinin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433449" y="4368596"/>
            <a:ext cx="7509204" cy="16305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283844">
              <a:lnSpc>
                <a:spcPct val="100000"/>
              </a:lnSpc>
            </a:pP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bağlanmasında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Arial"/>
                <a:ea typeface="Arial"/>
              </a:rPr>
              <a:t>kullanılır</a:t>
            </a:r>
            <a:r>
              <a:rPr lang="en-US" altLang="zh-CN" sz="2400" spc="10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</a:p>
          <a:p>
            <a:pPr>
              <a:lnSpc>
                <a:spcPts val="1319"/>
              </a:lnSpc>
            </a:pPr>
            <a:endParaRPr lang="en-US" dirty="0" smtClean="0"/>
          </a:p>
          <a:p>
            <a:pPr marL="283844" indent="-283844" hangingPunct="0">
              <a:lnSpc>
                <a:spcPct val="149583"/>
              </a:lnSpc>
            </a:pPr>
            <a:r>
              <a:rPr lang="en-US" altLang="zh-CN" sz="1900" dirty="0">
                <a:solidFill>
                  <a:srgbClr val="3790A6"/>
                </a:solidFill>
                <a:latin typeface="Wingdings"/>
                <a:ea typeface="Wingdings"/>
              </a:rPr>
              <a:t></a:t>
            </a:r>
            <a:r>
              <a:rPr lang="en-US" altLang="zh-CN" sz="1900" spc="-100" dirty="0">
                <a:solidFill>
                  <a:srgbClr val="3790A6"/>
                </a:solidFill>
                <a:latin typeface="Wingdings"/>
                <a:cs typeface="Wingding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Çivili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bağlantılar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kesmeye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çalıştıklarından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tek</a:t>
            </a:r>
            <a:r>
              <a:rPr lang="en-US" altLang="zh-CN" sz="24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ve</a:t>
            </a:r>
            <a:r>
              <a:rPr lang="en-US" altLang="zh-CN" sz="24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çift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tesirli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olarak</a:t>
            </a:r>
            <a:r>
              <a:rPr lang="en-US" altLang="zh-CN" sz="2400" spc="-1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hesaplanırlar.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Office PowerPoint</Application>
  <PresentationFormat>Ekran Gösterisi (4:3)</PresentationFormat>
  <Paragraphs>159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7" baseType="lpstr">
      <vt:lpstr>宋体</vt:lpstr>
      <vt:lpstr>Arial</vt:lpstr>
      <vt:lpstr>Calibri</vt:lpstr>
      <vt:lpstr>Symbol</vt:lpstr>
      <vt:lpstr>Times New Roman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Eylem</dc:creator>
  <cp:lastModifiedBy>Eylem</cp:lastModifiedBy>
  <cp:revision>3</cp:revision>
  <dcterms:created xsi:type="dcterms:W3CDTF">2011-01-21T15:00:27Z</dcterms:created>
  <dcterms:modified xsi:type="dcterms:W3CDTF">2020-01-07T11:58:45Z</dcterms:modified>
</cp:coreProperties>
</file>