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autoCompressPictures="0">
  <p:sldMasterIdLst>
    <p:sldMasterId id="2147483648" r:id="rId1"/>
  </p:sldMasterIdLst>
  <p:notesMasterIdLst>
    <p:notesMasterId r:id="rId19"/>
  </p:notesMasterIdLst>
  <p:sldIdLst>
    <p:sldId id="256" r:id="rId2"/>
    <p:sldId id="271" r:id="rId3"/>
    <p:sldId id="275" r:id="rId4"/>
    <p:sldId id="279" r:id="rId5"/>
    <p:sldId id="261" r:id="rId6"/>
    <p:sldId id="281" r:id="rId7"/>
    <p:sldId id="293" r:id="rId8"/>
    <p:sldId id="282" r:id="rId9"/>
    <p:sldId id="273" r:id="rId10"/>
    <p:sldId id="284" r:id="rId11"/>
    <p:sldId id="287" r:id="rId12"/>
    <p:sldId id="288" r:id="rId13"/>
    <p:sldId id="289" r:id="rId14"/>
    <p:sldId id="290" r:id="rId15"/>
    <p:sldId id="294" r:id="rId16"/>
    <p:sldId id="291" r:id="rId17"/>
    <p:sldId id="292" r:id="rId18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Microsoft Office Kullanıcısı" initials="MOK" lastIdx="1" clrIdx="0">
    <p:extLst>
      <p:ext uri="{19B8F6BF-5375-455C-9EA6-DF929625EA0E}">
        <p15:presenceInfo xmlns:p15="http://schemas.microsoft.com/office/powerpoint/2012/main" userId="Microsoft Office Kullanıcısı" providerId="None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370"/>
    <p:restoredTop sz="94674"/>
  </p:normalViewPr>
  <p:slideViewPr>
    <p:cSldViewPr snapToGrid="0" snapToObjects="1">
      <p:cViewPr varScale="1">
        <p:scale>
          <a:sx n="71" d="100"/>
          <a:sy n="71" d="100"/>
        </p:scale>
        <p:origin x="114" y="6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commentAuthors" Target="commentAuthor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Üst Bilgi Yer Tutucusu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tr-TR"/>
          </a:p>
        </p:txBody>
      </p:sp>
      <p:sp>
        <p:nvSpPr>
          <p:cNvPr id="3" name="Veri Yer Tutucusu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9E2C8D09-444F-414A-BA15-DA92577B3E56}" type="datetimeFigureOut">
              <a:rPr lang="tr-TR" smtClean="0"/>
              <a:t>9.01.2019</a:t>
            </a:fld>
            <a:endParaRPr lang="tr-TR"/>
          </a:p>
        </p:txBody>
      </p:sp>
      <p:sp>
        <p:nvSpPr>
          <p:cNvPr id="4" name="Slayt Resmi Yer Tutucusu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tr-TR"/>
          </a:p>
        </p:txBody>
      </p:sp>
      <p:sp>
        <p:nvSpPr>
          <p:cNvPr id="5" name="Not Yer Tutucusu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r>
              <a:rPr lang="tr-TR"/>
              <a:t>Asıl metin stillerini düzenle
İkinci düzey
Üçüncü düzey
Dördüncü düzey
Beşinci düzey</a:t>
            </a:r>
          </a:p>
        </p:txBody>
      </p:sp>
      <p:sp>
        <p:nvSpPr>
          <p:cNvPr id="6" name="Alt Bilgi Yer Tutucusu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tr-TR"/>
          </a:p>
        </p:txBody>
      </p:sp>
      <p:sp>
        <p:nvSpPr>
          <p:cNvPr id="7" name="Slayt Numarası Yer Tutucusu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8DDA059-CD9A-5042-91FB-D142FCBF7313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382289665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Başlık Slaydı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589213" y="2514600"/>
            <a:ext cx="8915399" cy="2262781"/>
          </a:xfrm>
        </p:spPr>
        <p:txBody>
          <a:bodyPr anchor="b">
            <a:normAutofit/>
          </a:bodyPr>
          <a:lstStyle>
            <a:lvl1pPr>
              <a:defRPr sz="5400"/>
            </a:lvl1pPr>
          </a:lstStyle>
          <a:p>
            <a:r>
              <a:rPr lang="tr-TR"/>
              <a:t>Asıl başlık stilini düzenlemek için tıklayın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589213" y="4777379"/>
            <a:ext cx="8915399" cy="1126283"/>
          </a:xfrm>
        </p:spPr>
        <p:txBody>
          <a:bodyPr anchor="t"/>
          <a:lstStyle>
            <a:lvl1pPr marL="0" indent="0" algn="l">
              <a:buNone/>
              <a:defRPr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tr-TR"/>
              <a:t>Asıl alt başlık stilini düzenlemek için tıklayın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E5D634-CBD2-8C45-ABE0-6EF7FC6ED8E4}" type="datetime1">
              <a:rPr lang="tr-TR" smtClean="0"/>
              <a:t>9.01.2019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Sosyolojiye Giriş 2018-19 Güz Dönemi</a:t>
            </a:r>
            <a:endParaRPr lang="en-US" dirty="0"/>
          </a:p>
        </p:txBody>
      </p:sp>
      <p:sp>
        <p:nvSpPr>
          <p:cNvPr id="7" name="Freeform 6"/>
          <p:cNvSpPr/>
          <p:nvPr/>
        </p:nvSpPr>
        <p:spPr bwMode="auto">
          <a:xfrm>
            <a:off x="0" y="4323810"/>
            <a:ext cx="1744652" cy="778589"/>
          </a:xfrm>
          <a:custGeom>
            <a:avLst/>
            <a:gdLst/>
            <a:ahLst/>
            <a:cxnLst/>
            <a:rect l="0" t="0" r="r" b="b"/>
            <a:pathLst>
              <a:path w="372" h="166">
                <a:moveTo>
                  <a:pt x="287" y="166"/>
                </a:moveTo>
                <a:cubicBezTo>
                  <a:pt x="290" y="166"/>
                  <a:pt x="292" y="165"/>
                  <a:pt x="293" y="164"/>
                </a:cubicBezTo>
                <a:cubicBezTo>
                  <a:pt x="293" y="163"/>
                  <a:pt x="294" y="163"/>
                  <a:pt x="294" y="163"/>
                </a:cubicBezTo>
                <a:cubicBezTo>
                  <a:pt x="370" y="87"/>
                  <a:pt x="370" y="87"/>
                  <a:pt x="370" y="87"/>
                </a:cubicBezTo>
                <a:cubicBezTo>
                  <a:pt x="372" y="85"/>
                  <a:pt x="372" y="81"/>
                  <a:pt x="370" y="78"/>
                </a:cubicBezTo>
                <a:cubicBezTo>
                  <a:pt x="294" y="3"/>
                  <a:pt x="294" y="3"/>
                  <a:pt x="294" y="3"/>
                </a:cubicBezTo>
                <a:cubicBezTo>
                  <a:pt x="294" y="2"/>
                  <a:pt x="293" y="2"/>
                  <a:pt x="293" y="2"/>
                </a:cubicBezTo>
                <a:cubicBezTo>
                  <a:pt x="292" y="1"/>
                  <a:pt x="290" y="0"/>
                  <a:pt x="287" y="0"/>
                </a:cubicBezTo>
                <a:cubicBezTo>
                  <a:pt x="0" y="0"/>
                  <a:pt x="0" y="0"/>
                  <a:pt x="0" y="0"/>
                </a:cubicBezTo>
                <a:cubicBezTo>
                  <a:pt x="0" y="166"/>
                  <a:pt x="0" y="166"/>
                  <a:pt x="0" y="166"/>
                </a:cubicBezTo>
                <a:lnTo>
                  <a:pt x="287" y="166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4529540"/>
            <a:ext cx="779767" cy="365125"/>
          </a:xfrm>
        </p:spPr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Başlık ve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92925" y="624110"/>
            <a:ext cx="8911687" cy="1280890"/>
          </a:xfrm>
        </p:spPr>
        <p:txBody>
          <a:bodyPr/>
          <a:lstStyle/>
          <a:p>
            <a:r>
              <a:rPr lang="tr-TR"/>
              <a:t>Asıl başlık stilini düzenlemek için tıklayın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589212" y="2133600"/>
            <a:ext cx="8915400" cy="3777622"/>
          </a:xfrm>
        </p:spPr>
        <p:txBody>
          <a:bodyPr/>
          <a:lstStyle/>
          <a:p>
            <a:pPr lvl="0"/>
            <a:r>
              <a:rPr lang="tr-TR"/>
              <a:t>Asıl metin stillerini düzenle
İkinci düzey
Üçüncü düzey
Dördüncü düzey
Beşinci düzey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62CA8CD-9E20-D34F-A79A-8B571451AAA9}" type="datetime1">
              <a:rPr lang="tr-TR" smtClean="0"/>
              <a:t>9.01.2019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Sosyolojiye Giriş 2018-19 Güz Dönemi</a:t>
            </a:r>
            <a:endParaRPr lang="en-US" dirty="0"/>
          </a:p>
        </p:txBody>
      </p:sp>
      <p:sp>
        <p:nvSpPr>
          <p:cNvPr id="8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Bölüm Üst Bilgis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2058750"/>
            <a:ext cx="8915399" cy="1468800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tr-TR"/>
              <a:t>Asıl başlık stilini düzenlemek için tıklayın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3530129"/>
            <a:ext cx="8915399" cy="860400"/>
          </a:xfrm>
        </p:spPr>
        <p:txBody>
          <a:bodyPr anchor="t"/>
          <a:lstStyle>
            <a:lvl1pPr marL="0" indent="0" algn="l">
              <a:buNone/>
              <a:defRPr sz="20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tr-TR"/>
              <a:t>Asıl metin stillerini düzenle
İkinci düzey
Üçüncü düzey
Dördüncü düzey
Beşinci düzey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A89359B-4F5E-FA4E-8AB1-6879E808978B}" type="datetime1">
              <a:rPr lang="tr-TR" smtClean="0"/>
              <a:t>9.01.2019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Sosyolojiye Giriş 2018-19 Güz Dönemi</a:t>
            </a:r>
            <a:endParaRPr lang="en-US" dirty="0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31781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İki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/>
              <a:t>Asıl başlık stilini düzenlemek için tıklayın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2589212" y="2133600"/>
            <a:ext cx="4313864" cy="3777622"/>
          </a:xfrm>
        </p:spPr>
        <p:txBody>
          <a:bodyPr>
            <a:normAutofit/>
          </a:bodyPr>
          <a:lstStyle/>
          <a:p>
            <a:pPr lvl="0"/>
            <a:r>
              <a:rPr lang="tr-TR"/>
              <a:t>Asıl metin stillerini düzenle
İkinci düzey
Üçüncü düzey
Dördüncü düzey
Beşinci düzey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7190747" y="2126222"/>
            <a:ext cx="4313864" cy="3777622"/>
          </a:xfrm>
        </p:spPr>
        <p:txBody>
          <a:bodyPr>
            <a:normAutofit/>
          </a:bodyPr>
          <a:lstStyle/>
          <a:p>
            <a:pPr lvl="0"/>
            <a:r>
              <a:rPr lang="tr-TR"/>
              <a:t>Asıl metin stillerini düzenle
İkinci düzey
Üçüncü düzey
Dördüncü düzey
Beşinci düzey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702F81A-83F5-D54E-AFD4-0F70ECB490F6}" type="datetime1">
              <a:rPr lang="tr-TR" smtClean="0"/>
              <a:t>9.01.2019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Sosyolojiye Giriş 2018-19 Güz Dönemi</a:t>
            </a:r>
            <a:endParaRPr lang="en-US" dirty="0"/>
          </a:p>
        </p:txBody>
      </p:sp>
      <p:sp>
        <p:nvSpPr>
          <p:cNvPr id="10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11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787782"/>
            <a:ext cx="779767" cy="365125"/>
          </a:xfrm>
        </p:spPr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Karşılaştırm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/>
              <a:t>Asıl başlık stilini düzenlemek için tıklayın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939373" y="1972703"/>
            <a:ext cx="3992732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tr-TR"/>
              <a:t>Asıl metin stillerini düzenle
İkinci düzey
Üçüncü düzey
Dördüncü düzey
Beşinci düzey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2589212" y="2548966"/>
            <a:ext cx="4342893" cy="3354060"/>
          </a:xfrm>
        </p:spPr>
        <p:txBody>
          <a:bodyPr>
            <a:normAutofit/>
          </a:bodyPr>
          <a:lstStyle/>
          <a:p>
            <a:pPr lvl="0"/>
            <a:r>
              <a:rPr lang="tr-TR"/>
              <a:t>Asıl metin stillerini düzenle
İkinci düzey
Üçüncü düzey
Dördüncü düzey
Beşinci düzey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7506629" y="1969475"/>
            <a:ext cx="3999001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tr-TR"/>
              <a:t>Asıl metin stillerini düzenle
İkinci düzey
Üçüncü düzey
Dördüncü düzey
Beşinci düzey</a:t>
            </a:r>
            <a:endParaRPr lang="en-US" dirty="0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7166957" y="2545738"/>
            <a:ext cx="4338674" cy="3354060"/>
          </a:xfrm>
        </p:spPr>
        <p:txBody>
          <a:bodyPr>
            <a:normAutofit/>
          </a:bodyPr>
          <a:lstStyle/>
          <a:p>
            <a:pPr lvl="0"/>
            <a:r>
              <a:rPr lang="tr-TR"/>
              <a:t>Asıl metin stillerini düzenle
İkinci düzey
Üçüncü düzey
Dördüncü düzey
Beşinci düzey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4D26AB9-2362-C740-986D-FA1DFD0657A5}" type="datetime1">
              <a:rPr lang="tr-TR" smtClean="0"/>
              <a:t>9.01.2019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Sosyolojiye Giriş 2018-19 Güz Dönemi</a:t>
            </a:r>
            <a:endParaRPr lang="en-US" dirty="0"/>
          </a:p>
        </p:txBody>
      </p:sp>
      <p:sp>
        <p:nvSpPr>
          <p:cNvPr id="12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13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787782"/>
            <a:ext cx="779767" cy="365125"/>
          </a:xfrm>
        </p:spPr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Yalnızca Başlı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/>
              <a:t>Asıl başlık stilini düzenlemek için tıklayın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B7115B-F9BF-4E46-848F-9CD94296F3B3}" type="datetime1">
              <a:rPr lang="tr-TR" smtClean="0"/>
              <a:t>9.01.2019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Sosyolojiye Giriş 2018-19 Güz Dönemi</a:t>
            </a:r>
            <a:endParaRPr lang="en-US" dirty="0"/>
          </a:p>
        </p:txBody>
      </p:sp>
      <p:sp>
        <p:nvSpPr>
          <p:cNvPr id="7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oş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D216A53-3398-E54A-A562-22697C6176E9}" type="datetime1">
              <a:rPr lang="tr-TR" smtClean="0"/>
              <a:t>9.01.2019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Sosyolojiye Giriş 2018-19 Güz Dönemi</a:t>
            </a:r>
            <a:endParaRPr lang="en-US" dirty="0"/>
          </a:p>
        </p:txBody>
      </p:sp>
      <p:sp>
        <p:nvSpPr>
          <p:cNvPr id="6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Başlıklı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446088"/>
            <a:ext cx="3505199" cy="976312"/>
          </a:xfrm>
        </p:spPr>
        <p:txBody>
          <a:bodyPr anchor="b"/>
          <a:lstStyle>
            <a:lvl1pPr algn="l">
              <a:defRPr sz="2000" b="0"/>
            </a:lvl1pPr>
          </a:lstStyle>
          <a:p>
            <a:r>
              <a:rPr lang="tr-TR"/>
              <a:t>Asıl başlık stilini düzenlemek için tıklayın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323012" y="446088"/>
            <a:ext cx="5181600" cy="5414963"/>
          </a:xfrm>
        </p:spPr>
        <p:txBody>
          <a:bodyPr anchor="ctr">
            <a:normAutofit/>
          </a:bodyPr>
          <a:lstStyle/>
          <a:p>
            <a:pPr lvl="0"/>
            <a:r>
              <a:rPr lang="tr-TR"/>
              <a:t>Asıl metin stillerini düzenle
İkinci düzey
Üçüncü düzey
Dördüncü düzey
Beşinci düzey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2" y="1598613"/>
            <a:ext cx="3505199" cy="4262436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tr-TR"/>
              <a:t>Asıl metin stillerini düzenle
İkinci düzey
Üçüncü düzey
Dördüncü düzey
Beşinci düzey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C2811DF-6A9C-7A40-AAEF-9D36AD634E13}" type="datetime1">
              <a:rPr lang="tr-TR" smtClean="0"/>
              <a:t>9.01.2019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Sosyolojiye Giriş 2018-19 Güz Dönemi</a:t>
            </a:r>
            <a:endParaRPr lang="en-US" dirty="0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aşlıklı Resi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3" y="4800600"/>
            <a:ext cx="8915400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tr-TR"/>
              <a:t>Asıl başlık stilini düzenlemek için tıklayın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589212" y="634965"/>
            <a:ext cx="8915400" cy="3854970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tr-TR"/>
              <a:t>Resim eklemek için simgeye tıklayın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367338"/>
            <a:ext cx="8915400" cy="493712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tr-TR"/>
              <a:t>Asıl metin stillerini düzenle
İkinci düzey
Üçüncü düzey
Dördüncü düzey
Beşinci düzey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B020C5A-DF90-D940-A6D6-B1A7AFBCFFC4}" type="datetime1">
              <a:rPr lang="tr-TR" smtClean="0"/>
              <a:t>9.01.2019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Sosyolojiye Giriş 2018-19 Güz Dönemi</a:t>
            </a:r>
            <a:endParaRPr lang="en-US" dirty="0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Başlık ve Resim Yazısı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609600"/>
            <a:ext cx="8915399" cy="311704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tr-TR"/>
              <a:t>Asıl başlık stilini düzenlemek için tıklayın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4354046"/>
            <a:ext cx="8915399" cy="1555864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tr-TR"/>
              <a:t>Asıl metin stillerini düzenle
İkinci düzey
Üçüncü düzey
Dördüncü düzey
Beşinci düzey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126A01-7577-1340-AD92-CB83CA8297E5}" type="datetime1">
              <a:rPr lang="tr-TR" smtClean="0"/>
              <a:t>9.01.2019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Sosyolojiye Giriş 2018-19 Güz Dönemi</a:t>
            </a:r>
            <a:endParaRPr lang="en-US" dirty="0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31781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Resim Yazılı Alıntı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849949" y="609600"/>
            <a:ext cx="8393926" cy="289560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tr-TR"/>
              <a:t>Asıl başlık stilini düzenlemek için tıklayın</a:t>
            </a:r>
            <a:endParaRPr lang="en-US" dirty="0"/>
          </a:p>
        </p:txBody>
      </p:sp>
      <p:sp>
        <p:nvSpPr>
          <p:cNvPr id="1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3275012" y="3505200"/>
            <a:ext cx="7536554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tr-TR"/>
              <a:t>Asıl metin stillerini düzenle
İkinci düzey
Üçüncü düzey
Dördüncü düzey
Beşinci düzey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4354046"/>
            <a:ext cx="8915399" cy="1555864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tr-TR"/>
              <a:t>Asıl metin stillerini düzenle
İkinci düzey
Üçüncü düzey
Dördüncü düzey
Beşinci düzey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B7A1B60-C6CC-CA41-BB1F-15BCC531AF7C}" type="datetime1">
              <a:rPr lang="tr-TR" smtClean="0"/>
              <a:t>9.01.2019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Sosyolojiye Giriş 2018-19 Güz Dönemi</a:t>
            </a:r>
            <a:endParaRPr lang="en-US" dirty="0"/>
          </a:p>
        </p:txBody>
      </p:sp>
      <p:sp>
        <p:nvSpPr>
          <p:cNvPr id="11" name="Freeform 11"/>
          <p:cNvSpPr/>
          <p:nvPr/>
        </p:nvSpPr>
        <p:spPr bwMode="auto">
          <a:xfrm flipV="1">
            <a:off x="-4189" y="31781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  <p:sp>
        <p:nvSpPr>
          <p:cNvPr id="14" name="TextBox 13"/>
          <p:cNvSpPr txBox="1"/>
          <p:nvPr/>
        </p:nvSpPr>
        <p:spPr>
          <a:xfrm>
            <a:off x="2467652" y="648005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1114852" y="290530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İsim Kartı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3" y="2438400"/>
            <a:ext cx="8915400" cy="2724845"/>
          </a:xfrm>
        </p:spPr>
        <p:txBody>
          <a:bodyPr anchor="b">
            <a:normAutofit/>
          </a:bodyPr>
          <a:lstStyle>
            <a:lvl1pPr algn="l">
              <a:defRPr sz="4800" b="0"/>
            </a:lvl1pPr>
          </a:lstStyle>
          <a:p>
            <a:r>
              <a:rPr lang="tr-TR"/>
              <a:t>Asıl başlık stilini düzenlemek için tıklayın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tr-TR"/>
              <a:t>Asıl metin stillerini düzenle
İkinci düzey
Üçüncü düzey
Dördüncü düzey
Beşinci düzey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7FFB69-13F4-9443-8F1E-8A7D3941E5AF}" type="datetime1">
              <a:rPr lang="tr-TR" smtClean="0"/>
              <a:t>9.01.2019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Sosyolojiye Giriş 2018-19 Güz Dönemi</a:t>
            </a:r>
            <a:endParaRPr lang="en-US" dirty="0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Alıntı İsim Kartı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itle 1"/>
          <p:cNvSpPr>
            <a:spLocks noGrp="1"/>
          </p:cNvSpPr>
          <p:nvPr>
            <p:ph type="title"/>
          </p:nvPr>
        </p:nvSpPr>
        <p:spPr>
          <a:xfrm>
            <a:off x="2849949" y="609600"/>
            <a:ext cx="8393926" cy="289560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tr-TR"/>
              <a:t>Asıl başlık stilini düzenlemek için tıklayın</a:t>
            </a:r>
            <a:endParaRPr lang="en-US" dirty="0"/>
          </a:p>
        </p:txBody>
      </p:sp>
      <p:sp>
        <p:nvSpPr>
          <p:cNvPr id="21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2589212" y="4343400"/>
            <a:ext cx="8915400" cy="838200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tr-TR"/>
              <a:t>Asıl metin stillerini düzenle
İkinci düzey
Üçüncü düzey
Dördüncü düzey
Beşinci düzey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tr-TR"/>
              <a:t>Asıl metin stillerini düzenle
İkinci düzey
Üçüncü düzey
Dördüncü düzey
Beşinci düzey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A555D9-D6A1-8044-82D6-073A3CBD208D}" type="datetime1">
              <a:rPr lang="tr-TR" smtClean="0"/>
              <a:t>9.01.2019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Sosyolojiye Giriş 2018-19 Güz Dönemi</a:t>
            </a:r>
            <a:endParaRPr lang="en-US" dirty="0"/>
          </a:p>
        </p:txBody>
      </p:sp>
      <p:sp>
        <p:nvSpPr>
          <p:cNvPr id="11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  <p:sp>
        <p:nvSpPr>
          <p:cNvPr id="17" name="TextBox 16"/>
          <p:cNvSpPr txBox="1"/>
          <p:nvPr/>
        </p:nvSpPr>
        <p:spPr>
          <a:xfrm>
            <a:off x="2467652" y="648005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11114852" y="290530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oğru veya Yanlış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627407"/>
            <a:ext cx="8915399" cy="2880020"/>
          </a:xfrm>
        </p:spPr>
        <p:txBody>
          <a:bodyPr anchor="ctr">
            <a:normAutofit/>
          </a:bodyPr>
          <a:lstStyle>
            <a:lvl1pPr algn="l">
              <a:defRPr sz="4800" b="0"/>
            </a:lvl1pPr>
          </a:lstStyle>
          <a:p>
            <a:r>
              <a:rPr lang="tr-TR"/>
              <a:t>Asıl başlık stilini düzenlemek için tıklayın</a:t>
            </a:r>
            <a:endParaRPr lang="en-US" dirty="0"/>
          </a:p>
        </p:txBody>
      </p:sp>
      <p:sp>
        <p:nvSpPr>
          <p:cNvPr id="21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2589212" y="4343400"/>
            <a:ext cx="8915400" cy="838200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tr-TR"/>
              <a:t>Asıl metin stillerini düzenle
İkinci düzey
Üçüncü düzey
Dördüncü düzey
Beşinci düzey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tr-TR"/>
              <a:t>Asıl metin stillerini düzenle
İkinci düzey
Üçüncü düzey
Dördüncü düzey
Beşinci düzey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8011B6B-D095-C54D-8ABD-76A60636C7F2}" type="datetime1">
              <a:rPr lang="tr-TR" smtClean="0"/>
              <a:t>9.01.2019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Sosyolojiye Giriş 2018-19 Güz Dönemi</a:t>
            </a:r>
            <a:endParaRPr lang="en-US" dirty="0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Başlık ve Dikey Meti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/>
              <a:t>Asıl başlık stilini düzenlemek için tıklayın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tr-TR"/>
              <a:t>Asıl metin stillerini düzenle
İkinci düzey
Üçüncü düzey
Dördüncü düzey
Beşinci düzey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DE85566-0744-9042-8698-CBA27B8FEAB1}" type="datetime1">
              <a:rPr lang="tr-TR" smtClean="0"/>
              <a:t>9.01.2019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Sosyolojiye Giriş 2018-19 Güz Dönemi</a:t>
            </a:r>
            <a:endParaRPr lang="en-US" dirty="0"/>
          </a:p>
        </p:txBody>
      </p:sp>
      <p:sp>
        <p:nvSpPr>
          <p:cNvPr id="8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Dikey Başlık ve Meti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294812" y="627405"/>
            <a:ext cx="2207601" cy="5283817"/>
          </a:xfrm>
        </p:spPr>
        <p:txBody>
          <a:bodyPr vert="eaVert" anchor="ctr"/>
          <a:lstStyle/>
          <a:p>
            <a:r>
              <a:rPr lang="tr-TR"/>
              <a:t>Asıl başlık stilini düzenlemek için tıklayın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589212" y="627405"/>
            <a:ext cx="6477000" cy="5283817"/>
          </a:xfrm>
        </p:spPr>
        <p:txBody>
          <a:bodyPr vert="eaVert"/>
          <a:lstStyle/>
          <a:p>
            <a:pPr lvl="0"/>
            <a:r>
              <a:rPr lang="tr-TR"/>
              <a:t>Asıl metin stillerini düzenle
İkinci düzey
Üçüncü düzey
Dördüncü düzey
Beşinci düzey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0458A33-5651-EE49-ACDD-0C8DC3F7C46A}" type="datetime1">
              <a:rPr lang="tr-TR" smtClean="0"/>
              <a:t>9.01.2019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Sosyolojiye Giriş 2018-19 Güz Dönemi</a:t>
            </a:r>
            <a:endParaRPr lang="en-US" dirty="0"/>
          </a:p>
        </p:txBody>
      </p:sp>
      <p:sp>
        <p:nvSpPr>
          <p:cNvPr id="8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3" name="Group 22"/>
          <p:cNvGrpSpPr/>
          <p:nvPr/>
        </p:nvGrpSpPr>
        <p:grpSpPr>
          <a:xfrm>
            <a:off x="1" y="228600"/>
            <a:ext cx="2851516" cy="6638628"/>
            <a:chOff x="2487613" y="285750"/>
            <a:chExt cx="2428875" cy="5654676"/>
          </a:xfrm>
        </p:grpSpPr>
        <p:sp>
          <p:nvSpPr>
            <p:cNvPr id="24" name="Freeform 11"/>
            <p:cNvSpPr/>
            <p:nvPr/>
          </p:nvSpPr>
          <p:spPr bwMode="auto">
            <a:xfrm>
              <a:off x="2487613" y="2284413"/>
              <a:ext cx="85725" cy="533400"/>
            </a:xfrm>
            <a:custGeom>
              <a:avLst/>
              <a:gdLst/>
              <a:ahLst/>
              <a:cxnLst/>
              <a:rect l="0" t="0" r="r" b="b"/>
              <a:pathLst>
                <a:path w="22" h="136">
                  <a:moveTo>
                    <a:pt x="22" y="136"/>
                  </a:moveTo>
                  <a:cubicBezTo>
                    <a:pt x="20" y="117"/>
                    <a:pt x="19" y="99"/>
                    <a:pt x="17" y="80"/>
                  </a:cubicBezTo>
                  <a:cubicBezTo>
                    <a:pt x="11" y="54"/>
                    <a:pt x="6" y="27"/>
                    <a:pt x="0" y="0"/>
                  </a:cubicBezTo>
                  <a:cubicBezTo>
                    <a:pt x="0" y="35"/>
                    <a:pt x="0" y="35"/>
                    <a:pt x="0" y="35"/>
                  </a:cubicBezTo>
                  <a:cubicBezTo>
                    <a:pt x="6" y="64"/>
                    <a:pt x="13" y="94"/>
                    <a:pt x="20" y="124"/>
                  </a:cubicBezTo>
                  <a:cubicBezTo>
                    <a:pt x="20" y="128"/>
                    <a:pt x="21" y="132"/>
                    <a:pt x="22" y="136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5" name="Freeform 12"/>
            <p:cNvSpPr/>
            <p:nvPr/>
          </p:nvSpPr>
          <p:spPr bwMode="auto">
            <a:xfrm>
              <a:off x="2597151" y="2779713"/>
              <a:ext cx="550863" cy="1978025"/>
            </a:xfrm>
            <a:custGeom>
              <a:avLst/>
              <a:gdLst/>
              <a:ahLst/>
              <a:cxnLst/>
              <a:rect l="0" t="0" r="r" b="b"/>
              <a:pathLst>
                <a:path w="140" h="504">
                  <a:moveTo>
                    <a:pt x="86" y="350"/>
                  </a:moveTo>
                  <a:cubicBezTo>
                    <a:pt x="103" y="402"/>
                    <a:pt x="120" y="453"/>
                    <a:pt x="139" y="504"/>
                  </a:cubicBezTo>
                  <a:cubicBezTo>
                    <a:pt x="139" y="495"/>
                    <a:pt x="139" y="487"/>
                    <a:pt x="140" y="478"/>
                  </a:cubicBezTo>
                  <a:cubicBezTo>
                    <a:pt x="124" y="435"/>
                    <a:pt x="109" y="391"/>
                    <a:pt x="95" y="347"/>
                  </a:cubicBezTo>
                  <a:cubicBezTo>
                    <a:pt x="58" y="233"/>
                    <a:pt x="27" y="117"/>
                    <a:pt x="0" y="0"/>
                  </a:cubicBezTo>
                  <a:cubicBezTo>
                    <a:pt x="2" y="20"/>
                    <a:pt x="4" y="41"/>
                    <a:pt x="6" y="61"/>
                  </a:cubicBezTo>
                  <a:cubicBezTo>
                    <a:pt x="30" y="158"/>
                    <a:pt x="56" y="255"/>
                    <a:pt x="86" y="35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6" name="Freeform 13"/>
            <p:cNvSpPr/>
            <p:nvPr/>
          </p:nvSpPr>
          <p:spPr bwMode="auto">
            <a:xfrm>
              <a:off x="3175001" y="4730750"/>
              <a:ext cx="519113" cy="1209675"/>
            </a:xfrm>
            <a:custGeom>
              <a:avLst/>
              <a:gdLst/>
              <a:ahLst/>
              <a:cxnLst/>
              <a:rect l="0" t="0" r="r" b="b"/>
              <a:pathLst>
                <a:path w="132" h="308">
                  <a:moveTo>
                    <a:pt x="8" y="22"/>
                  </a:moveTo>
                  <a:cubicBezTo>
                    <a:pt x="5" y="15"/>
                    <a:pt x="2" y="8"/>
                    <a:pt x="0" y="0"/>
                  </a:cubicBezTo>
                  <a:cubicBezTo>
                    <a:pt x="0" y="10"/>
                    <a:pt x="0" y="19"/>
                    <a:pt x="0" y="29"/>
                  </a:cubicBezTo>
                  <a:cubicBezTo>
                    <a:pt x="21" y="85"/>
                    <a:pt x="44" y="140"/>
                    <a:pt x="68" y="194"/>
                  </a:cubicBezTo>
                  <a:cubicBezTo>
                    <a:pt x="85" y="232"/>
                    <a:pt x="104" y="270"/>
                    <a:pt x="123" y="308"/>
                  </a:cubicBezTo>
                  <a:cubicBezTo>
                    <a:pt x="132" y="308"/>
                    <a:pt x="132" y="308"/>
                    <a:pt x="132" y="308"/>
                  </a:cubicBezTo>
                  <a:cubicBezTo>
                    <a:pt x="113" y="269"/>
                    <a:pt x="94" y="230"/>
                    <a:pt x="77" y="190"/>
                  </a:cubicBezTo>
                  <a:cubicBezTo>
                    <a:pt x="52" y="135"/>
                    <a:pt x="29" y="79"/>
                    <a:pt x="8" y="22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7" name="Freeform 14"/>
            <p:cNvSpPr/>
            <p:nvPr/>
          </p:nvSpPr>
          <p:spPr bwMode="auto">
            <a:xfrm>
              <a:off x="3305176" y="5630863"/>
              <a:ext cx="146050" cy="309563"/>
            </a:xfrm>
            <a:custGeom>
              <a:avLst/>
              <a:gdLst/>
              <a:ahLst/>
              <a:cxnLst/>
              <a:rect l="0" t="0" r="r" b="b"/>
              <a:pathLst>
                <a:path w="37" h="79">
                  <a:moveTo>
                    <a:pt x="28" y="79"/>
                  </a:moveTo>
                  <a:cubicBezTo>
                    <a:pt x="37" y="79"/>
                    <a:pt x="37" y="79"/>
                    <a:pt x="37" y="79"/>
                  </a:cubicBezTo>
                  <a:cubicBezTo>
                    <a:pt x="24" y="53"/>
                    <a:pt x="12" y="27"/>
                    <a:pt x="0" y="0"/>
                  </a:cubicBezTo>
                  <a:cubicBezTo>
                    <a:pt x="8" y="27"/>
                    <a:pt x="17" y="53"/>
                    <a:pt x="28" y="79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8" name="Freeform 15"/>
            <p:cNvSpPr/>
            <p:nvPr/>
          </p:nvSpPr>
          <p:spPr bwMode="auto">
            <a:xfrm>
              <a:off x="2573338" y="2817813"/>
              <a:ext cx="700088" cy="2835275"/>
            </a:xfrm>
            <a:custGeom>
              <a:avLst/>
              <a:gdLst/>
              <a:ahLst/>
              <a:cxnLst/>
              <a:rect l="0" t="0" r="r" b="b"/>
              <a:pathLst>
                <a:path w="178" h="722">
                  <a:moveTo>
                    <a:pt x="162" y="660"/>
                  </a:moveTo>
                  <a:cubicBezTo>
                    <a:pt x="145" y="618"/>
                    <a:pt x="130" y="576"/>
                    <a:pt x="116" y="534"/>
                  </a:cubicBezTo>
                  <a:cubicBezTo>
                    <a:pt x="84" y="437"/>
                    <a:pt x="59" y="337"/>
                    <a:pt x="40" y="236"/>
                  </a:cubicBezTo>
                  <a:cubicBezTo>
                    <a:pt x="29" y="175"/>
                    <a:pt x="20" y="113"/>
                    <a:pt x="12" y="51"/>
                  </a:cubicBezTo>
                  <a:cubicBezTo>
                    <a:pt x="8" y="34"/>
                    <a:pt x="4" y="17"/>
                    <a:pt x="0" y="0"/>
                  </a:cubicBezTo>
                  <a:cubicBezTo>
                    <a:pt x="8" y="79"/>
                    <a:pt x="19" y="159"/>
                    <a:pt x="33" y="237"/>
                  </a:cubicBezTo>
                  <a:cubicBezTo>
                    <a:pt x="51" y="339"/>
                    <a:pt x="76" y="439"/>
                    <a:pt x="107" y="537"/>
                  </a:cubicBezTo>
                  <a:cubicBezTo>
                    <a:pt x="123" y="586"/>
                    <a:pt x="141" y="634"/>
                    <a:pt x="160" y="681"/>
                  </a:cubicBezTo>
                  <a:cubicBezTo>
                    <a:pt x="166" y="695"/>
                    <a:pt x="172" y="708"/>
                    <a:pt x="178" y="722"/>
                  </a:cubicBezTo>
                  <a:cubicBezTo>
                    <a:pt x="176" y="717"/>
                    <a:pt x="175" y="713"/>
                    <a:pt x="174" y="708"/>
                  </a:cubicBezTo>
                  <a:cubicBezTo>
                    <a:pt x="169" y="692"/>
                    <a:pt x="165" y="676"/>
                    <a:pt x="162" y="66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9" name="Freeform 16"/>
            <p:cNvSpPr/>
            <p:nvPr/>
          </p:nvSpPr>
          <p:spPr bwMode="auto">
            <a:xfrm>
              <a:off x="2506663" y="285750"/>
              <a:ext cx="90488" cy="2493963"/>
            </a:xfrm>
            <a:custGeom>
              <a:avLst/>
              <a:gdLst/>
              <a:ahLst/>
              <a:cxnLst/>
              <a:rect l="0" t="0" r="r" b="b"/>
              <a:pathLst>
                <a:path w="23" h="635">
                  <a:moveTo>
                    <a:pt x="11" y="577"/>
                  </a:moveTo>
                  <a:cubicBezTo>
                    <a:pt x="12" y="581"/>
                    <a:pt x="12" y="585"/>
                    <a:pt x="12" y="589"/>
                  </a:cubicBezTo>
                  <a:cubicBezTo>
                    <a:pt x="15" y="603"/>
                    <a:pt x="19" y="617"/>
                    <a:pt x="22" y="632"/>
                  </a:cubicBezTo>
                  <a:cubicBezTo>
                    <a:pt x="22" y="633"/>
                    <a:pt x="22" y="634"/>
                    <a:pt x="23" y="635"/>
                  </a:cubicBezTo>
                  <a:cubicBezTo>
                    <a:pt x="21" y="615"/>
                    <a:pt x="19" y="596"/>
                    <a:pt x="17" y="576"/>
                  </a:cubicBezTo>
                  <a:cubicBezTo>
                    <a:pt x="9" y="474"/>
                    <a:pt x="5" y="372"/>
                    <a:pt x="5" y="269"/>
                  </a:cubicBezTo>
                  <a:cubicBezTo>
                    <a:pt x="6" y="179"/>
                    <a:pt x="9" y="90"/>
                    <a:pt x="15" y="0"/>
                  </a:cubicBezTo>
                  <a:cubicBezTo>
                    <a:pt x="12" y="0"/>
                    <a:pt x="12" y="0"/>
                    <a:pt x="12" y="0"/>
                  </a:cubicBezTo>
                  <a:cubicBezTo>
                    <a:pt x="5" y="89"/>
                    <a:pt x="2" y="179"/>
                    <a:pt x="1" y="269"/>
                  </a:cubicBezTo>
                  <a:cubicBezTo>
                    <a:pt x="0" y="372"/>
                    <a:pt x="3" y="474"/>
                    <a:pt x="11" y="577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0" name="Freeform 17"/>
            <p:cNvSpPr/>
            <p:nvPr/>
          </p:nvSpPr>
          <p:spPr bwMode="auto">
            <a:xfrm>
              <a:off x="2554288" y="2598738"/>
              <a:ext cx="66675" cy="420688"/>
            </a:xfrm>
            <a:custGeom>
              <a:avLst/>
              <a:gdLst/>
              <a:ahLst/>
              <a:cxnLst/>
              <a:rect l="0" t="0" r="r" b="b"/>
              <a:pathLst>
                <a:path w="17" h="107">
                  <a:moveTo>
                    <a:pt x="0" y="0"/>
                  </a:moveTo>
                  <a:cubicBezTo>
                    <a:pt x="2" y="19"/>
                    <a:pt x="3" y="37"/>
                    <a:pt x="5" y="56"/>
                  </a:cubicBezTo>
                  <a:cubicBezTo>
                    <a:pt x="9" y="73"/>
                    <a:pt x="13" y="90"/>
                    <a:pt x="17" y="107"/>
                  </a:cubicBezTo>
                  <a:cubicBezTo>
                    <a:pt x="15" y="87"/>
                    <a:pt x="13" y="66"/>
                    <a:pt x="11" y="46"/>
                  </a:cubicBezTo>
                  <a:cubicBezTo>
                    <a:pt x="10" y="45"/>
                    <a:pt x="10" y="44"/>
                    <a:pt x="10" y="43"/>
                  </a:cubicBezTo>
                  <a:cubicBezTo>
                    <a:pt x="7" y="28"/>
                    <a:pt x="3" y="1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1" name="Freeform 18"/>
            <p:cNvSpPr/>
            <p:nvPr/>
          </p:nvSpPr>
          <p:spPr bwMode="auto">
            <a:xfrm>
              <a:off x="3143251" y="4757738"/>
              <a:ext cx="161925" cy="873125"/>
            </a:xfrm>
            <a:custGeom>
              <a:avLst/>
              <a:gdLst/>
              <a:ahLst/>
              <a:cxnLst/>
              <a:rect l="0" t="0" r="r" b="b"/>
              <a:pathLst>
                <a:path w="41" h="222">
                  <a:moveTo>
                    <a:pt x="0" y="0"/>
                  </a:moveTo>
                  <a:cubicBezTo>
                    <a:pt x="0" y="31"/>
                    <a:pt x="2" y="62"/>
                    <a:pt x="5" y="93"/>
                  </a:cubicBezTo>
                  <a:cubicBezTo>
                    <a:pt x="8" y="117"/>
                    <a:pt x="12" y="142"/>
                    <a:pt x="17" y="166"/>
                  </a:cubicBezTo>
                  <a:cubicBezTo>
                    <a:pt x="19" y="172"/>
                    <a:pt x="22" y="178"/>
                    <a:pt x="24" y="184"/>
                  </a:cubicBezTo>
                  <a:cubicBezTo>
                    <a:pt x="30" y="197"/>
                    <a:pt x="35" y="209"/>
                    <a:pt x="41" y="222"/>
                  </a:cubicBezTo>
                  <a:cubicBezTo>
                    <a:pt x="40" y="219"/>
                    <a:pt x="39" y="215"/>
                    <a:pt x="38" y="212"/>
                  </a:cubicBezTo>
                  <a:cubicBezTo>
                    <a:pt x="26" y="172"/>
                    <a:pt x="18" y="132"/>
                    <a:pt x="13" y="92"/>
                  </a:cubicBezTo>
                  <a:cubicBezTo>
                    <a:pt x="11" y="68"/>
                    <a:pt x="9" y="45"/>
                    <a:pt x="8" y="22"/>
                  </a:cubicBezTo>
                  <a:cubicBezTo>
                    <a:pt x="8" y="21"/>
                    <a:pt x="7" y="20"/>
                    <a:pt x="7" y="18"/>
                  </a:cubicBezTo>
                  <a:cubicBezTo>
                    <a:pt x="5" y="12"/>
                    <a:pt x="2" y="6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2" name="Freeform 19"/>
            <p:cNvSpPr/>
            <p:nvPr/>
          </p:nvSpPr>
          <p:spPr bwMode="auto">
            <a:xfrm>
              <a:off x="3148013" y="1282700"/>
              <a:ext cx="1768475" cy="3448050"/>
            </a:xfrm>
            <a:custGeom>
              <a:avLst/>
              <a:gdLst/>
              <a:ahLst/>
              <a:cxnLst/>
              <a:rect l="0" t="0" r="r" b="b"/>
              <a:pathLst>
                <a:path w="450" h="878">
                  <a:moveTo>
                    <a:pt x="7" y="854"/>
                  </a:moveTo>
                  <a:cubicBezTo>
                    <a:pt x="10" y="772"/>
                    <a:pt x="26" y="691"/>
                    <a:pt x="50" y="613"/>
                  </a:cubicBezTo>
                  <a:cubicBezTo>
                    <a:pt x="75" y="535"/>
                    <a:pt x="109" y="460"/>
                    <a:pt x="149" y="388"/>
                  </a:cubicBezTo>
                  <a:cubicBezTo>
                    <a:pt x="189" y="316"/>
                    <a:pt x="235" y="248"/>
                    <a:pt x="285" y="183"/>
                  </a:cubicBezTo>
                  <a:cubicBezTo>
                    <a:pt x="310" y="151"/>
                    <a:pt x="337" y="119"/>
                    <a:pt x="364" y="89"/>
                  </a:cubicBezTo>
                  <a:cubicBezTo>
                    <a:pt x="378" y="74"/>
                    <a:pt x="392" y="58"/>
                    <a:pt x="406" y="44"/>
                  </a:cubicBezTo>
                  <a:cubicBezTo>
                    <a:pt x="421" y="29"/>
                    <a:pt x="435" y="15"/>
                    <a:pt x="450" y="1"/>
                  </a:cubicBezTo>
                  <a:cubicBezTo>
                    <a:pt x="450" y="0"/>
                    <a:pt x="450" y="0"/>
                    <a:pt x="450" y="0"/>
                  </a:cubicBezTo>
                  <a:cubicBezTo>
                    <a:pt x="434" y="14"/>
                    <a:pt x="420" y="28"/>
                    <a:pt x="405" y="43"/>
                  </a:cubicBezTo>
                  <a:cubicBezTo>
                    <a:pt x="391" y="57"/>
                    <a:pt x="377" y="72"/>
                    <a:pt x="363" y="88"/>
                  </a:cubicBezTo>
                  <a:cubicBezTo>
                    <a:pt x="335" y="118"/>
                    <a:pt x="308" y="149"/>
                    <a:pt x="283" y="181"/>
                  </a:cubicBezTo>
                  <a:cubicBezTo>
                    <a:pt x="232" y="246"/>
                    <a:pt x="185" y="314"/>
                    <a:pt x="145" y="386"/>
                  </a:cubicBezTo>
                  <a:cubicBezTo>
                    <a:pt x="104" y="457"/>
                    <a:pt x="70" y="533"/>
                    <a:pt x="45" y="611"/>
                  </a:cubicBezTo>
                  <a:cubicBezTo>
                    <a:pt x="19" y="690"/>
                    <a:pt x="3" y="771"/>
                    <a:pt x="0" y="854"/>
                  </a:cubicBezTo>
                  <a:cubicBezTo>
                    <a:pt x="0" y="856"/>
                    <a:pt x="0" y="857"/>
                    <a:pt x="0" y="859"/>
                  </a:cubicBezTo>
                  <a:cubicBezTo>
                    <a:pt x="2" y="865"/>
                    <a:pt x="4" y="872"/>
                    <a:pt x="7" y="878"/>
                  </a:cubicBezTo>
                  <a:cubicBezTo>
                    <a:pt x="7" y="870"/>
                    <a:pt x="7" y="862"/>
                    <a:pt x="7" y="85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3" name="Freeform 20"/>
            <p:cNvSpPr/>
            <p:nvPr/>
          </p:nvSpPr>
          <p:spPr bwMode="auto">
            <a:xfrm>
              <a:off x="3273426" y="5653088"/>
              <a:ext cx="138113" cy="287338"/>
            </a:xfrm>
            <a:custGeom>
              <a:avLst/>
              <a:gdLst/>
              <a:ahLst/>
              <a:cxnLst/>
              <a:rect l="0" t="0" r="r" b="b"/>
              <a:pathLst>
                <a:path w="35" h="73">
                  <a:moveTo>
                    <a:pt x="0" y="0"/>
                  </a:moveTo>
                  <a:cubicBezTo>
                    <a:pt x="7" y="24"/>
                    <a:pt x="16" y="49"/>
                    <a:pt x="26" y="73"/>
                  </a:cubicBezTo>
                  <a:cubicBezTo>
                    <a:pt x="35" y="73"/>
                    <a:pt x="35" y="73"/>
                    <a:pt x="35" y="73"/>
                  </a:cubicBezTo>
                  <a:cubicBezTo>
                    <a:pt x="23" y="49"/>
                    <a:pt x="11" y="2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4" name="Freeform 21"/>
            <p:cNvSpPr/>
            <p:nvPr/>
          </p:nvSpPr>
          <p:spPr bwMode="auto">
            <a:xfrm>
              <a:off x="3143251" y="4656138"/>
              <a:ext cx="31750" cy="188913"/>
            </a:xfrm>
            <a:custGeom>
              <a:avLst/>
              <a:gdLst/>
              <a:ahLst/>
              <a:cxnLst/>
              <a:rect l="0" t="0" r="r" b="b"/>
              <a:pathLst>
                <a:path w="8" h="48">
                  <a:moveTo>
                    <a:pt x="7" y="44"/>
                  </a:moveTo>
                  <a:cubicBezTo>
                    <a:pt x="7" y="46"/>
                    <a:pt x="8" y="47"/>
                    <a:pt x="8" y="48"/>
                  </a:cubicBezTo>
                  <a:cubicBezTo>
                    <a:pt x="8" y="38"/>
                    <a:pt x="8" y="29"/>
                    <a:pt x="8" y="19"/>
                  </a:cubicBezTo>
                  <a:cubicBezTo>
                    <a:pt x="5" y="13"/>
                    <a:pt x="3" y="6"/>
                    <a:pt x="1" y="0"/>
                  </a:cubicBezTo>
                  <a:cubicBezTo>
                    <a:pt x="0" y="9"/>
                    <a:pt x="0" y="17"/>
                    <a:pt x="0" y="26"/>
                  </a:cubicBezTo>
                  <a:cubicBezTo>
                    <a:pt x="2" y="32"/>
                    <a:pt x="5" y="38"/>
                    <a:pt x="7" y="4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5" name="Freeform 22"/>
            <p:cNvSpPr/>
            <p:nvPr/>
          </p:nvSpPr>
          <p:spPr bwMode="auto">
            <a:xfrm>
              <a:off x="3211513" y="5410200"/>
              <a:ext cx="203200" cy="530225"/>
            </a:xfrm>
            <a:custGeom>
              <a:avLst/>
              <a:gdLst/>
              <a:ahLst/>
              <a:cxnLst/>
              <a:rect l="0" t="0" r="r" b="b"/>
              <a:pathLst>
                <a:path w="52" h="135">
                  <a:moveTo>
                    <a:pt x="7" y="18"/>
                  </a:moveTo>
                  <a:cubicBezTo>
                    <a:pt x="5" y="12"/>
                    <a:pt x="2" y="6"/>
                    <a:pt x="0" y="0"/>
                  </a:cubicBezTo>
                  <a:cubicBezTo>
                    <a:pt x="3" y="16"/>
                    <a:pt x="7" y="32"/>
                    <a:pt x="12" y="48"/>
                  </a:cubicBezTo>
                  <a:cubicBezTo>
                    <a:pt x="13" y="53"/>
                    <a:pt x="14" y="57"/>
                    <a:pt x="16" y="62"/>
                  </a:cubicBezTo>
                  <a:cubicBezTo>
                    <a:pt x="27" y="86"/>
                    <a:pt x="39" y="111"/>
                    <a:pt x="51" y="135"/>
                  </a:cubicBezTo>
                  <a:cubicBezTo>
                    <a:pt x="52" y="135"/>
                    <a:pt x="52" y="135"/>
                    <a:pt x="52" y="135"/>
                  </a:cubicBezTo>
                  <a:cubicBezTo>
                    <a:pt x="41" y="109"/>
                    <a:pt x="32" y="83"/>
                    <a:pt x="24" y="56"/>
                  </a:cubicBezTo>
                  <a:cubicBezTo>
                    <a:pt x="18" y="43"/>
                    <a:pt x="13" y="31"/>
                    <a:pt x="7" y="18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</p:grpSp>
      <p:grpSp>
        <p:nvGrpSpPr>
          <p:cNvPr id="10" name="Group 9"/>
          <p:cNvGrpSpPr/>
          <p:nvPr/>
        </p:nvGrpSpPr>
        <p:grpSpPr>
          <a:xfrm>
            <a:off x="27221" y="-786"/>
            <a:ext cx="2356674" cy="6854039"/>
            <a:chOff x="6627813" y="194833"/>
            <a:chExt cx="1952625" cy="5678918"/>
          </a:xfrm>
        </p:grpSpPr>
        <p:sp>
          <p:nvSpPr>
            <p:cNvPr id="11" name="Freeform 27"/>
            <p:cNvSpPr/>
            <p:nvPr/>
          </p:nvSpPr>
          <p:spPr bwMode="auto">
            <a:xfrm>
              <a:off x="6627813" y="194833"/>
              <a:ext cx="409575" cy="3646488"/>
            </a:xfrm>
            <a:custGeom>
              <a:avLst/>
              <a:gdLst/>
              <a:ahLst/>
              <a:cxnLst/>
              <a:rect l="0" t="0" r="r" b="b"/>
              <a:pathLst>
                <a:path w="103" h="920">
                  <a:moveTo>
                    <a:pt x="7" y="210"/>
                  </a:moveTo>
                  <a:cubicBezTo>
                    <a:pt x="11" y="288"/>
                    <a:pt x="17" y="367"/>
                    <a:pt x="26" y="445"/>
                  </a:cubicBezTo>
                  <a:cubicBezTo>
                    <a:pt x="34" y="523"/>
                    <a:pt x="44" y="601"/>
                    <a:pt x="57" y="679"/>
                  </a:cubicBezTo>
                  <a:cubicBezTo>
                    <a:pt x="69" y="757"/>
                    <a:pt x="84" y="834"/>
                    <a:pt x="101" y="911"/>
                  </a:cubicBezTo>
                  <a:cubicBezTo>
                    <a:pt x="102" y="914"/>
                    <a:pt x="103" y="917"/>
                    <a:pt x="103" y="920"/>
                  </a:cubicBezTo>
                  <a:cubicBezTo>
                    <a:pt x="102" y="905"/>
                    <a:pt x="100" y="889"/>
                    <a:pt x="99" y="874"/>
                  </a:cubicBezTo>
                  <a:cubicBezTo>
                    <a:pt x="99" y="871"/>
                    <a:pt x="99" y="868"/>
                    <a:pt x="99" y="866"/>
                  </a:cubicBezTo>
                  <a:cubicBezTo>
                    <a:pt x="85" y="803"/>
                    <a:pt x="73" y="741"/>
                    <a:pt x="63" y="678"/>
                  </a:cubicBezTo>
                  <a:cubicBezTo>
                    <a:pt x="50" y="600"/>
                    <a:pt x="39" y="523"/>
                    <a:pt x="30" y="444"/>
                  </a:cubicBezTo>
                  <a:cubicBezTo>
                    <a:pt x="21" y="366"/>
                    <a:pt x="14" y="288"/>
                    <a:pt x="9" y="209"/>
                  </a:cubicBezTo>
                  <a:cubicBezTo>
                    <a:pt x="7" y="170"/>
                    <a:pt x="5" y="131"/>
                    <a:pt x="3" y="92"/>
                  </a:cubicBezTo>
                  <a:cubicBezTo>
                    <a:pt x="2" y="61"/>
                    <a:pt x="1" y="31"/>
                    <a:pt x="1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31"/>
                    <a:pt x="1" y="61"/>
                    <a:pt x="1" y="92"/>
                  </a:cubicBezTo>
                  <a:cubicBezTo>
                    <a:pt x="3" y="131"/>
                    <a:pt x="4" y="170"/>
                    <a:pt x="7" y="21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2" name="Freeform 28"/>
            <p:cNvSpPr/>
            <p:nvPr/>
          </p:nvSpPr>
          <p:spPr bwMode="auto">
            <a:xfrm>
              <a:off x="7061201" y="3771900"/>
              <a:ext cx="350838" cy="1309688"/>
            </a:xfrm>
            <a:custGeom>
              <a:avLst/>
              <a:gdLst/>
              <a:ahLst/>
              <a:cxnLst/>
              <a:rect l="0" t="0" r="r" b="b"/>
              <a:pathLst>
                <a:path w="88" h="330">
                  <a:moveTo>
                    <a:pt x="53" y="229"/>
                  </a:moveTo>
                  <a:cubicBezTo>
                    <a:pt x="64" y="263"/>
                    <a:pt x="75" y="297"/>
                    <a:pt x="88" y="330"/>
                  </a:cubicBezTo>
                  <a:cubicBezTo>
                    <a:pt x="88" y="323"/>
                    <a:pt x="88" y="315"/>
                    <a:pt x="88" y="308"/>
                  </a:cubicBezTo>
                  <a:cubicBezTo>
                    <a:pt x="88" y="307"/>
                    <a:pt x="88" y="305"/>
                    <a:pt x="88" y="304"/>
                  </a:cubicBezTo>
                  <a:cubicBezTo>
                    <a:pt x="79" y="278"/>
                    <a:pt x="70" y="252"/>
                    <a:pt x="62" y="226"/>
                  </a:cubicBezTo>
                  <a:cubicBezTo>
                    <a:pt x="38" y="152"/>
                    <a:pt x="17" y="76"/>
                    <a:pt x="0" y="0"/>
                  </a:cubicBezTo>
                  <a:cubicBezTo>
                    <a:pt x="2" y="21"/>
                    <a:pt x="4" y="42"/>
                    <a:pt x="7" y="63"/>
                  </a:cubicBezTo>
                  <a:cubicBezTo>
                    <a:pt x="21" y="119"/>
                    <a:pt x="36" y="174"/>
                    <a:pt x="53" y="22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3" name="Freeform 29"/>
            <p:cNvSpPr/>
            <p:nvPr/>
          </p:nvSpPr>
          <p:spPr bwMode="auto">
            <a:xfrm>
              <a:off x="7439026" y="5053013"/>
              <a:ext cx="357188" cy="820738"/>
            </a:xfrm>
            <a:custGeom>
              <a:avLst/>
              <a:gdLst/>
              <a:ahLst/>
              <a:cxnLst/>
              <a:rect l="0" t="0" r="r" b="b"/>
              <a:pathLst>
                <a:path w="90" h="207">
                  <a:moveTo>
                    <a:pt x="6" y="15"/>
                  </a:moveTo>
                  <a:cubicBezTo>
                    <a:pt x="4" y="10"/>
                    <a:pt x="2" y="5"/>
                    <a:pt x="0" y="0"/>
                  </a:cubicBezTo>
                  <a:cubicBezTo>
                    <a:pt x="0" y="9"/>
                    <a:pt x="0" y="19"/>
                    <a:pt x="1" y="29"/>
                  </a:cubicBezTo>
                  <a:cubicBezTo>
                    <a:pt x="14" y="62"/>
                    <a:pt x="27" y="95"/>
                    <a:pt x="42" y="127"/>
                  </a:cubicBezTo>
                  <a:cubicBezTo>
                    <a:pt x="54" y="154"/>
                    <a:pt x="67" y="181"/>
                    <a:pt x="80" y="207"/>
                  </a:cubicBezTo>
                  <a:cubicBezTo>
                    <a:pt x="90" y="207"/>
                    <a:pt x="90" y="207"/>
                    <a:pt x="90" y="207"/>
                  </a:cubicBezTo>
                  <a:cubicBezTo>
                    <a:pt x="76" y="180"/>
                    <a:pt x="63" y="152"/>
                    <a:pt x="50" y="123"/>
                  </a:cubicBezTo>
                  <a:cubicBezTo>
                    <a:pt x="34" y="88"/>
                    <a:pt x="20" y="51"/>
                    <a:pt x="6" y="15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4" name="Freeform 30"/>
            <p:cNvSpPr/>
            <p:nvPr/>
          </p:nvSpPr>
          <p:spPr bwMode="auto">
            <a:xfrm>
              <a:off x="7037388" y="3811588"/>
              <a:ext cx="457200" cy="1852613"/>
            </a:xfrm>
            <a:custGeom>
              <a:avLst/>
              <a:gdLst/>
              <a:ahLst/>
              <a:cxnLst/>
              <a:rect l="0" t="0" r="r" b="b"/>
              <a:pathLst>
                <a:path w="115" h="467">
                  <a:moveTo>
                    <a:pt x="101" y="409"/>
                  </a:moveTo>
                  <a:cubicBezTo>
                    <a:pt x="93" y="388"/>
                    <a:pt x="85" y="366"/>
                    <a:pt x="78" y="344"/>
                  </a:cubicBezTo>
                  <a:cubicBezTo>
                    <a:pt x="57" y="281"/>
                    <a:pt x="41" y="216"/>
                    <a:pt x="29" y="151"/>
                  </a:cubicBezTo>
                  <a:cubicBezTo>
                    <a:pt x="22" y="119"/>
                    <a:pt x="17" y="86"/>
                    <a:pt x="13" y="53"/>
                  </a:cubicBezTo>
                  <a:cubicBezTo>
                    <a:pt x="9" y="35"/>
                    <a:pt x="4" y="18"/>
                    <a:pt x="0" y="0"/>
                  </a:cubicBezTo>
                  <a:cubicBezTo>
                    <a:pt x="5" y="51"/>
                    <a:pt x="12" y="102"/>
                    <a:pt x="21" y="152"/>
                  </a:cubicBezTo>
                  <a:cubicBezTo>
                    <a:pt x="33" y="218"/>
                    <a:pt x="49" y="283"/>
                    <a:pt x="69" y="347"/>
                  </a:cubicBezTo>
                  <a:cubicBezTo>
                    <a:pt x="79" y="378"/>
                    <a:pt x="90" y="410"/>
                    <a:pt x="103" y="441"/>
                  </a:cubicBezTo>
                  <a:cubicBezTo>
                    <a:pt x="107" y="449"/>
                    <a:pt x="111" y="458"/>
                    <a:pt x="115" y="467"/>
                  </a:cubicBezTo>
                  <a:cubicBezTo>
                    <a:pt x="114" y="464"/>
                    <a:pt x="113" y="461"/>
                    <a:pt x="112" y="458"/>
                  </a:cubicBezTo>
                  <a:cubicBezTo>
                    <a:pt x="108" y="442"/>
                    <a:pt x="104" y="425"/>
                    <a:pt x="101" y="40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5" name="Freeform 31"/>
            <p:cNvSpPr/>
            <p:nvPr/>
          </p:nvSpPr>
          <p:spPr bwMode="auto">
            <a:xfrm>
              <a:off x="6992938" y="1263650"/>
              <a:ext cx="144463" cy="2508250"/>
            </a:xfrm>
            <a:custGeom>
              <a:avLst/>
              <a:gdLst/>
              <a:ahLst/>
              <a:cxnLst/>
              <a:rect l="0" t="0" r="r" b="b"/>
              <a:pathLst>
                <a:path w="36" h="633">
                  <a:moveTo>
                    <a:pt x="17" y="633"/>
                  </a:moveTo>
                  <a:cubicBezTo>
                    <a:pt x="15" y="621"/>
                    <a:pt x="14" y="609"/>
                    <a:pt x="13" y="597"/>
                  </a:cubicBezTo>
                  <a:cubicBezTo>
                    <a:pt x="8" y="530"/>
                    <a:pt x="5" y="464"/>
                    <a:pt x="5" y="398"/>
                  </a:cubicBezTo>
                  <a:cubicBezTo>
                    <a:pt x="5" y="331"/>
                    <a:pt x="8" y="265"/>
                    <a:pt x="13" y="198"/>
                  </a:cubicBezTo>
                  <a:cubicBezTo>
                    <a:pt x="15" y="165"/>
                    <a:pt x="18" y="132"/>
                    <a:pt x="22" y="99"/>
                  </a:cubicBezTo>
                  <a:cubicBezTo>
                    <a:pt x="26" y="66"/>
                    <a:pt x="30" y="33"/>
                    <a:pt x="36" y="0"/>
                  </a:cubicBezTo>
                  <a:cubicBezTo>
                    <a:pt x="35" y="0"/>
                    <a:pt x="35" y="0"/>
                    <a:pt x="35" y="0"/>
                  </a:cubicBezTo>
                  <a:cubicBezTo>
                    <a:pt x="29" y="33"/>
                    <a:pt x="24" y="66"/>
                    <a:pt x="20" y="99"/>
                  </a:cubicBezTo>
                  <a:cubicBezTo>
                    <a:pt x="16" y="132"/>
                    <a:pt x="13" y="165"/>
                    <a:pt x="10" y="198"/>
                  </a:cubicBezTo>
                  <a:cubicBezTo>
                    <a:pt x="4" y="264"/>
                    <a:pt x="1" y="331"/>
                    <a:pt x="1" y="398"/>
                  </a:cubicBezTo>
                  <a:cubicBezTo>
                    <a:pt x="0" y="461"/>
                    <a:pt x="2" y="525"/>
                    <a:pt x="7" y="589"/>
                  </a:cubicBezTo>
                  <a:cubicBezTo>
                    <a:pt x="10" y="603"/>
                    <a:pt x="13" y="618"/>
                    <a:pt x="16" y="632"/>
                  </a:cubicBezTo>
                  <a:cubicBezTo>
                    <a:pt x="16" y="632"/>
                    <a:pt x="17" y="633"/>
                    <a:pt x="17" y="63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6" name="Freeform 32"/>
            <p:cNvSpPr/>
            <p:nvPr/>
          </p:nvSpPr>
          <p:spPr bwMode="auto">
            <a:xfrm>
              <a:off x="7526338" y="5640388"/>
              <a:ext cx="111125" cy="233363"/>
            </a:xfrm>
            <a:custGeom>
              <a:avLst/>
              <a:gdLst/>
              <a:ahLst/>
              <a:cxnLst/>
              <a:rect l="0" t="0" r="r" b="b"/>
              <a:pathLst>
                <a:path w="28" h="59">
                  <a:moveTo>
                    <a:pt x="22" y="59"/>
                  </a:moveTo>
                  <a:cubicBezTo>
                    <a:pt x="28" y="59"/>
                    <a:pt x="28" y="59"/>
                    <a:pt x="28" y="59"/>
                  </a:cubicBezTo>
                  <a:cubicBezTo>
                    <a:pt x="18" y="40"/>
                    <a:pt x="9" y="20"/>
                    <a:pt x="0" y="0"/>
                  </a:cubicBezTo>
                  <a:cubicBezTo>
                    <a:pt x="6" y="20"/>
                    <a:pt x="13" y="40"/>
                    <a:pt x="22" y="5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7" name="Freeform 33"/>
            <p:cNvSpPr/>
            <p:nvPr/>
          </p:nvSpPr>
          <p:spPr bwMode="auto">
            <a:xfrm>
              <a:off x="7021513" y="3598863"/>
              <a:ext cx="68263" cy="423863"/>
            </a:xfrm>
            <a:custGeom>
              <a:avLst/>
              <a:gdLst/>
              <a:ahLst/>
              <a:cxnLst/>
              <a:rect l="0" t="0" r="r" b="b"/>
              <a:pathLst>
                <a:path w="17" h="107">
                  <a:moveTo>
                    <a:pt x="4" y="54"/>
                  </a:moveTo>
                  <a:cubicBezTo>
                    <a:pt x="8" y="72"/>
                    <a:pt x="13" y="89"/>
                    <a:pt x="17" y="107"/>
                  </a:cubicBezTo>
                  <a:cubicBezTo>
                    <a:pt x="14" y="86"/>
                    <a:pt x="12" y="65"/>
                    <a:pt x="10" y="44"/>
                  </a:cubicBezTo>
                  <a:cubicBezTo>
                    <a:pt x="10" y="44"/>
                    <a:pt x="9" y="43"/>
                    <a:pt x="9" y="43"/>
                  </a:cubicBezTo>
                  <a:cubicBezTo>
                    <a:pt x="6" y="29"/>
                    <a:pt x="3" y="14"/>
                    <a:pt x="0" y="0"/>
                  </a:cubicBezTo>
                  <a:cubicBezTo>
                    <a:pt x="0" y="2"/>
                    <a:pt x="0" y="5"/>
                    <a:pt x="0" y="8"/>
                  </a:cubicBezTo>
                  <a:cubicBezTo>
                    <a:pt x="1" y="23"/>
                    <a:pt x="3" y="39"/>
                    <a:pt x="4" y="54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8" name="Freeform 34"/>
            <p:cNvSpPr/>
            <p:nvPr/>
          </p:nvSpPr>
          <p:spPr bwMode="auto">
            <a:xfrm>
              <a:off x="7412038" y="2801938"/>
              <a:ext cx="1168400" cy="2251075"/>
            </a:xfrm>
            <a:custGeom>
              <a:avLst/>
              <a:gdLst/>
              <a:ahLst/>
              <a:cxnLst/>
              <a:rect l="0" t="0" r="r" b="b"/>
              <a:pathLst>
                <a:path w="294" h="568">
                  <a:moveTo>
                    <a:pt x="8" y="553"/>
                  </a:moveTo>
                  <a:cubicBezTo>
                    <a:pt x="9" y="501"/>
                    <a:pt x="19" y="448"/>
                    <a:pt x="35" y="397"/>
                  </a:cubicBezTo>
                  <a:cubicBezTo>
                    <a:pt x="51" y="347"/>
                    <a:pt x="73" y="298"/>
                    <a:pt x="99" y="252"/>
                  </a:cubicBezTo>
                  <a:cubicBezTo>
                    <a:pt x="124" y="205"/>
                    <a:pt x="154" y="161"/>
                    <a:pt x="187" y="119"/>
                  </a:cubicBezTo>
                  <a:cubicBezTo>
                    <a:pt x="203" y="98"/>
                    <a:pt x="220" y="77"/>
                    <a:pt x="238" y="58"/>
                  </a:cubicBezTo>
                  <a:cubicBezTo>
                    <a:pt x="247" y="48"/>
                    <a:pt x="256" y="38"/>
                    <a:pt x="265" y="28"/>
                  </a:cubicBezTo>
                  <a:cubicBezTo>
                    <a:pt x="274" y="19"/>
                    <a:pt x="284" y="9"/>
                    <a:pt x="294" y="0"/>
                  </a:cubicBezTo>
                  <a:cubicBezTo>
                    <a:pt x="293" y="0"/>
                    <a:pt x="293" y="0"/>
                    <a:pt x="293" y="0"/>
                  </a:cubicBezTo>
                  <a:cubicBezTo>
                    <a:pt x="283" y="9"/>
                    <a:pt x="273" y="18"/>
                    <a:pt x="264" y="27"/>
                  </a:cubicBezTo>
                  <a:cubicBezTo>
                    <a:pt x="255" y="37"/>
                    <a:pt x="246" y="47"/>
                    <a:pt x="237" y="56"/>
                  </a:cubicBezTo>
                  <a:cubicBezTo>
                    <a:pt x="218" y="76"/>
                    <a:pt x="201" y="96"/>
                    <a:pt x="185" y="117"/>
                  </a:cubicBezTo>
                  <a:cubicBezTo>
                    <a:pt x="151" y="159"/>
                    <a:pt x="121" y="203"/>
                    <a:pt x="95" y="249"/>
                  </a:cubicBezTo>
                  <a:cubicBezTo>
                    <a:pt x="68" y="296"/>
                    <a:pt x="46" y="345"/>
                    <a:pt x="30" y="396"/>
                  </a:cubicBezTo>
                  <a:cubicBezTo>
                    <a:pt x="13" y="445"/>
                    <a:pt x="3" y="497"/>
                    <a:pt x="0" y="549"/>
                  </a:cubicBezTo>
                  <a:cubicBezTo>
                    <a:pt x="3" y="555"/>
                    <a:pt x="5" y="561"/>
                    <a:pt x="7" y="568"/>
                  </a:cubicBezTo>
                  <a:cubicBezTo>
                    <a:pt x="7" y="563"/>
                    <a:pt x="7" y="558"/>
                    <a:pt x="8" y="55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9" name="Freeform 35"/>
            <p:cNvSpPr/>
            <p:nvPr/>
          </p:nvSpPr>
          <p:spPr bwMode="auto">
            <a:xfrm>
              <a:off x="7494588" y="5664200"/>
              <a:ext cx="100013" cy="209550"/>
            </a:xfrm>
            <a:custGeom>
              <a:avLst/>
              <a:gdLst/>
              <a:ahLst/>
              <a:cxnLst/>
              <a:rect l="0" t="0" r="r" b="b"/>
              <a:pathLst>
                <a:path w="25" h="53">
                  <a:moveTo>
                    <a:pt x="0" y="0"/>
                  </a:moveTo>
                  <a:cubicBezTo>
                    <a:pt x="5" y="18"/>
                    <a:pt x="12" y="36"/>
                    <a:pt x="19" y="53"/>
                  </a:cubicBezTo>
                  <a:cubicBezTo>
                    <a:pt x="25" y="53"/>
                    <a:pt x="25" y="53"/>
                    <a:pt x="25" y="53"/>
                  </a:cubicBezTo>
                  <a:cubicBezTo>
                    <a:pt x="16" y="36"/>
                    <a:pt x="8" y="18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0" name="Freeform 36"/>
            <p:cNvSpPr/>
            <p:nvPr/>
          </p:nvSpPr>
          <p:spPr bwMode="auto">
            <a:xfrm>
              <a:off x="7412038" y="5081588"/>
              <a:ext cx="114300" cy="558800"/>
            </a:xfrm>
            <a:custGeom>
              <a:avLst/>
              <a:gdLst/>
              <a:ahLst/>
              <a:cxnLst/>
              <a:rect l="0" t="0" r="r" b="b"/>
              <a:pathLst>
                <a:path w="29" h="141">
                  <a:moveTo>
                    <a:pt x="0" y="0"/>
                  </a:moveTo>
                  <a:cubicBezTo>
                    <a:pt x="0" y="30"/>
                    <a:pt x="2" y="60"/>
                    <a:pt x="7" y="89"/>
                  </a:cubicBezTo>
                  <a:cubicBezTo>
                    <a:pt x="11" y="98"/>
                    <a:pt x="14" y="108"/>
                    <a:pt x="18" y="117"/>
                  </a:cubicBezTo>
                  <a:cubicBezTo>
                    <a:pt x="22" y="125"/>
                    <a:pt x="25" y="133"/>
                    <a:pt x="29" y="141"/>
                  </a:cubicBezTo>
                  <a:cubicBezTo>
                    <a:pt x="28" y="139"/>
                    <a:pt x="28" y="137"/>
                    <a:pt x="27" y="135"/>
                  </a:cubicBezTo>
                  <a:cubicBezTo>
                    <a:pt x="16" y="98"/>
                    <a:pt x="10" y="60"/>
                    <a:pt x="8" y="22"/>
                  </a:cubicBezTo>
                  <a:cubicBezTo>
                    <a:pt x="7" y="18"/>
                    <a:pt x="5" y="15"/>
                    <a:pt x="4" y="11"/>
                  </a:cubicBezTo>
                  <a:cubicBezTo>
                    <a:pt x="2" y="7"/>
                    <a:pt x="1" y="3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1" name="Freeform 37"/>
            <p:cNvSpPr/>
            <p:nvPr/>
          </p:nvSpPr>
          <p:spPr bwMode="auto">
            <a:xfrm>
              <a:off x="7412038" y="4978400"/>
              <a:ext cx="31750" cy="188913"/>
            </a:xfrm>
            <a:custGeom>
              <a:avLst/>
              <a:gdLst/>
              <a:ahLst/>
              <a:cxnLst/>
              <a:rect l="0" t="0" r="r" b="b"/>
              <a:pathLst>
                <a:path w="8" h="48">
                  <a:moveTo>
                    <a:pt x="0" y="26"/>
                  </a:moveTo>
                  <a:cubicBezTo>
                    <a:pt x="1" y="29"/>
                    <a:pt x="2" y="33"/>
                    <a:pt x="4" y="37"/>
                  </a:cubicBezTo>
                  <a:cubicBezTo>
                    <a:pt x="5" y="41"/>
                    <a:pt x="7" y="44"/>
                    <a:pt x="8" y="48"/>
                  </a:cubicBezTo>
                  <a:cubicBezTo>
                    <a:pt x="7" y="38"/>
                    <a:pt x="7" y="28"/>
                    <a:pt x="7" y="19"/>
                  </a:cubicBezTo>
                  <a:cubicBezTo>
                    <a:pt x="5" y="12"/>
                    <a:pt x="3" y="6"/>
                    <a:pt x="0" y="0"/>
                  </a:cubicBezTo>
                  <a:cubicBezTo>
                    <a:pt x="0" y="1"/>
                    <a:pt x="0" y="3"/>
                    <a:pt x="0" y="4"/>
                  </a:cubicBezTo>
                  <a:cubicBezTo>
                    <a:pt x="0" y="11"/>
                    <a:pt x="0" y="19"/>
                    <a:pt x="0" y="26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2" name="Freeform 38"/>
            <p:cNvSpPr/>
            <p:nvPr/>
          </p:nvSpPr>
          <p:spPr bwMode="auto">
            <a:xfrm>
              <a:off x="7439026" y="5434013"/>
              <a:ext cx="174625" cy="439738"/>
            </a:xfrm>
            <a:custGeom>
              <a:avLst/>
              <a:gdLst/>
              <a:ahLst/>
              <a:cxnLst/>
              <a:rect l="0" t="0" r="r" b="b"/>
              <a:pathLst>
                <a:path w="44" h="111">
                  <a:moveTo>
                    <a:pt x="11" y="28"/>
                  </a:moveTo>
                  <a:cubicBezTo>
                    <a:pt x="7" y="19"/>
                    <a:pt x="4" y="9"/>
                    <a:pt x="0" y="0"/>
                  </a:cubicBezTo>
                  <a:cubicBezTo>
                    <a:pt x="3" y="16"/>
                    <a:pt x="7" y="33"/>
                    <a:pt x="11" y="49"/>
                  </a:cubicBezTo>
                  <a:cubicBezTo>
                    <a:pt x="12" y="52"/>
                    <a:pt x="13" y="55"/>
                    <a:pt x="14" y="58"/>
                  </a:cubicBezTo>
                  <a:cubicBezTo>
                    <a:pt x="22" y="76"/>
                    <a:pt x="30" y="94"/>
                    <a:pt x="39" y="111"/>
                  </a:cubicBezTo>
                  <a:cubicBezTo>
                    <a:pt x="44" y="111"/>
                    <a:pt x="44" y="111"/>
                    <a:pt x="44" y="111"/>
                  </a:cubicBezTo>
                  <a:cubicBezTo>
                    <a:pt x="35" y="92"/>
                    <a:pt x="28" y="72"/>
                    <a:pt x="22" y="52"/>
                  </a:cubicBezTo>
                  <a:cubicBezTo>
                    <a:pt x="18" y="44"/>
                    <a:pt x="15" y="36"/>
                    <a:pt x="11" y="28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</p:grpSp>
      <p:sp>
        <p:nvSpPr>
          <p:cNvPr id="7" name="Rectangle 6"/>
          <p:cNvSpPr/>
          <p:nvPr/>
        </p:nvSpPr>
        <p:spPr>
          <a:xfrm>
            <a:off x="0" y="0"/>
            <a:ext cx="182880" cy="6858000"/>
          </a:xfrm>
          <a:prstGeom prst="rect">
            <a:avLst/>
          </a:prstGeom>
          <a:solidFill>
            <a:schemeClr val="tx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2592924" y="624110"/>
            <a:ext cx="8911687" cy="128089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tr-TR"/>
              <a:t>Asıl başlık stilini düzenlemek için tıklayın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2133600"/>
            <a:ext cx="8915400" cy="38862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tr-TR"/>
              <a:t>Asıl metin stillerini düzenle
İkinci düzey
Üçüncü düzey
Dördüncü düzey
Beşinci düzey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0361612" y="6130437"/>
            <a:ext cx="1146283" cy="370396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8B13C4A-6436-184F-9346-D593E96A0B1B}" type="datetime1">
              <a:rPr lang="tr-TR" smtClean="0"/>
              <a:t>9.01.2019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589212" y="6135808"/>
            <a:ext cx="761999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US"/>
              <a:t>Sosyolojiye Giriş 2018-19 Güz Dönemi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 bwMode="gray">
          <a:xfrm>
            <a:off x="531812" y="787782"/>
            <a:ext cx="77976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2000">
                <a:solidFill>
                  <a:srgbClr val="FEFFFF"/>
                </a:solidFill>
              </a:defRPr>
            </a:lvl1pPr>
          </a:lstStyle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60" r:id="rId10"/>
    <p:sldLayoutId id="2147483661" r:id="rId11"/>
    <p:sldLayoutId id="2147483662" r:id="rId12"/>
    <p:sldLayoutId id="2147483663" r:id="rId13"/>
    <p:sldLayoutId id="2147483664" r:id="rId14"/>
    <p:sldLayoutId id="2147483658" r:id="rId15"/>
    <p:sldLayoutId id="2147483659" r:id="rId16"/>
  </p:sldLayoutIdLst>
  <p:hf sldNum="0" hdr="0" ftr="0" dt="0"/>
  <p:txStyles>
    <p:titleStyle>
      <a:lvl1pPr algn="l" defTabSz="457200" rtl="0" eaLnBrk="1" latinLnBrk="0" hangingPunct="1">
        <a:spcBef>
          <a:spcPct val="0"/>
        </a:spcBef>
        <a:buNone/>
        <a:defRPr sz="3600" kern="1200">
          <a:solidFill>
            <a:schemeClr val="tx1">
              <a:lumMod val="85000"/>
              <a:lumOff val="15000"/>
            </a:schemeClr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>
            <a:extLst>
              <a:ext uri="{FF2B5EF4-FFF2-40B4-BE49-F238E27FC236}">
                <a16:creationId xmlns:a16="http://schemas.microsoft.com/office/drawing/2014/main" id="{6F3D8673-50CD-284D-87B6-E054E015E042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3626226" y="1817575"/>
            <a:ext cx="6338046" cy="2262781"/>
          </a:xfrm>
        </p:spPr>
        <p:txBody>
          <a:bodyPr/>
          <a:lstStyle/>
          <a:p>
            <a:r>
              <a:rPr lang="tr-TR" smtClean="0"/>
              <a:t>Genel Sosyoloji</a:t>
            </a:r>
            <a:r>
              <a:rPr lang="tr-TR" dirty="0"/>
              <a:t/>
            </a:r>
            <a:br>
              <a:rPr lang="tr-TR" dirty="0"/>
            </a:br>
            <a:endParaRPr lang="tr-TR" dirty="0"/>
          </a:p>
        </p:txBody>
      </p:sp>
      <p:sp>
        <p:nvSpPr>
          <p:cNvPr id="3" name="Alt Başlık 2">
            <a:extLst>
              <a:ext uri="{FF2B5EF4-FFF2-40B4-BE49-F238E27FC236}">
                <a16:creationId xmlns:a16="http://schemas.microsoft.com/office/drawing/2014/main" id="{B41AEF47-ACB2-3D41-8935-831F470F7AB6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3455893" y="3617895"/>
            <a:ext cx="5526741" cy="1908846"/>
          </a:xfrm>
        </p:spPr>
        <p:txBody>
          <a:bodyPr>
            <a:normAutofit/>
          </a:bodyPr>
          <a:lstStyle/>
          <a:p>
            <a:pPr algn="ctr"/>
            <a:r>
              <a:rPr lang="tr-TR" sz="2400" b="1" dirty="0"/>
              <a:t>SOS </a:t>
            </a:r>
            <a:r>
              <a:rPr lang="tr-TR" sz="2400" b="1" dirty="0" smtClean="0"/>
              <a:t>107</a:t>
            </a:r>
            <a:endParaRPr lang="tr-TR" sz="2400" b="1" dirty="0"/>
          </a:p>
          <a:p>
            <a:pPr algn="ctr"/>
            <a:r>
              <a:rPr lang="tr-TR" sz="2400" b="1" dirty="0"/>
              <a:t>Kültür</a:t>
            </a:r>
          </a:p>
        </p:txBody>
      </p:sp>
    </p:spTree>
    <p:extLst>
      <p:ext uri="{BB962C8B-B14F-4D97-AF65-F5344CB8AC3E}">
        <p14:creationId xmlns:p14="http://schemas.microsoft.com/office/powerpoint/2010/main" val="22687225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>
            <a:extLst>
              <a:ext uri="{FF2B5EF4-FFF2-40B4-BE49-F238E27FC236}">
                <a16:creationId xmlns:a16="http://schemas.microsoft.com/office/drawing/2014/main" id="{6272D3D0-590E-FB43-92F7-13715BD35CA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212849" y="2569464"/>
            <a:ext cx="2916936" cy="1811640"/>
          </a:xfrm>
        </p:spPr>
        <p:txBody>
          <a:bodyPr>
            <a:noAutofit/>
          </a:bodyPr>
          <a:lstStyle/>
          <a:p>
            <a:r>
              <a:rPr lang="tr-TR" sz="6000" dirty="0">
                <a:solidFill>
                  <a:srgbClr val="FF0000"/>
                </a:solidFill>
              </a:rPr>
              <a:t>KÜLTÜR</a:t>
            </a:r>
          </a:p>
        </p:txBody>
      </p:sp>
      <p:pic>
        <p:nvPicPr>
          <p:cNvPr id="8" name="İçerik Yer Tutucusu 7">
            <a:extLst>
              <a:ext uri="{FF2B5EF4-FFF2-40B4-BE49-F238E27FC236}">
                <a16:creationId xmlns:a16="http://schemas.microsoft.com/office/drawing/2014/main" id="{1A230AA7-17F6-5445-8527-E014B3D3CC12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5426932" y="318842"/>
            <a:ext cx="5280691" cy="5811595"/>
          </a:xfrm>
        </p:spPr>
      </p:pic>
    </p:spTree>
    <p:extLst>
      <p:ext uri="{BB962C8B-B14F-4D97-AF65-F5344CB8AC3E}">
        <p14:creationId xmlns:p14="http://schemas.microsoft.com/office/powerpoint/2010/main" val="424363831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İçerik Yer Tutucusu 2">
            <a:extLst>
              <a:ext uri="{FF2B5EF4-FFF2-40B4-BE49-F238E27FC236}">
                <a16:creationId xmlns:a16="http://schemas.microsoft.com/office/drawing/2014/main" id="{762B9777-9261-2443-ADEC-8C06028914A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363190" y="665018"/>
            <a:ext cx="9141422" cy="5246204"/>
          </a:xfrm>
        </p:spPr>
        <p:txBody>
          <a:bodyPr>
            <a:normAutofit lnSpcReduction="10000"/>
          </a:bodyPr>
          <a:lstStyle/>
          <a:p>
            <a:pPr lvl="0"/>
            <a:r>
              <a:rPr lang="en-US" sz="3200" dirty="0" err="1"/>
              <a:t>Dil</a:t>
            </a:r>
            <a:r>
              <a:rPr lang="en-US" sz="3200" dirty="0"/>
              <a:t>, </a:t>
            </a:r>
            <a:r>
              <a:rPr lang="en-US" sz="3200" dirty="0" err="1"/>
              <a:t>inanç</a:t>
            </a:r>
            <a:r>
              <a:rPr lang="en-US" sz="3200" dirty="0"/>
              <a:t>, </a:t>
            </a:r>
            <a:r>
              <a:rPr lang="en-US" sz="3200" dirty="0" err="1"/>
              <a:t>değer</a:t>
            </a:r>
            <a:r>
              <a:rPr lang="en-US" sz="3200" dirty="0"/>
              <a:t>, norm </a:t>
            </a:r>
            <a:r>
              <a:rPr lang="en-US" sz="3200" dirty="0" err="1"/>
              <a:t>davranışlar</a:t>
            </a:r>
            <a:r>
              <a:rPr lang="en-US" sz="3200" dirty="0"/>
              <a:t> </a:t>
            </a:r>
            <a:r>
              <a:rPr lang="en-US" sz="3200" dirty="0" err="1"/>
              <a:t>ile</a:t>
            </a:r>
            <a:r>
              <a:rPr lang="en-US" sz="3200" dirty="0"/>
              <a:t> </a:t>
            </a:r>
            <a:r>
              <a:rPr lang="en-US" sz="3200" dirty="0" err="1"/>
              <a:t>bir</a:t>
            </a:r>
            <a:r>
              <a:rPr lang="en-US" sz="3200" dirty="0"/>
              <a:t> </a:t>
            </a:r>
            <a:r>
              <a:rPr lang="en-US" sz="3200" dirty="0" err="1"/>
              <a:t>nesilden</a:t>
            </a:r>
            <a:r>
              <a:rPr lang="en-US" sz="3200" dirty="0"/>
              <a:t> </a:t>
            </a:r>
            <a:r>
              <a:rPr lang="en-US" sz="3200" dirty="0" err="1"/>
              <a:t>bir</a:t>
            </a:r>
            <a:r>
              <a:rPr lang="en-US" sz="3200" dirty="0"/>
              <a:t> </a:t>
            </a:r>
            <a:r>
              <a:rPr lang="en-US" sz="3200" dirty="0" err="1"/>
              <a:t>diğer</a:t>
            </a:r>
            <a:r>
              <a:rPr lang="en-US" sz="3200" dirty="0"/>
              <a:t> </a:t>
            </a:r>
            <a:r>
              <a:rPr lang="en-US" sz="3200" dirty="0" err="1"/>
              <a:t>nesile</a:t>
            </a:r>
            <a:r>
              <a:rPr lang="en-US" sz="3200" dirty="0"/>
              <a:t> </a:t>
            </a:r>
            <a:r>
              <a:rPr lang="en-US" sz="3200" dirty="0" err="1"/>
              <a:t>aktarılan</a:t>
            </a:r>
            <a:r>
              <a:rPr lang="en-US" sz="3200" dirty="0"/>
              <a:t> </a:t>
            </a:r>
            <a:r>
              <a:rPr lang="en-US" sz="3200" dirty="0" err="1"/>
              <a:t>maddi</a:t>
            </a:r>
            <a:r>
              <a:rPr lang="en-US" sz="3200" dirty="0"/>
              <a:t> </a:t>
            </a:r>
            <a:r>
              <a:rPr lang="en-US" sz="3200" dirty="0" err="1"/>
              <a:t>ögelerden</a:t>
            </a:r>
            <a:r>
              <a:rPr lang="en-US" sz="3200" dirty="0"/>
              <a:t> </a:t>
            </a:r>
            <a:r>
              <a:rPr lang="en-US" sz="3200" dirty="0" err="1"/>
              <a:t>oluşan</a:t>
            </a:r>
            <a:r>
              <a:rPr lang="en-US" sz="3200" dirty="0"/>
              <a:t> </a:t>
            </a:r>
            <a:r>
              <a:rPr lang="en-US" sz="3200" dirty="0" err="1"/>
              <a:t>bir</a:t>
            </a:r>
            <a:r>
              <a:rPr lang="en-US" sz="3200" dirty="0"/>
              <a:t> </a:t>
            </a:r>
            <a:r>
              <a:rPr lang="en-US" sz="3200" dirty="0" err="1"/>
              <a:t>bütün</a:t>
            </a:r>
            <a:r>
              <a:rPr lang="en-US" sz="3200" dirty="0"/>
              <a:t> </a:t>
            </a:r>
          </a:p>
          <a:p>
            <a:pPr lvl="0"/>
            <a:r>
              <a:rPr lang="en-US" sz="3200" dirty="0" err="1"/>
              <a:t>Toplumda</a:t>
            </a:r>
            <a:r>
              <a:rPr lang="en-US" sz="3200" dirty="0"/>
              <a:t> </a:t>
            </a:r>
            <a:r>
              <a:rPr lang="en-US" sz="3200" dirty="0" err="1"/>
              <a:t>yaşayan</a:t>
            </a:r>
            <a:r>
              <a:rPr lang="en-US" sz="3200" dirty="0"/>
              <a:t> </a:t>
            </a:r>
            <a:r>
              <a:rPr lang="en-US" sz="3200" dirty="0" err="1"/>
              <a:t>herkesin</a:t>
            </a:r>
            <a:r>
              <a:rPr lang="en-US" sz="3200" dirty="0"/>
              <a:t> </a:t>
            </a:r>
            <a:r>
              <a:rPr lang="en-US" sz="3200" dirty="0" err="1"/>
              <a:t>öğrendiği</a:t>
            </a:r>
            <a:r>
              <a:rPr lang="en-US" sz="3200" dirty="0"/>
              <a:t> </a:t>
            </a:r>
            <a:r>
              <a:rPr lang="en-US" sz="3200" dirty="0" err="1"/>
              <a:t>ve</a:t>
            </a:r>
            <a:r>
              <a:rPr lang="en-US" sz="3200" dirty="0"/>
              <a:t> </a:t>
            </a:r>
            <a:r>
              <a:rPr lang="en-US" sz="3200" dirty="0" err="1"/>
              <a:t>paylaştığı</a:t>
            </a:r>
            <a:r>
              <a:rPr lang="en-US" sz="3200" dirty="0"/>
              <a:t> </a:t>
            </a:r>
            <a:r>
              <a:rPr lang="en-US" sz="3200" dirty="0" err="1"/>
              <a:t>herşey</a:t>
            </a:r>
            <a:endParaRPr lang="tr-TR" sz="3200" dirty="0"/>
          </a:p>
          <a:p>
            <a:pPr lvl="0"/>
            <a:r>
              <a:rPr lang="en-US" sz="3200" dirty="0" err="1"/>
              <a:t>Kültür</a:t>
            </a:r>
            <a:r>
              <a:rPr lang="en-US" sz="3200" dirty="0"/>
              <a:t> </a:t>
            </a:r>
            <a:r>
              <a:rPr lang="en-US" sz="3200" dirty="0" err="1"/>
              <a:t>bir</a:t>
            </a:r>
            <a:r>
              <a:rPr lang="en-US" sz="3200" dirty="0"/>
              <a:t> </a:t>
            </a:r>
            <a:r>
              <a:rPr lang="en-US" sz="3200" dirty="0" err="1"/>
              <a:t>toplumun</a:t>
            </a:r>
            <a:r>
              <a:rPr lang="en-US" sz="3200" dirty="0"/>
              <a:t> </a:t>
            </a:r>
            <a:r>
              <a:rPr lang="en-US" sz="3200" dirty="0" err="1"/>
              <a:t>genel</a:t>
            </a:r>
            <a:r>
              <a:rPr lang="en-US" sz="3200" dirty="0"/>
              <a:t> </a:t>
            </a:r>
            <a:r>
              <a:rPr lang="en-US" sz="3200" dirty="0" err="1"/>
              <a:t>yaşam</a:t>
            </a:r>
            <a:r>
              <a:rPr lang="en-US" sz="3200" dirty="0"/>
              <a:t> </a:t>
            </a:r>
            <a:r>
              <a:rPr lang="en-US" sz="3200" dirty="0" err="1"/>
              <a:t>biçimidir</a:t>
            </a:r>
            <a:r>
              <a:rPr lang="en-US" sz="3200" dirty="0"/>
              <a:t>. </a:t>
            </a:r>
            <a:r>
              <a:rPr lang="en-US" sz="3200" dirty="0" err="1"/>
              <a:t>Toplumda</a:t>
            </a:r>
            <a:r>
              <a:rPr lang="en-US" sz="3200" dirty="0"/>
              <a:t> </a:t>
            </a:r>
            <a:r>
              <a:rPr lang="en-US" sz="3200" dirty="0" err="1"/>
              <a:t>yaşarken</a:t>
            </a:r>
            <a:r>
              <a:rPr lang="en-US" sz="3200" dirty="0"/>
              <a:t> </a:t>
            </a:r>
            <a:r>
              <a:rPr lang="en-US" sz="3200" dirty="0" err="1"/>
              <a:t>öğrenilen</a:t>
            </a:r>
            <a:r>
              <a:rPr lang="en-US" sz="3200" dirty="0"/>
              <a:t> </a:t>
            </a:r>
            <a:r>
              <a:rPr lang="en-US" sz="3200" dirty="0" err="1"/>
              <a:t>ve</a:t>
            </a:r>
            <a:r>
              <a:rPr lang="en-US" sz="3200" dirty="0"/>
              <a:t> </a:t>
            </a:r>
            <a:r>
              <a:rPr lang="en-US" sz="3200" dirty="0" err="1"/>
              <a:t>paylaşılan</a:t>
            </a:r>
            <a:r>
              <a:rPr lang="en-US" sz="3200" dirty="0"/>
              <a:t> </a:t>
            </a:r>
            <a:r>
              <a:rPr lang="en-US" sz="3200" dirty="0" err="1"/>
              <a:t>herşeyi</a:t>
            </a:r>
            <a:r>
              <a:rPr lang="en-US" sz="3200" dirty="0"/>
              <a:t> </a:t>
            </a:r>
            <a:r>
              <a:rPr lang="en-US" sz="3200" dirty="0" err="1"/>
              <a:t>kapsar</a:t>
            </a:r>
            <a:endParaRPr lang="tr-TR" sz="3200" dirty="0"/>
          </a:p>
          <a:p>
            <a:pPr lvl="0"/>
            <a:r>
              <a:rPr lang="en-US" sz="3200" dirty="0" err="1"/>
              <a:t>Toplam</a:t>
            </a:r>
            <a:r>
              <a:rPr lang="en-US" sz="3200" dirty="0"/>
              <a:t> </a:t>
            </a:r>
            <a:r>
              <a:rPr lang="en-US" sz="3200" dirty="0" err="1"/>
              <a:t>yaşam</a:t>
            </a:r>
            <a:r>
              <a:rPr lang="en-US" sz="3200" dirty="0"/>
              <a:t> </a:t>
            </a:r>
            <a:r>
              <a:rPr lang="en-US" sz="3200" dirty="0" err="1"/>
              <a:t>biçimi</a:t>
            </a:r>
            <a:endParaRPr lang="tr-TR" sz="3200" dirty="0"/>
          </a:p>
          <a:p>
            <a:pPr lvl="0"/>
            <a:r>
              <a:rPr lang="en-US" sz="3200" dirty="0" err="1"/>
              <a:t>Toplumsal</a:t>
            </a:r>
            <a:r>
              <a:rPr lang="en-US" sz="3200" dirty="0"/>
              <a:t> </a:t>
            </a:r>
            <a:r>
              <a:rPr lang="en-US" sz="3200" dirty="0" err="1"/>
              <a:t>miras</a:t>
            </a:r>
            <a:endParaRPr lang="tr-TR" sz="3200" dirty="0"/>
          </a:p>
          <a:p>
            <a:endParaRPr lang="tr-TR" dirty="0"/>
          </a:p>
        </p:txBody>
      </p:sp>
    </p:spTree>
    <p:extLst>
      <p:ext uri="{BB962C8B-B14F-4D97-AF65-F5344CB8AC3E}">
        <p14:creationId xmlns:p14="http://schemas.microsoft.com/office/powerpoint/2010/main" val="82612800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İçerik Yer Tutucusu 7">
            <a:extLst>
              <a:ext uri="{FF2B5EF4-FFF2-40B4-BE49-F238E27FC236}">
                <a16:creationId xmlns:a16="http://schemas.microsoft.com/office/drawing/2014/main" id="{76C7D91E-3AAA-B242-83A3-37E9DBD4428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398816" y="890649"/>
            <a:ext cx="9105796" cy="5020573"/>
          </a:xfrm>
        </p:spPr>
        <p:txBody>
          <a:bodyPr>
            <a:normAutofit fontScale="92500" lnSpcReduction="10000"/>
          </a:bodyPr>
          <a:lstStyle/>
          <a:p>
            <a:r>
              <a:rPr lang="en-US" sz="3200" dirty="0" err="1"/>
              <a:t>Toplumun</a:t>
            </a:r>
            <a:r>
              <a:rPr lang="en-US" sz="3200" dirty="0"/>
              <a:t> </a:t>
            </a:r>
            <a:r>
              <a:rPr lang="en-US" sz="3200" dirty="0" err="1"/>
              <a:t>kültürel</a:t>
            </a:r>
            <a:r>
              <a:rPr lang="en-US" sz="3200" dirty="0"/>
              <a:t> </a:t>
            </a:r>
            <a:r>
              <a:rPr lang="en-US" sz="3200" dirty="0" err="1"/>
              <a:t>ögeleri</a:t>
            </a:r>
            <a:r>
              <a:rPr lang="en-US" sz="3200" dirty="0"/>
              <a:t> </a:t>
            </a:r>
            <a:r>
              <a:rPr lang="en-US" sz="3200" dirty="0" err="1"/>
              <a:t>ikiye</a:t>
            </a:r>
            <a:r>
              <a:rPr lang="en-US" sz="3200" dirty="0"/>
              <a:t> </a:t>
            </a:r>
            <a:r>
              <a:rPr lang="en-US" sz="3200" dirty="0" err="1"/>
              <a:t>ayrılır</a:t>
            </a:r>
            <a:r>
              <a:rPr lang="en-US" sz="3200" dirty="0"/>
              <a:t>: Maddi </a:t>
            </a:r>
            <a:r>
              <a:rPr lang="en-US" sz="3200" dirty="0" err="1"/>
              <a:t>ve</a:t>
            </a:r>
            <a:r>
              <a:rPr lang="en-US" sz="3200" dirty="0"/>
              <a:t> </a:t>
            </a:r>
            <a:r>
              <a:rPr lang="en-US" sz="3200" dirty="0" err="1"/>
              <a:t>Manevi</a:t>
            </a:r>
            <a:endParaRPr lang="tr-TR" sz="3200" dirty="0"/>
          </a:p>
          <a:p>
            <a:r>
              <a:rPr lang="en-US" sz="3200" i="1" dirty="0"/>
              <a:t>Maddi </a:t>
            </a:r>
            <a:r>
              <a:rPr lang="en-US" sz="3200" i="1" dirty="0" err="1"/>
              <a:t>kültürel</a:t>
            </a:r>
            <a:r>
              <a:rPr lang="en-US" sz="3200" i="1" dirty="0"/>
              <a:t> </a:t>
            </a:r>
            <a:r>
              <a:rPr lang="en-US" sz="3200" i="1" dirty="0" err="1"/>
              <a:t>ögeler</a:t>
            </a:r>
            <a:r>
              <a:rPr lang="en-US" sz="3200" dirty="0"/>
              <a:t>; </a:t>
            </a:r>
            <a:r>
              <a:rPr lang="en-US" sz="3200" dirty="0" err="1"/>
              <a:t>bir</a:t>
            </a:r>
            <a:r>
              <a:rPr lang="en-US" sz="3200" dirty="0"/>
              <a:t> </a:t>
            </a:r>
            <a:r>
              <a:rPr lang="en-US" sz="3200" dirty="0" err="1"/>
              <a:t>toplumun</a:t>
            </a:r>
            <a:r>
              <a:rPr lang="en-US" sz="3200" dirty="0"/>
              <a:t> </a:t>
            </a:r>
            <a:r>
              <a:rPr lang="en-US" sz="3200" dirty="0" err="1"/>
              <a:t>veyahut</a:t>
            </a:r>
            <a:r>
              <a:rPr lang="en-US" sz="3200" dirty="0"/>
              <a:t> </a:t>
            </a:r>
            <a:r>
              <a:rPr lang="en-US" sz="3200" dirty="0" err="1"/>
              <a:t>grubun</a:t>
            </a:r>
            <a:r>
              <a:rPr lang="en-US" sz="3200" dirty="0"/>
              <a:t> </a:t>
            </a:r>
            <a:r>
              <a:rPr lang="en-US" sz="3200" dirty="0" err="1"/>
              <a:t>herhangi</a:t>
            </a:r>
            <a:r>
              <a:rPr lang="en-US" sz="3200" dirty="0"/>
              <a:t> </a:t>
            </a:r>
            <a:r>
              <a:rPr lang="en-US" sz="3200" dirty="0" err="1"/>
              <a:t>bir</a:t>
            </a:r>
            <a:r>
              <a:rPr lang="en-US" sz="3200" dirty="0"/>
              <a:t> </a:t>
            </a:r>
            <a:r>
              <a:rPr lang="en-US" sz="3200" dirty="0" err="1"/>
              <a:t>gelişim</a:t>
            </a:r>
            <a:r>
              <a:rPr lang="en-US" sz="3200" dirty="0"/>
              <a:t> </a:t>
            </a:r>
            <a:r>
              <a:rPr lang="en-US" sz="3200" dirty="0" err="1"/>
              <a:t>aşamasındaki</a:t>
            </a:r>
            <a:r>
              <a:rPr lang="en-US" sz="3200" dirty="0"/>
              <a:t> </a:t>
            </a:r>
            <a:r>
              <a:rPr lang="en-US" sz="3200" dirty="0" err="1"/>
              <a:t>teknolojik</a:t>
            </a:r>
            <a:r>
              <a:rPr lang="en-US" sz="3200" dirty="0"/>
              <a:t> </a:t>
            </a:r>
            <a:r>
              <a:rPr lang="en-US" sz="3200" dirty="0" err="1"/>
              <a:t>ilerlemesi</a:t>
            </a:r>
            <a:r>
              <a:rPr lang="en-US" sz="3200" dirty="0"/>
              <a:t>, </a:t>
            </a:r>
            <a:r>
              <a:rPr lang="en-US" sz="3200" dirty="0" err="1"/>
              <a:t>üretimi</a:t>
            </a:r>
            <a:r>
              <a:rPr lang="en-US" sz="3200" dirty="0"/>
              <a:t>, </a:t>
            </a:r>
            <a:r>
              <a:rPr lang="en-US" sz="3200" dirty="0" err="1"/>
              <a:t>teknik</a:t>
            </a:r>
            <a:r>
              <a:rPr lang="en-US" sz="3200" dirty="0"/>
              <a:t> </a:t>
            </a:r>
            <a:r>
              <a:rPr lang="en-US" sz="3200" dirty="0" err="1"/>
              <a:t>gelişmelerini</a:t>
            </a:r>
            <a:r>
              <a:rPr lang="en-US" sz="3200" dirty="0"/>
              <a:t>, </a:t>
            </a:r>
            <a:r>
              <a:rPr lang="en-US" sz="3200" dirty="0" err="1"/>
              <a:t>hüner</a:t>
            </a:r>
            <a:r>
              <a:rPr lang="en-US" sz="3200" dirty="0"/>
              <a:t> </a:t>
            </a:r>
            <a:r>
              <a:rPr lang="en-US" sz="3200" dirty="0" err="1"/>
              <a:t>ve</a:t>
            </a:r>
            <a:r>
              <a:rPr lang="en-US" sz="3200" dirty="0"/>
              <a:t> </a:t>
            </a:r>
            <a:r>
              <a:rPr lang="en-US" sz="3200" dirty="0" err="1"/>
              <a:t>becerilerini</a:t>
            </a:r>
            <a:r>
              <a:rPr lang="en-US" sz="3200" dirty="0"/>
              <a:t> </a:t>
            </a:r>
            <a:r>
              <a:rPr lang="en-US" sz="3200" dirty="0" err="1"/>
              <a:t>anlatır</a:t>
            </a:r>
            <a:r>
              <a:rPr lang="en-US" sz="3200" dirty="0"/>
              <a:t>. </a:t>
            </a:r>
            <a:r>
              <a:rPr lang="en-US" sz="3200" dirty="0" err="1"/>
              <a:t>Okullar</a:t>
            </a:r>
            <a:r>
              <a:rPr lang="en-US" sz="3200" dirty="0"/>
              <a:t>, </a:t>
            </a:r>
            <a:r>
              <a:rPr lang="en-US" sz="3200" dirty="0" err="1"/>
              <a:t>fabrikalar</a:t>
            </a:r>
            <a:r>
              <a:rPr lang="en-US" sz="3200" dirty="0"/>
              <a:t>, </a:t>
            </a:r>
            <a:r>
              <a:rPr lang="en-US" sz="3200" dirty="0" err="1"/>
              <a:t>uzay</a:t>
            </a:r>
            <a:r>
              <a:rPr lang="en-US" sz="3200" dirty="0"/>
              <a:t> </a:t>
            </a:r>
            <a:r>
              <a:rPr lang="en-US" sz="3200" dirty="0" err="1"/>
              <a:t>araçları</a:t>
            </a:r>
            <a:r>
              <a:rPr lang="en-US" sz="3200" dirty="0"/>
              <a:t>, </a:t>
            </a:r>
            <a:r>
              <a:rPr lang="en-US" sz="3200" dirty="0" err="1"/>
              <a:t>giyim</a:t>
            </a:r>
            <a:r>
              <a:rPr lang="en-US" sz="3200" dirty="0"/>
              <a:t> vs..</a:t>
            </a:r>
            <a:endParaRPr lang="tr-TR" sz="3200" dirty="0"/>
          </a:p>
          <a:p>
            <a:r>
              <a:rPr lang="en-US" sz="3200" i="1" dirty="0" err="1"/>
              <a:t>Manevi</a:t>
            </a:r>
            <a:r>
              <a:rPr lang="en-US" sz="3200" i="1" dirty="0"/>
              <a:t> </a:t>
            </a:r>
            <a:r>
              <a:rPr lang="en-US" sz="3200" i="1" dirty="0" err="1"/>
              <a:t>kültürel</a:t>
            </a:r>
            <a:r>
              <a:rPr lang="en-US" sz="3200" i="1" dirty="0"/>
              <a:t> </a:t>
            </a:r>
            <a:r>
              <a:rPr lang="en-US" sz="3200" i="1" dirty="0" err="1"/>
              <a:t>ögeler</a:t>
            </a:r>
            <a:r>
              <a:rPr lang="en-US" sz="3200" dirty="0"/>
              <a:t>; </a:t>
            </a:r>
            <a:r>
              <a:rPr lang="en-US" sz="3200" dirty="0" err="1"/>
              <a:t>soyut</a:t>
            </a:r>
            <a:r>
              <a:rPr lang="en-US" sz="3200" dirty="0"/>
              <a:t> </a:t>
            </a:r>
            <a:r>
              <a:rPr lang="en-US" sz="3200" dirty="0" err="1"/>
              <a:t>ögeler</a:t>
            </a:r>
            <a:r>
              <a:rPr lang="en-US" sz="3200" dirty="0"/>
              <a:t>. </a:t>
            </a:r>
            <a:r>
              <a:rPr lang="en-US" sz="3200" dirty="0" err="1"/>
              <a:t>Toplumsal</a:t>
            </a:r>
            <a:r>
              <a:rPr lang="en-US" sz="3200" dirty="0"/>
              <a:t> </a:t>
            </a:r>
            <a:r>
              <a:rPr lang="en-US" sz="3200" dirty="0" err="1"/>
              <a:t>yaşamı</a:t>
            </a:r>
            <a:r>
              <a:rPr lang="en-US" sz="3200" dirty="0"/>
              <a:t> </a:t>
            </a:r>
            <a:r>
              <a:rPr lang="en-US" sz="3200" dirty="0" err="1"/>
              <a:t>düzenleyen</a:t>
            </a:r>
            <a:r>
              <a:rPr lang="en-US" sz="3200" dirty="0"/>
              <a:t> </a:t>
            </a:r>
            <a:r>
              <a:rPr lang="en-US" sz="3200" dirty="0" err="1"/>
              <a:t>değer</a:t>
            </a:r>
            <a:r>
              <a:rPr lang="en-US" sz="3200" dirty="0"/>
              <a:t>, </a:t>
            </a:r>
            <a:r>
              <a:rPr lang="en-US" sz="3200" dirty="0" err="1"/>
              <a:t>inanç</a:t>
            </a:r>
            <a:r>
              <a:rPr lang="en-US" sz="3200" dirty="0"/>
              <a:t>, </a:t>
            </a:r>
            <a:r>
              <a:rPr lang="en-US" sz="3200" dirty="0" err="1"/>
              <a:t>gelenek</a:t>
            </a:r>
            <a:r>
              <a:rPr lang="en-US" sz="3200" dirty="0"/>
              <a:t>, </a:t>
            </a:r>
            <a:r>
              <a:rPr lang="en-US" sz="3200" dirty="0" err="1"/>
              <a:t>görenek</a:t>
            </a:r>
            <a:r>
              <a:rPr lang="en-US" sz="3200" dirty="0"/>
              <a:t> </a:t>
            </a:r>
            <a:r>
              <a:rPr lang="en-US" sz="3200" dirty="0" err="1"/>
              <a:t>ve</a:t>
            </a:r>
            <a:r>
              <a:rPr lang="en-US" sz="3200" dirty="0"/>
              <a:t> </a:t>
            </a:r>
            <a:r>
              <a:rPr lang="en-US" sz="3200" dirty="0" err="1"/>
              <a:t>ahlak</a:t>
            </a:r>
            <a:r>
              <a:rPr lang="en-US" sz="3200" dirty="0"/>
              <a:t> </a:t>
            </a:r>
            <a:r>
              <a:rPr lang="en-US" sz="3200" dirty="0" err="1"/>
              <a:t>kurallarından</a:t>
            </a:r>
            <a:r>
              <a:rPr lang="en-US" sz="3200" dirty="0"/>
              <a:t> </a:t>
            </a:r>
            <a:r>
              <a:rPr lang="en-US" sz="3200" dirty="0" err="1"/>
              <a:t>oluşur</a:t>
            </a:r>
            <a:r>
              <a:rPr lang="en-US" sz="3200" dirty="0"/>
              <a:t>.  </a:t>
            </a:r>
            <a:r>
              <a:rPr lang="en-US" sz="3200" dirty="0" err="1"/>
              <a:t>Amerikan</a:t>
            </a:r>
            <a:r>
              <a:rPr lang="en-US" sz="3200" dirty="0"/>
              <a:t>  </a:t>
            </a:r>
            <a:r>
              <a:rPr lang="en-US" sz="3200" dirty="0" err="1"/>
              <a:t>toplumu</a:t>
            </a:r>
            <a:r>
              <a:rPr lang="en-US" sz="3200" dirty="0"/>
              <a:t>, </a:t>
            </a:r>
            <a:r>
              <a:rPr lang="en-US" sz="3200" dirty="0" err="1"/>
              <a:t>Türk</a:t>
            </a:r>
            <a:r>
              <a:rPr lang="en-US" sz="3200" dirty="0"/>
              <a:t> </a:t>
            </a:r>
            <a:r>
              <a:rPr lang="en-US" sz="3200" dirty="0" err="1"/>
              <a:t>toplumu</a:t>
            </a:r>
            <a:r>
              <a:rPr lang="en-US" sz="3200" dirty="0"/>
              <a:t> </a:t>
            </a:r>
            <a:r>
              <a:rPr lang="en-US" sz="3200" dirty="0" err="1"/>
              <a:t>gibi</a:t>
            </a:r>
            <a:r>
              <a:rPr lang="en-US" sz="3200" dirty="0"/>
              <a:t>.</a:t>
            </a:r>
            <a:endParaRPr lang="tr-TR" sz="3200" dirty="0"/>
          </a:p>
          <a:p>
            <a:endParaRPr lang="tr-TR" dirty="0"/>
          </a:p>
        </p:txBody>
      </p:sp>
    </p:spTree>
    <p:extLst>
      <p:ext uri="{BB962C8B-B14F-4D97-AF65-F5344CB8AC3E}">
        <p14:creationId xmlns:p14="http://schemas.microsoft.com/office/powerpoint/2010/main" val="356796545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Resim 9">
            <a:extLst>
              <a:ext uri="{FF2B5EF4-FFF2-40B4-BE49-F238E27FC236}">
                <a16:creationId xmlns:a16="http://schemas.microsoft.com/office/drawing/2014/main" id="{AE10A507-FE1B-C04E-9E96-48807A1F1F8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204119" y="0"/>
            <a:ext cx="5783762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8560596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Unvan 4">
            <a:extLst>
              <a:ext uri="{FF2B5EF4-FFF2-40B4-BE49-F238E27FC236}">
                <a16:creationId xmlns:a16="http://schemas.microsoft.com/office/drawing/2014/main" id="{EDE2331F-0A2F-1D4B-BD3A-64DB0DA565D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 err="1"/>
              <a:t>Kültürün</a:t>
            </a:r>
            <a:r>
              <a:rPr lang="en-US" b="1" dirty="0"/>
              <a:t> </a:t>
            </a:r>
            <a:r>
              <a:rPr lang="en-US" b="1" dirty="0" err="1"/>
              <a:t>Özellikleri</a:t>
            </a:r>
            <a:r>
              <a:rPr lang="tr-TR" dirty="0"/>
              <a:t/>
            </a:r>
            <a:br>
              <a:rPr lang="tr-TR" dirty="0"/>
            </a:br>
            <a:endParaRPr lang="tr-TR" dirty="0"/>
          </a:p>
        </p:txBody>
      </p:sp>
      <p:sp>
        <p:nvSpPr>
          <p:cNvPr id="6" name="İçerik Yer Tutucusu 5">
            <a:extLst>
              <a:ext uri="{FF2B5EF4-FFF2-40B4-BE49-F238E27FC236}">
                <a16:creationId xmlns:a16="http://schemas.microsoft.com/office/drawing/2014/main" id="{C3BB1E0C-99FB-F243-A2CE-2FC58FCB4FE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470068" y="1626919"/>
            <a:ext cx="9034544" cy="4284303"/>
          </a:xfrm>
        </p:spPr>
        <p:txBody>
          <a:bodyPr/>
          <a:lstStyle/>
          <a:p>
            <a:pPr lvl="0"/>
            <a:r>
              <a:rPr lang="en-US" sz="3200" dirty="0" err="1"/>
              <a:t>Dil</a:t>
            </a:r>
            <a:r>
              <a:rPr lang="en-US" sz="3200" dirty="0"/>
              <a:t>; </a:t>
            </a:r>
            <a:r>
              <a:rPr lang="en-US" sz="3200" dirty="0" err="1"/>
              <a:t>ile</a:t>
            </a:r>
            <a:r>
              <a:rPr lang="en-US" sz="3200" dirty="0"/>
              <a:t> </a:t>
            </a:r>
            <a:r>
              <a:rPr lang="en-US" sz="3200" dirty="0" err="1"/>
              <a:t>kültür</a:t>
            </a:r>
            <a:r>
              <a:rPr lang="en-US" sz="3200" dirty="0"/>
              <a:t> </a:t>
            </a:r>
            <a:r>
              <a:rPr lang="en-US" sz="3200" dirty="0" err="1"/>
              <a:t>açıklanabilir</a:t>
            </a:r>
            <a:r>
              <a:rPr lang="en-US" sz="3200" dirty="0"/>
              <a:t>, </a:t>
            </a:r>
            <a:r>
              <a:rPr lang="en-US" sz="3200" dirty="0" err="1"/>
              <a:t>gelecek</a:t>
            </a:r>
            <a:r>
              <a:rPr lang="en-US" sz="3200" dirty="0"/>
              <a:t> </a:t>
            </a:r>
            <a:r>
              <a:rPr lang="en-US" sz="3200" dirty="0" err="1"/>
              <a:t>nesillere</a:t>
            </a:r>
            <a:r>
              <a:rPr lang="en-US" sz="3200" dirty="0"/>
              <a:t> </a:t>
            </a:r>
            <a:r>
              <a:rPr lang="en-US" sz="3200" dirty="0" err="1"/>
              <a:t>aktarılabilir</a:t>
            </a:r>
            <a:r>
              <a:rPr lang="en-US" sz="3200" dirty="0"/>
              <a:t>. </a:t>
            </a:r>
            <a:r>
              <a:rPr lang="en-US" sz="3200" dirty="0" err="1"/>
              <a:t>Kültür</a:t>
            </a:r>
            <a:r>
              <a:rPr lang="en-US" sz="3200" dirty="0"/>
              <a:t> </a:t>
            </a:r>
            <a:r>
              <a:rPr lang="en-US" sz="3200" dirty="0" err="1"/>
              <a:t>toplumsal</a:t>
            </a:r>
            <a:r>
              <a:rPr lang="en-US" sz="3200" dirty="0"/>
              <a:t> </a:t>
            </a:r>
            <a:r>
              <a:rPr lang="en-US" sz="3200" dirty="0" err="1"/>
              <a:t>bir</a:t>
            </a:r>
            <a:r>
              <a:rPr lang="en-US" sz="3200" dirty="0"/>
              <a:t> </a:t>
            </a:r>
            <a:r>
              <a:rPr lang="en-US" sz="3200" dirty="0" err="1"/>
              <a:t>ürün</a:t>
            </a:r>
            <a:r>
              <a:rPr lang="en-US" sz="3200" dirty="0"/>
              <a:t> </a:t>
            </a:r>
            <a:r>
              <a:rPr lang="en-US" sz="3200" dirty="0" err="1"/>
              <a:t>olduğu</a:t>
            </a:r>
            <a:r>
              <a:rPr lang="en-US" sz="3200" dirty="0"/>
              <a:t> </a:t>
            </a:r>
            <a:r>
              <a:rPr lang="en-US" sz="3200" dirty="0" err="1"/>
              <a:t>için</a:t>
            </a:r>
            <a:r>
              <a:rPr lang="en-US" sz="3200" dirty="0"/>
              <a:t>, </a:t>
            </a:r>
            <a:r>
              <a:rPr lang="en-US" sz="3200" dirty="0" err="1"/>
              <a:t>ancak</a:t>
            </a:r>
            <a:r>
              <a:rPr lang="en-US" sz="3200" dirty="0"/>
              <a:t> </a:t>
            </a:r>
            <a:r>
              <a:rPr lang="en-US" sz="3200" dirty="0" err="1"/>
              <a:t>insanlararası</a:t>
            </a:r>
            <a:r>
              <a:rPr lang="en-US" sz="3200" dirty="0"/>
              <a:t> </a:t>
            </a:r>
            <a:r>
              <a:rPr lang="en-US" sz="3200" dirty="0" err="1"/>
              <a:t>etkileşim</a:t>
            </a:r>
            <a:r>
              <a:rPr lang="en-US" sz="3200" dirty="0"/>
              <a:t> </a:t>
            </a:r>
            <a:r>
              <a:rPr lang="en-US" sz="3200" dirty="0" err="1"/>
              <a:t>sonucu</a:t>
            </a:r>
            <a:r>
              <a:rPr lang="en-US" sz="3200" dirty="0"/>
              <a:t> </a:t>
            </a:r>
            <a:r>
              <a:rPr lang="en-US" sz="3200" dirty="0" err="1"/>
              <a:t>doğup</a:t>
            </a:r>
            <a:r>
              <a:rPr lang="en-US" sz="3200" dirty="0"/>
              <a:t> </a:t>
            </a:r>
            <a:r>
              <a:rPr lang="en-US" sz="3200" dirty="0" err="1"/>
              <a:t>gelişir</a:t>
            </a:r>
            <a:r>
              <a:rPr lang="en-US" sz="3200" dirty="0"/>
              <a:t>.</a:t>
            </a:r>
            <a:endParaRPr lang="tr-TR" sz="3200" dirty="0"/>
          </a:p>
          <a:p>
            <a:pPr lvl="0"/>
            <a:r>
              <a:rPr lang="en-US" sz="3200" dirty="0" err="1"/>
              <a:t>Genetik</a:t>
            </a:r>
            <a:r>
              <a:rPr lang="en-US" sz="3200" dirty="0"/>
              <a:t> </a:t>
            </a:r>
            <a:r>
              <a:rPr lang="en-US" sz="3200" dirty="0" err="1"/>
              <a:t>bir</a:t>
            </a:r>
            <a:r>
              <a:rPr lang="en-US" sz="3200" dirty="0"/>
              <a:t> </a:t>
            </a:r>
            <a:r>
              <a:rPr lang="en-US" sz="3200" dirty="0" err="1"/>
              <a:t>faktör</a:t>
            </a:r>
            <a:r>
              <a:rPr lang="en-US" sz="3200" dirty="0"/>
              <a:t> </a:t>
            </a:r>
            <a:r>
              <a:rPr lang="en-US" sz="3200" dirty="0" err="1"/>
              <a:t>söz</a:t>
            </a:r>
            <a:r>
              <a:rPr lang="en-US" sz="3200" dirty="0"/>
              <a:t> </a:t>
            </a:r>
            <a:r>
              <a:rPr lang="en-US" sz="3200" dirty="0" err="1"/>
              <a:t>konusu</a:t>
            </a:r>
            <a:r>
              <a:rPr lang="en-US" sz="3200" dirty="0"/>
              <a:t> </a:t>
            </a:r>
            <a:r>
              <a:rPr lang="en-US" sz="3200" dirty="0" err="1"/>
              <a:t>değildir</a:t>
            </a:r>
            <a:r>
              <a:rPr lang="en-US" sz="3200" dirty="0"/>
              <a:t>. </a:t>
            </a:r>
            <a:r>
              <a:rPr lang="en-US" sz="3200" dirty="0" err="1"/>
              <a:t>Kalıtsal</a:t>
            </a:r>
            <a:r>
              <a:rPr lang="en-US" sz="3200" dirty="0"/>
              <a:t> </a:t>
            </a:r>
            <a:r>
              <a:rPr lang="en-US" sz="3200" dirty="0" err="1"/>
              <a:t>değildir</a:t>
            </a:r>
            <a:r>
              <a:rPr lang="en-US" sz="3200" dirty="0"/>
              <a:t>. </a:t>
            </a:r>
            <a:r>
              <a:rPr lang="en-US" sz="3200" dirty="0" err="1"/>
              <a:t>Öğrenme</a:t>
            </a:r>
            <a:r>
              <a:rPr lang="en-US" sz="3200" dirty="0"/>
              <a:t> </a:t>
            </a:r>
            <a:r>
              <a:rPr lang="en-US" sz="3200" dirty="0" err="1"/>
              <a:t>yolu</a:t>
            </a:r>
            <a:r>
              <a:rPr lang="en-US" sz="3200" dirty="0"/>
              <a:t> </a:t>
            </a:r>
            <a:r>
              <a:rPr lang="en-US" sz="3200" dirty="0" err="1"/>
              <a:t>ile</a:t>
            </a:r>
            <a:r>
              <a:rPr lang="en-US" sz="3200" dirty="0"/>
              <a:t> </a:t>
            </a:r>
            <a:r>
              <a:rPr lang="en-US" sz="3200" dirty="0" err="1"/>
              <a:t>kazanılır</a:t>
            </a:r>
            <a:r>
              <a:rPr lang="en-US" sz="3200" dirty="0"/>
              <a:t>. </a:t>
            </a:r>
            <a:endParaRPr lang="tr-TR" sz="3200" dirty="0"/>
          </a:p>
          <a:p>
            <a:pPr lvl="0"/>
            <a:r>
              <a:rPr lang="en-US" sz="3200" dirty="0"/>
              <a:t>Her </a:t>
            </a:r>
            <a:r>
              <a:rPr lang="en-US" sz="3200" dirty="0" err="1"/>
              <a:t>toplumun</a:t>
            </a:r>
            <a:r>
              <a:rPr lang="en-US" sz="3200" dirty="0"/>
              <a:t> </a:t>
            </a:r>
            <a:r>
              <a:rPr lang="en-US" sz="3200" dirty="0" err="1"/>
              <a:t>kültürü</a:t>
            </a:r>
            <a:r>
              <a:rPr lang="en-US" sz="3200" dirty="0"/>
              <a:t> </a:t>
            </a:r>
            <a:r>
              <a:rPr lang="en-US" sz="3200" dirty="0" err="1"/>
              <a:t>kendine</a:t>
            </a:r>
            <a:r>
              <a:rPr lang="en-US" sz="3200" dirty="0"/>
              <a:t> </a:t>
            </a:r>
            <a:r>
              <a:rPr lang="en-US" sz="3200" dirty="0" err="1"/>
              <a:t>özgüdür</a:t>
            </a:r>
            <a:r>
              <a:rPr lang="en-US" sz="3200" dirty="0"/>
              <a:t>. </a:t>
            </a:r>
            <a:r>
              <a:rPr lang="en-US" sz="3200" dirty="0" err="1"/>
              <a:t>Toplumlar</a:t>
            </a:r>
            <a:r>
              <a:rPr lang="en-US" sz="3200" dirty="0"/>
              <a:t> </a:t>
            </a:r>
            <a:r>
              <a:rPr lang="en-US" sz="3200" dirty="0" err="1"/>
              <a:t>arasında</a:t>
            </a:r>
            <a:r>
              <a:rPr lang="en-US" sz="3200" dirty="0"/>
              <a:t> </a:t>
            </a:r>
            <a:r>
              <a:rPr lang="en-US" sz="3200" dirty="0" err="1"/>
              <a:t>farklılıklar</a:t>
            </a:r>
            <a:r>
              <a:rPr lang="en-US" sz="3200" dirty="0"/>
              <a:t> </a:t>
            </a:r>
            <a:r>
              <a:rPr lang="en-US" sz="3200" dirty="0" err="1"/>
              <a:t>mevcuttur</a:t>
            </a:r>
            <a:r>
              <a:rPr lang="en-US" sz="3200" dirty="0"/>
              <a:t>. </a:t>
            </a:r>
            <a:endParaRPr lang="tr-TR" sz="3200" dirty="0"/>
          </a:p>
          <a:p>
            <a:endParaRPr lang="tr-TR" dirty="0"/>
          </a:p>
        </p:txBody>
      </p:sp>
    </p:spTree>
    <p:extLst>
      <p:ext uri="{BB962C8B-B14F-4D97-AF65-F5344CB8AC3E}">
        <p14:creationId xmlns:p14="http://schemas.microsoft.com/office/powerpoint/2010/main" val="209619144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>
            <a:extLst>
              <a:ext uri="{FF2B5EF4-FFF2-40B4-BE49-F238E27FC236}">
                <a16:creationId xmlns:a16="http://schemas.microsoft.com/office/drawing/2014/main" id="{0407C72E-AC28-554A-B078-E25E181D522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 err="1"/>
              <a:t>Kültürel</a:t>
            </a:r>
            <a:r>
              <a:rPr lang="en-US" b="1" dirty="0"/>
              <a:t> </a:t>
            </a:r>
            <a:r>
              <a:rPr lang="en-US" b="1" dirty="0" err="1"/>
              <a:t>Farklılıklar</a:t>
            </a:r>
            <a:r>
              <a:rPr lang="en-US" b="1" dirty="0"/>
              <a:t> </a:t>
            </a:r>
            <a:r>
              <a:rPr lang="en-US" b="1" dirty="0" err="1"/>
              <a:t>ve</a:t>
            </a:r>
            <a:r>
              <a:rPr lang="en-US" b="1" dirty="0"/>
              <a:t> </a:t>
            </a:r>
            <a:r>
              <a:rPr lang="en-US" b="1" dirty="0" err="1"/>
              <a:t>Kültürel</a:t>
            </a:r>
            <a:r>
              <a:rPr lang="en-US" b="1" dirty="0"/>
              <a:t> </a:t>
            </a:r>
            <a:r>
              <a:rPr lang="en-US" b="1" dirty="0" err="1"/>
              <a:t>Birleşme</a:t>
            </a:r>
            <a:r>
              <a:rPr lang="tr-TR" dirty="0"/>
              <a:t/>
            </a:r>
            <a:br>
              <a:rPr lang="tr-TR" dirty="0"/>
            </a:br>
            <a:endParaRPr lang="tr-TR" dirty="0"/>
          </a:p>
        </p:txBody>
      </p:sp>
      <p:sp>
        <p:nvSpPr>
          <p:cNvPr id="3" name="İçerik Yer Tutucusu 2">
            <a:extLst>
              <a:ext uri="{FF2B5EF4-FFF2-40B4-BE49-F238E27FC236}">
                <a16:creationId xmlns:a16="http://schemas.microsoft.com/office/drawing/2014/main" id="{55540E0B-6486-5848-8E56-C46B22F06D1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470068" y="1341912"/>
            <a:ext cx="9034544" cy="4569310"/>
          </a:xfrm>
        </p:spPr>
        <p:txBody>
          <a:bodyPr>
            <a:normAutofit fontScale="92500" lnSpcReduction="10000"/>
          </a:bodyPr>
          <a:lstStyle/>
          <a:p>
            <a:endParaRPr lang="en-US" dirty="0"/>
          </a:p>
          <a:p>
            <a:r>
              <a:rPr lang="en-US" sz="2800" dirty="0"/>
              <a:t>Her </a:t>
            </a:r>
            <a:r>
              <a:rPr lang="en-US" sz="2800" dirty="0" err="1"/>
              <a:t>toplumun</a:t>
            </a:r>
            <a:r>
              <a:rPr lang="en-US" sz="2800" dirty="0"/>
              <a:t> </a:t>
            </a:r>
            <a:r>
              <a:rPr lang="en-US" sz="2800" dirty="0" err="1"/>
              <a:t>kendine</a:t>
            </a:r>
            <a:r>
              <a:rPr lang="en-US" sz="2800" dirty="0"/>
              <a:t> has </a:t>
            </a:r>
            <a:r>
              <a:rPr lang="en-US" sz="2800" dirty="0" err="1"/>
              <a:t>özellikleri</a:t>
            </a:r>
            <a:r>
              <a:rPr lang="en-US" sz="2800" dirty="0"/>
              <a:t> </a:t>
            </a:r>
            <a:r>
              <a:rPr lang="en-US" sz="2800" dirty="0" err="1"/>
              <a:t>olması</a:t>
            </a:r>
            <a:r>
              <a:rPr lang="en-US" sz="2800" dirty="0"/>
              <a:t> </a:t>
            </a:r>
            <a:r>
              <a:rPr lang="en-US" sz="2800" dirty="0" err="1"/>
              <a:t>nedeniyle</a:t>
            </a:r>
            <a:r>
              <a:rPr lang="en-US" sz="2800" dirty="0"/>
              <a:t> her </a:t>
            </a:r>
            <a:r>
              <a:rPr lang="en-US" sz="2800" dirty="0" err="1"/>
              <a:t>kültürün</a:t>
            </a:r>
            <a:r>
              <a:rPr lang="en-US" sz="2800" dirty="0"/>
              <a:t> norm </a:t>
            </a:r>
            <a:r>
              <a:rPr lang="en-US" sz="2800" dirty="0" err="1"/>
              <a:t>ve</a:t>
            </a:r>
            <a:r>
              <a:rPr lang="en-US" sz="2800" dirty="0"/>
              <a:t> </a:t>
            </a:r>
            <a:r>
              <a:rPr lang="en-US" sz="2800" dirty="0" err="1"/>
              <a:t>değerler</a:t>
            </a:r>
            <a:r>
              <a:rPr lang="en-US" sz="2800" dirty="0"/>
              <a:t> </a:t>
            </a:r>
            <a:r>
              <a:rPr lang="en-US" sz="2800" dirty="0" err="1"/>
              <a:t>bütünü</a:t>
            </a:r>
            <a:r>
              <a:rPr lang="en-US" sz="2800" dirty="0"/>
              <a:t> </a:t>
            </a:r>
            <a:r>
              <a:rPr lang="en-US" sz="2800" dirty="0" err="1"/>
              <a:t>farklıdır</a:t>
            </a:r>
            <a:r>
              <a:rPr lang="en-US" sz="2800" dirty="0"/>
              <a:t>. </a:t>
            </a:r>
          </a:p>
          <a:p>
            <a:r>
              <a:rPr lang="en-US" sz="2800" dirty="0" err="1"/>
              <a:t>Bireyler</a:t>
            </a:r>
            <a:r>
              <a:rPr lang="en-US" sz="2800" dirty="0"/>
              <a:t> </a:t>
            </a:r>
            <a:r>
              <a:rPr lang="en-US" sz="2800" dirty="0" err="1"/>
              <a:t>kültür</a:t>
            </a:r>
            <a:r>
              <a:rPr lang="en-US" sz="2800" dirty="0"/>
              <a:t> </a:t>
            </a:r>
            <a:r>
              <a:rPr lang="en-US" sz="2800" dirty="0" err="1"/>
              <a:t>sayesinde</a:t>
            </a:r>
            <a:r>
              <a:rPr lang="en-US" sz="2800" dirty="0"/>
              <a:t> </a:t>
            </a:r>
            <a:r>
              <a:rPr lang="en-US" sz="2800" dirty="0" err="1"/>
              <a:t>yaşadığı</a:t>
            </a:r>
            <a:r>
              <a:rPr lang="en-US" sz="2800" dirty="0"/>
              <a:t> </a:t>
            </a:r>
            <a:r>
              <a:rPr lang="en-US" sz="2800" dirty="0" err="1"/>
              <a:t>topluma</a:t>
            </a:r>
            <a:r>
              <a:rPr lang="en-US" sz="2800" dirty="0"/>
              <a:t> </a:t>
            </a:r>
            <a:r>
              <a:rPr lang="en-US" sz="2800" dirty="0" err="1"/>
              <a:t>uyum</a:t>
            </a:r>
            <a:r>
              <a:rPr lang="en-US" sz="2800" dirty="0"/>
              <a:t> </a:t>
            </a:r>
            <a:r>
              <a:rPr lang="en-US" sz="2800" dirty="0" err="1"/>
              <a:t>sağlar</a:t>
            </a:r>
            <a:r>
              <a:rPr lang="en-US" sz="2800" dirty="0"/>
              <a:t>. </a:t>
            </a:r>
          </a:p>
          <a:p>
            <a:r>
              <a:rPr lang="en-US" sz="2800" dirty="0" err="1"/>
              <a:t>Kültür</a:t>
            </a:r>
            <a:r>
              <a:rPr lang="en-US" sz="2800" dirty="0"/>
              <a:t> </a:t>
            </a:r>
            <a:r>
              <a:rPr lang="en-US" sz="2800" dirty="0" err="1"/>
              <a:t>kalıplaşmış</a:t>
            </a:r>
            <a:r>
              <a:rPr lang="en-US" sz="2800" dirty="0"/>
              <a:t> </a:t>
            </a:r>
            <a:r>
              <a:rPr lang="en-US" sz="2800" dirty="0" err="1"/>
              <a:t>durumdadır</a:t>
            </a:r>
            <a:r>
              <a:rPr lang="en-US" sz="2800" dirty="0"/>
              <a:t>. Bir </a:t>
            </a:r>
            <a:r>
              <a:rPr lang="en-US" sz="2800" dirty="0" err="1"/>
              <a:t>gelenek</a:t>
            </a:r>
            <a:r>
              <a:rPr lang="en-US" sz="2800" dirty="0"/>
              <a:t> </a:t>
            </a:r>
            <a:r>
              <a:rPr lang="en-US" sz="2800" dirty="0" err="1"/>
              <a:t>değiştiğinde</a:t>
            </a:r>
            <a:r>
              <a:rPr lang="en-US" sz="2800" dirty="0"/>
              <a:t> </a:t>
            </a:r>
            <a:r>
              <a:rPr lang="en-US" sz="2800" dirty="0" err="1"/>
              <a:t>diğerini</a:t>
            </a:r>
            <a:r>
              <a:rPr lang="en-US" sz="2800" dirty="0"/>
              <a:t> de </a:t>
            </a:r>
            <a:r>
              <a:rPr lang="en-US" sz="2800" dirty="0" err="1"/>
              <a:t>etkiler</a:t>
            </a:r>
            <a:r>
              <a:rPr lang="en-US" sz="2800" dirty="0"/>
              <a:t>. </a:t>
            </a:r>
          </a:p>
          <a:p>
            <a:r>
              <a:rPr lang="en-US" sz="2800" dirty="0" err="1"/>
              <a:t>Kültürün</a:t>
            </a:r>
            <a:r>
              <a:rPr lang="en-US" sz="2800" dirty="0"/>
              <a:t> </a:t>
            </a:r>
            <a:r>
              <a:rPr lang="en-US" sz="2800" dirty="0" err="1"/>
              <a:t>bütün</a:t>
            </a:r>
            <a:r>
              <a:rPr lang="en-US" sz="2800" dirty="0"/>
              <a:t> </a:t>
            </a:r>
            <a:r>
              <a:rPr lang="en-US" sz="2800" dirty="0" err="1"/>
              <a:t>parçalarının</a:t>
            </a:r>
            <a:r>
              <a:rPr lang="en-US" sz="2800" dirty="0"/>
              <a:t> </a:t>
            </a:r>
            <a:r>
              <a:rPr lang="en-US" sz="2800" dirty="0" err="1"/>
              <a:t>herhangi</a:t>
            </a:r>
            <a:r>
              <a:rPr lang="en-US" sz="2800" dirty="0"/>
              <a:t> </a:t>
            </a:r>
            <a:r>
              <a:rPr lang="en-US" sz="2800" dirty="0" err="1"/>
              <a:t>bir</a:t>
            </a:r>
            <a:r>
              <a:rPr lang="en-US" sz="2800" dirty="0"/>
              <a:t> </a:t>
            </a:r>
            <a:r>
              <a:rPr lang="en-US" sz="2800" dirty="0" err="1"/>
              <a:t>biçimde</a:t>
            </a:r>
            <a:r>
              <a:rPr lang="en-US" sz="2800" dirty="0"/>
              <a:t> </a:t>
            </a:r>
            <a:r>
              <a:rPr lang="en-US" sz="2800" dirty="0" err="1"/>
              <a:t>birbirlerine</a:t>
            </a:r>
            <a:r>
              <a:rPr lang="en-US" sz="2800" dirty="0"/>
              <a:t> </a:t>
            </a:r>
            <a:r>
              <a:rPr lang="en-US" sz="2800" dirty="0" err="1"/>
              <a:t>bağlanmasına</a:t>
            </a:r>
            <a:r>
              <a:rPr lang="en-US" sz="2800" dirty="0"/>
              <a:t>, </a:t>
            </a:r>
            <a:r>
              <a:rPr lang="en-US" sz="2800" i="1" dirty="0" err="1"/>
              <a:t>kültürel</a:t>
            </a:r>
            <a:r>
              <a:rPr lang="en-US" sz="2800" i="1" dirty="0"/>
              <a:t> </a:t>
            </a:r>
            <a:r>
              <a:rPr lang="en-US" sz="2800" i="1" dirty="0" err="1"/>
              <a:t>birleşme</a:t>
            </a:r>
            <a:r>
              <a:rPr lang="en-US" sz="2800" i="1" dirty="0"/>
              <a:t> (</a:t>
            </a:r>
            <a:r>
              <a:rPr lang="en-US" sz="2800" i="1" dirty="0" err="1"/>
              <a:t>entegrasyon</a:t>
            </a:r>
            <a:r>
              <a:rPr lang="en-US" sz="2800" i="1" dirty="0"/>
              <a:t>) </a:t>
            </a:r>
            <a:r>
              <a:rPr lang="en-US" sz="2800" dirty="0" err="1"/>
              <a:t>adını</a:t>
            </a:r>
            <a:r>
              <a:rPr lang="en-US" sz="2800" dirty="0"/>
              <a:t> </a:t>
            </a:r>
            <a:r>
              <a:rPr lang="en-US" sz="2800" dirty="0" err="1"/>
              <a:t>verir</a:t>
            </a:r>
            <a:r>
              <a:rPr lang="en-US" sz="2800" dirty="0"/>
              <a:t>. </a:t>
            </a:r>
          </a:p>
          <a:p>
            <a:r>
              <a:rPr lang="en-US" sz="2800" dirty="0" err="1"/>
              <a:t>Kültürü</a:t>
            </a:r>
            <a:r>
              <a:rPr lang="en-US" sz="2800" dirty="0"/>
              <a:t> </a:t>
            </a:r>
            <a:r>
              <a:rPr lang="en-US" sz="2800" dirty="0" err="1"/>
              <a:t>içselleştiririz</a:t>
            </a:r>
            <a:r>
              <a:rPr lang="en-US" sz="2800" dirty="0"/>
              <a:t>. </a:t>
            </a:r>
            <a:r>
              <a:rPr lang="en-US" sz="2800" dirty="0" err="1"/>
              <a:t>Kalıplaşmış</a:t>
            </a:r>
            <a:r>
              <a:rPr lang="en-US" sz="2800" dirty="0"/>
              <a:t> </a:t>
            </a:r>
            <a:r>
              <a:rPr lang="en-US" sz="2800" dirty="0" err="1"/>
              <a:t>bir</a:t>
            </a:r>
            <a:r>
              <a:rPr lang="en-US" sz="2800" dirty="0"/>
              <a:t> </a:t>
            </a:r>
            <a:r>
              <a:rPr lang="en-US" sz="2800" dirty="0" err="1"/>
              <a:t>davranıştır</a:t>
            </a:r>
            <a:r>
              <a:rPr lang="en-US" sz="2800" dirty="0"/>
              <a:t>.</a:t>
            </a:r>
            <a:endParaRPr lang="tr-TR" sz="2800" dirty="0"/>
          </a:p>
        </p:txBody>
      </p:sp>
    </p:spTree>
    <p:extLst>
      <p:ext uri="{BB962C8B-B14F-4D97-AF65-F5344CB8AC3E}">
        <p14:creationId xmlns:p14="http://schemas.microsoft.com/office/powerpoint/2010/main" val="761001882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>
            <a:extLst>
              <a:ext uri="{FF2B5EF4-FFF2-40B4-BE49-F238E27FC236}">
                <a16:creationId xmlns:a16="http://schemas.microsoft.com/office/drawing/2014/main" id="{2385370A-4F3E-6E49-9803-23130B6CD37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dirty="0"/>
              <a:t>Dil ve kültür</a:t>
            </a:r>
          </a:p>
        </p:txBody>
      </p:sp>
      <p:sp>
        <p:nvSpPr>
          <p:cNvPr id="3" name="İçerik Yer Tutucusu 2">
            <a:extLst>
              <a:ext uri="{FF2B5EF4-FFF2-40B4-BE49-F238E27FC236}">
                <a16:creationId xmlns:a16="http://schemas.microsoft.com/office/drawing/2014/main" id="{9024BEEE-3E8D-3040-96E7-4D0670D0482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375065" y="1496291"/>
            <a:ext cx="9129547" cy="4414931"/>
          </a:xfrm>
        </p:spPr>
        <p:txBody>
          <a:bodyPr>
            <a:normAutofit lnSpcReduction="10000"/>
          </a:bodyPr>
          <a:lstStyle/>
          <a:p>
            <a:r>
              <a:rPr lang="en-US" sz="2400" dirty="0" err="1"/>
              <a:t>Kültür</a:t>
            </a:r>
            <a:r>
              <a:rPr lang="en-US" sz="2400" dirty="0"/>
              <a:t>, </a:t>
            </a:r>
            <a:r>
              <a:rPr lang="en-US" sz="2400" dirty="0" err="1"/>
              <a:t>nesillerden</a:t>
            </a:r>
            <a:r>
              <a:rPr lang="en-US" sz="2400" dirty="0"/>
              <a:t> </a:t>
            </a:r>
            <a:r>
              <a:rPr lang="en-US" sz="2400" dirty="0" err="1"/>
              <a:t>nesillere</a:t>
            </a:r>
            <a:r>
              <a:rPr lang="en-US" sz="2400" dirty="0"/>
              <a:t> </a:t>
            </a:r>
            <a:r>
              <a:rPr lang="en-US" sz="2400" dirty="0" err="1"/>
              <a:t>aktarılır</a:t>
            </a:r>
            <a:r>
              <a:rPr lang="en-US" sz="2400" dirty="0"/>
              <a:t>. </a:t>
            </a:r>
            <a:r>
              <a:rPr lang="en-US" sz="2400" dirty="0" err="1"/>
              <a:t>Yaratılışı</a:t>
            </a:r>
            <a:r>
              <a:rPr lang="en-US" sz="2400" dirty="0"/>
              <a:t> </a:t>
            </a:r>
            <a:r>
              <a:rPr lang="en-US" sz="2400" dirty="0" err="1"/>
              <a:t>ve</a:t>
            </a:r>
            <a:r>
              <a:rPr lang="en-US" sz="2400" dirty="0"/>
              <a:t> </a:t>
            </a:r>
            <a:r>
              <a:rPr lang="en-US" sz="2400" dirty="0" err="1"/>
              <a:t>aktarımı</a:t>
            </a:r>
            <a:r>
              <a:rPr lang="en-US" sz="2400" dirty="0"/>
              <a:t>, </a:t>
            </a:r>
            <a:r>
              <a:rPr lang="en-US" sz="2400" dirty="0" err="1"/>
              <a:t>insanın</a:t>
            </a:r>
            <a:r>
              <a:rPr lang="en-US" sz="2400" dirty="0"/>
              <a:t> </a:t>
            </a:r>
            <a:r>
              <a:rPr lang="en-US" sz="2400" dirty="0" err="1"/>
              <a:t>yarattığı</a:t>
            </a:r>
            <a:r>
              <a:rPr lang="en-US" sz="2400" dirty="0"/>
              <a:t> </a:t>
            </a:r>
            <a:r>
              <a:rPr lang="en-US" sz="2400" dirty="0" err="1"/>
              <a:t>sembollerle</a:t>
            </a:r>
            <a:r>
              <a:rPr lang="en-US" sz="2400" dirty="0"/>
              <a:t> </a:t>
            </a:r>
            <a:r>
              <a:rPr lang="en-US" sz="2400" dirty="0" err="1"/>
              <a:t>olur</a:t>
            </a:r>
            <a:r>
              <a:rPr lang="en-US" sz="2400" dirty="0"/>
              <a:t>. </a:t>
            </a:r>
            <a:r>
              <a:rPr lang="en-US" sz="2400" dirty="0" err="1"/>
              <a:t>Dil</a:t>
            </a:r>
            <a:r>
              <a:rPr lang="en-US" sz="2400" dirty="0"/>
              <a:t> </a:t>
            </a:r>
            <a:r>
              <a:rPr lang="en-US" sz="2400" dirty="0" err="1"/>
              <a:t>veya</a:t>
            </a:r>
            <a:r>
              <a:rPr lang="en-US" sz="2400" dirty="0"/>
              <a:t> </a:t>
            </a:r>
            <a:r>
              <a:rPr lang="en-US" sz="2400" dirty="0" err="1"/>
              <a:t>lisan</a:t>
            </a:r>
            <a:r>
              <a:rPr lang="en-US" sz="2400" dirty="0"/>
              <a:t>. Bu </a:t>
            </a:r>
            <a:r>
              <a:rPr lang="en-US" sz="2400" dirty="0" err="1"/>
              <a:t>şekilde</a:t>
            </a:r>
            <a:r>
              <a:rPr lang="en-US" sz="2400" dirty="0"/>
              <a:t> </a:t>
            </a:r>
            <a:r>
              <a:rPr lang="en-US" sz="2400" dirty="0" err="1"/>
              <a:t>gelecek</a:t>
            </a:r>
            <a:r>
              <a:rPr lang="en-US" sz="2400" dirty="0"/>
              <a:t> </a:t>
            </a:r>
            <a:r>
              <a:rPr lang="en-US" sz="2400" dirty="0" err="1"/>
              <a:t>nesillere</a:t>
            </a:r>
            <a:r>
              <a:rPr lang="en-US" sz="2400" dirty="0"/>
              <a:t> </a:t>
            </a:r>
            <a:r>
              <a:rPr lang="en-US" sz="2400" dirty="0" err="1"/>
              <a:t>aktarılır</a:t>
            </a:r>
            <a:r>
              <a:rPr lang="en-US" sz="2400" dirty="0"/>
              <a:t>. </a:t>
            </a:r>
            <a:endParaRPr lang="tr-TR" sz="2400" dirty="0"/>
          </a:p>
          <a:p>
            <a:pPr marL="0" indent="0">
              <a:buNone/>
            </a:pPr>
            <a:endParaRPr lang="tr-TR" sz="2400" dirty="0"/>
          </a:p>
          <a:p>
            <a:r>
              <a:rPr lang="en-US" sz="2400" i="1" dirty="0" err="1"/>
              <a:t>Sembol</a:t>
            </a:r>
            <a:r>
              <a:rPr lang="en-US" sz="2400" i="1" dirty="0"/>
              <a:t>;</a:t>
            </a:r>
            <a:r>
              <a:rPr lang="en-US" sz="2400" dirty="0"/>
              <a:t> </a:t>
            </a:r>
            <a:r>
              <a:rPr lang="en-US" sz="2400" dirty="0" err="1"/>
              <a:t>iletişim</a:t>
            </a:r>
            <a:r>
              <a:rPr lang="en-US" sz="2400" dirty="0"/>
              <a:t> </a:t>
            </a:r>
            <a:r>
              <a:rPr lang="en-US" sz="2400" dirty="0" err="1"/>
              <a:t>aracıdır</a:t>
            </a:r>
            <a:r>
              <a:rPr lang="en-US" sz="2400" dirty="0"/>
              <a:t>. </a:t>
            </a:r>
            <a:r>
              <a:rPr lang="en-US" sz="2400" dirty="0" err="1"/>
              <a:t>İnsanların</a:t>
            </a:r>
            <a:r>
              <a:rPr lang="en-US" sz="2400" dirty="0"/>
              <a:t> </a:t>
            </a:r>
            <a:r>
              <a:rPr lang="en-US" sz="2400" dirty="0" err="1"/>
              <a:t>iletişimde</a:t>
            </a:r>
            <a:r>
              <a:rPr lang="en-US" sz="2400" dirty="0"/>
              <a:t> </a:t>
            </a:r>
            <a:r>
              <a:rPr lang="en-US" sz="2400" dirty="0" err="1"/>
              <a:t>kullandıkları</a:t>
            </a:r>
            <a:r>
              <a:rPr lang="en-US" sz="2400" dirty="0"/>
              <a:t> </a:t>
            </a:r>
            <a:r>
              <a:rPr lang="en-US" sz="2400" dirty="0" err="1"/>
              <a:t>anlam</a:t>
            </a:r>
            <a:r>
              <a:rPr lang="en-US" sz="2400" dirty="0"/>
              <a:t> </a:t>
            </a:r>
            <a:r>
              <a:rPr lang="en-US" sz="2400" dirty="0" err="1"/>
              <a:t>ifade</a:t>
            </a:r>
            <a:r>
              <a:rPr lang="en-US" sz="2400" dirty="0"/>
              <a:t> </a:t>
            </a:r>
            <a:r>
              <a:rPr lang="en-US" sz="2400" dirty="0" err="1"/>
              <a:t>eden</a:t>
            </a:r>
            <a:r>
              <a:rPr lang="en-US" sz="2400" dirty="0"/>
              <a:t> </a:t>
            </a:r>
            <a:r>
              <a:rPr lang="en-US" sz="2400" dirty="0" err="1"/>
              <a:t>herşeydir</a:t>
            </a:r>
            <a:r>
              <a:rPr lang="en-US" sz="2400" dirty="0"/>
              <a:t>. </a:t>
            </a:r>
          </a:p>
          <a:p>
            <a:r>
              <a:rPr lang="en-US" sz="2400" dirty="0" err="1"/>
              <a:t>Semboller</a:t>
            </a:r>
            <a:r>
              <a:rPr lang="en-US" sz="2400" dirty="0"/>
              <a:t> </a:t>
            </a:r>
            <a:r>
              <a:rPr lang="en-US" sz="2400" dirty="0" err="1"/>
              <a:t>kültürün</a:t>
            </a:r>
            <a:r>
              <a:rPr lang="en-US" sz="2400" dirty="0"/>
              <a:t> </a:t>
            </a:r>
            <a:r>
              <a:rPr lang="en-US" sz="2400" dirty="0" err="1"/>
              <a:t>temelidir</a:t>
            </a:r>
            <a:r>
              <a:rPr lang="en-US" sz="2400" dirty="0"/>
              <a:t>. </a:t>
            </a:r>
            <a:r>
              <a:rPr lang="en-US" sz="2400" dirty="0" err="1"/>
              <a:t>Kültürün</a:t>
            </a:r>
            <a:r>
              <a:rPr lang="en-US" sz="2400" dirty="0"/>
              <a:t> </a:t>
            </a:r>
            <a:r>
              <a:rPr lang="en-US" sz="2400" dirty="0" err="1"/>
              <a:t>manevi</a:t>
            </a:r>
            <a:r>
              <a:rPr lang="en-US" sz="2400" dirty="0"/>
              <a:t> </a:t>
            </a:r>
            <a:r>
              <a:rPr lang="en-US" sz="2400" dirty="0" err="1"/>
              <a:t>ögelerine</a:t>
            </a:r>
            <a:r>
              <a:rPr lang="en-US" sz="2400" dirty="0"/>
              <a:t> </a:t>
            </a:r>
            <a:r>
              <a:rPr lang="en-US" sz="2400" i="1" dirty="0" err="1"/>
              <a:t>sembolik</a:t>
            </a:r>
            <a:r>
              <a:rPr lang="en-US" sz="2400" i="1" dirty="0"/>
              <a:t> </a:t>
            </a:r>
            <a:r>
              <a:rPr lang="en-US" sz="2400" i="1" dirty="0" err="1"/>
              <a:t>kültür</a:t>
            </a:r>
            <a:r>
              <a:rPr lang="en-US" sz="2400" i="1" dirty="0"/>
              <a:t> </a:t>
            </a:r>
            <a:r>
              <a:rPr lang="en-US" sz="2400" dirty="0" err="1"/>
              <a:t>adı</a:t>
            </a:r>
            <a:r>
              <a:rPr lang="en-US" sz="2400" dirty="0"/>
              <a:t> </a:t>
            </a:r>
            <a:r>
              <a:rPr lang="en-US" sz="2400" dirty="0" err="1"/>
              <a:t>verilir</a:t>
            </a:r>
            <a:r>
              <a:rPr lang="en-US" sz="2400" dirty="0"/>
              <a:t>. </a:t>
            </a:r>
          </a:p>
          <a:p>
            <a:r>
              <a:rPr lang="en-US" sz="2400" dirty="0" err="1"/>
              <a:t>İnsanların</a:t>
            </a:r>
            <a:r>
              <a:rPr lang="en-US" sz="2400" dirty="0"/>
              <a:t> </a:t>
            </a:r>
            <a:r>
              <a:rPr lang="en-US" sz="2400" dirty="0" err="1"/>
              <a:t>temel</a:t>
            </a:r>
            <a:r>
              <a:rPr lang="en-US" sz="2400" dirty="0"/>
              <a:t> </a:t>
            </a:r>
            <a:r>
              <a:rPr lang="en-US" sz="2400" dirty="0" err="1"/>
              <a:t>iletişim</a:t>
            </a:r>
            <a:r>
              <a:rPr lang="en-US" sz="2400" dirty="0"/>
              <a:t> </a:t>
            </a:r>
            <a:r>
              <a:rPr lang="en-US" sz="2400" dirty="0" err="1"/>
              <a:t>kaynağını</a:t>
            </a:r>
            <a:r>
              <a:rPr lang="en-US" sz="2400" dirty="0"/>
              <a:t> </a:t>
            </a:r>
            <a:r>
              <a:rPr lang="en-US" sz="2400" dirty="0" err="1"/>
              <a:t>semboller</a:t>
            </a:r>
            <a:r>
              <a:rPr lang="en-US" sz="2400" dirty="0"/>
              <a:t> </a:t>
            </a:r>
            <a:r>
              <a:rPr lang="en-US" sz="2400" dirty="0" err="1"/>
              <a:t>oluşturur</a:t>
            </a:r>
            <a:r>
              <a:rPr lang="en-US" sz="2400" dirty="0"/>
              <a:t>. </a:t>
            </a:r>
            <a:r>
              <a:rPr lang="en-US" sz="2400" dirty="0" err="1"/>
              <a:t>İşaretler</a:t>
            </a:r>
            <a:r>
              <a:rPr lang="en-US" sz="2400" dirty="0"/>
              <a:t>, </a:t>
            </a:r>
            <a:r>
              <a:rPr lang="en-US" sz="2400" dirty="0" err="1"/>
              <a:t>mimikler</a:t>
            </a:r>
            <a:r>
              <a:rPr lang="en-US" sz="2400" dirty="0"/>
              <a:t>, </a:t>
            </a:r>
            <a:r>
              <a:rPr lang="en-US" sz="2400" dirty="0" err="1"/>
              <a:t>vücud</a:t>
            </a:r>
            <a:r>
              <a:rPr lang="en-US" sz="2400" dirty="0"/>
              <a:t> </a:t>
            </a:r>
            <a:r>
              <a:rPr lang="en-US" sz="2400" dirty="0" err="1"/>
              <a:t>dili</a:t>
            </a:r>
            <a:r>
              <a:rPr lang="en-US" sz="2400" dirty="0"/>
              <a:t> </a:t>
            </a:r>
            <a:r>
              <a:rPr lang="en-US" sz="2400" dirty="0" err="1"/>
              <a:t>gibi</a:t>
            </a:r>
            <a:r>
              <a:rPr lang="en-US" sz="2400" dirty="0"/>
              <a:t>... </a:t>
            </a:r>
            <a:r>
              <a:rPr lang="en-US" sz="2400" dirty="0" err="1"/>
              <a:t>Kültürden</a:t>
            </a:r>
            <a:r>
              <a:rPr lang="en-US" sz="2400" dirty="0"/>
              <a:t> </a:t>
            </a:r>
            <a:r>
              <a:rPr lang="en-US" sz="2400" dirty="0" err="1"/>
              <a:t>kültüre</a:t>
            </a:r>
            <a:r>
              <a:rPr lang="en-US" sz="2400" dirty="0"/>
              <a:t> </a:t>
            </a:r>
            <a:r>
              <a:rPr lang="en-US" sz="2400" dirty="0" err="1"/>
              <a:t>değişir</a:t>
            </a:r>
            <a:r>
              <a:rPr lang="en-US" sz="2400" dirty="0"/>
              <a:t>. </a:t>
            </a:r>
            <a:endParaRPr lang="tr-TR" sz="2400" dirty="0"/>
          </a:p>
          <a:p>
            <a:endParaRPr lang="tr-TR" dirty="0"/>
          </a:p>
        </p:txBody>
      </p:sp>
    </p:spTree>
    <p:extLst>
      <p:ext uri="{BB962C8B-B14F-4D97-AF65-F5344CB8AC3E}">
        <p14:creationId xmlns:p14="http://schemas.microsoft.com/office/powerpoint/2010/main" val="3894379684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Unvan 7">
            <a:extLst>
              <a:ext uri="{FF2B5EF4-FFF2-40B4-BE49-F238E27FC236}">
                <a16:creationId xmlns:a16="http://schemas.microsoft.com/office/drawing/2014/main" id="{B1E4C9B2-F64C-9D4C-A39B-51878D09C1F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918351" y="685800"/>
            <a:ext cx="8586261" cy="955152"/>
          </a:xfrm>
        </p:spPr>
        <p:txBody>
          <a:bodyPr>
            <a:normAutofit/>
          </a:bodyPr>
          <a:lstStyle/>
          <a:p>
            <a:r>
              <a:rPr lang="tr-TR" sz="2800" dirty="0"/>
              <a:t>Sembolik Kültür: iletişim, jestler ve dil</a:t>
            </a:r>
          </a:p>
        </p:txBody>
      </p:sp>
      <p:pic>
        <p:nvPicPr>
          <p:cNvPr id="11" name="İçerik Yer Tutucusu 10">
            <a:extLst>
              <a:ext uri="{FF2B5EF4-FFF2-40B4-BE49-F238E27FC236}">
                <a16:creationId xmlns:a16="http://schemas.microsoft.com/office/drawing/2014/main" id="{73655A15-CF68-E741-BA27-A6BD8857624E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3547744" y="1640952"/>
            <a:ext cx="5495636" cy="3837432"/>
          </a:xfrm>
        </p:spPr>
      </p:pic>
    </p:spTree>
    <p:extLst>
      <p:ext uri="{BB962C8B-B14F-4D97-AF65-F5344CB8AC3E}">
        <p14:creationId xmlns:p14="http://schemas.microsoft.com/office/powerpoint/2010/main" val="1901833509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>
            <a:extLst>
              <a:ext uri="{FF2B5EF4-FFF2-40B4-BE49-F238E27FC236}">
                <a16:creationId xmlns:a16="http://schemas.microsoft.com/office/drawing/2014/main" id="{194E8584-113A-0E49-BCCA-0A5E0614C7B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943367" y="2466141"/>
            <a:ext cx="8911687" cy="987178"/>
          </a:xfrm>
        </p:spPr>
        <p:txBody>
          <a:bodyPr>
            <a:noAutofit/>
          </a:bodyPr>
          <a:lstStyle/>
          <a:p>
            <a:pPr algn="ctr"/>
            <a:r>
              <a:rPr lang="tr-TR" sz="4000" b="1" dirty="0"/>
              <a:t>Norm ve Değerler</a:t>
            </a:r>
          </a:p>
        </p:txBody>
      </p:sp>
    </p:spTree>
    <p:extLst>
      <p:ext uri="{BB962C8B-B14F-4D97-AF65-F5344CB8AC3E}">
        <p14:creationId xmlns:p14="http://schemas.microsoft.com/office/powerpoint/2010/main" val="3296366287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>
            <a:extLst>
              <a:ext uri="{FF2B5EF4-FFF2-40B4-BE49-F238E27FC236}">
                <a16:creationId xmlns:a16="http://schemas.microsoft.com/office/drawing/2014/main" id="{86A6986D-BA9E-3A47-BB88-0B142B491E6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dirty="0"/>
              <a:t>Popüler kültür</a:t>
            </a:r>
          </a:p>
        </p:txBody>
      </p:sp>
      <p:sp>
        <p:nvSpPr>
          <p:cNvPr id="3" name="İçerik Yer Tutucusu 2">
            <a:extLst>
              <a:ext uri="{FF2B5EF4-FFF2-40B4-BE49-F238E27FC236}">
                <a16:creationId xmlns:a16="http://schemas.microsoft.com/office/drawing/2014/main" id="{D3145027-D7D2-9746-8416-69F61E6EC5E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137558" y="1384998"/>
            <a:ext cx="9188924" cy="4758315"/>
          </a:xfrm>
        </p:spPr>
        <p:txBody>
          <a:bodyPr>
            <a:normAutofit fontScale="92500" lnSpcReduction="20000"/>
          </a:bodyPr>
          <a:lstStyle/>
          <a:p>
            <a:r>
              <a:rPr lang="en-US" sz="2800" dirty="0" err="1"/>
              <a:t>Toplumun</a:t>
            </a:r>
            <a:r>
              <a:rPr lang="en-US" sz="2800" dirty="0"/>
              <a:t> </a:t>
            </a:r>
            <a:r>
              <a:rPr lang="en-US" sz="2800" dirty="0" err="1"/>
              <a:t>maddi</a:t>
            </a:r>
            <a:r>
              <a:rPr lang="en-US" sz="2800" dirty="0"/>
              <a:t> </a:t>
            </a:r>
            <a:r>
              <a:rPr lang="en-US" sz="2800" dirty="0" err="1"/>
              <a:t>ve</a:t>
            </a:r>
            <a:r>
              <a:rPr lang="en-US" sz="2800" dirty="0"/>
              <a:t> </a:t>
            </a:r>
            <a:r>
              <a:rPr lang="en-US" sz="2800" dirty="0" err="1"/>
              <a:t>manevi</a:t>
            </a:r>
            <a:r>
              <a:rPr lang="en-US" sz="2800" dirty="0"/>
              <a:t> </a:t>
            </a:r>
            <a:r>
              <a:rPr lang="en-US" sz="2800" dirty="0" err="1"/>
              <a:t>kültür</a:t>
            </a:r>
            <a:r>
              <a:rPr lang="en-US" sz="2800" dirty="0"/>
              <a:t> </a:t>
            </a:r>
            <a:r>
              <a:rPr lang="en-US" sz="2800" dirty="0" err="1"/>
              <a:t>ögeleri</a:t>
            </a:r>
            <a:r>
              <a:rPr lang="en-US" sz="2800" dirty="0"/>
              <a:t> </a:t>
            </a:r>
            <a:r>
              <a:rPr lang="en-US" sz="2800" dirty="0" err="1"/>
              <a:t>sadece</a:t>
            </a:r>
            <a:r>
              <a:rPr lang="en-US" sz="2800" dirty="0"/>
              <a:t> </a:t>
            </a:r>
            <a:r>
              <a:rPr lang="en-US" sz="2800" dirty="0" err="1"/>
              <a:t>dini</a:t>
            </a:r>
            <a:r>
              <a:rPr lang="en-US" sz="2800" dirty="0"/>
              <a:t>, </a:t>
            </a:r>
            <a:r>
              <a:rPr lang="en-US" sz="2800" dirty="0" err="1"/>
              <a:t>siyasi</a:t>
            </a:r>
            <a:r>
              <a:rPr lang="en-US" sz="2800" dirty="0"/>
              <a:t> </a:t>
            </a:r>
            <a:r>
              <a:rPr lang="en-US" sz="2800" dirty="0" err="1"/>
              <a:t>ve</a:t>
            </a:r>
            <a:r>
              <a:rPr lang="en-US" sz="2800" dirty="0"/>
              <a:t> </a:t>
            </a:r>
            <a:r>
              <a:rPr lang="en-US" sz="2800" dirty="0" err="1"/>
              <a:t>ekonomik</a:t>
            </a:r>
            <a:r>
              <a:rPr lang="en-US" sz="2800" dirty="0"/>
              <a:t> </a:t>
            </a:r>
            <a:r>
              <a:rPr lang="en-US" sz="2800" dirty="0" err="1"/>
              <a:t>yönlerle</a:t>
            </a:r>
            <a:r>
              <a:rPr lang="en-US" sz="2800" dirty="0"/>
              <a:t> </a:t>
            </a:r>
            <a:r>
              <a:rPr lang="en-US" sz="2800" dirty="0" err="1"/>
              <a:t>sınırlı</a:t>
            </a:r>
            <a:r>
              <a:rPr lang="en-US" sz="2800" dirty="0"/>
              <a:t> </a:t>
            </a:r>
            <a:r>
              <a:rPr lang="en-US" sz="2800" dirty="0" err="1"/>
              <a:t>değildir</a:t>
            </a:r>
            <a:r>
              <a:rPr lang="en-US" sz="2800" dirty="0"/>
              <a:t>.  </a:t>
            </a:r>
            <a:r>
              <a:rPr lang="en-US" sz="2800" dirty="0" err="1"/>
              <a:t>Yaşarken</a:t>
            </a:r>
            <a:r>
              <a:rPr lang="en-US" sz="2800" dirty="0"/>
              <a:t> </a:t>
            </a:r>
            <a:r>
              <a:rPr lang="en-US" sz="2800" dirty="0" err="1"/>
              <a:t>deneyimlenen</a:t>
            </a:r>
            <a:r>
              <a:rPr lang="en-US" sz="2800" dirty="0"/>
              <a:t> </a:t>
            </a:r>
            <a:r>
              <a:rPr lang="en-US" sz="2800" dirty="0" err="1"/>
              <a:t>şeyler</a:t>
            </a:r>
            <a:r>
              <a:rPr lang="en-US" sz="2800" dirty="0"/>
              <a:t> </a:t>
            </a:r>
            <a:r>
              <a:rPr lang="en-US" sz="2800" i="1" dirty="0" err="1"/>
              <a:t>popüler</a:t>
            </a:r>
            <a:r>
              <a:rPr lang="en-US" sz="2800" i="1" dirty="0"/>
              <a:t> </a:t>
            </a:r>
            <a:r>
              <a:rPr lang="en-US" sz="2800" i="1" dirty="0" err="1"/>
              <a:t>kültür</a:t>
            </a:r>
            <a:r>
              <a:rPr lang="en-US" sz="2800" dirty="0"/>
              <a:t> </a:t>
            </a:r>
            <a:r>
              <a:rPr lang="en-US" sz="2800" dirty="0" err="1"/>
              <a:t>ile</a:t>
            </a:r>
            <a:r>
              <a:rPr lang="en-US" sz="2800" dirty="0"/>
              <a:t> </a:t>
            </a:r>
            <a:r>
              <a:rPr lang="en-US" sz="2800" dirty="0" err="1"/>
              <a:t>ilgilidir</a:t>
            </a:r>
            <a:r>
              <a:rPr lang="en-US" sz="2800" dirty="0"/>
              <a:t>. </a:t>
            </a:r>
            <a:endParaRPr lang="tr-TR" sz="2800" dirty="0"/>
          </a:p>
          <a:p>
            <a:r>
              <a:rPr lang="en-US" sz="2800" dirty="0" err="1"/>
              <a:t>Yaşanılan</a:t>
            </a:r>
            <a:r>
              <a:rPr lang="en-US" sz="2800" dirty="0"/>
              <a:t> </a:t>
            </a:r>
            <a:r>
              <a:rPr lang="en-US" sz="2800" dirty="0" err="1"/>
              <a:t>gündelik</a:t>
            </a:r>
            <a:r>
              <a:rPr lang="en-US" sz="2800" dirty="0"/>
              <a:t> </a:t>
            </a:r>
            <a:r>
              <a:rPr lang="en-US" sz="2800" dirty="0" err="1"/>
              <a:t>hayattır</a:t>
            </a:r>
            <a:r>
              <a:rPr lang="en-US" sz="2800" dirty="0"/>
              <a:t>. </a:t>
            </a:r>
            <a:r>
              <a:rPr lang="en-US" sz="2800" dirty="0" err="1"/>
              <a:t>Spor</a:t>
            </a:r>
            <a:r>
              <a:rPr lang="en-US" sz="2800" dirty="0"/>
              <a:t>, </a:t>
            </a:r>
            <a:r>
              <a:rPr lang="en-US" sz="2800" dirty="0" err="1"/>
              <a:t>müzik</a:t>
            </a:r>
            <a:r>
              <a:rPr lang="en-US" sz="2800" dirty="0"/>
              <a:t>, </a:t>
            </a:r>
            <a:r>
              <a:rPr lang="en-US" sz="2800" dirty="0" err="1"/>
              <a:t>hobi</a:t>
            </a:r>
            <a:r>
              <a:rPr lang="en-US" sz="2800" dirty="0"/>
              <a:t>, TV, </a:t>
            </a:r>
            <a:r>
              <a:rPr lang="en-US" sz="2800" dirty="0" err="1"/>
              <a:t>sinema</a:t>
            </a:r>
            <a:r>
              <a:rPr lang="en-US" sz="2800" dirty="0"/>
              <a:t>, </a:t>
            </a:r>
            <a:r>
              <a:rPr lang="en-US" sz="2800" dirty="0" err="1"/>
              <a:t>kitaplar</a:t>
            </a:r>
            <a:r>
              <a:rPr lang="en-US" sz="2800" dirty="0"/>
              <a:t>, </a:t>
            </a:r>
            <a:r>
              <a:rPr lang="en-US" sz="2800" dirty="0" err="1"/>
              <a:t>dergiler</a:t>
            </a:r>
            <a:r>
              <a:rPr lang="en-US" sz="2800" dirty="0"/>
              <a:t> vs. </a:t>
            </a:r>
          </a:p>
          <a:p>
            <a:r>
              <a:rPr lang="en-US" sz="2800" dirty="0" err="1"/>
              <a:t>Günlük</a:t>
            </a:r>
            <a:r>
              <a:rPr lang="en-US" sz="2800" dirty="0"/>
              <a:t> </a:t>
            </a:r>
            <a:r>
              <a:rPr lang="en-US" sz="2800" dirty="0" err="1"/>
              <a:t>yaşantımızı</a:t>
            </a:r>
            <a:r>
              <a:rPr lang="en-US" sz="2800" dirty="0"/>
              <a:t> </a:t>
            </a:r>
            <a:r>
              <a:rPr lang="en-US" sz="2800" dirty="0" err="1"/>
              <a:t>anlamlandıran</a:t>
            </a:r>
            <a:r>
              <a:rPr lang="en-US" sz="2800" dirty="0"/>
              <a:t> </a:t>
            </a:r>
            <a:r>
              <a:rPr lang="en-US" sz="2800" dirty="0" err="1"/>
              <a:t>şeylerdir</a:t>
            </a:r>
            <a:r>
              <a:rPr lang="en-US" sz="2800" dirty="0"/>
              <a:t>.  </a:t>
            </a:r>
            <a:r>
              <a:rPr lang="en-US" sz="2800" dirty="0" err="1"/>
              <a:t>Geçmişe</a:t>
            </a:r>
            <a:r>
              <a:rPr lang="en-US" sz="2800" dirty="0"/>
              <a:t> </a:t>
            </a:r>
            <a:r>
              <a:rPr lang="en-US" sz="2800" dirty="0" err="1"/>
              <a:t>bağlar</a:t>
            </a:r>
            <a:r>
              <a:rPr lang="en-US" sz="2800" dirty="0"/>
              <a:t>. </a:t>
            </a:r>
          </a:p>
          <a:p>
            <a:r>
              <a:rPr lang="en-US" sz="2800" dirty="0"/>
              <a:t>Her </a:t>
            </a:r>
            <a:r>
              <a:rPr lang="en-US" sz="2800" dirty="0" err="1"/>
              <a:t>toplum</a:t>
            </a:r>
            <a:r>
              <a:rPr lang="en-US" sz="2800" dirty="0"/>
              <a:t> </a:t>
            </a:r>
            <a:r>
              <a:rPr lang="en-US" sz="2800" dirty="0" err="1"/>
              <a:t>kendine</a:t>
            </a:r>
            <a:r>
              <a:rPr lang="en-US" sz="2800" dirty="0"/>
              <a:t> </a:t>
            </a:r>
            <a:r>
              <a:rPr lang="en-US" sz="2800" dirty="0" err="1"/>
              <a:t>özgü</a:t>
            </a:r>
            <a:r>
              <a:rPr lang="en-US" sz="2800" dirty="0"/>
              <a:t> </a:t>
            </a:r>
            <a:r>
              <a:rPr lang="en-US" sz="2800" dirty="0" err="1"/>
              <a:t>popüler</a:t>
            </a:r>
            <a:r>
              <a:rPr lang="en-US" sz="2800" dirty="0"/>
              <a:t> </a:t>
            </a:r>
            <a:r>
              <a:rPr lang="en-US" sz="2800" dirty="0" err="1"/>
              <a:t>kültüre</a:t>
            </a:r>
            <a:r>
              <a:rPr lang="en-US" sz="2800" dirty="0"/>
              <a:t> </a:t>
            </a:r>
            <a:r>
              <a:rPr lang="en-US" sz="2800" dirty="0" err="1"/>
              <a:t>sahiptir</a:t>
            </a:r>
            <a:r>
              <a:rPr lang="en-US" sz="2800" dirty="0"/>
              <a:t>. </a:t>
            </a:r>
          </a:p>
          <a:p>
            <a:r>
              <a:rPr lang="en-US" sz="2800" dirty="0" err="1"/>
              <a:t>Kitlesel</a:t>
            </a:r>
            <a:r>
              <a:rPr lang="en-US" sz="2800" dirty="0"/>
              <a:t> </a:t>
            </a:r>
            <a:r>
              <a:rPr lang="en-US" sz="2800" dirty="0" err="1"/>
              <a:t>tüketim</a:t>
            </a:r>
            <a:r>
              <a:rPr lang="en-US" sz="2800" dirty="0"/>
              <a:t> </a:t>
            </a:r>
            <a:r>
              <a:rPr lang="en-US" sz="2800" dirty="0" err="1"/>
              <a:t>aracıdır</a:t>
            </a:r>
            <a:r>
              <a:rPr lang="en-US" sz="2800" dirty="0"/>
              <a:t>. </a:t>
            </a:r>
          </a:p>
          <a:p>
            <a:r>
              <a:rPr lang="en-US" sz="2800" dirty="0" err="1"/>
              <a:t>Geçmiş</a:t>
            </a:r>
            <a:r>
              <a:rPr lang="en-US" sz="2800" dirty="0"/>
              <a:t> </a:t>
            </a:r>
            <a:r>
              <a:rPr lang="en-US" sz="2800" dirty="0" err="1"/>
              <a:t>yeniden</a:t>
            </a:r>
            <a:r>
              <a:rPr lang="en-US" sz="2800" dirty="0"/>
              <a:t> </a:t>
            </a:r>
            <a:r>
              <a:rPr lang="en-US" sz="2800" dirty="0" err="1"/>
              <a:t>yorumlanır</a:t>
            </a:r>
            <a:r>
              <a:rPr lang="en-US" sz="2800" dirty="0"/>
              <a:t>, </a:t>
            </a:r>
            <a:r>
              <a:rPr lang="en-US" sz="2800" dirty="0" err="1"/>
              <a:t>şu</a:t>
            </a:r>
            <a:r>
              <a:rPr lang="en-US" sz="2800" dirty="0"/>
              <a:t> an </a:t>
            </a:r>
            <a:r>
              <a:rPr lang="en-US" sz="2800" dirty="0" err="1"/>
              <a:t>değerlendirilir</a:t>
            </a:r>
            <a:r>
              <a:rPr lang="en-US" sz="2800" dirty="0"/>
              <a:t>, </a:t>
            </a:r>
            <a:r>
              <a:rPr lang="en-US" sz="2800" dirty="0" err="1"/>
              <a:t>gelecek</a:t>
            </a:r>
            <a:r>
              <a:rPr lang="en-US" sz="2800" dirty="0"/>
              <a:t> </a:t>
            </a:r>
            <a:r>
              <a:rPr lang="en-US" sz="2800" dirty="0" err="1"/>
              <a:t>projeksiyonu</a:t>
            </a:r>
            <a:r>
              <a:rPr lang="en-US" sz="2800" dirty="0"/>
              <a:t> </a:t>
            </a:r>
            <a:r>
              <a:rPr lang="en-US" sz="2800" dirty="0" err="1"/>
              <a:t>yapılır</a:t>
            </a:r>
            <a:r>
              <a:rPr lang="en-US" sz="2800" dirty="0"/>
              <a:t>. </a:t>
            </a:r>
            <a:endParaRPr lang="tr-TR" sz="2800" dirty="0"/>
          </a:p>
          <a:p>
            <a:endParaRPr lang="tr-TR" dirty="0"/>
          </a:p>
        </p:txBody>
      </p:sp>
    </p:spTree>
    <p:extLst>
      <p:ext uri="{BB962C8B-B14F-4D97-AF65-F5344CB8AC3E}">
        <p14:creationId xmlns:p14="http://schemas.microsoft.com/office/powerpoint/2010/main" val="1895347364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>
            <a:extLst>
              <a:ext uri="{FF2B5EF4-FFF2-40B4-BE49-F238E27FC236}">
                <a16:creationId xmlns:a16="http://schemas.microsoft.com/office/drawing/2014/main" id="{07660C55-99A5-6146-93E0-E20D958DB82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dirty="0"/>
              <a:t>İdeal kültür – gerçek kültür</a:t>
            </a:r>
          </a:p>
        </p:txBody>
      </p:sp>
      <p:sp>
        <p:nvSpPr>
          <p:cNvPr id="3" name="İçerik Yer Tutucusu 2">
            <a:extLst>
              <a:ext uri="{FF2B5EF4-FFF2-40B4-BE49-F238E27FC236}">
                <a16:creationId xmlns:a16="http://schemas.microsoft.com/office/drawing/2014/main" id="{7C1DB47B-FAD5-9540-8398-391B5B16715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220686" y="2169029"/>
            <a:ext cx="8998918" cy="4331804"/>
          </a:xfrm>
        </p:spPr>
        <p:txBody>
          <a:bodyPr>
            <a:normAutofit/>
          </a:bodyPr>
          <a:lstStyle/>
          <a:p>
            <a:r>
              <a:rPr lang="en-US" sz="2800" i="1" dirty="0"/>
              <a:t>İdeal </a:t>
            </a:r>
            <a:r>
              <a:rPr lang="en-US" sz="2800" i="1" dirty="0" err="1"/>
              <a:t>kültür</a:t>
            </a:r>
            <a:r>
              <a:rPr lang="en-US" sz="2800" dirty="0"/>
              <a:t>, </a:t>
            </a:r>
            <a:r>
              <a:rPr lang="en-US" sz="2800" dirty="0" err="1"/>
              <a:t>toplumu</a:t>
            </a:r>
            <a:r>
              <a:rPr lang="en-US" sz="2800" dirty="0"/>
              <a:t> </a:t>
            </a:r>
            <a:r>
              <a:rPr lang="en-US" sz="2800" dirty="0" err="1"/>
              <a:t>bir</a:t>
            </a:r>
            <a:r>
              <a:rPr lang="en-US" sz="2800" dirty="0"/>
              <a:t> </a:t>
            </a:r>
            <a:r>
              <a:rPr lang="en-US" sz="2800" dirty="0" err="1"/>
              <a:t>arada</a:t>
            </a:r>
            <a:r>
              <a:rPr lang="en-US" sz="2800" dirty="0"/>
              <a:t> </a:t>
            </a:r>
            <a:r>
              <a:rPr lang="en-US" sz="2800" dirty="0" err="1"/>
              <a:t>tutan</a:t>
            </a:r>
            <a:r>
              <a:rPr lang="en-US" sz="2800" dirty="0"/>
              <a:t> norm </a:t>
            </a:r>
            <a:r>
              <a:rPr lang="en-US" sz="2800" dirty="0" err="1"/>
              <a:t>ve</a:t>
            </a:r>
            <a:r>
              <a:rPr lang="en-US" sz="2800" dirty="0"/>
              <a:t> </a:t>
            </a:r>
            <a:r>
              <a:rPr lang="en-US" sz="2800" dirty="0" err="1"/>
              <a:t>değerlerin</a:t>
            </a:r>
            <a:r>
              <a:rPr lang="en-US" sz="2800" dirty="0"/>
              <a:t> </a:t>
            </a:r>
            <a:r>
              <a:rPr lang="en-US" sz="2800" dirty="0" err="1"/>
              <a:t>sadece</a:t>
            </a:r>
            <a:r>
              <a:rPr lang="en-US" sz="2800" dirty="0"/>
              <a:t> </a:t>
            </a:r>
            <a:r>
              <a:rPr lang="en-US" sz="2800" dirty="0" err="1"/>
              <a:t>kurallarda</a:t>
            </a:r>
            <a:r>
              <a:rPr lang="en-US" sz="2800" dirty="0"/>
              <a:t> </a:t>
            </a:r>
            <a:r>
              <a:rPr lang="en-US" sz="2800" dirty="0" err="1"/>
              <a:t>geçerli</a:t>
            </a:r>
            <a:r>
              <a:rPr lang="en-US" sz="2800" dirty="0"/>
              <a:t> </a:t>
            </a:r>
            <a:r>
              <a:rPr lang="en-US" sz="2800" dirty="0" err="1"/>
              <a:t>olmasıdır</a:t>
            </a:r>
            <a:r>
              <a:rPr lang="en-US" sz="2800" dirty="0"/>
              <a:t>. </a:t>
            </a:r>
            <a:endParaRPr lang="tr-TR" sz="2800" dirty="0"/>
          </a:p>
          <a:p>
            <a:r>
              <a:rPr lang="en-US" sz="2800" i="1" dirty="0" err="1"/>
              <a:t>Gerçek</a:t>
            </a:r>
            <a:r>
              <a:rPr lang="en-US" sz="2800" i="1" dirty="0"/>
              <a:t> </a:t>
            </a:r>
            <a:r>
              <a:rPr lang="en-US" sz="2800" i="1" dirty="0" err="1"/>
              <a:t>kültür</a:t>
            </a:r>
            <a:r>
              <a:rPr lang="en-US" sz="2800" dirty="0"/>
              <a:t>, </a:t>
            </a:r>
            <a:r>
              <a:rPr lang="en-US" sz="2800" dirty="0" err="1"/>
              <a:t>bu</a:t>
            </a:r>
            <a:r>
              <a:rPr lang="en-US" sz="2800" dirty="0"/>
              <a:t> </a:t>
            </a:r>
            <a:r>
              <a:rPr lang="en-US" sz="2800" dirty="0" err="1"/>
              <a:t>değerlerin</a:t>
            </a:r>
            <a:r>
              <a:rPr lang="en-US" sz="2800" dirty="0"/>
              <a:t> </a:t>
            </a:r>
            <a:r>
              <a:rPr lang="en-US" sz="2800" dirty="0" err="1"/>
              <a:t>gündelik</a:t>
            </a:r>
            <a:r>
              <a:rPr lang="en-US" sz="2800" dirty="0"/>
              <a:t> </a:t>
            </a:r>
            <a:r>
              <a:rPr lang="en-US" sz="2800" dirty="0" err="1"/>
              <a:t>yaşamdaki</a:t>
            </a:r>
            <a:r>
              <a:rPr lang="en-US" sz="2800" dirty="0"/>
              <a:t> </a:t>
            </a:r>
            <a:r>
              <a:rPr lang="en-US" sz="2800" dirty="0" err="1"/>
              <a:t>uygulanış</a:t>
            </a:r>
            <a:r>
              <a:rPr lang="en-US" sz="2800" dirty="0"/>
              <a:t> </a:t>
            </a:r>
            <a:r>
              <a:rPr lang="en-US" sz="2800" dirty="0" err="1"/>
              <a:t>biçimidir</a:t>
            </a:r>
            <a:r>
              <a:rPr lang="en-US" sz="2800" dirty="0"/>
              <a:t>. </a:t>
            </a:r>
          </a:p>
          <a:p>
            <a:r>
              <a:rPr lang="en-US" sz="2800" dirty="0"/>
              <a:t>İdeal </a:t>
            </a:r>
            <a:r>
              <a:rPr lang="en-US" sz="2800" dirty="0" err="1"/>
              <a:t>davranışlar</a:t>
            </a:r>
            <a:r>
              <a:rPr lang="en-US" sz="2800" dirty="0"/>
              <a:t> </a:t>
            </a:r>
            <a:r>
              <a:rPr lang="en-US" sz="2800" dirty="0" err="1"/>
              <a:t>gerçeğe</a:t>
            </a:r>
            <a:r>
              <a:rPr lang="en-US" sz="2800" dirty="0"/>
              <a:t> </a:t>
            </a:r>
            <a:r>
              <a:rPr lang="en-US" sz="2800" dirty="0" err="1"/>
              <a:t>yansır</a:t>
            </a:r>
            <a:r>
              <a:rPr lang="en-US" sz="2800" dirty="0"/>
              <a:t> </a:t>
            </a:r>
            <a:r>
              <a:rPr lang="en-US" sz="2800" dirty="0" err="1"/>
              <a:t>mı</a:t>
            </a:r>
            <a:r>
              <a:rPr lang="en-US" sz="2800" dirty="0"/>
              <a:t>?</a:t>
            </a:r>
          </a:p>
        </p:txBody>
      </p:sp>
    </p:spTree>
    <p:extLst>
      <p:ext uri="{BB962C8B-B14F-4D97-AF65-F5344CB8AC3E}">
        <p14:creationId xmlns:p14="http://schemas.microsoft.com/office/powerpoint/2010/main" val="1005498857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>
            <a:extLst>
              <a:ext uri="{FF2B5EF4-FFF2-40B4-BE49-F238E27FC236}">
                <a16:creationId xmlns:a16="http://schemas.microsoft.com/office/drawing/2014/main" id="{774D070F-8578-EB4F-BFBC-D946D3CD53A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dirty="0"/>
              <a:t>Yüksek kültür – yaygın kültür</a:t>
            </a:r>
          </a:p>
        </p:txBody>
      </p:sp>
      <p:sp>
        <p:nvSpPr>
          <p:cNvPr id="3" name="İçerik Yer Tutucusu 2">
            <a:extLst>
              <a:ext uri="{FF2B5EF4-FFF2-40B4-BE49-F238E27FC236}">
                <a16:creationId xmlns:a16="http://schemas.microsoft.com/office/drawing/2014/main" id="{3F0826EE-6A91-7B4C-A55C-49877DBFF52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078182" y="1905000"/>
            <a:ext cx="9426430" cy="4225437"/>
          </a:xfrm>
        </p:spPr>
        <p:txBody>
          <a:bodyPr>
            <a:normAutofit/>
          </a:bodyPr>
          <a:lstStyle/>
          <a:p>
            <a:r>
              <a:rPr lang="en-US" sz="2400" dirty="0" err="1"/>
              <a:t>Aynı</a:t>
            </a:r>
            <a:r>
              <a:rPr lang="en-US" sz="2400" dirty="0"/>
              <a:t> </a:t>
            </a:r>
            <a:r>
              <a:rPr lang="en-US" sz="2400" dirty="0" err="1"/>
              <a:t>toplum</a:t>
            </a:r>
            <a:r>
              <a:rPr lang="en-US" sz="2400" dirty="0"/>
              <a:t> </a:t>
            </a:r>
            <a:r>
              <a:rPr lang="en-US" sz="2400" dirty="0" err="1"/>
              <a:t>içinde</a:t>
            </a:r>
            <a:r>
              <a:rPr lang="en-US" sz="2400" dirty="0"/>
              <a:t> </a:t>
            </a:r>
            <a:r>
              <a:rPr lang="en-US" sz="2400" dirty="0" err="1"/>
              <a:t>yaşayan</a:t>
            </a:r>
            <a:r>
              <a:rPr lang="en-US" sz="2400" dirty="0"/>
              <a:t> </a:t>
            </a:r>
            <a:r>
              <a:rPr lang="en-US" sz="2400" dirty="0" err="1"/>
              <a:t>elitlerin</a:t>
            </a:r>
            <a:r>
              <a:rPr lang="en-US" sz="2400" dirty="0"/>
              <a:t> </a:t>
            </a:r>
            <a:r>
              <a:rPr lang="en-US" sz="2400" dirty="0" err="1"/>
              <a:t>ve</a:t>
            </a:r>
            <a:r>
              <a:rPr lang="en-US" sz="2400" dirty="0"/>
              <a:t> </a:t>
            </a:r>
            <a:r>
              <a:rPr lang="en-US" sz="2400" dirty="0" err="1"/>
              <a:t>geniş</a:t>
            </a:r>
            <a:r>
              <a:rPr lang="en-US" sz="2400" dirty="0"/>
              <a:t> </a:t>
            </a:r>
            <a:r>
              <a:rPr lang="en-US" sz="2400" dirty="0" err="1"/>
              <a:t>halk</a:t>
            </a:r>
            <a:r>
              <a:rPr lang="en-US" sz="2400" dirty="0"/>
              <a:t> </a:t>
            </a:r>
            <a:r>
              <a:rPr lang="en-US" sz="2400" dirty="0" err="1"/>
              <a:t>tabakalarının</a:t>
            </a:r>
            <a:r>
              <a:rPr lang="en-US" sz="2400" dirty="0"/>
              <a:t> norm </a:t>
            </a:r>
            <a:r>
              <a:rPr lang="en-US" sz="2400" dirty="0" err="1"/>
              <a:t>ve</a:t>
            </a:r>
            <a:r>
              <a:rPr lang="en-US" sz="2400" dirty="0"/>
              <a:t> </a:t>
            </a:r>
            <a:r>
              <a:rPr lang="en-US" sz="2400" dirty="0" err="1"/>
              <a:t>değerlerindeki</a:t>
            </a:r>
            <a:r>
              <a:rPr lang="en-US" sz="2400" dirty="0"/>
              <a:t> </a:t>
            </a:r>
            <a:r>
              <a:rPr lang="en-US" sz="2400" dirty="0" err="1"/>
              <a:t>ayrılıklarda</a:t>
            </a:r>
            <a:r>
              <a:rPr lang="en-US" sz="2400" dirty="0"/>
              <a:t> </a:t>
            </a:r>
            <a:r>
              <a:rPr lang="en-US" sz="2400" dirty="0" err="1"/>
              <a:t>mevcuttur</a:t>
            </a:r>
            <a:r>
              <a:rPr lang="en-US" sz="2400" dirty="0"/>
              <a:t>. </a:t>
            </a:r>
            <a:endParaRPr lang="tr-TR" sz="2400" dirty="0"/>
          </a:p>
          <a:p>
            <a:r>
              <a:rPr lang="en-US" sz="2400" i="1" dirty="0" err="1"/>
              <a:t>Yüksek</a:t>
            </a:r>
            <a:r>
              <a:rPr lang="en-US" sz="2400" i="1" dirty="0"/>
              <a:t> </a:t>
            </a:r>
            <a:r>
              <a:rPr lang="en-US" sz="2400" i="1" dirty="0" err="1"/>
              <a:t>kültür</a:t>
            </a:r>
            <a:r>
              <a:rPr lang="en-US" sz="2400" dirty="0"/>
              <a:t>, </a:t>
            </a:r>
            <a:r>
              <a:rPr lang="en-US" sz="2400" dirty="0" err="1"/>
              <a:t>toplum</a:t>
            </a:r>
            <a:r>
              <a:rPr lang="en-US" sz="2400" dirty="0"/>
              <a:t> </a:t>
            </a:r>
            <a:r>
              <a:rPr lang="en-US" sz="2400" dirty="0" err="1"/>
              <a:t>içinde</a:t>
            </a:r>
            <a:r>
              <a:rPr lang="en-US" sz="2400" dirty="0"/>
              <a:t> </a:t>
            </a:r>
            <a:r>
              <a:rPr lang="en-US" sz="2400" dirty="0" err="1"/>
              <a:t>özel</a:t>
            </a:r>
            <a:r>
              <a:rPr lang="en-US" sz="2400" dirty="0"/>
              <a:t> </a:t>
            </a:r>
            <a:r>
              <a:rPr lang="en-US" sz="2400" dirty="0" err="1"/>
              <a:t>bir</a:t>
            </a:r>
            <a:r>
              <a:rPr lang="en-US" sz="2400" dirty="0"/>
              <a:t> </a:t>
            </a:r>
            <a:r>
              <a:rPr lang="en-US" sz="2400" dirty="0" err="1"/>
              <a:t>yaşam</a:t>
            </a:r>
            <a:r>
              <a:rPr lang="en-US" sz="2400" dirty="0"/>
              <a:t> </a:t>
            </a:r>
            <a:r>
              <a:rPr lang="en-US" sz="2400" dirty="0" err="1"/>
              <a:t>biçimi</a:t>
            </a:r>
            <a:r>
              <a:rPr lang="en-US" sz="2400" dirty="0"/>
              <a:t>, </a:t>
            </a:r>
            <a:r>
              <a:rPr lang="en-US" sz="2400" dirty="0" err="1"/>
              <a:t>alışkanlıkları</a:t>
            </a:r>
            <a:r>
              <a:rPr lang="en-US" sz="2400" dirty="0"/>
              <a:t> </a:t>
            </a:r>
            <a:r>
              <a:rPr lang="en-US" sz="2400" dirty="0" err="1"/>
              <a:t>olan</a:t>
            </a:r>
            <a:r>
              <a:rPr lang="en-US" sz="2400" dirty="0"/>
              <a:t> </a:t>
            </a:r>
            <a:r>
              <a:rPr lang="en-US" sz="2400" dirty="0" err="1"/>
              <a:t>küçük</a:t>
            </a:r>
            <a:r>
              <a:rPr lang="en-US" sz="2400" dirty="0"/>
              <a:t> </a:t>
            </a:r>
            <a:r>
              <a:rPr lang="en-US" sz="2400" dirty="0" err="1"/>
              <a:t>elit</a:t>
            </a:r>
            <a:r>
              <a:rPr lang="en-US" sz="2400" dirty="0"/>
              <a:t> </a:t>
            </a:r>
            <a:r>
              <a:rPr lang="en-US" sz="2400" dirty="0" err="1"/>
              <a:t>grubun</a:t>
            </a:r>
            <a:r>
              <a:rPr lang="en-US" sz="2400" dirty="0"/>
              <a:t> </a:t>
            </a:r>
            <a:r>
              <a:rPr lang="en-US" sz="2400" dirty="0" err="1"/>
              <a:t>sahip</a:t>
            </a:r>
            <a:r>
              <a:rPr lang="en-US" sz="2400" dirty="0"/>
              <a:t> </a:t>
            </a:r>
            <a:r>
              <a:rPr lang="en-US" sz="2400" dirty="0" err="1"/>
              <a:t>olduğu</a:t>
            </a:r>
            <a:r>
              <a:rPr lang="en-US" sz="2400" dirty="0"/>
              <a:t> </a:t>
            </a:r>
            <a:r>
              <a:rPr lang="en-US" sz="2400" dirty="0" err="1"/>
              <a:t>değerlerdir</a:t>
            </a:r>
            <a:r>
              <a:rPr lang="en-US" sz="2400" dirty="0"/>
              <a:t>. </a:t>
            </a:r>
          </a:p>
          <a:p>
            <a:pPr lvl="1"/>
            <a:r>
              <a:rPr lang="en-US" sz="2400" dirty="0" err="1"/>
              <a:t>Üst</a:t>
            </a:r>
            <a:r>
              <a:rPr lang="en-US" sz="2400" dirty="0"/>
              <a:t> </a:t>
            </a:r>
            <a:r>
              <a:rPr lang="en-US" sz="2400" dirty="0" err="1"/>
              <a:t>sınıf</a:t>
            </a:r>
            <a:r>
              <a:rPr lang="en-US" sz="2400" dirty="0"/>
              <a:t> </a:t>
            </a:r>
            <a:r>
              <a:rPr lang="en-US" sz="2400" dirty="0" err="1"/>
              <a:t>yaşantı</a:t>
            </a:r>
            <a:r>
              <a:rPr lang="en-US" sz="2400" dirty="0"/>
              <a:t> </a:t>
            </a:r>
            <a:r>
              <a:rPr lang="en-US" sz="2400" dirty="0" err="1"/>
              <a:t>biçimleri</a:t>
            </a:r>
            <a:r>
              <a:rPr lang="en-US" sz="2400" dirty="0"/>
              <a:t>, </a:t>
            </a:r>
            <a:r>
              <a:rPr lang="en-US" sz="2400" dirty="0" err="1"/>
              <a:t>klasik</a:t>
            </a:r>
            <a:r>
              <a:rPr lang="en-US" sz="2400" dirty="0"/>
              <a:t> </a:t>
            </a:r>
            <a:r>
              <a:rPr lang="en-US" sz="2400" dirty="0" err="1"/>
              <a:t>müzik</a:t>
            </a:r>
            <a:r>
              <a:rPr lang="en-US" sz="2400" dirty="0"/>
              <a:t>, </a:t>
            </a:r>
            <a:r>
              <a:rPr lang="en-US" sz="2400" dirty="0" err="1"/>
              <a:t>resim</a:t>
            </a:r>
            <a:r>
              <a:rPr lang="en-US" sz="2400" dirty="0"/>
              <a:t> </a:t>
            </a:r>
            <a:r>
              <a:rPr lang="en-US" sz="2400" dirty="0" err="1"/>
              <a:t>ve</a:t>
            </a:r>
            <a:r>
              <a:rPr lang="en-US" sz="2400" dirty="0"/>
              <a:t> </a:t>
            </a:r>
            <a:r>
              <a:rPr lang="en-US" sz="2400" dirty="0" err="1"/>
              <a:t>heykel</a:t>
            </a:r>
            <a:r>
              <a:rPr lang="en-US" sz="2400" dirty="0"/>
              <a:t> </a:t>
            </a:r>
            <a:r>
              <a:rPr lang="en-US" sz="2400" dirty="0" err="1"/>
              <a:t>sanatı</a:t>
            </a:r>
            <a:r>
              <a:rPr lang="en-US" sz="2400" dirty="0"/>
              <a:t> </a:t>
            </a:r>
            <a:r>
              <a:rPr lang="en-US" sz="2400" dirty="0" err="1"/>
              <a:t>ile</a:t>
            </a:r>
            <a:r>
              <a:rPr lang="en-US" sz="2400" dirty="0"/>
              <a:t> </a:t>
            </a:r>
            <a:r>
              <a:rPr lang="en-US" sz="2400" dirty="0" err="1"/>
              <a:t>ilgilenmeleri</a:t>
            </a:r>
            <a:r>
              <a:rPr lang="en-US" sz="2400" dirty="0"/>
              <a:t> </a:t>
            </a:r>
            <a:r>
              <a:rPr lang="en-US" sz="2400" dirty="0" err="1"/>
              <a:t>gibi</a:t>
            </a:r>
            <a:r>
              <a:rPr lang="en-US" sz="2400" dirty="0"/>
              <a:t>. </a:t>
            </a:r>
            <a:endParaRPr lang="tr-TR" sz="2400" dirty="0"/>
          </a:p>
          <a:p>
            <a:r>
              <a:rPr lang="en-US" sz="2400" i="1" dirty="0" err="1"/>
              <a:t>Yaygın</a:t>
            </a:r>
            <a:r>
              <a:rPr lang="en-US" sz="2400" i="1" dirty="0"/>
              <a:t> </a:t>
            </a:r>
            <a:r>
              <a:rPr lang="en-US" sz="2400" i="1" dirty="0" err="1"/>
              <a:t>kültür</a:t>
            </a:r>
            <a:r>
              <a:rPr lang="en-US" sz="2400" dirty="0"/>
              <a:t> </a:t>
            </a:r>
            <a:r>
              <a:rPr lang="en-US" sz="2400" dirty="0" err="1"/>
              <a:t>ise</a:t>
            </a:r>
            <a:r>
              <a:rPr lang="en-US" sz="2400" dirty="0"/>
              <a:t> </a:t>
            </a:r>
            <a:r>
              <a:rPr lang="en-US" sz="2400" dirty="0" err="1"/>
              <a:t>halk</a:t>
            </a:r>
            <a:r>
              <a:rPr lang="en-US" sz="2400" dirty="0"/>
              <a:t> </a:t>
            </a:r>
            <a:r>
              <a:rPr lang="en-US" sz="2400" dirty="0" err="1"/>
              <a:t>kitlelerinin</a:t>
            </a:r>
            <a:r>
              <a:rPr lang="en-US" sz="2400" dirty="0"/>
              <a:t> </a:t>
            </a:r>
            <a:r>
              <a:rPr lang="en-US" sz="2400" dirty="0" err="1"/>
              <a:t>benimsediği</a:t>
            </a:r>
            <a:r>
              <a:rPr lang="en-US" sz="2400" dirty="0"/>
              <a:t> </a:t>
            </a:r>
            <a:r>
              <a:rPr lang="en-US" sz="2400" dirty="0" err="1"/>
              <a:t>yaşam</a:t>
            </a:r>
            <a:r>
              <a:rPr lang="en-US" sz="2400" dirty="0"/>
              <a:t> </a:t>
            </a:r>
            <a:r>
              <a:rPr lang="en-US" sz="2400" dirty="0" err="1"/>
              <a:t>biçimi</a:t>
            </a:r>
            <a:r>
              <a:rPr lang="en-US" sz="2400" dirty="0"/>
              <a:t> </a:t>
            </a:r>
            <a:r>
              <a:rPr lang="en-US" sz="2400" dirty="0" err="1"/>
              <a:t>ve</a:t>
            </a:r>
            <a:r>
              <a:rPr lang="en-US" sz="2400" dirty="0"/>
              <a:t> </a:t>
            </a:r>
            <a:r>
              <a:rPr lang="en-US" sz="2400" dirty="0" err="1"/>
              <a:t>farklı</a:t>
            </a:r>
            <a:r>
              <a:rPr lang="en-US" sz="2400" dirty="0"/>
              <a:t> </a:t>
            </a:r>
            <a:r>
              <a:rPr lang="en-US" sz="2400" dirty="0" err="1"/>
              <a:t>değerlerdir</a:t>
            </a:r>
            <a:r>
              <a:rPr lang="en-US" sz="2400" dirty="0"/>
              <a:t>. </a:t>
            </a:r>
          </a:p>
          <a:p>
            <a:pPr marL="0" indent="0">
              <a:buNone/>
            </a:pPr>
            <a:endParaRPr lang="tr-TR" dirty="0"/>
          </a:p>
        </p:txBody>
      </p:sp>
    </p:spTree>
    <p:extLst>
      <p:ext uri="{BB962C8B-B14F-4D97-AF65-F5344CB8AC3E}">
        <p14:creationId xmlns:p14="http://schemas.microsoft.com/office/powerpoint/2010/main" val="725285435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>
            <a:extLst>
              <a:ext uri="{FF2B5EF4-FFF2-40B4-BE49-F238E27FC236}">
                <a16:creationId xmlns:a16="http://schemas.microsoft.com/office/drawing/2014/main" id="{1F5E5D5F-AD3E-C641-BDBE-4ED563329E4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dirty="0"/>
              <a:t>Alt kültür – Karşıt kültür</a:t>
            </a:r>
          </a:p>
        </p:txBody>
      </p:sp>
      <p:sp>
        <p:nvSpPr>
          <p:cNvPr id="3" name="İçerik Yer Tutucusu 2">
            <a:extLst>
              <a:ext uri="{FF2B5EF4-FFF2-40B4-BE49-F238E27FC236}">
                <a16:creationId xmlns:a16="http://schemas.microsoft.com/office/drawing/2014/main" id="{9DB66B07-6877-B040-A2AA-0CD4948077A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018805" y="1264555"/>
            <a:ext cx="9212674" cy="5236278"/>
          </a:xfrm>
        </p:spPr>
        <p:txBody>
          <a:bodyPr>
            <a:normAutofit/>
          </a:bodyPr>
          <a:lstStyle/>
          <a:p>
            <a:r>
              <a:rPr lang="en-US" sz="2000" i="1" dirty="0"/>
              <a:t>Alt </a:t>
            </a:r>
            <a:r>
              <a:rPr lang="en-US" sz="2000" i="1" dirty="0" err="1"/>
              <a:t>kültür</a:t>
            </a:r>
            <a:r>
              <a:rPr lang="en-US" sz="2000" dirty="0"/>
              <a:t>, </a:t>
            </a:r>
            <a:r>
              <a:rPr lang="en-US" sz="2000" dirty="0" err="1"/>
              <a:t>toplumda</a:t>
            </a:r>
            <a:r>
              <a:rPr lang="en-US" sz="2000" dirty="0"/>
              <a:t> </a:t>
            </a:r>
            <a:r>
              <a:rPr lang="en-US" sz="2000" dirty="0" err="1"/>
              <a:t>genel</a:t>
            </a:r>
            <a:r>
              <a:rPr lang="en-US" sz="2000" dirty="0"/>
              <a:t> </a:t>
            </a:r>
            <a:r>
              <a:rPr lang="en-US" sz="2000" dirty="0" err="1"/>
              <a:t>kültürel</a:t>
            </a:r>
            <a:r>
              <a:rPr lang="en-US" sz="2000" dirty="0"/>
              <a:t> </a:t>
            </a:r>
            <a:r>
              <a:rPr lang="en-US" sz="2000" dirty="0" err="1"/>
              <a:t>değerleri</a:t>
            </a:r>
            <a:r>
              <a:rPr lang="en-US" sz="2000" dirty="0"/>
              <a:t> </a:t>
            </a:r>
            <a:r>
              <a:rPr lang="en-US" sz="2000" dirty="0" err="1"/>
              <a:t>paylaşan</a:t>
            </a:r>
            <a:r>
              <a:rPr lang="en-US" sz="2000" dirty="0"/>
              <a:t> </a:t>
            </a:r>
            <a:r>
              <a:rPr lang="en-US" sz="2000" dirty="0" err="1"/>
              <a:t>ancak</a:t>
            </a:r>
            <a:r>
              <a:rPr lang="en-US" sz="2000" dirty="0"/>
              <a:t> </a:t>
            </a:r>
            <a:r>
              <a:rPr lang="en-US" sz="2000" dirty="0" err="1"/>
              <a:t>bunun</a:t>
            </a:r>
            <a:r>
              <a:rPr lang="en-US" sz="2000" dirty="0"/>
              <a:t> </a:t>
            </a:r>
            <a:r>
              <a:rPr lang="en-US" sz="2000" dirty="0" err="1"/>
              <a:t>dışında</a:t>
            </a:r>
            <a:r>
              <a:rPr lang="en-US" sz="2000" dirty="0"/>
              <a:t> </a:t>
            </a:r>
            <a:r>
              <a:rPr lang="en-US" sz="2000" dirty="0" err="1"/>
              <a:t>kendisini</a:t>
            </a:r>
            <a:r>
              <a:rPr lang="en-US" sz="2000" dirty="0"/>
              <a:t> </a:t>
            </a:r>
            <a:r>
              <a:rPr lang="en-US" sz="2000" dirty="0" err="1"/>
              <a:t>diğer</a:t>
            </a:r>
            <a:r>
              <a:rPr lang="en-US" sz="2000" dirty="0"/>
              <a:t> </a:t>
            </a:r>
            <a:r>
              <a:rPr lang="en-US" sz="2000" dirty="0" err="1"/>
              <a:t>gruplardan</a:t>
            </a:r>
            <a:r>
              <a:rPr lang="en-US" sz="2000" dirty="0"/>
              <a:t> </a:t>
            </a:r>
            <a:r>
              <a:rPr lang="en-US" sz="2000" dirty="0" err="1"/>
              <a:t>ayıran</a:t>
            </a:r>
            <a:r>
              <a:rPr lang="en-US" sz="2000" dirty="0"/>
              <a:t> </a:t>
            </a:r>
            <a:r>
              <a:rPr lang="en-US" sz="2000" dirty="0" err="1"/>
              <a:t>değer</a:t>
            </a:r>
            <a:r>
              <a:rPr lang="en-US" sz="2000" dirty="0"/>
              <a:t>, norm </a:t>
            </a:r>
            <a:r>
              <a:rPr lang="en-US" sz="2000" dirty="0" err="1"/>
              <a:t>ve</a:t>
            </a:r>
            <a:r>
              <a:rPr lang="en-US" sz="2000" dirty="0"/>
              <a:t> </a:t>
            </a:r>
            <a:r>
              <a:rPr lang="en-US" sz="2000" dirty="0" err="1"/>
              <a:t>yaşam</a:t>
            </a:r>
            <a:r>
              <a:rPr lang="en-US" sz="2000" dirty="0"/>
              <a:t> </a:t>
            </a:r>
            <a:r>
              <a:rPr lang="en-US" sz="2000" dirty="0" err="1"/>
              <a:t>biçimine</a:t>
            </a:r>
            <a:r>
              <a:rPr lang="en-US" sz="2000" dirty="0"/>
              <a:t> </a:t>
            </a:r>
            <a:r>
              <a:rPr lang="en-US" sz="2000" dirty="0" err="1"/>
              <a:t>sahip</a:t>
            </a:r>
            <a:r>
              <a:rPr lang="en-US" sz="2000" dirty="0"/>
              <a:t> </a:t>
            </a:r>
            <a:r>
              <a:rPr lang="en-US" sz="2000" dirty="0" err="1"/>
              <a:t>gruplardır</a:t>
            </a:r>
            <a:r>
              <a:rPr lang="en-US" sz="2000" dirty="0"/>
              <a:t>. </a:t>
            </a:r>
          </a:p>
          <a:p>
            <a:r>
              <a:rPr lang="en-US" sz="2000" dirty="0" err="1"/>
              <a:t>Gençlik</a:t>
            </a:r>
            <a:r>
              <a:rPr lang="en-US" sz="2000" dirty="0"/>
              <a:t>, </a:t>
            </a:r>
            <a:r>
              <a:rPr lang="en-US" sz="2000" dirty="0" err="1"/>
              <a:t>ırklar</a:t>
            </a:r>
            <a:r>
              <a:rPr lang="en-US" sz="2000" dirty="0"/>
              <a:t>, </a:t>
            </a:r>
            <a:r>
              <a:rPr lang="en-US" sz="2000" dirty="0" err="1"/>
              <a:t>etnik</a:t>
            </a:r>
            <a:r>
              <a:rPr lang="en-US" sz="2000" dirty="0"/>
              <a:t> </a:t>
            </a:r>
            <a:r>
              <a:rPr lang="en-US" sz="2000" dirty="0" err="1"/>
              <a:t>gruplar</a:t>
            </a:r>
            <a:r>
              <a:rPr lang="en-US" sz="2000" dirty="0"/>
              <a:t> vs </a:t>
            </a:r>
            <a:r>
              <a:rPr lang="en-US" sz="2000" dirty="0" err="1"/>
              <a:t>oluşturduğu</a:t>
            </a:r>
            <a:r>
              <a:rPr lang="en-US" sz="2000" dirty="0"/>
              <a:t> alt </a:t>
            </a:r>
            <a:r>
              <a:rPr lang="en-US" sz="2000" dirty="0" err="1"/>
              <a:t>kültürler</a:t>
            </a:r>
            <a:r>
              <a:rPr lang="en-US" sz="2000" dirty="0"/>
              <a:t> </a:t>
            </a:r>
            <a:r>
              <a:rPr lang="en-US" sz="2000" dirty="0" err="1"/>
              <a:t>vardır</a:t>
            </a:r>
            <a:r>
              <a:rPr lang="en-US" sz="2000" dirty="0"/>
              <a:t>. </a:t>
            </a:r>
          </a:p>
          <a:p>
            <a:r>
              <a:rPr lang="en-US" sz="2000" dirty="0"/>
              <a:t>Alt </a:t>
            </a:r>
            <a:r>
              <a:rPr lang="en-US" sz="2000" dirty="0" err="1"/>
              <a:t>kültürler</a:t>
            </a:r>
            <a:r>
              <a:rPr lang="en-US" sz="2000" dirty="0"/>
              <a:t> </a:t>
            </a:r>
            <a:r>
              <a:rPr lang="en-US" sz="2000" dirty="0" err="1"/>
              <a:t>diğer</a:t>
            </a:r>
            <a:r>
              <a:rPr lang="en-US" sz="2000" dirty="0"/>
              <a:t> alt </a:t>
            </a:r>
            <a:r>
              <a:rPr lang="en-US" sz="2000" dirty="0" err="1"/>
              <a:t>kültür</a:t>
            </a:r>
            <a:r>
              <a:rPr lang="en-US" sz="2000" dirty="0"/>
              <a:t> </a:t>
            </a:r>
            <a:r>
              <a:rPr lang="en-US" sz="2000" dirty="0" err="1"/>
              <a:t>üyelerine</a:t>
            </a:r>
            <a:r>
              <a:rPr lang="en-US" sz="2000" dirty="0"/>
              <a:t> </a:t>
            </a:r>
            <a:r>
              <a:rPr lang="en-US" sz="2000" dirty="0" err="1"/>
              <a:t>yönelik</a:t>
            </a:r>
            <a:r>
              <a:rPr lang="en-US" sz="2000" dirty="0"/>
              <a:t> </a:t>
            </a:r>
            <a:r>
              <a:rPr lang="en-US" sz="2000" dirty="0" err="1"/>
              <a:t>etnosentrik</a:t>
            </a:r>
            <a:r>
              <a:rPr lang="en-US" sz="2000" dirty="0"/>
              <a:t> </a:t>
            </a:r>
            <a:r>
              <a:rPr lang="en-US" sz="2000" dirty="0" err="1"/>
              <a:t>tutum</a:t>
            </a:r>
            <a:r>
              <a:rPr lang="en-US" sz="2000" dirty="0"/>
              <a:t> </a:t>
            </a:r>
            <a:r>
              <a:rPr lang="en-US" sz="2000" dirty="0" err="1"/>
              <a:t>izlerler</a:t>
            </a:r>
            <a:r>
              <a:rPr lang="en-US" sz="2000" dirty="0"/>
              <a:t> </a:t>
            </a:r>
            <a:endParaRPr lang="tr-TR" sz="2000" dirty="0"/>
          </a:p>
          <a:p>
            <a:r>
              <a:rPr lang="en-US" sz="2000" i="1" dirty="0" err="1"/>
              <a:t>Karşıt</a:t>
            </a:r>
            <a:r>
              <a:rPr lang="en-US" sz="2000" i="1" dirty="0"/>
              <a:t> </a:t>
            </a:r>
            <a:r>
              <a:rPr lang="en-US" sz="2000" i="1" dirty="0" err="1"/>
              <a:t>kültür</a:t>
            </a:r>
            <a:r>
              <a:rPr lang="en-US" sz="2000" dirty="0"/>
              <a:t>, alt </a:t>
            </a:r>
            <a:r>
              <a:rPr lang="en-US" sz="2000" dirty="0" err="1"/>
              <a:t>kültürdür</a:t>
            </a:r>
            <a:r>
              <a:rPr lang="en-US" sz="2000" dirty="0"/>
              <a:t> </a:t>
            </a:r>
            <a:r>
              <a:rPr lang="en-US" sz="2000" dirty="0" err="1"/>
              <a:t>ancak</a:t>
            </a:r>
            <a:r>
              <a:rPr lang="en-US" sz="2000" dirty="0"/>
              <a:t>, </a:t>
            </a:r>
            <a:r>
              <a:rPr lang="en-US" sz="2000" dirty="0" err="1"/>
              <a:t>değerler</a:t>
            </a:r>
            <a:r>
              <a:rPr lang="en-US" sz="2000" dirty="0"/>
              <a:t>, norm </a:t>
            </a:r>
            <a:r>
              <a:rPr lang="en-US" sz="2000" dirty="0" err="1"/>
              <a:t>ve</a:t>
            </a:r>
            <a:r>
              <a:rPr lang="en-US" sz="2000" dirty="0"/>
              <a:t> </a:t>
            </a:r>
            <a:r>
              <a:rPr lang="en-US" sz="2000" dirty="0" err="1"/>
              <a:t>yaşam</a:t>
            </a:r>
            <a:r>
              <a:rPr lang="en-US" sz="2000" dirty="0"/>
              <a:t> </a:t>
            </a:r>
            <a:r>
              <a:rPr lang="en-US" sz="2000" dirty="0" err="1"/>
              <a:t>biçimleri</a:t>
            </a:r>
            <a:r>
              <a:rPr lang="en-US" sz="2000" dirty="0"/>
              <a:t> </a:t>
            </a:r>
            <a:r>
              <a:rPr lang="en-US" sz="2000" dirty="0" err="1"/>
              <a:t>açısından</a:t>
            </a:r>
            <a:r>
              <a:rPr lang="en-US" sz="2000" dirty="0"/>
              <a:t> </a:t>
            </a:r>
            <a:r>
              <a:rPr lang="en-US" sz="2000" dirty="0" err="1"/>
              <a:t>içinde</a:t>
            </a:r>
            <a:r>
              <a:rPr lang="en-US" sz="2000" dirty="0"/>
              <a:t> </a:t>
            </a:r>
            <a:r>
              <a:rPr lang="en-US" sz="2000" dirty="0" err="1"/>
              <a:t>yaşanılan</a:t>
            </a:r>
            <a:r>
              <a:rPr lang="en-US" sz="2000" dirty="0"/>
              <a:t> </a:t>
            </a:r>
            <a:r>
              <a:rPr lang="en-US" sz="2000" dirty="0" err="1"/>
              <a:t>kültüre</a:t>
            </a:r>
            <a:r>
              <a:rPr lang="en-US" sz="2000" dirty="0"/>
              <a:t> </a:t>
            </a:r>
            <a:r>
              <a:rPr lang="en-US" sz="2000" dirty="0" err="1"/>
              <a:t>ters</a:t>
            </a:r>
            <a:r>
              <a:rPr lang="en-US" sz="2000" dirty="0"/>
              <a:t> </a:t>
            </a:r>
            <a:r>
              <a:rPr lang="en-US" sz="2000" dirty="0" err="1"/>
              <a:t>düşen</a:t>
            </a:r>
            <a:r>
              <a:rPr lang="en-US" sz="2000" dirty="0"/>
              <a:t> </a:t>
            </a:r>
            <a:r>
              <a:rPr lang="en-US" sz="2000" dirty="0" err="1"/>
              <a:t>tutum</a:t>
            </a:r>
            <a:r>
              <a:rPr lang="en-US" sz="2000" dirty="0"/>
              <a:t> </a:t>
            </a:r>
            <a:r>
              <a:rPr lang="en-US" sz="2000" dirty="0" err="1"/>
              <a:t>ve</a:t>
            </a:r>
            <a:r>
              <a:rPr lang="en-US" sz="2000" dirty="0"/>
              <a:t> </a:t>
            </a:r>
            <a:r>
              <a:rPr lang="en-US" sz="2000" dirty="0" err="1"/>
              <a:t>davranışları</a:t>
            </a:r>
            <a:r>
              <a:rPr lang="en-US" sz="2000" dirty="0"/>
              <a:t> </a:t>
            </a:r>
            <a:r>
              <a:rPr lang="en-US" sz="2000" dirty="0" err="1"/>
              <a:t>benimser</a:t>
            </a:r>
            <a:r>
              <a:rPr lang="en-US" sz="2000" dirty="0"/>
              <a:t>. </a:t>
            </a:r>
          </a:p>
          <a:p>
            <a:r>
              <a:rPr lang="en-US" sz="2000" dirty="0" err="1"/>
              <a:t>Gençler</a:t>
            </a:r>
            <a:r>
              <a:rPr lang="en-US" sz="2000" dirty="0"/>
              <a:t> </a:t>
            </a:r>
            <a:r>
              <a:rPr lang="en-US" sz="2000" dirty="0" err="1"/>
              <a:t>arasında</a:t>
            </a:r>
            <a:r>
              <a:rPr lang="en-US" sz="2000" dirty="0"/>
              <a:t> </a:t>
            </a:r>
            <a:r>
              <a:rPr lang="en-US" sz="2000" dirty="0" err="1"/>
              <a:t>yaygındır</a:t>
            </a:r>
            <a:r>
              <a:rPr lang="en-US" sz="2000" dirty="0"/>
              <a:t>. </a:t>
            </a:r>
            <a:r>
              <a:rPr lang="en-US" sz="2000" dirty="0" err="1"/>
              <a:t>Gençlerin</a:t>
            </a:r>
            <a:r>
              <a:rPr lang="en-US" sz="2000" dirty="0"/>
              <a:t> </a:t>
            </a:r>
            <a:r>
              <a:rPr lang="en-US" sz="2000" dirty="0" err="1"/>
              <a:t>kültürel</a:t>
            </a:r>
            <a:r>
              <a:rPr lang="en-US" sz="2000" dirty="0"/>
              <a:t> </a:t>
            </a:r>
            <a:r>
              <a:rPr lang="en-US" sz="2000" dirty="0" err="1"/>
              <a:t>standartlara</a:t>
            </a:r>
            <a:r>
              <a:rPr lang="en-US" sz="2000" dirty="0"/>
              <a:t> </a:t>
            </a:r>
            <a:r>
              <a:rPr lang="en-US" sz="2000" dirty="0" err="1"/>
              <a:t>uyumu</a:t>
            </a:r>
            <a:r>
              <a:rPr lang="en-US" sz="2000" dirty="0"/>
              <a:t> </a:t>
            </a:r>
            <a:r>
              <a:rPr lang="en-US" sz="2000" dirty="0" err="1"/>
              <a:t>daha</a:t>
            </a:r>
            <a:r>
              <a:rPr lang="en-US" sz="2000" dirty="0"/>
              <a:t> </a:t>
            </a:r>
            <a:r>
              <a:rPr lang="en-US" sz="2000" dirty="0" err="1"/>
              <a:t>kolayken</a:t>
            </a:r>
            <a:r>
              <a:rPr lang="en-US" sz="2000" dirty="0"/>
              <a:t>, </a:t>
            </a:r>
            <a:r>
              <a:rPr lang="en-US" sz="2000" dirty="0" err="1"/>
              <a:t>yaşlı</a:t>
            </a:r>
            <a:r>
              <a:rPr lang="en-US" sz="2000" dirty="0"/>
              <a:t> </a:t>
            </a:r>
            <a:r>
              <a:rPr lang="en-US" sz="2000" dirty="0" err="1"/>
              <a:t>kişiler</a:t>
            </a:r>
            <a:r>
              <a:rPr lang="en-US" sz="2000" dirty="0"/>
              <a:t> </a:t>
            </a:r>
            <a:r>
              <a:rPr lang="en-US" sz="2000" dirty="0" err="1"/>
              <a:t>için</a:t>
            </a:r>
            <a:r>
              <a:rPr lang="en-US" sz="2000" dirty="0"/>
              <a:t> </a:t>
            </a:r>
            <a:r>
              <a:rPr lang="en-US" sz="2000" dirty="0" err="1"/>
              <a:t>bu</a:t>
            </a:r>
            <a:r>
              <a:rPr lang="en-US" sz="2000" dirty="0"/>
              <a:t> </a:t>
            </a:r>
            <a:r>
              <a:rPr lang="en-US" sz="2000" dirty="0" err="1"/>
              <a:t>kolay</a:t>
            </a:r>
            <a:r>
              <a:rPr lang="en-US" sz="2000" dirty="0"/>
              <a:t> </a:t>
            </a:r>
            <a:r>
              <a:rPr lang="en-US" sz="2000" dirty="0" err="1"/>
              <a:t>değildir</a:t>
            </a:r>
            <a:r>
              <a:rPr lang="en-US" sz="2000" dirty="0"/>
              <a:t>.  </a:t>
            </a:r>
          </a:p>
          <a:p>
            <a:pPr lvl="1"/>
            <a:r>
              <a:rPr lang="en-US" sz="2000" dirty="0"/>
              <a:t>1960’lı </a:t>
            </a:r>
            <a:r>
              <a:rPr lang="en-US" sz="2000" dirty="0" err="1"/>
              <a:t>yılların</a:t>
            </a:r>
            <a:r>
              <a:rPr lang="en-US" sz="2000" dirty="0"/>
              <a:t> </a:t>
            </a:r>
            <a:r>
              <a:rPr lang="en-US" sz="2000" dirty="0" err="1"/>
              <a:t>hippi</a:t>
            </a:r>
            <a:r>
              <a:rPr lang="en-US" sz="2000" dirty="0"/>
              <a:t> </a:t>
            </a:r>
            <a:r>
              <a:rPr lang="en-US" sz="2000" dirty="0" err="1"/>
              <a:t>kültür</a:t>
            </a:r>
            <a:r>
              <a:rPr lang="en-US" sz="2000" dirty="0"/>
              <a:t>. </a:t>
            </a:r>
            <a:r>
              <a:rPr lang="en-US" sz="2000" dirty="0" err="1"/>
              <a:t>Yaygın</a:t>
            </a:r>
            <a:r>
              <a:rPr lang="en-US" sz="2000" dirty="0"/>
              <a:t> </a:t>
            </a:r>
            <a:r>
              <a:rPr lang="en-US" sz="2000" dirty="0" err="1"/>
              <a:t>olan</a:t>
            </a:r>
            <a:r>
              <a:rPr lang="en-US" sz="2000" dirty="0"/>
              <a:t> </a:t>
            </a:r>
            <a:r>
              <a:rPr lang="en-US" sz="2000" dirty="0" err="1"/>
              <a:t>değerlere</a:t>
            </a:r>
            <a:r>
              <a:rPr lang="en-US" sz="2000" dirty="0"/>
              <a:t> </a:t>
            </a:r>
            <a:r>
              <a:rPr lang="en-US" sz="2000" dirty="0" err="1"/>
              <a:t>karşı</a:t>
            </a:r>
            <a:r>
              <a:rPr lang="en-US" sz="2000" dirty="0"/>
              <a:t> </a:t>
            </a:r>
            <a:r>
              <a:rPr lang="en-US" sz="2000" dirty="0" err="1"/>
              <a:t>çıkarak</a:t>
            </a:r>
            <a:r>
              <a:rPr lang="en-US" sz="2000" dirty="0"/>
              <a:t>, humanism, </a:t>
            </a:r>
            <a:r>
              <a:rPr lang="en-US" sz="2000" dirty="0" err="1"/>
              <a:t>barış</a:t>
            </a:r>
            <a:r>
              <a:rPr lang="en-US" sz="2000" dirty="0"/>
              <a:t>, </a:t>
            </a:r>
            <a:r>
              <a:rPr lang="en-US" sz="2000" dirty="0" err="1"/>
              <a:t>aşk</a:t>
            </a:r>
            <a:r>
              <a:rPr lang="en-US" sz="2000" dirty="0"/>
              <a:t>, </a:t>
            </a:r>
            <a:r>
              <a:rPr lang="en-US" sz="2000" dirty="0" err="1"/>
              <a:t>romantizm</a:t>
            </a:r>
            <a:r>
              <a:rPr lang="en-US" sz="2000" dirty="0"/>
              <a:t> </a:t>
            </a:r>
            <a:r>
              <a:rPr lang="en-US" sz="2000" dirty="0" err="1"/>
              <a:t>gibi</a:t>
            </a:r>
            <a:r>
              <a:rPr lang="en-US" sz="2000" dirty="0"/>
              <a:t> </a:t>
            </a:r>
            <a:r>
              <a:rPr lang="en-US" sz="2000" dirty="0" err="1"/>
              <a:t>değerlere</a:t>
            </a:r>
            <a:r>
              <a:rPr lang="en-US" sz="2000" dirty="0"/>
              <a:t> </a:t>
            </a:r>
            <a:r>
              <a:rPr lang="en-US" sz="2000" dirty="0" err="1"/>
              <a:t>ağırlık</a:t>
            </a:r>
            <a:r>
              <a:rPr lang="en-US" sz="2000" dirty="0"/>
              <a:t> vermis, </a:t>
            </a:r>
            <a:r>
              <a:rPr lang="en-US" sz="2000" dirty="0" err="1"/>
              <a:t>kıyafet</a:t>
            </a:r>
            <a:r>
              <a:rPr lang="en-US" sz="2000" dirty="0"/>
              <a:t>, slogan </a:t>
            </a:r>
            <a:r>
              <a:rPr lang="en-US" sz="2000" dirty="0" err="1"/>
              <a:t>ve</a:t>
            </a:r>
            <a:r>
              <a:rPr lang="en-US" sz="2000" dirty="0"/>
              <a:t> </a:t>
            </a:r>
            <a:r>
              <a:rPr lang="en-US" sz="2000" dirty="0" err="1"/>
              <a:t>benimsedikleri</a:t>
            </a:r>
            <a:r>
              <a:rPr lang="en-US" sz="2000" dirty="0"/>
              <a:t> </a:t>
            </a:r>
            <a:r>
              <a:rPr lang="en-US" sz="2000" dirty="0" err="1"/>
              <a:t>kültür</a:t>
            </a:r>
            <a:r>
              <a:rPr lang="en-US" sz="2000" dirty="0"/>
              <a:t> </a:t>
            </a:r>
            <a:r>
              <a:rPr lang="en-US" sz="2000" dirty="0" err="1"/>
              <a:t>ile</a:t>
            </a:r>
            <a:r>
              <a:rPr lang="en-US" sz="2000" dirty="0"/>
              <a:t> </a:t>
            </a:r>
            <a:r>
              <a:rPr lang="en-US" sz="2000" dirty="0" err="1"/>
              <a:t>toplumun</a:t>
            </a:r>
            <a:r>
              <a:rPr lang="en-US" sz="2000" dirty="0"/>
              <a:t> </a:t>
            </a:r>
            <a:r>
              <a:rPr lang="en-US" sz="2000" dirty="0" err="1"/>
              <a:t>değerlerine</a:t>
            </a:r>
            <a:r>
              <a:rPr lang="en-US" sz="2000" dirty="0"/>
              <a:t> </a:t>
            </a:r>
            <a:r>
              <a:rPr lang="en-US" sz="2000" dirty="0" err="1"/>
              <a:t>karşı</a:t>
            </a:r>
            <a:r>
              <a:rPr lang="en-US" sz="2000" dirty="0"/>
              <a:t> </a:t>
            </a:r>
            <a:r>
              <a:rPr lang="en-US" sz="2000" dirty="0" err="1"/>
              <a:t>çıkmışlardır</a:t>
            </a:r>
            <a:r>
              <a:rPr lang="en-US" sz="2000" dirty="0"/>
              <a:t>. </a:t>
            </a:r>
            <a:endParaRPr lang="tr-TR" sz="2000" dirty="0"/>
          </a:p>
          <a:p>
            <a:endParaRPr lang="tr-TR" dirty="0"/>
          </a:p>
        </p:txBody>
      </p:sp>
    </p:spTree>
    <p:extLst>
      <p:ext uri="{BB962C8B-B14F-4D97-AF65-F5344CB8AC3E}">
        <p14:creationId xmlns:p14="http://schemas.microsoft.com/office/powerpoint/2010/main" val="3605659456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İçerik Yer Tutucusu 7">
            <a:extLst>
              <a:ext uri="{FF2B5EF4-FFF2-40B4-BE49-F238E27FC236}">
                <a16:creationId xmlns:a16="http://schemas.microsoft.com/office/drawing/2014/main" id="{81561FE1-98BC-C14B-A490-93C12A901BE4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4264317" y="349158"/>
            <a:ext cx="4269787" cy="5781279"/>
          </a:xfrm>
        </p:spPr>
      </p:pic>
    </p:spTree>
    <p:extLst>
      <p:ext uri="{BB962C8B-B14F-4D97-AF65-F5344CB8AC3E}">
        <p14:creationId xmlns:p14="http://schemas.microsoft.com/office/powerpoint/2010/main" val="3654981646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>
            <a:extLst>
              <a:ext uri="{FF2B5EF4-FFF2-40B4-BE49-F238E27FC236}">
                <a16:creationId xmlns:a16="http://schemas.microsoft.com/office/drawing/2014/main" id="{EDC0EC62-C563-044B-9993-152C941E1D5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dirty="0" err="1"/>
              <a:t>Etnosentrizm</a:t>
            </a:r>
            <a:endParaRPr lang="tr-TR" dirty="0"/>
          </a:p>
        </p:txBody>
      </p:sp>
      <p:sp>
        <p:nvSpPr>
          <p:cNvPr id="3" name="İçerik Yer Tutucusu 2">
            <a:extLst>
              <a:ext uri="{FF2B5EF4-FFF2-40B4-BE49-F238E27FC236}">
                <a16:creationId xmlns:a16="http://schemas.microsoft.com/office/drawing/2014/main" id="{89C67A87-1D8C-3B45-9C4F-3B73B1DA2DE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078183" y="1270661"/>
            <a:ext cx="9426430" cy="4640562"/>
          </a:xfrm>
        </p:spPr>
        <p:txBody>
          <a:bodyPr>
            <a:normAutofit/>
          </a:bodyPr>
          <a:lstStyle/>
          <a:p>
            <a:r>
              <a:rPr lang="en-US" sz="2000" dirty="0" err="1"/>
              <a:t>Kültürler</a:t>
            </a:r>
            <a:r>
              <a:rPr lang="en-US" sz="2000" dirty="0"/>
              <a:t> </a:t>
            </a:r>
            <a:r>
              <a:rPr lang="en-US" sz="2000" dirty="0" err="1"/>
              <a:t>farklıdır</a:t>
            </a:r>
            <a:r>
              <a:rPr lang="en-US" sz="2000" dirty="0"/>
              <a:t> </a:t>
            </a:r>
            <a:r>
              <a:rPr lang="en-US" sz="2000" dirty="0" err="1"/>
              <a:t>ve</a:t>
            </a:r>
            <a:r>
              <a:rPr lang="en-US" sz="2000" dirty="0"/>
              <a:t> her </a:t>
            </a:r>
            <a:r>
              <a:rPr lang="en-US" sz="2000" dirty="0" err="1"/>
              <a:t>insan</a:t>
            </a:r>
            <a:r>
              <a:rPr lang="en-US" sz="2000" dirty="0"/>
              <a:t> </a:t>
            </a:r>
            <a:r>
              <a:rPr lang="en-US" sz="2000" dirty="0" err="1"/>
              <a:t>bir</a:t>
            </a:r>
            <a:r>
              <a:rPr lang="en-US" sz="2000" dirty="0"/>
              <a:t> </a:t>
            </a:r>
            <a:r>
              <a:rPr lang="en-US" sz="2000" dirty="0" err="1"/>
              <a:t>kültürel</a:t>
            </a:r>
            <a:r>
              <a:rPr lang="en-US" sz="2000" dirty="0"/>
              <a:t> </a:t>
            </a:r>
            <a:r>
              <a:rPr lang="en-US" sz="2000" dirty="0" err="1"/>
              <a:t>yapı</a:t>
            </a:r>
            <a:r>
              <a:rPr lang="en-US" sz="2000" dirty="0"/>
              <a:t> </a:t>
            </a:r>
            <a:r>
              <a:rPr lang="en-US" sz="2000" dirty="0" err="1"/>
              <a:t>içine</a:t>
            </a:r>
            <a:r>
              <a:rPr lang="en-US" sz="2000" dirty="0"/>
              <a:t> </a:t>
            </a:r>
            <a:r>
              <a:rPr lang="en-US" sz="2000" dirty="0" err="1"/>
              <a:t>doğar</a:t>
            </a:r>
            <a:r>
              <a:rPr lang="en-US" sz="2000" dirty="0"/>
              <a:t> </a:t>
            </a:r>
            <a:r>
              <a:rPr lang="en-US" sz="2000" dirty="0" err="1"/>
              <a:t>ve</a:t>
            </a:r>
            <a:r>
              <a:rPr lang="en-US" sz="2000" dirty="0"/>
              <a:t> </a:t>
            </a:r>
            <a:r>
              <a:rPr lang="en-US" sz="2000" dirty="0" err="1"/>
              <a:t>bu</a:t>
            </a:r>
            <a:r>
              <a:rPr lang="en-US" sz="2000" dirty="0"/>
              <a:t> </a:t>
            </a:r>
            <a:r>
              <a:rPr lang="en-US" sz="2000" dirty="0" err="1"/>
              <a:t>kültürü</a:t>
            </a:r>
            <a:r>
              <a:rPr lang="en-US" sz="2000" dirty="0"/>
              <a:t>, </a:t>
            </a:r>
            <a:r>
              <a:rPr lang="en-US" sz="2000" dirty="0" err="1"/>
              <a:t>değer</a:t>
            </a:r>
            <a:r>
              <a:rPr lang="en-US" sz="2000" dirty="0"/>
              <a:t> </a:t>
            </a:r>
            <a:r>
              <a:rPr lang="en-US" sz="2000" dirty="0" err="1"/>
              <a:t>ve</a:t>
            </a:r>
            <a:r>
              <a:rPr lang="en-US" sz="2000" dirty="0"/>
              <a:t> </a:t>
            </a:r>
            <a:r>
              <a:rPr lang="en-US" sz="2000" dirty="0" err="1"/>
              <a:t>normları</a:t>
            </a:r>
            <a:r>
              <a:rPr lang="en-US" sz="2000" dirty="0"/>
              <a:t> </a:t>
            </a:r>
            <a:r>
              <a:rPr lang="en-US" sz="2000" dirty="0" err="1"/>
              <a:t>üstün</a:t>
            </a:r>
            <a:r>
              <a:rPr lang="en-US" sz="2000" dirty="0"/>
              <a:t> </a:t>
            </a:r>
            <a:r>
              <a:rPr lang="en-US" sz="2000" dirty="0" err="1"/>
              <a:t>görür</a:t>
            </a:r>
            <a:r>
              <a:rPr lang="en-US" sz="2000" dirty="0"/>
              <a:t>. </a:t>
            </a:r>
          </a:p>
          <a:p>
            <a:r>
              <a:rPr lang="en-US" sz="2000" dirty="0" err="1"/>
              <a:t>Kendi</a:t>
            </a:r>
            <a:r>
              <a:rPr lang="en-US" sz="2000" dirty="0"/>
              <a:t> </a:t>
            </a:r>
            <a:r>
              <a:rPr lang="en-US" sz="2000" dirty="0" err="1"/>
              <a:t>ahlak</a:t>
            </a:r>
            <a:r>
              <a:rPr lang="en-US" sz="2000" dirty="0"/>
              <a:t> </a:t>
            </a:r>
            <a:r>
              <a:rPr lang="en-US" sz="2000" dirty="0" err="1"/>
              <a:t>anlayışı</a:t>
            </a:r>
            <a:r>
              <a:rPr lang="en-US" sz="2000" dirty="0"/>
              <a:t>, </a:t>
            </a:r>
            <a:r>
              <a:rPr lang="en-US" sz="2000" dirty="0" err="1"/>
              <a:t>evlilik</a:t>
            </a:r>
            <a:r>
              <a:rPr lang="en-US" sz="2000" dirty="0"/>
              <a:t> </a:t>
            </a:r>
            <a:r>
              <a:rPr lang="en-US" sz="2000" dirty="0" err="1"/>
              <a:t>biçimi</a:t>
            </a:r>
            <a:r>
              <a:rPr lang="en-US" sz="2000" dirty="0"/>
              <a:t>, </a:t>
            </a:r>
            <a:r>
              <a:rPr lang="en-US" sz="2000" dirty="0" err="1"/>
              <a:t>kıyafeti</a:t>
            </a:r>
            <a:r>
              <a:rPr lang="en-US" sz="2000" dirty="0"/>
              <a:t>, </a:t>
            </a:r>
            <a:r>
              <a:rPr lang="en-US" sz="2000" dirty="0" err="1"/>
              <a:t>güzellik</a:t>
            </a:r>
            <a:r>
              <a:rPr lang="en-US" sz="2000" dirty="0"/>
              <a:t> </a:t>
            </a:r>
            <a:r>
              <a:rPr lang="en-US" sz="2000" dirty="0" err="1"/>
              <a:t>anlayışı</a:t>
            </a:r>
            <a:r>
              <a:rPr lang="en-US" sz="2000" dirty="0"/>
              <a:t> vs. </a:t>
            </a:r>
            <a:r>
              <a:rPr lang="en-US" sz="2000" dirty="0" err="1"/>
              <a:t>diğerlerine</a:t>
            </a:r>
            <a:r>
              <a:rPr lang="en-US" sz="2000" dirty="0"/>
              <a:t> </a:t>
            </a:r>
            <a:r>
              <a:rPr lang="en-US" sz="2000" dirty="0" err="1"/>
              <a:t>göre</a:t>
            </a:r>
            <a:r>
              <a:rPr lang="en-US" sz="2000" dirty="0"/>
              <a:t> </a:t>
            </a:r>
            <a:r>
              <a:rPr lang="en-US" sz="2000" dirty="0" err="1"/>
              <a:t>daha</a:t>
            </a:r>
            <a:r>
              <a:rPr lang="en-US" sz="2000" dirty="0"/>
              <a:t> </a:t>
            </a:r>
            <a:r>
              <a:rPr lang="en-US" sz="2000" dirty="0" err="1"/>
              <a:t>doğru</a:t>
            </a:r>
            <a:r>
              <a:rPr lang="en-US" sz="2000" dirty="0"/>
              <a:t> </a:t>
            </a:r>
            <a:r>
              <a:rPr lang="en-US" sz="2000" dirty="0" err="1"/>
              <a:t>ve</a:t>
            </a:r>
            <a:r>
              <a:rPr lang="en-US" sz="2000" dirty="0"/>
              <a:t> </a:t>
            </a:r>
            <a:r>
              <a:rPr lang="en-US" sz="2000" dirty="0" err="1"/>
              <a:t>kesin</a:t>
            </a:r>
            <a:r>
              <a:rPr lang="en-US" sz="2000" dirty="0"/>
              <a:t> </a:t>
            </a:r>
            <a:r>
              <a:rPr lang="en-US" sz="2000" dirty="0" err="1"/>
              <a:t>bulur</a:t>
            </a:r>
            <a:r>
              <a:rPr lang="en-US" sz="2000" dirty="0"/>
              <a:t>. </a:t>
            </a:r>
            <a:r>
              <a:rPr lang="en-US" sz="2000" dirty="0" err="1"/>
              <a:t>Etnosentrizmdir</a:t>
            </a:r>
            <a:r>
              <a:rPr lang="en-US" sz="2000" dirty="0"/>
              <a:t>. </a:t>
            </a:r>
          </a:p>
          <a:p>
            <a:r>
              <a:rPr lang="en-US" sz="2000" dirty="0"/>
              <a:t>Bu </a:t>
            </a:r>
            <a:r>
              <a:rPr lang="en-US" sz="2000" dirty="0" err="1"/>
              <a:t>izole</a:t>
            </a:r>
            <a:r>
              <a:rPr lang="en-US" sz="2000" dirty="0"/>
              <a:t> </a:t>
            </a:r>
            <a:r>
              <a:rPr lang="en-US" sz="2000" dirty="0" err="1"/>
              <a:t>olan</a:t>
            </a:r>
            <a:r>
              <a:rPr lang="en-US" sz="2000" dirty="0"/>
              <a:t> </a:t>
            </a:r>
            <a:r>
              <a:rPr lang="en-US" sz="2000" dirty="0" err="1"/>
              <a:t>geleneksel</a:t>
            </a:r>
            <a:r>
              <a:rPr lang="en-US" sz="2000" dirty="0"/>
              <a:t> </a:t>
            </a:r>
            <a:r>
              <a:rPr lang="en-US" sz="2000" dirty="0" err="1"/>
              <a:t>toplumlarda</a:t>
            </a:r>
            <a:r>
              <a:rPr lang="en-US" sz="2000" dirty="0"/>
              <a:t> </a:t>
            </a:r>
            <a:r>
              <a:rPr lang="en-US" sz="2000" dirty="0" err="1"/>
              <a:t>daha</a:t>
            </a:r>
            <a:r>
              <a:rPr lang="en-US" sz="2000" dirty="0"/>
              <a:t> </a:t>
            </a:r>
            <a:r>
              <a:rPr lang="en-US" sz="2000" dirty="0" err="1"/>
              <a:t>yaygındır</a:t>
            </a:r>
            <a:r>
              <a:rPr lang="en-US" sz="2000" dirty="0"/>
              <a:t>. </a:t>
            </a:r>
          </a:p>
          <a:p>
            <a:r>
              <a:rPr lang="en-US" sz="2000" dirty="0"/>
              <a:t>Modern </a:t>
            </a:r>
            <a:r>
              <a:rPr lang="en-US" sz="2000" dirty="0" err="1"/>
              <a:t>toplumlarda</a:t>
            </a:r>
            <a:r>
              <a:rPr lang="en-US" sz="2000" dirty="0"/>
              <a:t> da </a:t>
            </a:r>
            <a:r>
              <a:rPr lang="en-US" sz="2000" dirty="0" err="1"/>
              <a:t>mevcuttur</a:t>
            </a:r>
            <a:r>
              <a:rPr lang="en-US" sz="2000" dirty="0"/>
              <a:t>. </a:t>
            </a:r>
            <a:r>
              <a:rPr lang="en-US" sz="2000" dirty="0" err="1"/>
              <a:t>İnsanın</a:t>
            </a:r>
            <a:r>
              <a:rPr lang="en-US" sz="2000" dirty="0"/>
              <a:t> </a:t>
            </a:r>
            <a:r>
              <a:rPr lang="en-US" sz="2000" dirty="0" err="1"/>
              <a:t>kendi</a:t>
            </a:r>
            <a:r>
              <a:rPr lang="en-US" sz="2000" dirty="0"/>
              <a:t> </a:t>
            </a:r>
            <a:r>
              <a:rPr lang="en-US" sz="2000" dirty="0" err="1"/>
              <a:t>kültürünü</a:t>
            </a:r>
            <a:r>
              <a:rPr lang="en-US" sz="2000" dirty="0"/>
              <a:t>  </a:t>
            </a:r>
            <a:r>
              <a:rPr lang="en-US" sz="2000" dirty="0" err="1"/>
              <a:t>yansız</a:t>
            </a:r>
            <a:r>
              <a:rPr lang="en-US" sz="2000" dirty="0"/>
              <a:t> </a:t>
            </a:r>
            <a:r>
              <a:rPr lang="en-US" sz="2000" dirty="0" err="1"/>
              <a:t>olarak</a:t>
            </a:r>
            <a:r>
              <a:rPr lang="en-US" sz="2000" dirty="0"/>
              <a:t> </a:t>
            </a:r>
            <a:r>
              <a:rPr lang="en-US" sz="2000" dirty="0" err="1"/>
              <a:t>değerlendirememesinden</a:t>
            </a:r>
            <a:r>
              <a:rPr lang="en-US" sz="2000" dirty="0"/>
              <a:t> </a:t>
            </a:r>
            <a:r>
              <a:rPr lang="en-US" sz="2000" dirty="0" err="1"/>
              <a:t>kaynaklanır</a:t>
            </a:r>
            <a:r>
              <a:rPr lang="en-US" sz="2000" dirty="0"/>
              <a:t>.  </a:t>
            </a:r>
            <a:endParaRPr lang="tr-TR" sz="2000" dirty="0"/>
          </a:p>
          <a:p>
            <a:r>
              <a:rPr lang="en-US" sz="2000" dirty="0" err="1"/>
              <a:t>Etnocentrizm'in</a:t>
            </a:r>
            <a:r>
              <a:rPr lang="en-US" sz="2000" dirty="0"/>
              <a:t> hem </a:t>
            </a:r>
            <a:r>
              <a:rPr lang="en-US" sz="2000" dirty="0" err="1"/>
              <a:t>olumlu</a:t>
            </a:r>
            <a:r>
              <a:rPr lang="en-US" sz="2000" dirty="0"/>
              <a:t> hem de </a:t>
            </a:r>
            <a:r>
              <a:rPr lang="en-US" sz="2000" dirty="0" err="1"/>
              <a:t>olumsuz</a:t>
            </a:r>
            <a:r>
              <a:rPr lang="en-US" sz="2000" dirty="0"/>
              <a:t> </a:t>
            </a:r>
            <a:r>
              <a:rPr lang="en-US" sz="2000" dirty="0" err="1"/>
              <a:t>yönleri</a:t>
            </a:r>
            <a:r>
              <a:rPr lang="en-US" sz="2000" dirty="0"/>
              <a:t> </a:t>
            </a:r>
            <a:r>
              <a:rPr lang="en-US" sz="2000" dirty="0" err="1"/>
              <a:t>vardır</a:t>
            </a:r>
            <a:r>
              <a:rPr lang="en-US" sz="2000" dirty="0"/>
              <a:t>. </a:t>
            </a:r>
          </a:p>
          <a:p>
            <a:pPr lvl="1"/>
            <a:r>
              <a:rPr lang="en-US" sz="1800" dirty="0" err="1"/>
              <a:t>Olumlu</a:t>
            </a:r>
            <a:r>
              <a:rPr lang="en-US" sz="1800" dirty="0"/>
              <a:t> </a:t>
            </a:r>
            <a:r>
              <a:rPr lang="en-US" sz="1800" dirty="0" err="1"/>
              <a:t>yönü</a:t>
            </a:r>
            <a:r>
              <a:rPr lang="en-US" sz="1800" dirty="0"/>
              <a:t> </a:t>
            </a:r>
            <a:r>
              <a:rPr lang="en-US" sz="1800" dirty="0" err="1"/>
              <a:t>grup</a:t>
            </a:r>
            <a:r>
              <a:rPr lang="en-US" sz="1800" dirty="0"/>
              <a:t> </a:t>
            </a:r>
            <a:r>
              <a:rPr lang="en-US" sz="1800" dirty="0" err="1"/>
              <a:t>üyeleri</a:t>
            </a:r>
            <a:r>
              <a:rPr lang="en-US" sz="1800" dirty="0"/>
              <a:t> </a:t>
            </a:r>
            <a:r>
              <a:rPr lang="en-US" sz="1800" dirty="0" err="1"/>
              <a:t>arasındaki</a:t>
            </a:r>
            <a:r>
              <a:rPr lang="en-US" sz="1800" dirty="0"/>
              <a:t> </a:t>
            </a:r>
            <a:r>
              <a:rPr lang="en-US" sz="1800" dirty="0" err="1"/>
              <a:t>grup</a:t>
            </a:r>
            <a:r>
              <a:rPr lang="en-US" sz="1800" dirty="0"/>
              <a:t> </a:t>
            </a:r>
            <a:r>
              <a:rPr lang="en-US" sz="1800" dirty="0" err="1"/>
              <a:t>bağlılığı</a:t>
            </a:r>
            <a:r>
              <a:rPr lang="en-US" sz="1800" dirty="0"/>
              <a:t> </a:t>
            </a:r>
            <a:r>
              <a:rPr lang="en-US" sz="1800" dirty="0" err="1"/>
              <a:t>arttırmasıdır</a:t>
            </a:r>
            <a:r>
              <a:rPr lang="en-US" sz="1800" dirty="0"/>
              <a:t>. </a:t>
            </a:r>
          </a:p>
          <a:p>
            <a:pPr lvl="1"/>
            <a:r>
              <a:rPr lang="en-US" sz="1800" dirty="0" err="1"/>
              <a:t>Olumsuz</a:t>
            </a:r>
            <a:r>
              <a:rPr lang="en-US" sz="1800" dirty="0"/>
              <a:t> </a:t>
            </a:r>
            <a:r>
              <a:rPr lang="en-US" sz="1800" dirty="0" err="1"/>
              <a:t>yönü</a:t>
            </a:r>
            <a:r>
              <a:rPr lang="en-US" sz="1800" dirty="0"/>
              <a:t> </a:t>
            </a:r>
            <a:r>
              <a:rPr lang="en-US" sz="1800" dirty="0" err="1"/>
              <a:t>ise</a:t>
            </a:r>
            <a:r>
              <a:rPr lang="en-US" sz="1800" dirty="0"/>
              <a:t> </a:t>
            </a:r>
            <a:r>
              <a:rPr lang="en-US" sz="1800" dirty="0" err="1"/>
              <a:t>zararlı</a:t>
            </a:r>
            <a:r>
              <a:rPr lang="en-US" sz="1800" dirty="0"/>
              <a:t> </a:t>
            </a:r>
            <a:r>
              <a:rPr lang="en-US" sz="1800" dirty="0" err="1"/>
              <a:t>ayrımcılıklara</a:t>
            </a:r>
            <a:r>
              <a:rPr lang="en-US" sz="1800" dirty="0"/>
              <a:t> </a:t>
            </a:r>
            <a:r>
              <a:rPr lang="en-US" sz="1800" dirty="0" err="1"/>
              <a:t>neden</a:t>
            </a:r>
            <a:r>
              <a:rPr lang="en-US" sz="1800" dirty="0"/>
              <a:t> </a:t>
            </a:r>
            <a:r>
              <a:rPr lang="en-US" sz="1800" dirty="0" err="1"/>
              <a:t>olup</a:t>
            </a:r>
            <a:r>
              <a:rPr lang="en-US" sz="1800" dirty="0"/>
              <a:t>, </a:t>
            </a:r>
            <a:r>
              <a:rPr lang="en-US" sz="1800" dirty="0" err="1"/>
              <a:t>diğerlerini</a:t>
            </a:r>
            <a:r>
              <a:rPr lang="en-US" sz="1800" dirty="0"/>
              <a:t> </a:t>
            </a:r>
            <a:r>
              <a:rPr lang="en-US" sz="1800" dirty="0" err="1"/>
              <a:t>dışlamaya</a:t>
            </a:r>
            <a:r>
              <a:rPr lang="en-US" sz="1800" dirty="0"/>
              <a:t> </a:t>
            </a:r>
            <a:r>
              <a:rPr lang="en-US" sz="1800" dirty="0" err="1"/>
              <a:t>iten</a:t>
            </a:r>
            <a:r>
              <a:rPr lang="en-US" sz="1800" dirty="0"/>
              <a:t> </a:t>
            </a:r>
            <a:r>
              <a:rPr lang="en-US" sz="1800" dirty="0" err="1"/>
              <a:t>davranışlara</a:t>
            </a:r>
            <a:r>
              <a:rPr lang="en-US" sz="1800" dirty="0"/>
              <a:t> </a:t>
            </a:r>
            <a:r>
              <a:rPr lang="en-US" sz="1800" dirty="0" err="1"/>
              <a:t>yol</a:t>
            </a:r>
            <a:r>
              <a:rPr lang="en-US" sz="1800" dirty="0"/>
              <a:t> </a:t>
            </a:r>
            <a:r>
              <a:rPr lang="en-US" sz="1800" dirty="0" err="1"/>
              <a:t>açmasıdır</a:t>
            </a:r>
            <a:r>
              <a:rPr lang="en-US" sz="1800" dirty="0"/>
              <a:t>.</a:t>
            </a:r>
            <a:endParaRPr lang="tr-TR" sz="1800" dirty="0"/>
          </a:p>
          <a:p>
            <a:endParaRPr lang="tr-TR" dirty="0"/>
          </a:p>
        </p:txBody>
      </p:sp>
    </p:spTree>
    <p:extLst>
      <p:ext uri="{BB962C8B-B14F-4D97-AF65-F5344CB8AC3E}">
        <p14:creationId xmlns:p14="http://schemas.microsoft.com/office/powerpoint/2010/main" val="338830249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>
            <a:extLst>
              <a:ext uri="{FF2B5EF4-FFF2-40B4-BE49-F238E27FC236}">
                <a16:creationId xmlns:a16="http://schemas.microsoft.com/office/drawing/2014/main" id="{518DB608-BD50-5140-9531-03E91FB96E8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dirty="0"/>
              <a:t>Kültürel </a:t>
            </a:r>
            <a:r>
              <a:rPr lang="tr-TR" dirty="0" err="1"/>
              <a:t>Relativizm</a:t>
            </a:r>
            <a:endParaRPr lang="tr-TR" dirty="0"/>
          </a:p>
        </p:txBody>
      </p:sp>
      <p:sp>
        <p:nvSpPr>
          <p:cNvPr id="3" name="İçerik Yer Tutucusu 2">
            <a:extLst>
              <a:ext uri="{FF2B5EF4-FFF2-40B4-BE49-F238E27FC236}">
                <a16:creationId xmlns:a16="http://schemas.microsoft.com/office/drawing/2014/main" id="{78D3495A-3757-824D-BF16-2D0C4B73F41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292329" y="1905000"/>
            <a:ext cx="8915400" cy="4664313"/>
          </a:xfrm>
        </p:spPr>
        <p:txBody>
          <a:bodyPr/>
          <a:lstStyle/>
          <a:p>
            <a:r>
              <a:rPr lang="en-US" sz="2400" dirty="0" err="1"/>
              <a:t>Kültürü</a:t>
            </a:r>
            <a:r>
              <a:rPr lang="en-US" sz="2400" dirty="0"/>
              <a:t>  </a:t>
            </a:r>
            <a:r>
              <a:rPr lang="en-US" sz="2400" dirty="0" err="1"/>
              <a:t>yine</a:t>
            </a:r>
            <a:r>
              <a:rPr lang="en-US" sz="2400" dirty="0"/>
              <a:t> o </a:t>
            </a:r>
            <a:r>
              <a:rPr lang="en-US" sz="2400" dirty="0" err="1"/>
              <a:t>kendi</a:t>
            </a:r>
            <a:r>
              <a:rPr lang="en-US" sz="2400" dirty="0"/>
              <a:t> </a:t>
            </a:r>
            <a:r>
              <a:rPr lang="en-US" sz="2400" dirty="0" err="1"/>
              <a:t>yapısı</a:t>
            </a:r>
            <a:r>
              <a:rPr lang="en-US" sz="2400" dirty="0"/>
              <a:t> </a:t>
            </a:r>
            <a:r>
              <a:rPr lang="en-US" sz="2400" dirty="0" err="1"/>
              <a:t>içinde</a:t>
            </a:r>
            <a:r>
              <a:rPr lang="en-US" sz="2400" dirty="0"/>
              <a:t>, </a:t>
            </a:r>
            <a:r>
              <a:rPr lang="en-US" sz="2400" dirty="0" err="1"/>
              <a:t>değer</a:t>
            </a:r>
            <a:r>
              <a:rPr lang="en-US" sz="2400" dirty="0"/>
              <a:t> </a:t>
            </a:r>
            <a:r>
              <a:rPr lang="en-US" sz="2400" dirty="0" err="1"/>
              <a:t>yargılarını</a:t>
            </a:r>
            <a:r>
              <a:rPr lang="en-US" sz="2400" dirty="0"/>
              <a:t> </a:t>
            </a:r>
            <a:r>
              <a:rPr lang="en-US" sz="2400" dirty="0" err="1"/>
              <a:t>kullanmadan</a:t>
            </a:r>
            <a:r>
              <a:rPr lang="en-US" sz="2400" dirty="0"/>
              <a:t> </a:t>
            </a:r>
            <a:r>
              <a:rPr lang="en-US" sz="2400" dirty="0" err="1"/>
              <a:t>tanımaya</a:t>
            </a:r>
            <a:r>
              <a:rPr lang="en-US" sz="2400" dirty="0"/>
              <a:t> </a:t>
            </a:r>
            <a:r>
              <a:rPr lang="en-US" sz="2400" dirty="0" err="1"/>
              <a:t>ve</a:t>
            </a:r>
            <a:r>
              <a:rPr lang="en-US" sz="2400" dirty="0"/>
              <a:t> </a:t>
            </a:r>
            <a:r>
              <a:rPr lang="en-US" sz="2400" dirty="0" err="1"/>
              <a:t>anlamaya</a:t>
            </a:r>
            <a:r>
              <a:rPr lang="en-US" sz="2400" dirty="0"/>
              <a:t> </a:t>
            </a:r>
            <a:r>
              <a:rPr lang="en-US" sz="2400" i="1" dirty="0" err="1"/>
              <a:t>Kültürel</a:t>
            </a:r>
            <a:r>
              <a:rPr lang="en-US" sz="2400" i="1" dirty="0"/>
              <a:t> </a:t>
            </a:r>
            <a:r>
              <a:rPr lang="en-US" sz="2400" i="1" dirty="0" err="1"/>
              <a:t>relativizm</a:t>
            </a:r>
            <a:r>
              <a:rPr lang="en-US" sz="2400" dirty="0"/>
              <a:t> </a:t>
            </a:r>
            <a:r>
              <a:rPr lang="en-US" sz="2400" dirty="0" err="1"/>
              <a:t>denir</a:t>
            </a:r>
            <a:r>
              <a:rPr lang="en-US" sz="2400" dirty="0"/>
              <a:t>.</a:t>
            </a:r>
          </a:p>
          <a:p>
            <a:r>
              <a:rPr lang="tr-TR" sz="2400"/>
              <a:t>Kültürel körlük</a:t>
            </a:r>
            <a:endParaRPr lang="tr-TR" sz="2400" dirty="0"/>
          </a:p>
          <a:p>
            <a:r>
              <a:rPr lang="en-US" sz="2400" dirty="0" err="1"/>
              <a:t>Kültürel</a:t>
            </a:r>
            <a:r>
              <a:rPr lang="en-US" sz="2400" dirty="0"/>
              <a:t> </a:t>
            </a:r>
            <a:r>
              <a:rPr lang="en-US" sz="2400" dirty="0" err="1"/>
              <a:t>yapının</a:t>
            </a:r>
            <a:r>
              <a:rPr lang="en-US" sz="2400" dirty="0"/>
              <a:t> </a:t>
            </a:r>
            <a:r>
              <a:rPr lang="en-US" sz="2400" dirty="0" err="1"/>
              <a:t>nasıl</a:t>
            </a:r>
            <a:r>
              <a:rPr lang="en-US" sz="2400" dirty="0"/>
              <a:t> </a:t>
            </a:r>
            <a:r>
              <a:rPr lang="en-US" sz="2400" dirty="0" err="1"/>
              <a:t>uyumlu</a:t>
            </a:r>
            <a:r>
              <a:rPr lang="en-US" sz="2400" dirty="0"/>
              <a:t> hale </a:t>
            </a:r>
            <a:r>
              <a:rPr lang="en-US" sz="2400" dirty="0" err="1"/>
              <a:t>geldiğini</a:t>
            </a:r>
            <a:r>
              <a:rPr lang="en-US" sz="2400" dirty="0"/>
              <a:t>, o </a:t>
            </a:r>
            <a:r>
              <a:rPr lang="en-US" sz="2400" dirty="0" err="1"/>
              <a:t>parçaları</a:t>
            </a:r>
            <a:r>
              <a:rPr lang="en-US" sz="2400" dirty="0"/>
              <a:t> </a:t>
            </a:r>
            <a:r>
              <a:rPr lang="en-US" sz="2400" dirty="0" err="1"/>
              <a:t>aşağı</a:t>
            </a:r>
            <a:r>
              <a:rPr lang="en-US" sz="2400" dirty="0"/>
              <a:t> </a:t>
            </a:r>
            <a:r>
              <a:rPr lang="en-US" sz="2400" dirty="0" err="1"/>
              <a:t>veya</a:t>
            </a:r>
            <a:r>
              <a:rPr lang="en-US" sz="2400" dirty="0"/>
              <a:t> </a:t>
            </a:r>
            <a:r>
              <a:rPr lang="en-US" sz="2400" dirty="0" err="1"/>
              <a:t>yüksek</a:t>
            </a:r>
            <a:r>
              <a:rPr lang="en-US" sz="2400" dirty="0"/>
              <a:t> </a:t>
            </a:r>
            <a:r>
              <a:rPr lang="en-US" sz="2400" dirty="0" err="1"/>
              <a:t>olarak</a:t>
            </a:r>
            <a:r>
              <a:rPr lang="en-US" sz="2400" dirty="0"/>
              <a:t> </a:t>
            </a:r>
            <a:r>
              <a:rPr lang="en-US" sz="2400" dirty="0" err="1"/>
              <a:t>görmeden</a:t>
            </a:r>
            <a:r>
              <a:rPr lang="en-US" sz="2400" dirty="0"/>
              <a:t> </a:t>
            </a:r>
            <a:r>
              <a:rPr lang="en-US" sz="2400" dirty="0" err="1"/>
              <a:t>yani</a:t>
            </a:r>
            <a:r>
              <a:rPr lang="en-US" sz="2400" dirty="0"/>
              <a:t> </a:t>
            </a:r>
            <a:r>
              <a:rPr lang="en-US" sz="2400" dirty="0" err="1"/>
              <a:t>değer</a:t>
            </a:r>
            <a:r>
              <a:rPr lang="en-US" sz="2400" dirty="0"/>
              <a:t> </a:t>
            </a:r>
            <a:r>
              <a:rPr lang="en-US" sz="2400" dirty="0" err="1"/>
              <a:t>yargılarımızı</a:t>
            </a:r>
            <a:r>
              <a:rPr lang="en-US" sz="2400" dirty="0"/>
              <a:t> </a:t>
            </a:r>
            <a:r>
              <a:rPr lang="en-US" sz="2400" dirty="0" err="1"/>
              <a:t>kullanmadan</a:t>
            </a:r>
            <a:r>
              <a:rPr lang="en-US" sz="2400" dirty="0"/>
              <a:t> </a:t>
            </a:r>
            <a:r>
              <a:rPr lang="en-US" sz="2400" dirty="0" err="1"/>
              <a:t>anlamak</a:t>
            </a:r>
            <a:r>
              <a:rPr lang="en-US" sz="2400" dirty="0"/>
              <a:t> </a:t>
            </a:r>
            <a:r>
              <a:rPr lang="en-US" sz="2400" dirty="0" err="1"/>
              <a:t>demektir</a:t>
            </a:r>
            <a:r>
              <a:rPr lang="en-US" sz="2400" dirty="0"/>
              <a:t>.</a:t>
            </a:r>
            <a:endParaRPr lang="tr-TR" sz="2400" dirty="0"/>
          </a:p>
          <a:p>
            <a:endParaRPr lang="tr-TR" dirty="0"/>
          </a:p>
        </p:txBody>
      </p:sp>
    </p:spTree>
    <p:extLst>
      <p:ext uri="{BB962C8B-B14F-4D97-AF65-F5344CB8AC3E}">
        <p14:creationId xmlns:p14="http://schemas.microsoft.com/office/powerpoint/2010/main" val="241464054"/>
      </p:ext>
    </p:extLst>
  </p:cSld>
  <p:clrMapOvr>
    <a:masterClrMapping/>
  </p:clrMapOvr>
</p:sld>
</file>

<file path=ppt/theme/theme1.xml><?xml version="1.0" encoding="utf-8"?>
<a:theme xmlns:a="http://schemas.openxmlformats.org/drawingml/2006/main" name="Duman">
  <a:themeElements>
    <a:clrScheme name="Wisp">
      <a:dk1>
        <a:sysClr val="windowText" lastClr="000000"/>
      </a:dk1>
      <a:lt1>
        <a:sysClr val="window" lastClr="FFFFFF"/>
      </a:lt1>
      <a:dk2>
        <a:srgbClr val="766F54"/>
      </a:dk2>
      <a:lt2>
        <a:srgbClr val="E3EACF"/>
      </a:lt2>
      <a:accent1>
        <a:srgbClr val="A53010"/>
      </a:accent1>
      <a:accent2>
        <a:srgbClr val="DE7E18"/>
      </a:accent2>
      <a:accent3>
        <a:srgbClr val="9F8351"/>
      </a:accent3>
      <a:accent4>
        <a:srgbClr val="728653"/>
      </a:accent4>
      <a:accent5>
        <a:srgbClr val="92AA4C"/>
      </a:accent5>
      <a:accent6>
        <a:srgbClr val="6AAC91"/>
      </a:accent6>
      <a:hlink>
        <a:srgbClr val="FB4A18"/>
      </a:hlink>
      <a:folHlink>
        <a:srgbClr val="FB9318"/>
      </a:folHlink>
    </a:clrScheme>
    <a:fontScheme name="Wisp">
      <a:majorFont>
        <a:latin typeface="Century Gothic" panose="020B0502020202020204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entury Gothic" panose="020B0502020202020204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Wisp">
      <a:fillStyleLst>
        <a:solidFill>
          <a:schemeClr val="phClr"/>
        </a:solidFill>
        <a:solidFill>
          <a:schemeClr val="phClr">
            <a:tint val="70000"/>
            <a:lumMod val="104000"/>
          </a:schemeClr>
        </a:solidFill>
        <a:gradFill rotWithShape="1">
          <a:gsLst>
            <a:gs pos="0">
              <a:schemeClr val="phClr">
                <a:tint val="96000"/>
                <a:lumMod val="104000"/>
              </a:schemeClr>
            </a:gs>
            <a:gs pos="100000">
              <a:schemeClr val="phClr">
                <a:shade val="98000"/>
                <a:lumMod val="94000"/>
              </a:schemeClr>
            </a:gs>
          </a:gsLst>
          <a:lin ang="5400000" scaled="0"/>
        </a:gradFill>
      </a:fillStyleLst>
      <a:lnStyleLst>
        <a:ln w="9525" cap="rnd" cmpd="sng" algn="ctr">
          <a:solidFill>
            <a:schemeClr val="phClr">
              <a:shade val="90000"/>
            </a:schemeClr>
          </a:solidFill>
          <a:prstDash val="solid"/>
        </a:ln>
        <a:ln w="15875" cap="rnd" cmpd="sng" algn="ctr">
          <a:solidFill>
            <a:schemeClr val="phClr"/>
          </a:solidFill>
          <a:prstDash val="solid"/>
        </a:ln>
        <a:ln w="2222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2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60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20000"/>
              </a:schemeClr>
            </a:gs>
            <a:gs pos="100000">
              <a:schemeClr val="phClr">
                <a:shade val="98000"/>
                <a:satMod val="120000"/>
                <a:lumMod val="98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satMod val="92000"/>
                <a:lumMod val="120000"/>
              </a:schemeClr>
            </a:gs>
            <a:gs pos="100000">
              <a:schemeClr val="phClr">
                <a:shade val="98000"/>
                <a:satMod val="120000"/>
                <a:lumMod val="98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Wisp" id="{7CB32D59-10C0-40DD-B7BD-2E94284A981C}" vid="{24B1A44C-C006-48B2-A4D7-E5549B3D8CD4}"/>
    </a:ext>
  </a:extLst>
</a:theme>
</file>

<file path=ppt/theme/theme2.xml><?xml version="1.0" encoding="utf-8"?>
<a:theme xmlns:a="http://schemas.openxmlformats.org/drawingml/2006/main" name="Office Teması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Duman</Template>
  <TotalTime>1214</TotalTime>
  <Words>661</Words>
  <Application>Microsoft Office PowerPoint</Application>
  <PresentationFormat>Geniş ekran</PresentationFormat>
  <Paragraphs>66</Paragraphs>
  <Slides>17</Slides>
  <Notes>0</Notes>
  <HiddenSlides>0</HiddenSlides>
  <MMClips>0</MMClips>
  <ScaleCrop>false</ScaleCrop>
  <HeadingPairs>
    <vt:vector size="6" baseType="variant">
      <vt:variant>
        <vt:lpstr>Kullanılan Yazı Tipleri</vt:lpstr>
      </vt:variant>
      <vt:variant>
        <vt:i4>4</vt:i4>
      </vt:variant>
      <vt:variant>
        <vt:lpstr>Tema</vt:lpstr>
      </vt:variant>
      <vt:variant>
        <vt:i4>1</vt:i4>
      </vt:variant>
      <vt:variant>
        <vt:lpstr>Slayt Başlıkları</vt:lpstr>
      </vt:variant>
      <vt:variant>
        <vt:i4>17</vt:i4>
      </vt:variant>
    </vt:vector>
  </HeadingPairs>
  <TitlesOfParts>
    <vt:vector size="22" baseType="lpstr">
      <vt:lpstr>Arial</vt:lpstr>
      <vt:lpstr>Calibri</vt:lpstr>
      <vt:lpstr>Century Gothic</vt:lpstr>
      <vt:lpstr>Wingdings 3</vt:lpstr>
      <vt:lpstr>Duman</vt:lpstr>
      <vt:lpstr>Genel Sosyoloji </vt:lpstr>
      <vt:lpstr>KÜLTÜR</vt:lpstr>
      <vt:lpstr>PowerPoint Sunusu</vt:lpstr>
      <vt:lpstr>PowerPoint Sunusu</vt:lpstr>
      <vt:lpstr>PowerPoint Sunusu</vt:lpstr>
      <vt:lpstr>Kültürün Özellikleri </vt:lpstr>
      <vt:lpstr>Kültürel Farklılıklar ve Kültürel Birleşme </vt:lpstr>
      <vt:lpstr>Dil ve kültür</vt:lpstr>
      <vt:lpstr>Sembolik Kültür: iletişim, jestler ve dil</vt:lpstr>
      <vt:lpstr>Norm ve Değerler</vt:lpstr>
      <vt:lpstr>Popüler kültür</vt:lpstr>
      <vt:lpstr>İdeal kültür – gerçek kültür</vt:lpstr>
      <vt:lpstr>Yüksek kültür – yaygın kültür</vt:lpstr>
      <vt:lpstr>Alt kültür – Karşıt kültür</vt:lpstr>
      <vt:lpstr>PowerPoint Sunusu</vt:lpstr>
      <vt:lpstr>Etnosentrizm</vt:lpstr>
      <vt:lpstr>Kültürel Relativizm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Sunusu</dc:title>
  <dc:creator>Microsoft Office Kullanıcısı</dc:creator>
  <cp:lastModifiedBy>Nsakdoğan</cp:lastModifiedBy>
  <cp:revision>42</cp:revision>
  <dcterms:created xsi:type="dcterms:W3CDTF">2018-10-01T18:52:37Z</dcterms:created>
  <dcterms:modified xsi:type="dcterms:W3CDTF">2019-01-09T11:01:13Z</dcterms:modified>
</cp:coreProperties>
</file>