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92" r:id="rId3"/>
    <p:sldId id="293" r:id="rId4"/>
    <p:sldId id="291" r:id="rId5"/>
    <p:sldId id="290" r:id="rId6"/>
    <p:sldId id="296" r:id="rId7"/>
    <p:sldId id="297" r:id="rId8"/>
    <p:sldId id="295" r:id="rId9"/>
    <p:sldId id="316" r:id="rId10"/>
    <p:sldId id="314" r:id="rId11"/>
    <p:sldId id="315" r:id="rId12"/>
    <p:sldId id="317" r:id="rId13"/>
    <p:sldId id="298" r:id="rId14"/>
    <p:sldId id="299" r:id="rId15"/>
    <p:sldId id="306" r:id="rId16"/>
    <p:sldId id="301" r:id="rId17"/>
    <p:sldId id="302" r:id="rId18"/>
    <p:sldId id="303" r:id="rId19"/>
    <p:sldId id="304" r:id="rId20"/>
    <p:sldId id="305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9" r:id="rId29"/>
    <p:sldId id="320" r:id="rId30"/>
    <p:sldId id="318" r:id="rId31"/>
    <p:sldId id="294" r:id="rId32"/>
  </p:sldIdLst>
  <p:sldSz cx="9144000" cy="5143500" type="screen16x9"/>
  <p:notesSz cx="6858000" cy="9144000"/>
  <p:embeddedFontLst>
    <p:embeddedFont>
      <p:font typeface="Roboto Slab" panose="020B0604020202020204" charset="0"/>
      <p:regular r:id="rId34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hivo" panose="020B0604020202020204" charset="-94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0BD57D-6B7E-4620-9FDB-99B5BD2D1FF3}">
  <a:tblStyle styleId="{D00BD57D-6B7E-4620-9FDB-99B5BD2D1F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1"/>
    <p:restoredTop sz="94554"/>
  </p:normalViewPr>
  <p:slideViewPr>
    <p:cSldViewPr snapToGrid="0" snapToObjects="1">
      <p:cViewPr varScale="1">
        <p:scale>
          <a:sx n="66" d="100"/>
          <a:sy n="66" d="100"/>
        </p:scale>
        <p:origin x="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0409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11" name="Google Shape;11;p2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22" name="Google Shape;22;p3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457200" y="1430950"/>
            <a:ext cx="5486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57200" y="2763852"/>
            <a:ext cx="5486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34" name="Google Shape;34;p4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1006900" y="677700"/>
            <a:ext cx="4936800" cy="340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8pPr>
            <a:lvl9pPr marL="4114800" lvl="8" indent="-4191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▰"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4"/>
          <p:cNvSpPr txBox="1"/>
          <p:nvPr/>
        </p:nvSpPr>
        <p:spPr>
          <a:xfrm>
            <a:off x="239550" y="339696"/>
            <a:ext cx="777000" cy="6537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rgbClr val="FFFFFF"/>
                </a:solidFill>
                <a:latin typeface="Chivo"/>
                <a:ea typeface="Chivo"/>
                <a:cs typeface="Chivo"/>
                <a:sym typeface="Chivo"/>
              </a:rPr>
              <a:t>“</a:t>
            </a:r>
            <a:endParaRPr sz="10000">
              <a:solidFill>
                <a:srgbClr val="FFFFFF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46" name="Google Shape;46;p4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5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49" name="Google Shape;49;p5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▰"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2"/>
          <p:cNvGrpSpPr/>
          <p:nvPr/>
        </p:nvGrpSpPr>
        <p:grpSpPr>
          <a:xfrm>
            <a:off x="-238" y="-200"/>
            <a:ext cx="9143821" cy="5143302"/>
            <a:chOff x="6316957" y="5250656"/>
            <a:chExt cx="2856819" cy="1606930"/>
          </a:xfrm>
        </p:grpSpPr>
        <p:sp>
          <p:nvSpPr>
            <p:cNvPr id="125" name="Google Shape;125;p12"/>
            <p:cNvSpPr/>
            <p:nvPr/>
          </p:nvSpPr>
          <p:spPr>
            <a:xfrm>
              <a:off x="6316957" y="6351571"/>
              <a:ext cx="2856819" cy="506015"/>
            </a:xfrm>
            <a:custGeom>
              <a:avLst/>
              <a:gdLst/>
              <a:ahLst/>
              <a:cxnLst/>
              <a:rect l="l" t="t" r="r" b="b"/>
              <a:pathLst>
                <a:path w="2856819" h="506015" extrusionOk="0">
                  <a:moveTo>
                    <a:pt x="0" y="506429"/>
                  </a:moveTo>
                  <a:lnTo>
                    <a:pt x="2856819" y="506429"/>
                  </a:lnTo>
                  <a:lnTo>
                    <a:pt x="2856819" y="0"/>
                  </a:lnTo>
                  <a:lnTo>
                    <a:pt x="0" y="503856"/>
                  </a:lnTo>
                  <a:lnTo>
                    <a:pt x="0" y="506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7306428" y="5250656"/>
              <a:ext cx="1434361" cy="253007"/>
            </a:xfrm>
            <a:custGeom>
              <a:avLst/>
              <a:gdLst/>
              <a:ahLst/>
              <a:cxnLst/>
              <a:rect l="l" t="t" r="r" b="b"/>
              <a:pathLst>
                <a:path w="1434361" h="253007" extrusionOk="0">
                  <a:moveTo>
                    <a:pt x="481099" y="0"/>
                  </a:moveTo>
                  <a:lnTo>
                    <a:pt x="0" y="84851"/>
                  </a:lnTo>
                  <a:lnTo>
                    <a:pt x="0" y="253027"/>
                  </a:lnTo>
                  <a:lnTo>
                    <a:pt x="1434642" y="0"/>
                  </a:lnTo>
                  <a:lnTo>
                    <a:pt x="481099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6316957" y="6512738"/>
              <a:ext cx="989471" cy="342304"/>
            </a:xfrm>
            <a:custGeom>
              <a:avLst/>
              <a:gdLst/>
              <a:ahLst/>
              <a:cxnLst/>
              <a:rect l="l" t="t" r="r" b="b"/>
              <a:pathLst>
                <a:path w="989471" h="342304" extrusionOk="0">
                  <a:moveTo>
                    <a:pt x="0" y="174513"/>
                  </a:moveTo>
                  <a:lnTo>
                    <a:pt x="0" y="342688"/>
                  </a:lnTo>
                  <a:lnTo>
                    <a:pt x="989471" y="168176"/>
                  </a:lnTo>
                  <a:lnTo>
                    <a:pt x="989471" y="0"/>
                  </a:lnTo>
                  <a:lnTo>
                    <a:pt x="0" y="174513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8885118" y="6183395"/>
              <a:ext cx="288657" cy="218777"/>
            </a:xfrm>
            <a:custGeom>
              <a:avLst/>
              <a:gdLst/>
              <a:ahLst/>
              <a:cxnLst/>
              <a:rect l="l" t="t" r="r" b="b"/>
              <a:pathLst>
                <a:path w="288657" h="218777" extrusionOk="0">
                  <a:moveTo>
                    <a:pt x="288658" y="0"/>
                  </a:moveTo>
                  <a:lnTo>
                    <a:pt x="0" y="50911"/>
                  </a:lnTo>
                  <a:lnTo>
                    <a:pt x="0" y="219087"/>
                  </a:lnTo>
                  <a:lnTo>
                    <a:pt x="288658" y="168176"/>
                  </a:lnTo>
                  <a:lnTo>
                    <a:pt x="28865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6316957" y="6431950"/>
              <a:ext cx="493991" cy="254496"/>
            </a:xfrm>
            <a:custGeom>
              <a:avLst/>
              <a:gdLst/>
              <a:ahLst/>
              <a:cxnLst/>
              <a:rect l="l" t="t" r="r" b="b"/>
              <a:pathLst>
                <a:path w="493991" h="254496" extrusionOk="0">
                  <a:moveTo>
                    <a:pt x="0" y="87125"/>
                  </a:moveTo>
                  <a:lnTo>
                    <a:pt x="0" y="255301"/>
                  </a:lnTo>
                  <a:lnTo>
                    <a:pt x="493992" y="168176"/>
                  </a:lnTo>
                  <a:lnTo>
                    <a:pt x="493992" y="0"/>
                  </a:lnTo>
                  <a:lnTo>
                    <a:pt x="0" y="8712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9029447" y="6015219"/>
              <a:ext cx="144328" cy="193476"/>
            </a:xfrm>
            <a:custGeom>
              <a:avLst/>
              <a:gdLst/>
              <a:ahLst/>
              <a:cxnLst/>
              <a:rect l="l" t="t" r="r" b="b"/>
              <a:pathLst>
                <a:path w="144328" h="193476" extrusionOk="0">
                  <a:moveTo>
                    <a:pt x="144329" y="0"/>
                  </a:moveTo>
                  <a:lnTo>
                    <a:pt x="0" y="25456"/>
                  </a:lnTo>
                  <a:lnTo>
                    <a:pt x="0" y="193632"/>
                  </a:lnTo>
                  <a:lnTo>
                    <a:pt x="144329" y="168176"/>
                  </a:lnTo>
                  <a:lnTo>
                    <a:pt x="144329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8224479" y="5847043"/>
              <a:ext cx="949297" cy="334863"/>
            </a:xfrm>
            <a:custGeom>
              <a:avLst/>
              <a:gdLst/>
              <a:ahLst/>
              <a:cxnLst/>
              <a:rect l="l" t="t" r="r" b="b"/>
              <a:pathLst>
                <a:path w="949297" h="334863" extrusionOk="0">
                  <a:moveTo>
                    <a:pt x="949297" y="0"/>
                  </a:moveTo>
                  <a:lnTo>
                    <a:pt x="0" y="167427"/>
                  </a:lnTo>
                  <a:lnTo>
                    <a:pt x="0" y="335603"/>
                  </a:lnTo>
                  <a:lnTo>
                    <a:pt x="949297" y="168176"/>
                  </a:lnTo>
                  <a:lnTo>
                    <a:pt x="949297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6677035" y="5840035"/>
              <a:ext cx="629392" cy="278308"/>
            </a:xfrm>
            <a:custGeom>
              <a:avLst/>
              <a:gdLst/>
              <a:ahLst/>
              <a:cxnLst/>
              <a:rect l="l" t="t" r="r" b="b"/>
              <a:pathLst>
                <a:path w="629392" h="278308" extrusionOk="0">
                  <a:moveTo>
                    <a:pt x="0" y="111005"/>
                  </a:moveTo>
                  <a:lnTo>
                    <a:pt x="0" y="279181"/>
                  </a:lnTo>
                  <a:lnTo>
                    <a:pt x="629393" y="168176"/>
                  </a:lnTo>
                  <a:lnTo>
                    <a:pt x="629393" y="0"/>
                  </a:lnTo>
                  <a:lnTo>
                    <a:pt x="0" y="11100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6316957" y="5716734"/>
              <a:ext cx="735035" cy="297656"/>
            </a:xfrm>
            <a:custGeom>
              <a:avLst/>
              <a:gdLst/>
              <a:ahLst/>
              <a:cxnLst/>
              <a:rect l="l" t="t" r="r" b="b"/>
              <a:pathLst>
                <a:path w="735035" h="297656" extrusionOk="0">
                  <a:moveTo>
                    <a:pt x="0" y="129638"/>
                  </a:moveTo>
                  <a:lnTo>
                    <a:pt x="0" y="297814"/>
                  </a:lnTo>
                  <a:lnTo>
                    <a:pt x="735036" y="168176"/>
                  </a:lnTo>
                  <a:lnTo>
                    <a:pt x="735036" y="0"/>
                  </a:lnTo>
                  <a:lnTo>
                    <a:pt x="0" y="129638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8703591" y="5342516"/>
              <a:ext cx="470184" cy="250031"/>
            </a:xfrm>
            <a:custGeom>
              <a:avLst/>
              <a:gdLst/>
              <a:ahLst/>
              <a:cxnLst/>
              <a:rect l="l" t="t" r="r" b="b"/>
              <a:pathLst>
                <a:path w="470184" h="250031" extrusionOk="0">
                  <a:moveTo>
                    <a:pt x="470185" y="0"/>
                  </a:moveTo>
                  <a:lnTo>
                    <a:pt x="0" y="82927"/>
                  </a:lnTo>
                  <a:lnTo>
                    <a:pt x="0" y="251103"/>
                  </a:lnTo>
                  <a:lnTo>
                    <a:pt x="470185" y="168176"/>
                  </a:lnTo>
                  <a:lnTo>
                    <a:pt x="4701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12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2pPr>
            <a:lvl3pPr lvl="2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3pPr>
            <a:lvl4pPr lvl="3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4pPr>
            <a:lvl5pPr lvl="4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5pPr>
            <a:lvl6pPr lvl="5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6pPr>
            <a:lvl7pPr lvl="6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7pPr>
            <a:lvl8pPr lvl="7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8pPr>
            <a:lvl9pPr lvl="8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8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>
            <a:spLocks noGrp="1"/>
          </p:cNvSpPr>
          <p:nvPr>
            <p:ph type="ctrTitle"/>
          </p:nvPr>
        </p:nvSpPr>
        <p:spPr>
          <a:xfrm>
            <a:off x="465322" y="1641907"/>
            <a:ext cx="6362197" cy="18596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dirty="0"/>
              <a:t>Üstün Yetenekli Çocukların Öğretmenleri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7E642AE8-DB0F-334D-808F-583493949824}"/>
              </a:ext>
            </a:extLst>
          </p:cNvPr>
          <p:cNvSpPr txBox="1"/>
          <p:nvPr/>
        </p:nvSpPr>
        <p:spPr>
          <a:xfrm>
            <a:off x="6307378" y="4251882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4EDEE25B-7595-2042-B6D4-717C67120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899" y="677700"/>
            <a:ext cx="6256049" cy="2439969"/>
          </a:xfrm>
        </p:spPr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zekalı çocuklar, tipik gelişen akranlarına göre öğretmenlerinin tutum ve deneyimlerinden daha fazla etkilenmektedirler.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5A18D6-493A-D74E-87F1-CD0B018222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6514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80BCB9F0-EF4C-194F-81E1-1274F9259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437" y="451276"/>
            <a:ext cx="6377968" cy="3815924"/>
          </a:xfrm>
        </p:spPr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eğitimlerinde öğretmenlerin bilgi ve deneyimleri oldukça önemlidir. 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Birçok konuda bilgiye sahip olmaları ve üstün yetenekli çocuklara yönelik olarak uygun yaklaşımları biliyor olmaları önemlidir.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03E0945-AFB7-1642-85B9-0BD6E4485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51078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C7A332-5D99-0148-A72E-2E0AB103D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96686"/>
            <a:ext cx="5486400" cy="2425287"/>
          </a:xfrm>
        </p:spPr>
        <p:txBody>
          <a:bodyPr/>
          <a:lstStyle/>
          <a:p>
            <a:r>
              <a:rPr lang="tr-TR" dirty="0"/>
              <a:t>Üstün zekalı çocukların öğretmenleri üstün zekalı mı olmalıdır?</a:t>
            </a:r>
          </a:p>
        </p:txBody>
      </p:sp>
    </p:spTree>
    <p:extLst>
      <p:ext uri="{BB962C8B-B14F-4D97-AF65-F5344CB8AC3E}">
        <p14:creationId xmlns:p14="http://schemas.microsoft.com/office/powerpoint/2010/main" val="249569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E2073F-5EE4-FB4E-87EA-DD099651E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81DD4F2-DBAD-1642-99A7-4AE497871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8903" y="1909300"/>
            <a:ext cx="7667897" cy="2764800"/>
          </a:xfrm>
        </p:spPr>
        <p:txBody>
          <a:bodyPr/>
          <a:lstStyle/>
          <a:p>
            <a:r>
              <a:rPr lang="tr-TR" dirty="0"/>
              <a:t>Üstün yetenekli olan çocukların yetenekli oldukları alanla ilgili olarak öğretmenlerinin de eğitim verdikleri alanda uzman olmaları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896529-4CB0-2540-8115-086EE58C1D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6137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50A26C-1507-B648-B2D0-738AB24AB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EDE0159-0BD0-EF4B-84F0-2C6B8A617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731" y="1891882"/>
            <a:ext cx="8164286" cy="3141671"/>
          </a:xfrm>
        </p:spPr>
        <p:txBody>
          <a:bodyPr/>
          <a:lstStyle/>
          <a:p>
            <a:r>
              <a:rPr lang="tr-TR" dirty="0"/>
              <a:t>Örneğin; spor alanında yetenekli olan bir çocuğun öğretmenin de bu alanda uzman olması gerekir.</a:t>
            </a:r>
          </a:p>
          <a:p>
            <a:r>
              <a:rPr lang="tr-TR" dirty="0"/>
              <a:t>Müzik alanında yetenekli olan çocuğun öğretmenin de bu alanda uzman olması gerekir. </a:t>
            </a:r>
          </a:p>
          <a:p>
            <a:r>
              <a:rPr lang="tr-TR" dirty="0"/>
              <a:t>Matematik alanında ise yine benzer şekilde öğretmenin matematik alanında çocuğa eğitim verebilmesi için yeterli bilgiye sahip olması gerekir.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04D23A5-D602-DD44-94C2-96C03B6B05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66155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199D3E-0CA2-5247-8F18-1B4B82C7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518C936-9890-CE4B-97F4-52B1BF08C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309" y="1909300"/>
            <a:ext cx="8068491" cy="3150380"/>
          </a:xfrm>
        </p:spPr>
        <p:txBody>
          <a:bodyPr/>
          <a:lstStyle/>
          <a:p>
            <a:r>
              <a:rPr lang="tr-TR" dirty="0"/>
              <a:t>Üstün yetenekli çocuklara eğitim verecek olan öğretmenlerin niteliği, çocuğun hangi yaş aralığında olduğuna göre değişebilmektedir.</a:t>
            </a:r>
          </a:p>
          <a:p>
            <a:r>
              <a:rPr lang="tr-TR" dirty="0"/>
              <a:t>Örneğin okul öncesi dönemde olan üstün yetenekli çocuğa normal bir öğretmen eğitim verebilir.</a:t>
            </a:r>
          </a:p>
          <a:p>
            <a:r>
              <a:rPr lang="tr-TR" dirty="0"/>
              <a:t>Benzer bir şekilde ilköğretim düzeyindeki bir çocuğa normal bir matematik öğretmeni ders verebilir.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8E5C24C-EFA0-274D-8345-4B4BDCF64D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7521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4F7721-18D5-7B43-AF5B-33EF0D11B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229FF95-3C6F-8347-9582-3FE3B8C5B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2114" y="1909300"/>
            <a:ext cx="7554686" cy="2764800"/>
          </a:xfrm>
        </p:spPr>
        <p:txBody>
          <a:bodyPr/>
          <a:lstStyle/>
          <a:p>
            <a:r>
              <a:rPr lang="tr-TR" dirty="0"/>
              <a:t>Çocuğun yaşı büyüdükçe ve ilgi duyduğu alanda daha derin bilgiye sahip olmaya başladıkça öğretmeninin de o konuya daha hakim olması gerekmektedir.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A98ECE3-A7DA-9D47-8AA6-6C4588C2C1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2636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F02DE5-E29E-0F4D-BE19-D50144A39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1823E1-F6E8-ED46-96F5-9B735199A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1119" y="2257643"/>
            <a:ext cx="7293429" cy="1966014"/>
          </a:xfrm>
        </p:spPr>
        <p:txBody>
          <a:bodyPr/>
          <a:lstStyle/>
          <a:p>
            <a:r>
              <a:rPr lang="tr-TR" dirty="0"/>
              <a:t>Üstün yetenekli çocuklar ile çalışacak öğretmenlerin güçlü mesleki formasyonlarının olması ve belirli kişilik özelliklerine sahip olmaları gerekmektedir.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1F1CB5D-7AE1-7C43-BA30-AC56E773BB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1689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E15654-C73D-D240-95AF-1CA86C822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DA72E06-F0CE-E341-8E5B-96B0CC19E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154" y="2063931"/>
            <a:ext cx="7519851" cy="2610169"/>
          </a:xfrm>
        </p:spPr>
        <p:txBody>
          <a:bodyPr/>
          <a:lstStyle/>
          <a:p>
            <a:pPr marL="76200" indent="0">
              <a:buNone/>
            </a:pPr>
            <a:r>
              <a:rPr lang="tr-TR" u="sng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öğretmenlerinin kişilik özellikleri;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Güdüleyici,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Başarıya odaklanmış,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Profesyonellik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DC2689-F744-1640-BCB7-4E569BF6DE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8535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B64D92-4B2D-4641-984A-70DE90703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38AA09F-8310-F346-A73C-DB7EFFEBC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931" y="1909300"/>
            <a:ext cx="8146869" cy="3234200"/>
          </a:xfrm>
        </p:spPr>
        <p:txBody>
          <a:bodyPr/>
          <a:lstStyle/>
          <a:p>
            <a:pPr marL="76200" indent="0">
              <a:buNone/>
            </a:pPr>
            <a:r>
              <a:rPr lang="tr-TR" sz="2200" u="sng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öğretmenlerinin mesleki yeterlilikleri;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Öğretim etkinliklerini çocukların ihtiyaçlarına göre planlayabilme,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Uygun öğretim yöntem ve tekniklerini kullanma,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Çocuklar ile etkili iletişim kurma,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Sınıf yönetimi becerilerine sahip olma, 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Etkili değerlendirme yöntemlerini kullanma, </a:t>
            </a:r>
          </a:p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Rehberlik yapma</a:t>
            </a:r>
          </a:p>
          <a:p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BEDF751-9B7B-B144-B06E-5FDB1A48C6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5363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8B4E4D-C1FB-6A4E-94EA-4E351D97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Üstün yetenekli çocukların öğretmenlerinin;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5BBA4AA-9651-2A47-89C1-C32D3F53F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6656" y="1909300"/>
            <a:ext cx="6920144" cy="2764800"/>
          </a:xfrm>
        </p:spPr>
        <p:txBody>
          <a:bodyPr/>
          <a:lstStyle/>
          <a:p>
            <a:r>
              <a:rPr lang="tr-TR" dirty="0"/>
              <a:t>1. Çocuğu tanımak</a:t>
            </a:r>
          </a:p>
          <a:p>
            <a:r>
              <a:rPr lang="tr-TR" dirty="0"/>
              <a:t>2. Çocuğa uygun eğitim programı oluşturmak</a:t>
            </a:r>
          </a:p>
          <a:p>
            <a:r>
              <a:rPr lang="tr-TR" dirty="0"/>
              <a:t>3. Programı etkili bir şekilde uygulamak</a:t>
            </a:r>
          </a:p>
          <a:p>
            <a:r>
              <a:rPr lang="tr-TR" dirty="0"/>
              <a:t>4. Gelişimi izlemek ve değerlendirmek gibi aşamaları takip etmesi önemlidir.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DD5D698-9626-D54F-B526-1E36C904C7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517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BC2A7B-048D-9B4E-921F-C01FBBE4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Üstün yetenekli çocukların öğretmenleri;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2E5EA78-5F92-B64B-B5B6-31A6AF324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7246" y="1814300"/>
            <a:ext cx="7654834" cy="3234200"/>
          </a:xfrm>
        </p:spPr>
        <p:txBody>
          <a:bodyPr/>
          <a:lstStyle/>
          <a:p>
            <a:r>
              <a:rPr lang="tr-TR" sz="2200" dirty="0"/>
              <a:t>Öğrencileri ile empati kurabilen,</a:t>
            </a:r>
          </a:p>
          <a:p>
            <a:r>
              <a:rPr lang="tr-TR" sz="2200" dirty="0"/>
              <a:t>Yetenekli ve geniş hayal gücüne sahip,</a:t>
            </a:r>
          </a:p>
          <a:p>
            <a:r>
              <a:rPr lang="tr-TR" sz="2200" dirty="0"/>
              <a:t>Araştırmaya ve keşfetmeye meraklı olan,</a:t>
            </a:r>
          </a:p>
          <a:p>
            <a:r>
              <a:rPr lang="tr-TR" sz="2200" dirty="0"/>
              <a:t>Eleştiriye açık olan,</a:t>
            </a:r>
          </a:p>
          <a:p>
            <a:r>
              <a:rPr lang="tr-TR" sz="2200" dirty="0"/>
              <a:t>Etkili öğretim tekniklerini bilen, </a:t>
            </a:r>
          </a:p>
          <a:p>
            <a:r>
              <a:rPr lang="tr-TR" sz="2200" dirty="0"/>
              <a:t>Çocuğa nasıl bilgiye ulaşacağını öğreten öğretmenler olmalıdırlar.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A804B5E-6433-AF4D-9A1D-E310BFD1CC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66968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B79F59-8563-E245-AE1B-600148E4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Yaratıcılığı destekleyen öğretmenler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F1E3C7-E533-7F4B-8F68-52A0AC7DD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819640"/>
            <a:ext cx="8403275" cy="3323860"/>
          </a:xfrm>
        </p:spPr>
        <p:txBody>
          <a:bodyPr/>
          <a:lstStyle/>
          <a:p>
            <a:r>
              <a:rPr lang="tr-TR" sz="2000" dirty="0"/>
              <a:t>Kendisi yaratıcı davranış modeli sergilemektedir.</a:t>
            </a:r>
          </a:p>
          <a:p>
            <a:r>
              <a:rPr lang="tr-TR" sz="2000" dirty="0"/>
              <a:t>Çocukları yaratıcı davranışlar için teşvik eder.</a:t>
            </a:r>
          </a:p>
          <a:p>
            <a:r>
              <a:rPr lang="tr-TR" sz="2000" dirty="0"/>
              <a:t>Çocukların yaratıcı davranışlarına olumlu dönüt verir.</a:t>
            </a:r>
          </a:p>
          <a:p>
            <a:r>
              <a:rPr lang="tr-TR" sz="2000" dirty="0"/>
              <a:t>Yaratıcı düşünmeye teşvik edici etkinlikler oluştururlar.</a:t>
            </a:r>
          </a:p>
          <a:p>
            <a:r>
              <a:rPr lang="tr-TR" sz="2000" dirty="0"/>
              <a:t>  Farklılıklara saygı duyarlar.</a:t>
            </a:r>
          </a:p>
          <a:p>
            <a:r>
              <a:rPr lang="tr-TR" sz="2000" dirty="0"/>
              <a:t>Başkalarının düşüncelerine karşı yargılı davranmazlar.</a:t>
            </a:r>
          </a:p>
          <a:p>
            <a:r>
              <a:rPr lang="tr-TR" sz="2000" dirty="0"/>
              <a:t>Çocukları soru sormaları için teşvik ederler ve çocukların sorularını önemserler.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147486B-78E9-9943-A124-F6CF18B488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2066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2"/>
          <p:cNvSpPr txBox="1">
            <a:spLocks noGrp="1"/>
          </p:cNvSpPr>
          <p:nvPr>
            <p:ph type="body" idx="4294967295"/>
          </p:nvPr>
        </p:nvSpPr>
        <p:spPr>
          <a:xfrm>
            <a:off x="1785257" y="627489"/>
            <a:ext cx="4659504" cy="357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Üstün Yetenekli Çocukların Rehberlik ve Danışmanlık İhtiyaçları</a:t>
            </a:r>
            <a:endParaRPr b="1" dirty="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39" name="Google Shape;339;p32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15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915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4452B2-5C3C-6247-ADC4-B2D333C7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12682C2-22F2-2142-B520-3D1379B4B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909300"/>
            <a:ext cx="8275175" cy="3009900"/>
          </a:xfrm>
        </p:spPr>
        <p:txBody>
          <a:bodyPr/>
          <a:lstStyle/>
          <a:p>
            <a:pPr algn="just"/>
            <a:r>
              <a:rPr lang="tr-TR" dirty="0"/>
              <a:t>Üstün yetenekli çocuklar da bütün diğer özel gereksinimli çocuklar gibi rehberlik ve danışmanlığa ihtiyaç duymaktadırlar. </a:t>
            </a:r>
          </a:p>
          <a:p>
            <a:pPr algn="just"/>
            <a:r>
              <a:rPr lang="tr-TR" dirty="0"/>
              <a:t>Üstün yetenekli çocukların gelişimlerindeki uyumsuzluk, yüksek farkındalıkları ve hassas olmaları sosyal ve duygusal gelişim alanlarında problemler yaşamalarına neden olabilmektedir.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BCFF48A-9CD5-E441-9F6D-4139CF7DA8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6650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2CED86-0A87-2443-952D-78A66AFA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Sosyal-Duygusal Açıdan Yaşanan Sorunlar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12E356E-F19E-7E41-9301-1B3A7535A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057" y="1909300"/>
            <a:ext cx="8120743" cy="2764800"/>
          </a:xfrm>
        </p:spPr>
        <p:txBody>
          <a:bodyPr/>
          <a:lstStyle/>
          <a:p>
            <a:r>
              <a:rPr lang="tr-TR" dirty="0"/>
              <a:t>Sosyal izolasyon,</a:t>
            </a:r>
          </a:p>
          <a:p>
            <a:r>
              <a:rPr lang="tr-TR" dirty="0"/>
              <a:t>Dışlanma,</a:t>
            </a:r>
          </a:p>
          <a:p>
            <a:r>
              <a:rPr lang="tr-TR" dirty="0"/>
              <a:t>Yalnızlık,</a:t>
            </a:r>
          </a:p>
          <a:p>
            <a:r>
              <a:rPr lang="tr-TR" dirty="0"/>
              <a:t>Stres,</a:t>
            </a:r>
          </a:p>
          <a:p>
            <a:r>
              <a:rPr lang="tr-TR" dirty="0"/>
              <a:t>Depresyon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FD8F0A0-3C51-E34B-A6EC-66EB7D3949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429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555FF60-0D7B-DF45-9E65-73A0B8DB1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7946075" cy="2764800"/>
          </a:xfrm>
        </p:spPr>
        <p:txBody>
          <a:bodyPr/>
          <a:lstStyle/>
          <a:p>
            <a:r>
              <a:rPr lang="tr-TR" dirty="0"/>
              <a:t>Üstün yetenekli çocukların diğer alanlardaki ihtiyaçlarına ek olarak sosyal duygusal alandaki ihtiyaçları da göz önünde bulundurularak üstün yetenekli çocuklar, rehberlik hizmetlerine ihtiyaç duymaktadırlar.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C9A7802-6284-114D-8B62-F49A7357F4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82798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D09803-9B38-3647-80DC-AB70F4D6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B7371C3-53F9-A047-B8CD-1B2E3C5DF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1909300"/>
            <a:ext cx="7467600" cy="2764800"/>
          </a:xfrm>
        </p:spPr>
        <p:txBody>
          <a:bodyPr/>
          <a:lstStyle/>
          <a:p>
            <a:pPr algn="just"/>
            <a:r>
              <a:rPr lang="tr-TR" dirty="0"/>
              <a:t>Özellikle eş zamanlı olmayan gelişime sahip olması çocuğun motivasyonunu da etkileyebilmektedir. </a:t>
            </a:r>
          </a:p>
          <a:p>
            <a:pPr algn="just"/>
            <a:r>
              <a:rPr lang="tr-TR" dirty="0"/>
              <a:t>Çocuğun yaşı, gelişim özellikleri ve sosyal ilişkileri göz önünde bulundurularak çocuğa rehberlik hizmetleri sağlanmalıdır.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CCC67F5-0EA0-5947-B081-AFF1E7BFE6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45096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832761-5D11-AD4F-B853-1740CBDE5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3C985A-051F-0A47-B8CA-1E3BD0876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0857" y="1909300"/>
            <a:ext cx="7815943" cy="2764800"/>
          </a:xfrm>
        </p:spPr>
        <p:txBody>
          <a:bodyPr/>
          <a:lstStyle/>
          <a:p>
            <a:pPr algn="just"/>
            <a:r>
              <a:rPr lang="tr-TR" dirty="0"/>
              <a:t>Çocukla çalışan profesyonellerin üstün yeteneklilik ve çocukların danışmanlık ihtiyacı hakkında bilgi sahibi olması gerekmektedir. </a:t>
            </a:r>
          </a:p>
          <a:p>
            <a:pPr algn="just"/>
            <a:r>
              <a:rPr lang="tr-TR" dirty="0"/>
              <a:t>Üstün yetenekli çocukların meslek seçimi gibi önemli karar verme zamanlarında destek sağlayacak profesyonellerin olması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A90A39A-B8CD-D84B-B1F1-13FA7630D4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428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611C78-7F73-9F40-BBEF-635EF1BB8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0FA364F-4A84-4B40-8707-E0E308744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09300"/>
            <a:ext cx="8686799" cy="3234200"/>
          </a:xfrm>
        </p:spPr>
        <p:txBody>
          <a:bodyPr/>
          <a:lstStyle/>
          <a:p>
            <a:r>
              <a:rPr lang="tr-TR" dirty="0"/>
              <a:t>Ergenlik dönemine özgü sorunlarda çocuğa ve ailesine rehberlik edecek uzmanların yetiştirilmesi gerekmektedir. </a:t>
            </a:r>
          </a:p>
          <a:p>
            <a:r>
              <a:rPr lang="tr-TR" dirty="0"/>
              <a:t>Üstün yetenekli çocukların ebeveynlerine çocuklarının özelliklerine, gelişimlerine ve eğitimine yönelik rehberlik ve danışmanlık hizmeti sunabilecek uzmanların yetiştirilmesi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175579-CF75-D84B-9047-CB3E522A80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3926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EAB68F-55F2-4E49-B0F5-045502C4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4B1792-5CA9-3E47-8C97-620652763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7946075" cy="2764800"/>
          </a:xfrm>
        </p:spPr>
        <p:txBody>
          <a:bodyPr/>
          <a:lstStyle/>
          <a:p>
            <a:r>
              <a:rPr lang="tr-TR" dirty="0"/>
              <a:t>Öğretmenlerin üstün yetenekli çocukların akranları ile etkileşim halinde olacakları fırsatların yaratmaları oldukça önemlidir.</a:t>
            </a:r>
          </a:p>
          <a:p>
            <a:r>
              <a:rPr lang="tr-TR" dirty="0"/>
              <a:t>Bireysel danışmanlık, odak grup çalışmaları, küme çalışmaları ile problem çözme gibi yöntemler ile sınıf içi çocukların etkileşimleri sağlanabilir. 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AC4F8B-E070-0C40-B84D-8F73D92D19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0569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E4BA3-2B4C-0C4B-851A-11C2AC764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" y="0"/>
            <a:ext cx="5486400" cy="1814400"/>
          </a:xfrm>
        </p:spPr>
        <p:txBody>
          <a:bodyPr/>
          <a:lstStyle/>
          <a:p>
            <a:r>
              <a:rPr lang="tr-TR" sz="25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eğitiminde öğretmenlerin dikkat etmesi gerekenler;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7C130F-0D50-1342-B401-FE1F23F3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727" y="1909300"/>
            <a:ext cx="8360228" cy="3234200"/>
          </a:xfrm>
        </p:spPr>
        <p:txBody>
          <a:bodyPr/>
          <a:lstStyle/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Öğretmen sınıfında üstün yetenekli çocuk olduğunda kaygılanmamalıdırlar.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çocuklara kaynaklık ve önderlik yapmadırlar.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Sınıflarındaki üstün yetenekli sorulara diğer çocuklara sorduğundan daha zor sorular sorabilirler.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Çocukları yeni fikirler geliştirmeleri için ve yaratıcı davranmaları için teşvik edebilirler.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Her çocuğun kazandırılması beklenen hedefler doğrultusunda çocuğun öğrenme hızına uygun olarak hazırlanan esnek programlar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geliştirmeledirler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5564FE-B8D7-E040-8308-B645BB4E7C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6015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E4BA3-2B4C-0C4B-851A-11C2AC764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" y="0"/>
            <a:ext cx="5486400" cy="1814400"/>
          </a:xfrm>
        </p:spPr>
        <p:txBody>
          <a:bodyPr/>
          <a:lstStyle/>
          <a:p>
            <a:r>
              <a:rPr lang="tr-TR" sz="25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eğitiminde öğretmenlerin dikkat etmesi gerekenler;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7C130F-0D50-1342-B401-FE1F23F3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974" y="1814400"/>
            <a:ext cx="8644025" cy="3329100"/>
          </a:xfrm>
        </p:spPr>
        <p:txBody>
          <a:bodyPr/>
          <a:lstStyle/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Uygulanan programda her konunun bağlantılı olduğu yan konular ile çocuğun öğreneceği konular genişletilebilir.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Derslerden sonra araştırma ağırlıklı ödevler verilebilir.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Çocukların ilgilendikleri konularda projeler üretmeleri ve sınıfta arkadaşlarına bu projeleri sunmaları için çocuklar teşvik edilebilir.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Çocukların olanakları değerlendirilerek bilgiye erişebileceği yollar bulunmalıdır. 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Sınıfın düzeyi göz önünde bulundurulmadan çocuğa özgü hızlandırmalar yapılmalıdır.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5564FE-B8D7-E040-8308-B645BB4E7C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4504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E4BA3-2B4C-0C4B-851A-11C2AC764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" y="0"/>
            <a:ext cx="5486400" cy="1814400"/>
          </a:xfrm>
        </p:spPr>
        <p:txBody>
          <a:bodyPr/>
          <a:lstStyle/>
          <a:p>
            <a:r>
              <a:rPr lang="tr-TR" sz="25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eğitiminde öğretmenlerin dikkat etmesi gerekenler;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7C130F-0D50-1342-B401-FE1F23F39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975" y="2145325"/>
            <a:ext cx="8508273" cy="2859700"/>
          </a:xfrm>
        </p:spPr>
        <p:txBody>
          <a:bodyPr/>
          <a:lstStyle/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ihtiyaçları karşılanırken çocukların anlık yeteneklerinin büyük farklılık göstermesi gibi sorunlar ortaya çıkabileceği göz önünde bulundurulmalıdır. 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Aynı konuda tekrara dayanan ödevler verilmemelidir. Ödev verirken çocuğun ilgi ve ihtiyaçları göz önünde bulundurulmalıdır. 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Çocuğun farklı fikirlerine saygı duyularak dinlenilmelidir.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Aile ile iş birliği içerisinde olunmalıdır.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5564FE-B8D7-E040-8308-B645BB4E7C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02583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C27B48-14A5-094B-B295-9B82DB64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E56BEBE-ACDF-7A4B-AC82-060D94053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909300"/>
            <a:ext cx="8229600" cy="3009900"/>
          </a:xfrm>
        </p:spPr>
        <p:txBody>
          <a:bodyPr/>
          <a:lstStyle/>
          <a:p>
            <a:r>
              <a:rPr lang="tr-TR" dirty="0"/>
              <a:t>Sınıfta çocukların eğitimlerinin yürütülmesi için «hızlı bitirenler köşesi, teknoloji köşesi, fen ve doğa köşesi gibi çocukların ihtiyaçlarına göre köşeler ya da panolar oluşturulabilir. </a:t>
            </a:r>
          </a:p>
          <a:p>
            <a:r>
              <a:rPr lang="tr-TR" dirty="0"/>
              <a:t>Üstün yetenekli çocukların teneffüslerde ve boş zamanlarında ilgilenebilmeleri için dergi ve kitapların bulunduğu bir köşe oluşturulabilir.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8B52942-7EBA-1544-98D6-EEE6D2E272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86010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7B7609-75C7-884B-824F-2D6099D11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91C2A31-A782-1446-90A7-37022158E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7946075" cy="2764800"/>
          </a:xfrm>
        </p:spPr>
        <p:txBody>
          <a:bodyPr/>
          <a:lstStyle/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olan çocuk kabul edilmeli ve çocukla bilgi yarışına girilmemelidir.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çocuğun ilgi alanları ve üstün olduğu alanların öğretmen tarafından iyi anlaşılmalı ve ona göre çocuğa destek sağlanmalıdır. </a:t>
            </a:r>
          </a:p>
          <a:p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Öğretmenlerin ders öncesinde hazırlık yaparak üstün yetenekli çocuktan gelebilecek soru alternatiflerini araştırması önerilmektedir.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F27E0C6-D08C-184D-A65B-099D964E74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79909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FD65504-2FB5-E841-AB82-3363019DF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538" y="2396971"/>
            <a:ext cx="8487052" cy="2681055"/>
          </a:xfrm>
        </p:spPr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eğitimlerinin yürütülmesi ve çocukların aday gösterilmesi için öğretmenlerin görevi oldukça önemlidir. Bu nedenle de öğretmenlerin üstün yetenek hakkında bilgi sahibi olması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829AC13-69D4-DB41-8D0F-D4AB601E0F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51058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DE288B-4E6F-4542-B1C0-D59B6B7FB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Konuyla ilgili araştırma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8CDDB43-76B0-0C4D-899D-222A569E7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9609" y="1909300"/>
            <a:ext cx="7497192" cy="2764800"/>
          </a:xfrm>
        </p:spPr>
        <p:txBody>
          <a:bodyPr/>
          <a:lstStyle/>
          <a:p>
            <a:pPr lvl="0" algn="just">
              <a:buClr>
                <a:srgbClr val="A6D683"/>
              </a:buClr>
            </a:pPr>
            <a:r>
              <a:rPr lang="tr-TR" dirty="0">
                <a:solidFill>
                  <a:srgbClr val="00001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Erişen ve arkadaşlarının öğretmenlere verdikleri üstün yetenekli çocukları fark edebilme destekleme eğitimin sonucunda öğretmenlerin bilgi düzeylerinin arttığı görülmektedir (Erişen, Birben, Yalın&amp; Ocak, 2015).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F7B7F3-B4F5-6B40-BA6E-7DF6951492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3479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56133E-A95A-CB41-87CC-1140CDB7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Konuyla ilgili araştırma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C9EBDF2-06E6-B04D-A189-A92798714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7946075" cy="2764800"/>
          </a:xfrm>
        </p:spPr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Okul öncesi öğretmen adaylarının üstün yetenekli çocuklara ilişkin algılarını değerlendiren bir metafor çalışmasında öğretmenlerin, üstün yetenekli çocukları en fazla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hazineye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benzettikleri görülmüştür (Duran &amp; Dağlıoğlu, 2017). </a:t>
            </a: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C0F7782-C2EB-904E-8977-EC1969BF8A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78143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C31C84-326C-6C43-AFB3-DB3B6A7E0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4DDB001-8CE2-A244-A22A-263DE7970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1909300"/>
            <a:ext cx="7467600" cy="2764800"/>
          </a:xfrm>
        </p:spPr>
        <p:txBody>
          <a:bodyPr/>
          <a:lstStyle/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Sak, U. (2012). Üstün Zekalılar. Ankara: Vize Yayıncılık.</a:t>
            </a:r>
          </a:p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Aral, N. &amp; Gürsoy, F. (2012). Özel Eğitim Gerektiren Çocuklar ve Özel Eğitime Giriş. İstanbul: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Morpa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Yayınevi.</a:t>
            </a:r>
          </a:p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Dağlıoğlu, H. E. (2010). ÜSTÜN YETENEKLİ ÇOCUKLARIN EĞİTİMİNDE ÖĞRETMEN YETERLİKLERİ VE ÖZELLİKLERİ. 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, 72.</a:t>
            </a:r>
          </a:p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Duran, A., &amp; Dağlıoğlu, H. E. (2017). Okul Öncesi Öğretmen Adaylarının Üstün Yetenekli Çocuklara İlişkin Metaforik Algıları. Gazi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of Gazi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Educational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 (GUJGEF), 37(3).</a:t>
            </a:r>
          </a:p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Erişen, Y., Birben, F. Y., Yalın, H. S., &amp; Ocak, P. (2015). Üstün yetenekli çocukları fark edebilme ve destekleme eğitiminin öğretmenler üzerindeki etkisi. Bartın Üniversitesi Eğitim Fakültesi Dergisi, 4(2), 586-602.</a:t>
            </a:r>
          </a:p>
          <a:p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Özden, İ. &amp; </a:t>
            </a:r>
            <a:r>
              <a:rPr lang="tr-T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Özekin</a:t>
            </a:r>
            <a:r>
              <a:rPr lang="tr-TR" sz="1200" dirty="0">
                <a:latin typeface="Calibri" panose="020F0502020204030204" pitchFamily="34" charset="0"/>
                <a:cs typeface="Calibri" panose="020F0502020204030204" pitchFamily="34" charset="0"/>
              </a:rPr>
              <a:t>, M. (2012). Ben Bir Öğretmenim, Sınıfımda Üstün Yetenekli Çocuklar Var!. 3. Türkiye Üstün Yetenekli Çocuklar Kongresi Bildiri Tam Metin Kitabı. Ankara: Hacettepe Üniversitesi Yayınları s.84-88.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132E9C2-461C-B845-8A3D-A79857188A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946049"/>
      </p:ext>
    </p:extLst>
  </p:cSld>
  <p:clrMapOvr>
    <a:masterClrMapping/>
  </p:clrMapOvr>
</p:sld>
</file>

<file path=ppt/theme/theme1.xml><?xml version="1.0" encoding="utf-8"?>
<a:theme xmlns:a="http://schemas.openxmlformats.org/drawingml/2006/main" name="Macmorris template">
  <a:themeElements>
    <a:clrScheme name="Custom 347">
      <a:dk1>
        <a:srgbClr val="00001A"/>
      </a:dk1>
      <a:lt1>
        <a:srgbClr val="FFFFFF"/>
      </a:lt1>
      <a:dk2>
        <a:srgbClr val="60707A"/>
      </a:dk2>
      <a:lt2>
        <a:srgbClr val="E8EDF1"/>
      </a:lt2>
      <a:accent1>
        <a:srgbClr val="A6D683"/>
      </a:accent1>
      <a:accent2>
        <a:srgbClr val="2CA388"/>
      </a:accent2>
      <a:accent3>
        <a:srgbClr val="106B6B"/>
      </a:accent3>
      <a:accent4>
        <a:srgbClr val="CFDCE6"/>
      </a:accent4>
      <a:accent5>
        <a:srgbClr val="9EB3C2"/>
      </a:accent5>
      <a:accent6>
        <a:srgbClr val="577C97"/>
      </a:accent6>
      <a:hlink>
        <a:srgbClr val="00001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2255</TotalTime>
  <Words>1063</Words>
  <Application>Microsoft Office PowerPoint</Application>
  <PresentationFormat>Ekran Gösterisi (16:9)</PresentationFormat>
  <Paragraphs>127</Paragraphs>
  <Slides>31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6" baseType="lpstr">
      <vt:lpstr>Roboto Slab</vt:lpstr>
      <vt:lpstr>Arial</vt:lpstr>
      <vt:lpstr>Calibri</vt:lpstr>
      <vt:lpstr>Chivo</vt:lpstr>
      <vt:lpstr>Macmorris template</vt:lpstr>
      <vt:lpstr>Üstün Yetenekli Çocukların Öğretmenleri</vt:lpstr>
      <vt:lpstr>PowerPoint Sunusu</vt:lpstr>
      <vt:lpstr>PowerPoint Sunusu</vt:lpstr>
      <vt:lpstr>Üstün zekalı çocukların öğretmenleri üstün zekalı mı olmalıdır?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Üstün yetenekli çocukların öğretmenlerinin;</vt:lpstr>
      <vt:lpstr>Üstün yetenekli çocukların öğretmenleri;</vt:lpstr>
      <vt:lpstr>Yaratıcılığı destekleyen öğretmenler</vt:lpstr>
      <vt:lpstr>PowerPoint Sunusu</vt:lpstr>
      <vt:lpstr>PowerPoint Sunusu</vt:lpstr>
      <vt:lpstr>Sosyal-Duygusal Açıdan Yaşanan Sorunlar</vt:lpstr>
      <vt:lpstr>PowerPoint Sunusu</vt:lpstr>
      <vt:lpstr>PowerPoint Sunusu</vt:lpstr>
      <vt:lpstr>PowerPoint Sunusu</vt:lpstr>
      <vt:lpstr>PowerPoint Sunusu</vt:lpstr>
      <vt:lpstr>PowerPoint Sunusu</vt:lpstr>
      <vt:lpstr>Üstün yetenekli çocukların eğitiminde öğretmenlerin dikkat etmesi gerekenler;</vt:lpstr>
      <vt:lpstr>Üstün yetenekli çocukların eğitiminde öğretmenlerin dikkat etmesi gerekenler;</vt:lpstr>
      <vt:lpstr>Üstün yetenekli çocukların eğitiminde öğretmenlerin dikkat etmesi gerekenler;</vt:lpstr>
      <vt:lpstr>PowerPoint Sunusu</vt:lpstr>
      <vt:lpstr>PowerPoint Sunusu</vt:lpstr>
      <vt:lpstr>PowerPoint Sunusu</vt:lpstr>
      <vt:lpstr>Konuyla ilgili araştırma</vt:lpstr>
      <vt:lpstr>Konuyla ilgili araştırma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Zekayı ve Üstün Yeteneği Etkileyen Faktörler</dc:title>
  <dc:creator>figen</dc:creator>
  <cp:lastModifiedBy>figen</cp:lastModifiedBy>
  <cp:revision>32</cp:revision>
  <dcterms:modified xsi:type="dcterms:W3CDTF">2020-12-09T18:40:58Z</dcterms:modified>
</cp:coreProperties>
</file>