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E52970-2898-4816-BCB0-F5E174D2E37C}" type="datetimeFigureOut">
              <a:rPr lang="en-US" smtClean="0"/>
              <a:t>4/2/2018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CFB75-9551-4350-A7FE-7B8D9C30598C}" type="slidenum">
              <a:rPr lang="en-US" smtClean="0"/>
              <a:t>‹#›</a:t>
            </a:fld>
            <a:endParaRPr lang="en-US"/>
          </a:p>
        </p:txBody>
      </p:sp>
    </p:spTree>
    <p:extLst>
      <p:ext uri="{BB962C8B-B14F-4D97-AF65-F5344CB8AC3E}">
        <p14:creationId xmlns:p14="http://schemas.microsoft.com/office/powerpoint/2010/main" val="2622455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55127E5-EF56-4759-BCEC-37B6CEF4369A}" type="datetime1">
              <a:rPr lang="en-US" smtClean="0"/>
              <a:t>4/2/2018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203CE4-3782-4697-A8DD-A2C52102CE97}"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5DCAE5-7F63-4836-A239-B3E3768ACEA4}"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0ECE71E-5162-4294-8AD1-5E20E973E6BF}"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B1B5FF-25B1-4247-A8E8-CEE30DEC883C}"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E0EEB65-197F-4477-B320-3D9E9C62A979}" type="datetime1">
              <a:rPr lang="en-US" smtClean="0"/>
              <a:t>4/2/2018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AB15ED8-5E0A-4457-9F06-FDBEEC34796F}" type="datetime1">
              <a:rPr lang="en-US" smtClean="0"/>
              <a:t>4/2/2018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B819C-FE61-461E-8BA4-7FBAE5878BE1}" type="datetime1">
              <a:rPr lang="en-US" smtClean="0"/>
              <a:t>4/2/2018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3745CE-9083-43B9-8B83-5893A7ADB2B8}" type="datetime1">
              <a:rPr lang="en-US" smtClean="0"/>
              <a:t>4/2/2018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95D53C-53C5-4D44-ABDC-EC03414E2C0B}" type="datetime1">
              <a:rPr lang="en-US" smtClean="0"/>
              <a:t>4/2/2018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2A6D4A-90E6-45C4-B31C-E22FCD060F7E}" type="datetime1">
              <a:rPr lang="en-US" smtClean="0"/>
              <a:t>4/2/2018</a:t>
            </a:fld>
            <a:endParaRPr lang="en-US" dirty="0"/>
          </a:p>
        </p:txBody>
      </p:sp>
      <p:sp>
        <p:nvSpPr>
          <p:cNvPr id="5" name="Footer Placeholder 4"/>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AAC4EB-D5A6-4604-8381-81DCA777FB66}"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D93782-FA68-4C38-BCFA-AA7594F75771}" type="datetime1">
              <a:rPr lang="en-US" smtClean="0"/>
              <a:t>4/2/2018</a:t>
            </a:fld>
            <a:endParaRPr lang="en-US" dirty="0"/>
          </a:p>
        </p:txBody>
      </p:sp>
      <p:sp>
        <p:nvSpPr>
          <p:cNvPr id="8" name="Footer Placeholder 7"/>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2A19B1-C7D4-4C2D-B53C-78575B4D95C6}" type="datetime1">
              <a:rPr lang="en-US" smtClean="0"/>
              <a:t>4/2/2018</a:t>
            </a:fld>
            <a:endParaRPr lang="en-US" dirty="0"/>
          </a:p>
        </p:txBody>
      </p:sp>
      <p:sp>
        <p:nvSpPr>
          <p:cNvPr id="4" name="Footer Placeholder 3"/>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5014E8-0C16-428A-B242-5A8D1C34AE40}" type="datetime1">
              <a:rPr lang="en-US" smtClean="0"/>
              <a:t>4/2/2018</a:t>
            </a:fld>
            <a:endParaRPr lang="en-US" dirty="0"/>
          </a:p>
        </p:txBody>
      </p:sp>
      <p:sp>
        <p:nvSpPr>
          <p:cNvPr id="3" name="Footer Placeholder 2"/>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36D8E2-8E91-45BF-BAC8-B7DDE945BFAC}"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C37E46D-D748-475C-AA4F-BDF89731AC72}" type="datetime1">
              <a:rPr lang="en-US" smtClean="0"/>
              <a:t>4/2/2018</a:t>
            </a:fld>
            <a:endParaRPr lang="en-US" dirty="0"/>
          </a:p>
        </p:txBody>
      </p:sp>
      <p:sp>
        <p:nvSpPr>
          <p:cNvPr id="6" name="Footer Placeholder 5"/>
          <p:cNvSpPr>
            <a:spLocks noGrp="1"/>
          </p:cNvSpPr>
          <p:nvPr>
            <p:ph type="ftr" sz="quarter" idx="11"/>
          </p:nvPr>
        </p:nvSpPr>
        <p:spPr/>
        <p:txBody>
          <a:bodyPr/>
          <a:lstStyle/>
          <a:p>
            <a:r>
              <a:rPr lang="en-US"/>
              <a:t>Reference: “Programming in ANSI C”, Kumar &amp; Agrawal, West Publishing Co., 1992</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CAEB542-04CF-4FE5-8EB2-51C203CF9E0C}" type="datetime1">
              <a:rPr lang="en-US" smtClean="0"/>
              <a:t>4/2/2018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en-US"/>
              <a:t>Reference: “Programming in ANSI C”, Kumar &amp; Agrawal, West Publishing Co., 1992</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E74F1-D19B-482E-A96E-82BD8B557186}"/>
              </a:ext>
            </a:extLst>
          </p:cNvPr>
          <p:cNvSpPr>
            <a:spLocks noGrp="1"/>
          </p:cNvSpPr>
          <p:nvPr>
            <p:ph type="ctrTitle"/>
          </p:nvPr>
        </p:nvSpPr>
        <p:spPr>
          <a:xfrm>
            <a:off x="1876424" y="1122363"/>
            <a:ext cx="9817829" cy="2387600"/>
          </a:xfrm>
        </p:spPr>
        <p:txBody>
          <a:bodyPr/>
          <a:lstStyle/>
          <a:p>
            <a:r>
              <a:rPr lang="tr-TR" dirty="0"/>
              <a:t>COM101B</a:t>
            </a:r>
            <a:br>
              <a:rPr lang="tr-TR" dirty="0"/>
            </a:br>
            <a:r>
              <a:rPr lang="tr-TR" dirty="0"/>
              <a:t>Lecture 5: type conversıons</a:t>
            </a:r>
            <a:endParaRPr lang="en-US" dirty="0"/>
          </a:p>
        </p:txBody>
      </p:sp>
      <p:sp>
        <p:nvSpPr>
          <p:cNvPr id="3" name="Subtitle 2">
            <a:extLst>
              <a:ext uri="{FF2B5EF4-FFF2-40B4-BE49-F238E27FC236}">
                <a16:creationId xmlns:a16="http://schemas.microsoft.com/office/drawing/2014/main" id="{0FF1379A-8E64-4512-872E-6F4757FE7403}"/>
              </a:ext>
            </a:extLst>
          </p:cNvPr>
          <p:cNvSpPr>
            <a:spLocks noGrp="1"/>
          </p:cNvSpPr>
          <p:nvPr>
            <p:ph type="subTitle" idx="1"/>
          </p:nvPr>
        </p:nvSpPr>
        <p:spPr/>
        <p:txBody>
          <a:bodyPr/>
          <a:lstStyle/>
          <a:p>
            <a:r>
              <a:rPr lang="tr-TR" dirty="0"/>
              <a:t>ASST. Prof. Dr. Hacer Yalım Keleş</a:t>
            </a:r>
          </a:p>
          <a:p>
            <a:endParaRPr lang="en-US" dirty="0"/>
          </a:p>
        </p:txBody>
      </p:sp>
      <p:sp>
        <p:nvSpPr>
          <p:cNvPr id="4" name="Footer Placeholder 3">
            <a:extLst>
              <a:ext uri="{FF2B5EF4-FFF2-40B4-BE49-F238E27FC236}">
                <a16:creationId xmlns:a16="http://schemas.microsoft.com/office/drawing/2014/main" id="{A1231545-6DF8-4152-8A62-D0FFD97C2AB4}"/>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542601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72A16-3A04-4472-B22F-A94D557B58A8}"/>
              </a:ext>
            </a:extLst>
          </p:cNvPr>
          <p:cNvSpPr>
            <a:spLocks noGrp="1"/>
          </p:cNvSpPr>
          <p:nvPr>
            <p:ph type="title"/>
          </p:nvPr>
        </p:nvSpPr>
        <p:spPr/>
        <p:txBody>
          <a:bodyPr/>
          <a:lstStyle/>
          <a:p>
            <a:r>
              <a:rPr lang="tr-TR" dirty="0"/>
              <a:t>MACRO EXAMPLE</a:t>
            </a:r>
            <a:endParaRPr lang="en-US" dirty="0"/>
          </a:p>
        </p:txBody>
      </p:sp>
      <p:sp>
        <p:nvSpPr>
          <p:cNvPr id="3" name="Content Placeholder 2">
            <a:extLst>
              <a:ext uri="{FF2B5EF4-FFF2-40B4-BE49-F238E27FC236}">
                <a16:creationId xmlns:a16="http://schemas.microsoft.com/office/drawing/2014/main" id="{C21A8505-1490-49AB-A7A3-7921F72E0D00}"/>
              </a:ext>
            </a:extLst>
          </p:cNvPr>
          <p:cNvSpPr>
            <a:spLocks noGrp="1"/>
          </p:cNvSpPr>
          <p:nvPr>
            <p:ph idx="1"/>
          </p:nvPr>
        </p:nvSpPr>
        <p:spPr/>
        <p:txBody>
          <a:bodyPr>
            <a:normAutofit fontScale="70000" lnSpcReduction="20000"/>
          </a:bodyPr>
          <a:lstStyle/>
          <a:p>
            <a:pPr marL="0" indent="0">
              <a:buNone/>
            </a:pPr>
            <a:r>
              <a:rPr lang="tr-TR" dirty="0"/>
              <a:t>#include &lt;stdio.h&gt;</a:t>
            </a:r>
          </a:p>
          <a:p>
            <a:pPr marL="0" indent="0">
              <a:buNone/>
            </a:pPr>
            <a:r>
              <a:rPr lang="tr-TR" dirty="0"/>
              <a:t>#define </a:t>
            </a:r>
            <a:r>
              <a:rPr lang="tr-TR"/>
              <a:t>PI 3.14   // MACRO const definition</a:t>
            </a:r>
            <a:endParaRPr lang="tr-TR" dirty="0"/>
          </a:p>
          <a:p>
            <a:pPr marL="0" indent="0">
              <a:buNone/>
            </a:pPr>
            <a:r>
              <a:rPr lang="tr-TR" dirty="0"/>
              <a:t>int main()</a:t>
            </a:r>
          </a:p>
          <a:p>
            <a:pPr marL="0" indent="0">
              <a:buNone/>
            </a:pPr>
            <a:r>
              <a:rPr lang="tr-TR" dirty="0"/>
              <a:t>{</a:t>
            </a:r>
          </a:p>
          <a:p>
            <a:pPr marL="0" indent="0">
              <a:buNone/>
            </a:pPr>
            <a:r>
              <a:rPr lang="tr-TR" dirty="0"/>
              <a:t>	float r; </a:t>
            </a:r>
          </a:p>
          <a:p>
            <a:pPr marL="0" indent="0">
              <a:buNone/>
            </a:pPr>
            <a:r>
              <a:rPr lang="tr-TR" dirty="0"/>
              <a:t>	scanf(«%f», &amp;r);</a:t>
            </a:r>
          </a:p>
          <a:p>
            <a:pPr marL="0" indent="0">
              <a:buNone/>
            </a:pPr>
            <a:r>
              <a:rPr lang="tr-TR" dirty="0"/>
              <a:t>	printf(«Area: %f\n», PI*r*r);</a:t>
            </a:r>
          </a:p>
          <a:p>
            <a:pPr marL="0" indent="0">
              <a:buNone/>
            </a:pPr>
            <a:r>
              <a:rPr lang="tr-TR" dirty="0"/>
              <a:t>	return 0;</a:t>
            </a:r>
          </a:p>
          <a:p>
            <a:pPr marL="0" indent="0">
              <a:buNone/>
            </a:pPr>
            <a:r>
              <a:rPr lang="tr-TR" dirty="0"/>
              <a:t>}</a:t>
            </a:r>
            <a:endParaRPr lang="en-US" dirty="0"/>
          </a:p>
        </p:txBody>
      </p:sp>
      <p:sp>
        <p:nvSpPr>
          <p:cNvPr id="4" name="Footer Placeholder 3">
            <a:extLst>
              <a:ext uri="{FF2B5EF4-FFF2-40B4-BE49-F238E27FC236}">
                <a16:creationId xmlns:a16="http://schemas.microsoft.com/office/drawing/2014/main" id="{70B1300B-732A-4312-A251-FFC076FAE176}"/>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932907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041C8-2937-4DC4-A51E-505B1770FDF8}"/>
              </a:ext>
            </a:extLst>
          </p:cNvPr>
          <p:cNvSpPr>
            <a:spLocks noGrp="1"/>
          </p:cNvSpPr>
          <p:nvPr>
            <p:ph type="title"/>
          </p:nvPr>
        </p:nvSpPr>
        <p:spPr/>
        <p:txBody>
          <a:bodyPr/>
          <a:lstStyle/>
          <a:p>
            <a:r>
              <a:rPr lang="tr-TR" dirty="0"/>
              <a:t>type conversıons</a:t>
            </a:r>
            <a:endParaRPr lang="en-US" dirty="0"/>
          </a:p>
        </p:txBody>
      </p:sp>
      <p:sp>
        <p:nvSpPr>
          <p:cNvPr id="3" name="Content Placeholder 2">
            <a:extLst>
              <a:ext uri="{FF2B5EF4-FFF2-40B4-BE49-F238E27FC236}">
                <a16:creationId xmlns:a16="http://schemas.microsoft.com/office/drawing/2014/main" id="{9DA57D2C-8AC8-401C-9E63-ECDFC8A4FC21}"/>
              </a:ext>
            </a:extLst>
          </p:cNvPr>
          <p:cNvSpPr>
            <a:spLocks noGrp="1"/>
          </p:cNvSpPr>
          <p:nvPr>
            <p:ph idx="1"/>
          </p:nvPr>
        </p:nvSpPr>
        <p:spPr/>
        <p:txBody>
          <a:bodyPr/>
          <a:lstStyle/>
          <a:p>
            <a:pPr marL="0" indent="0">
              <a:buNone/>
            </a:pPr>
            <a:r>
              <a:rPr lang="tr-TR" dirty="0"/>
              <a:t>An expression may contain variables and constants of different types.</a:t>
            </a:r>
          </a:p>
          <a:p>
            <a:pPr marL="0" indent="0">
              <a:buNone/>
            </a:pPr>
            <a:r>
              <a:rPr lang="tr-TR" dirty="0"/>
              <a:t>We will discuss how such expressions are evaluated</a:t>
            </a:r>
            <a:endParaRPr lang="en-US" dirty="0"/>
          </a:p>
        </p:txBody>
      </p:sp>
      <p:sp>
        <p:nvSpPr>
          <p:cNvPr id="4" name="Footer Placeholder 3">
            <a:extLst>
              <a:ext uri="{FF2B5EF4-FFF2-40B4-BE49-F238E27FC236}">
                <a16:creationId xmlns:a16="http://schemas.microsoft.com/office/drawing/2014/main" id="{05B0DF35-5548-4791-BC5D-B8E1FB4C2779}"/>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269346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DA0B-7C31-4B05-95D1-04A7D240D239}"/>
              </a:ext>
            </a:extLst>
          </p:cNvPr>
          <p:cNvSpPr>
            <a:spLocks noGrp="1"/>
          </p:cNvSpPr>
          <p:nvPr>
            <p:ph type="title"/>
          </p:nvPr>
        </p:nvSpPr>
        <p:spPr/>
        <p:txBody>
          <a:bodyPr/>
          <a:lstStyle/>
          <a:p>
            <a:r>
              <a:rPr lang="tr-TR" dirty="0"/>
              <a:t>automatıc type conversıons</a:t>
            </a:r>
            <a:endParaRPr lang="en-US" dirty="0"/>
          </a:p>
        </p:txBody>
      </p:sp>
      <p:sp>
        <p:nvSpPr>
          <p:cNvPr id="3" name="Content Placeholder 2">
            <a:extLst>
              <a:ext uri="{FF2B5EF4-FFF2-40B4-BE49-F238E27FC236}">
                <a16:creationId xmlns:a16="http://schemas.microsoft.com/office/drawing/2014/main" id="{FF9792B3-8E4F-41CA-B2BC-70DD8D42876A}"/>
              </a:ext>
            </a:extLst>
          </p:cNvPr>
          <p:cNvSpPr>
            <a:spLocks noGrp="1"/>
          </p:cNvSpPr>
          <p:nvPr>
            <p:ph idx="1"/>
          </p:nvPr>
        </p:nvSpPr>
        <p:spPr/>
        <p:txBody>
          <a:bodyPr/>
          <a:lstStyle/>
          <a:p>
            <a:r>
              <a:rPr lang="tr-TR" dirty="0"/>
              <a:t>ANSI C performs all arithmetic operations with just six data types:</a:t>
            </a:r>
          </a:p>
          <a:p>
            <a:pPr lvl="1"/>
            <a:r>
              <a:rPr lang="tr-TR" dirty="0"/>
              <a:t>int, unsigned int, long int, float, double, long double</a:t>
            </a:r>
          </a:p>
          <a:p>
            <a:endParaRPr lang="tr-TR" dirty="0"/>
          </a:p>
          <a:p>
            <a:r>
              <a:rPr lang="tr-TR" dirty="0"/>
              <a:t>Any operand of the type </a:t>
            </a:r>
            <a:r>
              <a:rPr lang="tr-TR" i="1" dirty="0"/>
              <a:t>char </a:t>
            </a:r>
            <a:r>
              <a:rPr lang="tr-TR" dirty="0"/>
              <a:t>or </a:t>
            </a:r>
            <a:r>
              <a:rPr lang="tr-TR" i="1" dirty="0"/>
              <a:t>short </a:t>
            </a:r>
            <a:r>
              <a:rPr lang="tr-TR" dirty="0"/>
              <a:t>is implicitly converted to </a:t>
            </a:r>
            <a:r>
              <a:rPr lang="tr-TR" i="1" dirty="0"/>
              <a:t>int</a:t>
            </a:r>
            <a:r>
              <a:rPr lang="tr-TR" dirty="0"/>
              <a:t> before the operation</a:t>
            </a:r>
          </a:p>
          <a:p>
            <a:r>
              <a:rPr lang="tr-TR" dirty="0"/>
              <a:t>Conversions of char and short to int are called </a:t>
            </a:r>
            <a:r>
              <a:rPr lang="tr-TR" b="1" dirty="0"/>
              <a:t>automatic unary </a:t>
            </a:r>
            <a:r>
              <a:rPr lang="tr-TR" dirty="0"/>
              <a:t>conversions.</a:t>
            </a:r>
            <a:endParaRPr lang="en-US" dirty="0"/>
          </a:p>
        </p:txBody>
      </p:sp>
      <p:sp>
        <p:nvSpPr>
          <p:cNvPr id="4" name="Footer Placeholder 3">
            <a:extLst>
              <a:ext uri="{FF2B5EF4-FFF2-40B4-BE49-F238E27FC236}">
                <a16:creationId xmlns:a16="http://schemas.microsoft.com/office/drawing/2014/main" id="{AB2F043D-625F-4032-8486-08BCD85292E6}"/>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492702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1A08E-4634-4323-86BA-F52410FE3125}"/>
              </a:ext>
            </a:extLst>
          </p:cNvPr>
          <p:cNvSpPr>
            <a:spLocks noGrp="1"/>
          </p:cNvSpPr>
          <p:nvPr>
            <p:ph type="title"/>
          </p:nvPr>
        </p:nvSpPr>
        <p:spPr/>
        <p:txBody>
          <a:bodyPr/>
          <a:lstStyle/>
          <a:p>
            <a:r>
              <a:rPr lang="tr-TR" dirty="0"/>
              <a:t>automatıc BINARY type conversıons</a:t>
            </a:r>
            <a:endParaRPr lang="en-US" dirty="0"/>
          </a:p>
        </p:txBody>
      </p:sp>
      <p:sp>
        <p:nvSpPr>
          <p:cNvPr id="3" name="Content Placeholder 2">
            <a:extLst>
              <a:ext uri="{FF2B5EF4-FFF2-40B4-BE49-F238E27FC236}">
                <a16:creationId xmlns:a16="http://schemas.microsoft.com/office/drawing/2014/main" id="{FC804343-F270-472C-9DC0-DBB428A2ECAE}"/>
              </a:ext>
            </a:extLst>
          </p:cNvPr>
          <p:cNvSpPr>
            <a:spLocks noGrp="1"/>
          </p:cNvSpPr>
          <p:nvPr>
            <p:ph idx="1"/>
          </p:nvPr>
        </p:nvSpPr>
        <p:spPr/>
        <p:txBody>
          <a:bodyPr>
            <a:normAutofit lnSpcReduction="10000"/>
          </a:bodyPr>
          <a:lstStyle/>
          <a:p>
            <a:r>
              <a:rPr lang="tr-TR" dirty="0"/>
              <a:t>ABT is applied to both operands</a:t>
            </a:r>
          </a:p>
          <a:p>
            <a:r>
              <a:rPr lang="tr-TR" dirty="0"/>
              <a:t>Carried out after automatic unary conversions</a:t>
            </a:r>
          </a:p>
          <a:p>
            <a:r>
              <a:rPr lang="tr-TR" dirty="0"/>
              <a:t>In general:</a:t>
            </a:r>
          </a:p>
          <a:p>
            <a:pPr lvl="1"/>
            <a:r>
              <a:rPr lang="tr-TR" dirty="0"/>
              <a:t>if a binary operator has operands of different types, the «lower» type is promoted tp the «higher» type before the operation proceeds. The result is of the «higher» type.</a:t>
            </a:r>
          </a:p>
          <a:p>
            <a:r>
              <a:rPr lang="tr-TR" dirty="0"/>
              <a:t>The sequence of ops:</a:t>
            </a:r>
          </a:p>
          <a:p>
            <a:pPr marL="0" indent="0">
              <a:buNone/>
            </a:pPr>
            <a:r>
              <a:rPr lang="tr-TR" dirty="0"/>
              <a:t>	char/short &gt; int &gt; long &gt; float &gt; double &gt; long double</a:t>
            </a:r>
            <a:endParaRPr lang="en-US" dirty="0"/>
          </a:p>
        </p:txBody>
      </p:sp>
      <p:sp>
        <p:nvSpPr>
          <p:cNvPr id="4" name="Footer Placeholder 3">
            <a:extLst>
              <a:ext uri="{FF2B5EF4-FFF2-40B4-BE49-F238E27FC236}">
                <a16:creationId xmlns:a16="http://schemas.microsoft.com/office/drawing/2014/main" id="{582E609E-5C2E-4693-9CCD-02A27B1A5E2B}"/>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138547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A5A54-BE2A-4583-BF9E-6E61E77692DA}"/>
              </a:ext>
            </a:extLst>
          </p:cNvPr>
          <p:cNvSpPr>
            <a:spLocks noGrp="1"/>
          </p:cNvSpPr>
          <p:nvPr>
            <p:ph type="title"/>
          </p:nvPr>
        </p:nvSpPr>
        <p:spPr/>
        <p:txBody>
          <a:bodyPr/>
          <a:lstStyle/>
          <a:p>
            <a:r>
              <a:rPr lang="tr-TR" dirty="0"/>
              <a:t>Example</a:t>
            </a:r>
            <a:endParaRPr lang="en-US" dirty="0"/>
          </a:p>
        </p:txBody>
      </p:sp>
      <p:sp>
        <p:nvSpPr>
          <p:cNvPr id="3" name="Content Placeholder 2">
            <a:extLst>
              <a:ext uri="{FF2B5EF4-FFF2-40B4-BE49-F238E27FC236}">
                <a16:creationId xmlns:a16="http://schemas.microsoft.com/office/drawing/2014/main" id="{4D43C66B-D794-4E99-8808-FA46F24440AA}"/>
              </a:ext>
            </a:extLst>
          </p:cNvPr>
          <p:cNvSpPr>
            <a:spLocks noGrp="1"/>
          </p:cNvSpPr>
          <p:nvPr>
            <p:ph idx="1"/>
          </p:nvPr>
        </p:nvSpPr>
        <p:spPr/>
        <p:txBody>
          <a:bodyPr/>
          <a:lstStyle/>
          <a:p>
            <a:pPr marL="0" indent="0">
              <a:buNone/>
            </a:pPr>
            <a:r>
              <a:rPr lang="tr-TR" dirty="0"/>
              <a:t>Expr: ( c / u – l ) + s * f</a:t>
            </a:r>
          </a:p>
          <a:p>
            <a:pPr marL="0" indent="0">
              <a:buNone/>
            </a:pPr>
            <a:r>
              <a:rPr lang="tr-TR" dirty="0"/>
              <a:t>c: char; u: unsigned int; l : long int; s: short int; f: float</a:t>
            </a:r>
          </a:p>
          <a:p>
            <a:pPr marL="0" indent="0">
              <a:buNone/>
            </a:pPr>
            <a:endParaRPr lang="en-US" dirty="0"/>
          </a:p>
        </p:txBody>
      </p:sp>
      <p:pic>
        <p:nvPicPr>
          <p:cNvPr id="5" name="Picture 4">
            <a:extLst>
              <a:ext uri="{FF2B5EF4-FFF2-40B4-BE49-F238E27FC236}">
                <a16:creationId xmlns:a16="http://schemas.microsoft.com/office/drawing/2014/main" id="{140BAF95-4A68-4A72-B073-6E844D93137B}"/>
              </a:ext>
            </a:extLst>
          </p:cNvPr>
          <p:cNvPicPr>
            <a:picLocks noChangeAspect="1"/>
          </p:cNvPicPr>
          <p:nvPr/>
        </p:nvPicPr>
        <p:blipFill>
          <a:blip r:embed="rId2"/>
          <a:stretch>
            <a:fillRect/>
          </a:stretch>
        </p:blipFill>
        <p:spPr>
          <a:xfrm>
            <a:off x="1141412" y="3590619"/>
            <a:ext cx="10126488" cy="2200582"/>
          </a:xfrm>
          <a:prstGeom prst="rect">
            <a:avLst/>
          </a:prstGeom>
        </p:spPr>
      </p:pic>
      <p:sp>
        <p:nvSpPr>
          <p:cNvPr id="4" name="Footer Placeholder 3">
            <a:extLst>
              <a:ext uri="{FF2B5EF4-FFF2-40B4-BE49-F238E27FC236}">
                <a16:creationId xmlns:a16="http://schemas.microsoft.com/office/drawing/2014/main" id="{E08CC8B5-9229-4CAE-BF6F-C320B9A20A2A}"/>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3118276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FED6B-8CF0-4E87-B385-71E8FF483756}"/>
              </a:ext>
            </a:extLst>
          </p:cNvPr>
          <p:cNvSpPr>
            <a:spLocks noGrp="1"/>
          </p:cNvSpPr>
          <p:nvPr>
            <p:ph type="title"/>
          </p:nvPr>
        </p:nvSpPr>
        <p:spPr/>
        <p:txBody>
          <a:bodyPr/>
          <a:lstStyle/>
          <a:p>
            <a:r>
              <a:rPr lang="tr-TR" dirty="0"/>
              <a:t>explıcıt type conversıon</a:t>
            </a:r>
            <a:endParaRPr lang="en-US" dirty="0"/>
          </a:p>
        </p:txBody>
      </p:sp>
      <p:sp>
        <p:nvSpPr>
          <p:cNvPr id="3" name="Content Placeholder 2">
            <a:extLst>
              <a:ext uri="{FF2B5EF4-FFF2-40B4-BE49-F238E27FC236}">
                <a16:creationId xmlns:a16="http://schemas.microsoft.com/office/drawing/2014/main" id="{25AF0BDF-2BFE-4CE1-8383-EC74F1C65F4F}"/>
              </a:ext>
            </a:extLst>
          </p:cNvPr>
          <p:cNvSpPr>
            <a:spLocks noGrp="1"/>
          </p:cNvSpPr>
          <p:nvPr>
            <p:ph idx="1"/>
          </p:nvPr>
        </p:nvSpPr>
        <p:spPr/>
        <p:txBody>
          <a:bodyPr/>
          <a:lstStyle/>
          <a:p>
            <a:r>
              <a:rPr lang="tr-TR" dirty="0"/>
              <a:t>C provides a special construct called a </a:t>
            </a:r>
            <a:r>
              <a:rPr lang="tr-TR" b="1" dirty="0"/>
              <a:t>cast</a:t>
            </a:r>
            <a:r>
              <a:rPr lang="tr-TR" dirty="0"/>
              <a:t> for this purpose:</a:t>
            </a:r>
          </a:p>
          <a:p>
            <a:pPr marL="457200" lvl="1" indent="0">
              <a:buNone/>
            </a:pPr>
            <a:r>
              <a:rPr lang="tr-TR" dirty="0"/>
              <a:t>	(cast-type) expression</a:t>
            </a:r>
          </a:p>
          <a:p>
            <a:pPr marL="0" indent="0">
              <a:buNone/>
            </a:pPr>
            <a:r>
              <a:rPr lang="tr-TR" dirty="0"/>
              <a:t>where, cast-type is one of the C data types.</a:t>
            </a:r>
          </a:p>
          <a:p>
            <a:pPr marL="0" indent="0">
              <a:buNone/>
            </a:pPr>
            <a:r>
              <a:rPr lang="tr-TR" dirty="0"/>
              <a:t>Exaple:  (int) 12.8             	is 12</a:t>
            </a:r>
          </a:p>
          <a:p>
            <a:pPr marL="0" indent="0">
              <a:buNone/>
            </a:pPr>
            <a:r>
              <a:rPr lang="tr-TR" dirty="0"/>
              <a:t>	(int) 12.8 * 3.1 	is 12 * 3.1     -&gt; 37.2</a:t>
            </a:r>
            <a:endParaRPr lang="en-US" dirty="0"/>
          </a:p>
        </p:txBody>
      </p:sp>
      <p:sp>
        <p:nvSpPr>
          <p:cNvPr id="4" name="Footer Placeholder 3">
            <a:extLst>
              <a:ext uri="{FF2B5EF4-FFF2-40B4-BE49-F238E27FC236}">
                <a16:creationId xmlns:a16="http://schemas.microsoft.com/office/drawing/2014/main" id="{94A4A489-1B71-4A32-AEDD-262A46304BC0}"/>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077620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367497-04A2-4B57-BD78-B15D6526BF9A}"/>
              </a:ext>
            </a:extLst>
          </p:cNvPr>
          <p:cNvSpPr>
            <a:spLocks noGrp="1"/>
          </p:cNvSpPr>
          <p:nvPr>
            <p:ph idx="1"/>
          </p:nvPr>
        </p:nvSpPr>
        <p:spPr/>
        <p:txBody>
          <a:bodyPr/>
          <a:lstStyle/>
          <a:p>
            <a:r>
              <a:rPr lang="tr-TR" dirty="0"/>
              <a:t>A typical usage of explicit type casting:</a:t>
            </a:r>
          </a:p>
          <a:p>
            <a:pPr lvl="1"/>
            <a:r>
              <a:rPr lang="tr-TR" dirty="0"/>
              <a:t>Forcing an integer division to a floating-point division</a:t>
            </a:r>
          </a:p>
          <a:p>
            <a:pPr lvl="1"/>
            <a:endParaRPr lang="tr-TR" dirty="0"/>
          </a:p>
          <a:p>
            <a:pPr marL="0" indent="0">
              <a:buNone/>
            </a:pPr>
            <a:r>
              <a:rPr lang="tr-TR" dirty="0"/>
              <a:t>Example: (float) 3 / 2              is 3.0/2    -&gt; 1.5</a:t>
            </a:r>
          </a:p>
        </p:txBody>
      </p:sp>
      <p:sp>
        <p:nvSpPr>
          <p:cNvPr id="2" name="Footer Placeholder 1">
            <a:extLst>
              <a:ext uri="{FF2B5EF4-FFF2-40B4-BE49-F238E27FC236}">
                <a16:creationId xmlns:a16="http://schemas.microsoft.com/office/drawing/2014/main" id="{A678C6C4-187C-4009-A625-5F0F586EEA66}"/>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26201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DE790-67C6-47F8-BFDC-ED75D999253E}"/>
              </a:ext>
            </a:extLst>
          </p:cNvPr>
          <p:cNvSpPr>
            <a:spLocks noGrp="1"/>
          </p:cNvSpPr>
          <p:nvPr>
            <p:ph type="title"/>
          </p:nvPr>
        </p:nvSpPr>
        <p:spPr/>
        <p:txBody>
          <a:bodyPr/>
          <a:lstStyle/>
          <a:p>
            <a:r>
              <a:rPr lang="tr-TR" dirty="0"/>
              <a:t>type conv. ın assıgnments</a:t>
            </a:r>
            <a:endParaRPr lang="en-US" dirty="0"/>
          </a:p>
        </p:txBody>
      </p:sp>
      <p:sp>
        <p:nvSpPr>
          <p:cNvPr id="3" name="Content Placeholder 2">
            <a:extLst>
              <a:ext uri="{FF2B5EF4-FFF2-40B4-BE49-F238E27FC236}">
                <a16:creationId xmlns:a16="http://schemas.microsoft.com/office/drawing/2014/main" id="{6859C795-670E-424B-8444-F156ACFCAE8F}"/>
              </a:ext>
            </a:extLst>
          </p:cNvPr>
          <p:cNvSpPr>
            <a:spLocks noGrp="1"/>
          </p:cNvSpPr>
          <p:nvPr>
            <p:ph idx="1"/>
          </p:nvPr>
        </p:nvSpPr>
        <p:spPr/>
        <p:txBody>
          <a:bodyPr/>
          <a:lstStyle/>
          <a:p>
            <a:pPr marL="0" indent="0">
              <a:buNone/>
            </a:pPr>
            <a:r>
              <a:rPr lang="tr-TR" dirty="0"/>
              <a:t>When variables of different types are mixed in an assignment expression, the type of the value of the expression on the right side of the assignment operator is automatically converted to the type of the 	variable on the left hand side of the operator.</a:t>
            </a:r>
          </a:p>
          <a:p>
            <a:r>
              <a:rPr lang="tr-TR" dirty="0"/>
              <a:t>The type of the resultant expr. is that of the left operand.</a:t>
            </a:r>
            <a:endParaRPr lang="en-US" dirty="0"/>
          </a:p>
        </p:txBody>
      </p:sp>
      <p:sp>
        <p:nvSpPr>
          <p:cNvPr id="4" name="Footer Placeholder 3">
            <a:extLst>
              <a:ext uri="{FF2B5EF4-FFF2-40B4-BE49-F238E27FC236}">
                <a16:creationId xmlns:a16="http://schemas.microsoft.com/office/drawing/2014/main" id="{5CC70752-1119-4E42-B902-A94677773CC5}"/>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1892262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9DD21-9504-4D0A-ABA1-59BE91102210}"/>
              </a:ext>
            </a:extLst>
          </p:cNvPr>
          <p:cNvSpPr>
            <a:spLocks noGrp="1"/>
          </p:cNvSpPr>
          <p:nvPr>
            <p:ph type="title"/>
          </p:nvPr>
        </p:nvSpPr>
        <p:spPr/>
        <p:txBody>
          <a:bodyPr/>
          <a:lstStyle/>
          <a:p>
            <a:r>
              <a:rPr lang="tr-TR" dirty="0"/>
              <a:t>sımple macros</a:t>
            </a:r>
            <a:endParaRPr lang="en-US" dirty="0"/>
          </a:p>
        </p:txBody>
      </p:sp>
      <p:sp>
        <p:nvSpPr>
          <p:cNvPr id="3" name="Content Placeholder 2">
            <a:extLst>
              <a:ext uri="{FF2B5EF4-FFF2-40B4-BE49-F238E27FC236}">
                <a16:creationId xmlns:a16="http://schemas.microsoft.com/office/drawing/2014/main" id="{A99177C3-A15D-42F4-ACA3-873E218EF3EE}"/>
              </a:ext>
            </a:extLst>
          </p:cNvPr>
          <p:cNvSpPr>
            <a:spLocks noGrp="1"/>
          </p:cNvSpPr>
          <p:nvPr>
            <p:ph idx="1"/>
          </p:nvPr>
        </p:nvSpPr>
        <p:spPr/>
        <p:txBody>
          <a:bodyPr/>
          <a:lstStyle/>
          <a:p>
            <a:r>
              <a:rPr lang="tr-TR" dirty="0"/>
              <a:t>Macros are constants that are replaced by their defined values in the pre-compilation stage.</a:t>
            </a:r>
          </a:p>
          <a:p>
            <a:r>
              <a:rPr lang="tr-TR" dirty="0"/>
              <a:t>We can define macros as follows:</a:t>
            </a:r>
          </a:p>
          <a:p>
            <a:pPr lvl="1"/>
            <a:r>
              <a:rPr lang="tr-TR" dirty="0"/>
              <a:t>#define MAX 365</a:t>
            </a:r>
          </a:p>
          <a:p>
            <a:r>
              <a:rPr lang="tr-TR" dirty="0"/>
              <a:t>Where the macro const MAX appears in the code is replaced by the value 365 in the code.</a:t>
            </a:r>
            <a:endParaRPr lang="en-US" dirty="0"/>
          </a:p>
        </p:txBody>
      </p:sp>
      <p:sp>
        <p:nvSpPr>
          <p:cNvPr id="4" name="Footer Placeholder 3">
            <a:extLst>
              <a:ext uri="{FF2B5EF4-FFF2-40B4-BE49-F238E27FC236}">
                <a16:creationId xmlns:a16="http://schemas.microsoft.com/office/drawing/2014/main" id="{9D9F325B-66DA-4024-8156-72FFA991F0EB}"/>
              </a:ext>
            </a:extLst>
          </p:cNvPr>
          <p:cNvSpPr>
            <a:spLocks noGrp="1"/>
          </p:cNvSpPr>
          <p:nvPr>
            <p:ph type="ftr" sz="quarter" idx="11"/>
          </p:nvPr>
        </p:nvSpPr>
        <p:spPr/>
        <p:txBody>
          <a:bodyPr/>
          <a:lstStyle/>
          <a:p>
            <a:r>
              <a:rPr lang="en-US"/>
              <a:t>Reference: “Programming in ANSI C”, Kumar &amp; Agrawal, West Publishing Co., 1992</a:t>
            </a:r>
            <a:endParaRPr lang="en-US" dirty="0"/>
          </a:p>
        </p:txBody>
      </p:sp>
    </p:spTree>
    <p:extLst>
      <p:ext uri="{BB962C8B-B14F-4D97-AF65-F5344CB8AC3E}">
        <p14:creationId xmlns:p14="http://schemas.microsoft.com/office/powerpoint/2010/main" val="2316432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18</TotalTime>
  <Words>509</Words>
  <Application>Microsoft Office PowerPoint</Application>
  <PresentationFormat>Widescreen</PresentationFormat>
  <Paragraphs>59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Tw Cen MT</vt:lpstr>
      <vt:lpstr>Circuit</vt:lpstr>
      <vt:lpstr>COM101B Lecture 5: type conversıons</vt:lpstr>
      <vt:lpstr>type conversıons</vt:lpstr>
      <vt:lpstr>automatıc type conversıons</vt:lpstr>
      <vt:lpstr>automatıc BINARY type conversıons</vt:lpstr>
      <vt:lpstr>Example</vt:lpstr>
      <vt:lpstr>explıcıt type conversıon</vt:lpstr>
      <vt:lpstr>PowerPoint Presentation</vt:lpstr>
      <vt:lpstr>type conv. ın assıgnments</vt:lpstr>
      <vt:lpstr>sımple macros</vt:lpstr>
      <vt:lpstr>MACRO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COM101B Lecture 5: type conversıons</dc:title>
  <dc:creator>hacer.keles@yahoo.com</dc:creator>
  <cp:lastModifiedBy>hacer.keles@yahoo.com</cp:lastModifiedBy>
  <cp:revision>12</cp:revision>
  <dcterms:created xsi:type="dcterms:W3CDTF">2018-03-28T12:53:16Z</dcterms:created>
  <dcterms:modified xsi:type="dcterms:W3CDTF">2018-04-02T08:50:38Z</dcterms:modified>
</cp:coreProperties>
</file>