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5830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103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83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3541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218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0312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9445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511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0820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1401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502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3E625-F7E8-46DE-817A-797B5C0C29CC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A9318-014D-406D-8AF3-BBEC5E5E45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565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BCF303-73C9-5246-A7D6-787F622E2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Türkiye’de Medya Endüstrisi</a:t>
            </a:r>
            <a:br>
              <a:rPr lang="tr-TR" dirty="0"/>
            </a:br>
            <a:r>
              <a:rPr lang="tr-TR" dirty="0"/>
              <a:t>(2018)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140793-DC88-784D-9AFB-DD6A76C7C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2 474 gazete</a:t>
            </a:r>
          </a:p>
          <a:p>
            <a:r>
              <a:rPr lang="tr-TR" dirty="0"/>
              <a:t>3 650 dergi</a:t>
            </a:r>
          </a:p>
          <a:p>
            <a:r>
              <a:rPr lang="tr-TR" dirty="0"/>
              <a:t>899 radyo</a:t>
            </a:r>
          </a:p>
          <a:p>
            <a:r>
              <a:rPr lang="tr-TR" dirty="0"/>
              <a:t>108 televizyon kanalı</a:t>
            </a:r>
          </a:p>
        </p:txBody>
      </p:sp>
    </p:spTree>
    <p:extLst>
      <p:ext uri="{BB962C8B-B14F-4D97-AF65-F5344CB8AC3E}">
        <p14:creationId xmlns:p14="http://schemas.microsoft.com/office/powerpoint/2010/main" val="511306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BCF303-73C9-5246-A7D6-787F622E2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Türkiye’de Medya Endüstrisi</a:t>
            </a:r>
            <a:br>
              <a:rPr lang="tr-TR" dirty="0"/>
            </a:br>
            <a:r>
              <a:rPr lang="tr-TR" dirty="0"/>
              <a:t>(2018)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140793-DC88-784D-9AFB-DD6A76C7C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Haberleri gazeteden takip edenler % 46</a:t>
            </a:r>
          </a:p>
          <a:p>
            <a:r>
              <a:rPr lang="tr-TR" dirty="0"/>
              <a:t>Haberleri televizyondan takip edenler % 77</a:t>
            </a:r>
          </a:p>
          <a:p>
            <a:r>
              <a:rPr lang="tr-TR" dirty="0"/>
              <a:t>Haberleri dijital medyadan takip edenler % 87</a:t>
            </a:r>
          </a:p>
        </p:txBody>
      </p:sp>
    </p:spTree>
    <p:extLst>
      <p:ext uri="{BB962C8B-B14F-4D97-AF65-F5344CB8AC3E}">
        <p14:creationId xmlns:p14="http://schemas.microsoft.com/office/powerpoint/2010/main" val="1408614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BCF303-73C9-5246-A7D6-787F622E2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Türkiye’de Medya Endüstrisi</a:t>
            </a:r>
            <a:br>
              <a:rPr lang="tr-TR" dirty="0"/>
            </a:br>
            <a:r>
              <a:rPr lang="tr-TR" dirty="0"/>
              <a:t>(2018)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140793-DC88-784D-9AFB-DD6A76C7C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Medya takipçilerinin yüzde 71’i dört medya grubu tarafından paylaşılıyor.</a:t>
            </a:r>
          </a:p>
          <a:p>
            <a:r>
              <a:rPr lang="tr-TR" dirty="0"/>
              <a:t> Bu gruplar, radyo, televizyon, gazete, web sitesi gibi mecralardan en az üçüne birden yatırım yapmış durumda. </a:t>
            </a:r>
          </a:p>
        </p:txBody>
      </p:sp>
    </p:spTree>
    <p:extLst>
      <p:ext uri="{BB962C8B-B14F-4D97-AF65-F5344CB8AC3E}">
        <p14:creationId xmlns:p14="http://schemas.microsoft.com/office/powerpoint/2010/main" val="729805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BCF303-73C9-5246-A7D6-787F622E2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Türkiye’de Medya Endüstrisi</a:t>
            </a:r>
            <a:br>
              <a:rPr lang="tr-TR" dirty="0"/>
            </a:br>
            <a:r>
              <a:rPr lang="tr-TR" dirty="0"/>
              <a:t>(2018)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140793-DC88-784D-9AFB-DD6A76C7C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Turkuvaz</a:t>
            </a:r>
            <a:r>
              <a:rPr lang="tr-TR" dirty="0"/>
              <a:t>/Kalyon grubu % 30</a:t>
            </a:r>
          </a:p>
          <a:p>
            <a:r>
              <a:rPr lang="tr-TR" dirty="0"/>
              <a:t>Ciner grubu %15</a:t>
            </a:r>
          </a:p>
          <a:p>
            <a:r>
              <a:rPr lang="tr-TR" dirty="0"/>
              <a:t>Demirören Grubu %15</a:t>
            </a:r>
          </a:p>
          <a:p>
            <a:r>
              <a:rPr lang="tr-TR" dirty="0"/>
              <a:t>Doğuş Grubu % 11</a:t>
            </a:r>
          </a:p>
        </p:txBody>
      </p:sp>
    </p:spTree>
    <p:extLst>
      <p:ext uri="{BB962C8B-B14F-4D97-AF65-F5344CB8AC3E}">
        <p14:creationId xmlns:p14="http://schemas.microsoft.com/office/powerpoint/2010/main" val="1567755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CE9128-51BF-E945-9692-964E06B52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Medya Endüstrisi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AB3D32-E254-E145-86EC-3B189020A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Yazılı basın</a:t>
            </a:r>
          </a:p>
          <a:p>
            <a:r>
              <a:rPr lang="tr-TR" dirty="0"/>
              <a:t>Görsel-işitsel basın</a:t>
            </a:r>
          </a:p>
          <a:p>
            <a:r>
              <a:rPr lang="tr-TR" dirty="0"/>
              <a:t>Sinema ve müzik ürünleri</a:t>
            </a:r>
          </a:p>
          <a:p>
            <a:r>
              <a:rPr lang="tr-TR" dirty="0"/>
              <a:t>Reklamcılık</a:t>
            </a:r>
          </a:p>
          <a:p>
            <a:r>
              <a:rPr lang="tr-TR" dirty="0"/>
              <a:t>Halkla ilişkiler şirketleri</a:t>
            </a:r>
          </a:p>
          <a:p>
            <a:r>
              <a:rPr lang="tr-TR" dirty="0"/>
              <a:t>Dizi yapım şirketleri</a:t>
            </a:r>
          </a:p>
          <a:p>
            <a:r>
              <a:rPr lang="tr-TR" dirty="0"/>
              <a:t>Kast ajansları</a:t>
            </a:r>
          </a:p>
        </p:txBody>
      </p:sp>
    </p:spTree>
    <p:extLst>
      <p:ext uri="{BB962C8B-B14F-4D97-AF65-F5344CB8AC3E}">
        <p14:creationId xmlns:p14="http://schemas.microsoft.com/office/powerpoint/2010/main" val="3682022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6A5DAB-1DE4-AA4A-89BD-68FEDD913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/>
            </a:r>
            <a:br>
              <a:rPr lang="tr-TR" dirty="0"/>
            </a:br>
            <a:r>
              <a:rPr lang="tr-TR" dirty="0"/>
              <a:t>Medya Endüstrisi</a:t>
            </a:r>
            <a:br>
              <a:rPr lang="tr-TR" dirty="0"/>
            </a:br>
            <a:r>
              <a:rPr lang="tr-TR" dirty="0"/>
              <a:t>(NACE sınıflandırması)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6C1C13-77AD-6340-92DD-2FE057059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Yayımcılık (yazılı basın)</a:t>
            </a:r>
          </a:p>
          <a:p>
            <a:r>
              <a:rPr lang="tr-TR" dirty="0"/>
              <a:t>Programcılık ve yayıncılık (</a:t>
            </a:r>
            <a:r>
              <a:rPr lang="tr-TR" dirty="0" err="1"/>
              <a:t>tv</a:t>
            </a:r>
            <a:r>
              <a:rPr lang="tr-TR" dirty="0"/>
              <a:t>-radyo) </a:t>
            </a:r>
          </a:p>
          <a:p>
            <a:r>
              <a:rPr lang="tr-TR" dirty="0"/>
              <a:t>Sinema filmi ve ses kaydı yayıncılığı</a:t>
            </a:r>
          </a:p>
          <a:p>
            <a:r>
              <a:rPr lang="tr-TR" dirty="0"/>
              <a:t>Reklamcılık ve pazar araştırması (reklamcılık ve halkla ilişkiler)</a:t>
            </a:r>
          </a:p>
          <a:p>
            <a:r>
              <a:rPr lang="tr-TR" dirty="0"/>
              <a:t>Kayıtlı medyanın çoğaltılması (matbaacılık)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7390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270F74-1D9D-9C43-B9C7-B9F147F0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FDBE2C-CA92-5040-A0F3-DDD1B01CB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D788D80-DBAC-D343-8838-7EDE5A35D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21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0">
            <a:extLst>
              <a:ext uri="{FF2B5EF4-FFF2-40B4-BE49-F238E27FC236}">
                <a16:creationId xmlns:a16="http://schemas.microsoft.com/office/drawing/2014/main" id="{04C8444C-4003-6545-9A61-BF77BAB4FD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4350" y="952500"/>
            <a:ext cx="1104900" cy="1244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9">
            <a:extLst>
              <a:ext uri="{FF2B5EF4-FFF2-40B4-BE49-F238E27FC236}">
                <a16:creationId xmlns:a16="http://schemas.microsoft.com/office/drawing/2014/main" id="{232A8C02-2326-8640-9E7A-F9C1BDA5C7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14875" y="952500"/>
            <a:ext cx="419100" cy="13208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E7CF0F02-F532-4A47-9DC5-DE7659ED5A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0375" y="950913"/>
            <a:ext cx="889000" cy="11811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06BF00B6-61AA-5D4C-9317-5E70856657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3188" y="950913"/>
            <a:ext cx="660400" cy="13335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220873D0-8D9F-5144-9BEF-428347245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0888" y="623889"/>
            <a:ext cx="5892800" cy="3270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b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İLETİŞİM ENDÜSTRİLERİ</a:t>
            </a:r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9" name="Text Box 1">
            <a:extLst>
              <a:ext uri="{FF2B5EF4-FFF2-40B4-BE49-F238E27FC236}">
                <a16:creationId xmlns:a16="http://schemas.microsoft.com/office/drawing/2014/main" id="{49A49321-A1CC-8745-8B23-039299E32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919" y="2301566"/>
            <a:ext cx="1993901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altLang="tr-TR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1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Medya Endüstrisi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22E3D4DC-F636-BC4C-8BE3-7408173C2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688" y="2349500"/>
            <a:ext cx="19939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altLang="tr-TR" sz="1200" b="1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1200" b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Kültür Endüstrisi</a:t>
            </a:r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A73854E7-2B89-9A43-8DCE-385BB36AF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9457" y="2314576"/>
            <a:ext cx="2140918" cy="4921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altLang="tr-TR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1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Telekomünikasyon Endüstrisi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E687968D-8350-704C-A227-F8013A219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5514" y="2327275"/>
            <a:ext cx="2375023" cy="66967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altLang="tr-TR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1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Enformasyon ve Bilgisayar Endüstrisi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31A11BDD-C7D1-1D48-A66C-CD9C89A36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918" y="3010643"/>
            <a:ext cx="9217024" cy="375865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altLang="tr-TR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 alanlar başlı başlı başına birer sekt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olmalarına rağmen aynı zamanda birbirlerinin yan sekt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rleri olarak da var olurlar. Bu sekt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rler iletişim alanının gerek maddi altyapısını (telekom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nikasyon) gerekse 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ve i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eriklerini (k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lt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r, medya, enformasyon) kapsayan bir 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zellik barındırır.</a:t>
            </a:r>
            <a:endParaRPr lang="tr-TR" altLang="tr-TR" sz="2000" dirty="0"/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tr-TR" altLang="tr-TR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Dolayısıyla bu d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rt başlık, s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konusu alanlardaki hem </a:t>
            </a:r>
            <a:r>
              <a:rPr lang="tr-TR" altLang="tr-T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hizmet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hem </a:t>
            </a:r>
            <a:r>
              <a:rPr lang="tr-TR" altLang="tr-T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altLang="tr-TR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tr-TR" altLang="tr-T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erik 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(software), hem de </a:t>
            </a:r>
            <a:r>
              <a:rPr lang="tr-TR" altLang="tr-T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maddi mal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retimini (hardware) kapsamaktadır.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İletişim end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strilerinin temel 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zelliği, maddi mal 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retimi (</a:t>
            </a:r>
            <a:r>
              <a:rPr lang="tr-TR" altLang="tr-TR" sz="2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altLang="tr-TR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rn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matbaacılık, bilgisayar 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retimi vb.) ve maddi emeği i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ermesine ek olarak, 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zellikle </a:t>
            </a:r>
            <a:r>
              <a:rPr lang="tr-TR" altLang="tr-TR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gayrimaddi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ve emeği i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ermesi, sembolik bir i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erik </a:t>
            </a:r>
            <a:r>
              <a:rPr lang="tr-TR" altLang="tr-T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tr-TR" altLang="tr-TR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retimine sahip olmasıdır. </a:t>
            </a:r>
            <a:endParaRPr lang="tr-TR" altLang="tr-TR" sz="2000" dirty="0">
              <a:latin typeface="Arial" panose="020B0604020202020204" pitchFamily="34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1FEBFDF4-89FB-254B-8B2F-6E8268C4D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5076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Geniş ekran</PresentationFormat>
  <Paragraphs>46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Teması</vt:lpstr>
      <vt:lpstr>Türkiye’de Medya Endüstrisi (2018)</vt:lpstr>
      <vt:lpstr>Türkiye’de Medya Endüstrisi (2018)</vt:lpstr>
      <vt:lpstr>Türkiye’de Medya Endüstrisi (2018)</vt:lpstr>
      <vt:lpstr>Türkiye’de Medya Endüstrisi (2018)</vt:lpstr>
      <vt:lpstr>Medya Endüstrisi</vt:lpstr>
      <vt:lpstr> Medya Endüstrisi (NACE sınıflandırması) 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Türkiye’de Medya Endüstrisi (2018)</dc:title>
  <dc:creator>Windows Kullanıcısı</dc:creator>
  <cp:lastModifiedBy>Windows Kullanıcısı</cp:lastModifiedBy>
  <cp:revision>1</cp:revision>
  <dcterms:created xsi:type="dcterms:W3CDTF">2020-02-12T14:31:07Z</dcterms:created>
  <dcterms:modified xsi:type="dcterms:W3CDTF">2020-02-12T14:31:10Z</dcterms:modified>
</cp:coreProperties>
</file>