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57" r:id="rId5"/>
    <p:sldId id="266" r:id="rId6"/>
    <p:sldId id="258" r:id="rId7"/>
    <p:sldId id="259" r:id="rId8"/>
    <p:sldId id="263" r:id="rId9"/>
    <p:sldId id="260" r:id="rId10"/>
    <p:sldId id="261" r:id="rId11"/>
    <p:sldId id="262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metu.edu.tr/kaymakci/turkish/sedimentoloji_dersnotlari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latin typeface="Times New Roman"/>
                <a:ea typeface="Calibri"/>
              </a:rPr>
              <a:t>Tane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boyu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ve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tane</a:t>
            </a:r>
            <a:r>
              <a:rPr lang="en-US" dirty="0">
                <a:latin typeface="Times New Roman"/>
                <a:ea typeface="Calibri"/>
              </a:rPr>
              <a:t> </a:t>
            </a:r>
            <a:r>
              <a:rPr lang="en-US" dirty="0" err="1">
                <a:latin typeface="Times New Roman"/>
                <a:ea typeface="Calibri"/>
              </a:rPr>
              <a:t>şekli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3. hafta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6473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>
                <a:solidFill>
                  <a:srgbClr val="000000"/>
                </a:solidFill>
              </a:rPr>
              <a:t>Sediman </a:t>
            </a:r>
            <a:r>
              <a:rPr lang="en-US" sz="2600" dirty="0" err="1">
                <a:solidFill>
                  <a:srgbClr val="000000"/>
                </a:solidFill>
              </a:rPr>
              <a:t>dokusu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daha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çok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sedimantasyon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proseslerine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bağlı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olarak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biçim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alır</a:t>
            </a:r>
            <a:r>
              <a:rPr lang="en-US" sz="2600" dirty="0">
                <a:solidFill>
                  <a:srgbClr val="000000"/>
                </a:solidFill>
              </a:rPr>
              <a:t>. </a:t>
            </a:r>
            <a:r>
              <a:rPr lang="en-US" sz="2600" dirty="0" err="1">
                <a:solidFill>
                  <a:srgbClr val="000000"/>
                </a:solidFill>
              </a:rPr>
              <a:t>Dolayısıyla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 smtClean="0">
                <a:solidFill>
                  <a:srgbClr val="000000"/>
                </a:solidFill>
              </a:rPr>
              <a:t>doku</a:t>
            </a:r>
            <a:r>
              <a:rPr lang="tr-TR" sz="2600" dirty="0" smtClean="0">
                <a:solidFill>
                  <a:srgbClr val="000000"/>
                </a:solidFill>
              </a:rPr>
              <a:t> </a:t>
            </a:r>
            <a:r>
              <a:rPr lang="en-US" sz="2600" dirty="0" err="1" smtClean="0">
                <a:solidFill>
                  <a:srgbClr val="000000"/>
                </a:solidFill>
              </a:rPr>
              <a:t>tane</a:t>
            </a:r>
            <a:r>
              <a:rPr lang="en-US" sz="2600" dirty="0" smtClean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boyu</a:t>
            </a:r>
            <a:r>
              <a:rPr lang="en-US" sz="2600" dirty="0">
                <a:solidFill>
                  <a:srgbClr val="000000"/>
                </a:solidFill>
              </a:rPr>
              <a:t>, </a:t>
            </a:r>
            <a:r>
              <a:rPr lang="en-US" sz="2600" dirty="0" err="1">
                <a:solidFill>
                  <a:srgbClr val="000000"/>
                </a:solidFill>
              </a:rPr>
              <a:t>tane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boyu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parametreleri</a:t>
            </a:r>
            <a:r>
              <a:rPr lang="en-US" sz="2600" dirty="0">
                <a:solidFill>
                  <a:srgbClr val="000000"/>
                </a:solidFill>
              </a:rPr>
              <a:t>, </a:t>
            </a:r>
            <a:r>
              <a:rPr lang="en-US" sz="2600" dirty="0" err="1">
                <a:solidFill>
                  <a:srgbClr val="000000"/>
                </a:solidFill>
              </a:rPr>
              <a:t>tane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yüzey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morfolojisi</a:t>
            </a:r>
            <a:r>
              <a:rPr lang="en-US" sz="2600" dirty="0">
                <a:solidFill>
                  <a:srgbClr val="000000"/>
                </a:solidFill>
              </a:rPr>
              <a:t>, </a:t>
            </a:r>
            <a:r>
              <a:rPr lang="en-US" sz="2600" dirty="0" err="1">
                <a:solidFill>
                  <a:srgbClr val="000000"/>
                </a:solidFill>
              </a:rPr>
              <a:t>tane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yüzey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dokusu</a:t>
            </a:r>
            <a:r>
              <a:rPr lang="en-US" sz="2600" dirty="0">
                <a:solidFill>
                  <a:srgbClr val="000000"/>
                </a:solidFill>
              </a:rPr>
              <a:t>, </a:t>
            </a:r>
            <a:r>
              <a:rPr lang="en-US" sz="2600" dirty="0" err="1">
                <a:solidFill>
                  <a:srgbClr val="000000"/>
                </a:solidFill>
              </a:rPr>
              <a:t>ve</a:t>
            </a:r>
            <a:r>
              <a:rPr lang="en-US" sz="2600" dirty="0">
                <a:solidFill>
                  <a:srgbClr val="000000"/>
                </a:solidFill>
              </a:rPr>
              <a:t> sediman </a:t>
            </a:r>
            <a:r>
              <a:rPr lang="en-US" sz="2600" dirty="0" err="1" smtClean="0">
                <a:solidFill>
                  <a:srgbClr val="000000"/>
                </a:solidFill>
              </a:rPr>
              <a:t>biçimi</a:t>
            </a:r>
            <a:r>
              <a:rPr lang="tr-TR" sz="2600" dirty="0" smtClean="0">
                <a:solidFill>
                  <a:srgbClr val="000000"/>
                </a:solidFill>
              </a:rPr>
              <a:t> </a:t>
            </a:r>
            <a:r>
              <a:rPr lang="en-US" sz="2600" dirty="0" smtClean="0">
                <a:solidFill>
                  <a:srgbClr val="000000"/>
                </a:solidFill>
              </a:rPr>
              <a:t>(</a:t>
            </a:r>
            <a:r>
              <a:rPr lang="en-US" sz="2600" dirty="0">
                <a:solidFill>
                  <a:srgbClr val="000000"/>
                </a:solidFill>
              </a:rPr>
              <a:t>fabric) </a:t>
            </a:r>
            <a:r>
              <a:rPr lang="en-US" sz="2600" dirty="0" err="1">
                <a:solidFill>
                  <a:srgbClr val="000000"/>
                </a:solidFill>
              </a:rPr>
              <a:t>ile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ilişkilendirilir</a:t>
            </a:r>
            <a:r>
              <a:rPr lang="en-US" sz="2600" dirty="0">
                <a:solidFill>
                  <a:srgbClr val="000000"/>
                </a:solidFill>
              </a:rPr>
              <a:t>. </a:t>
            </a:r>
            <a:r>
              <a:rPr lang="en-US" sz="2600" dirty="0" err="1">
                <a:solidFill>
                  <a:srgbClr val="000000"/>
                </a:solidFill>
              </a:rPr>
              <a:t>Dolayısıyla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dokunun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geliş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biçimine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göre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sedimanlar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dokusal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 smtClean="0">
                <a:solidFill>
                  <a:srgbClr val="000000"/>
                </a:solidFill>
              </a:rPr>
              <a:t>olgunluk</a:t>
            </a:r>
            <a:r>
              <a:rPr lang="tr-TR" sz="2600" dirty="0" smtClean="0">
                <a:solidFill>
                  <a:srgbClr val="000000"/>
                </a:solidFill>
              </a:rPr>
              <a:t> </a:t>
            </a:r>
            <a:r>
              <a:rPr lang="en-US" sz="2600" dirty="0" smtClean="0">
                <a:solidFill>
                  <a:srgbClr val="000000"/>
                </a:solidFill>
              </a:rPr>
              <a:t>(</a:t>
            </a:r>
            <a:r>
              <a:rPr lang="en-US" sz="2600" dirty="0">
                <a:solidFill>
                  <a:srgbClr val="000000"/>
                </a:solidFill>
              </a:rPr>
              <a:t>textural maturity) </a:t>
            </a:r>
            <a:r>
              <a:rPr lang="en-US" sz="2600" dirty="0" err="1">
                <a:solidFill>
                  <a:srgbClr val="000000"/>
                </a:solidFill>
              </a:rPr>
              <a:t>derecelerine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err="1">
                <a:solidFill>
                  <a:srgbClr val="000000"/>
                </a:solidFill>
              </a:rPr>
              <a:t>ayrılabilirler</a:t>
            </a:r>
            <a:r>
              <a:rPr lang="en-US" sz="2600" dirty="0">
                <a:solidFill>
                  <a:srgbClr val="000000"/>
                </a:solidFill>
              </a:rPr>
              <a:t>.</a:t>
            </a:r>
            <a:br>
              <a:rPr lang="en-US" sz="2600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/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827584" y="5013176"/>
            <a:ext cx="7723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57929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6855" y="0"/>
            <a:ext cx="8229600" cy="5865515"/>
          </a:xfrm>
        </p:spPr>
        <p:txBody>
          <a:bodyPr>
            <a:noAutofit/>
          </a:bodyPr>
          <a:lstStyle/>
          <a:p>
            <a:r>
              <a:rPr lang="en-US" sz="2000" dirty="0" err="1">
                <a:solidFill>
                  <a:srgbClr val="000000"/>
                </a:solidFill>
              </a:rPr>
              <a:t>Tane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boyu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sedimenter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kayaçların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temel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özellikleridir</a:t>
            </a:r>
            <a:r>
              <a:rPr lang="en-US" sz="2000" dirty="0">
                <a:solidFill>
                  <a:srgbClr val="000000"/>
                </a:solidFill>
              </a:rPr>
              <a:t>. Bu </a:t>
            </a:r>
            <a:r>
              <a:rPr lang="en-US" sz="2000" dirty="0" err="1">
                <a:solidFill>
                  <a:srgbClr val="000000"/>
                </a:solidFill>
              </a:rPr>
              <a:t>amaçla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bir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çok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tane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boyu</a:t>
            </a:r>
            <a:r>
              <a:rPr lang="tr-TR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sınıflandırma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ölçekleri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geliştirilmiş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olmakla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birlikte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günümüzde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fazla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kabul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görmüş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ve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en</a:t>
            </a:r>
            <a:r>
              <a:rPr lang="tr-TR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yaygın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olarak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kullanılan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ölçek</a:t>
            </a:r>
            <a:r>
              <a:rPr lang="en-US" sz="2000" dirty="0">
                <a:solidFill>
                  <a:srgbClr val="000000"/>
                </a:solidFill>
              </a:rPr>
              <a:t> 2 </a:t>
            </a:r>
            <a:r>
              <a:rPr lang="en-US" sz="2000" dirty="0" err="1">
                <a:solidFill>
                  <a:srgbClr val="000000"/>
                </a:solidFill>
              </a:rPr>
              <a:t>ve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katlarına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bağlı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olan</a:t>
            </a:r>
            <a:r>
              <a:rPr lang="en-US" sz="2000" dirty="0">
                <a:solidFill>
                  <a:srgbClr val="000000"/>
                </a:solidFill>
              </a:rPr>
              <a:t> J.A. </a:t>
            </a:r>
            <a:r>
              <a:rPr lang="en-US" sz="2000" dirty="0" err="1">
                <a:solidFill>
                  <a:srgbClr val="000000"/>
                </a:solidFill>
              </a:rPr>
              <a:t>Udden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ve</a:t>
            </a:r>
            <a:r>
              <a:rPr lang="en-US" sz="2000" dirty="0">
                <a:solidFill>
                  <a:srgbClr val="000000"/>
                </a:solidFill>
              </a:rPr>
              <a:t> C.K. Wentworth </a:t>
            </a:r>
            <a:r>
              <a:rPr lang="en-US" sz="2000" dirty="0" err="1" smtClean="0">
                <a:solidFill>
                  <a:srgbClr val="000000"/>
                </a:solidFill>
              </a:rPr>
              <a:t>tarafından</a:t>
            </a:r>
            <a:r>
              <a:rPr lang="tr-TR" sz="2000" dirty="0" smtClean="0">
                <a:solidFill>
                  <a:srgbClr val="000000"/>
                </a:solidFill>
              </a:rPr>
              <a:t>  </a:t>
            </a:r>
            <a:r>
              <a:rPr lang="en-US" sz="2000" dirty="0" err="1" smtClean="0">
                <a:solidFill>
                  <a:srgbClr val="000000"/>
                </a:solidFill>
              </a:rPr>
              <a:t>geliştirlmiş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tane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boyu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ölçeğidir</a:t>
            </a:r>
            <a:r>
              <a:rPr lang="en-US" sz="2000" dirty="0">
                <a:solidFill>
                  <a:srgbClr val="000000"/>
                </a:solidFill>
              </a:rPr>
              <a:t>. Bu </a:t>
            </a:r>
            <a:r>
              <a:rPr lang="en-US" sz="2000" dirty="0" err="1">
                <a:solidFill>
                  <a:srgbClr val="000000"/>
                </a:solidFill>
              </a:rPr>
              <a:t>ölçeğin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sınırları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ve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sınırlara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düşen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tane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isimleri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Tablo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gösterilmiştir</a:t>
            </a:r>
            <a:r>
              <a:rPr lang="en-US" sz="2000" dirty="0">
                <a:solidFill>
                  <a:srgbClr val="000000"/>
                </a:solidFill>
              </a:rPr>
              <a:t>. </a:t>
            </a:r>
            <a:r>
              <a:rPr lang="en-US" sz="2000" dirty="0" err="1">
                <a:solidFill>
                  <a:srgbClr val="000000"/>
                </a:solidFill>
              </a:rPr>
              <a:t>Udden-Wenthworth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ölçeğindeki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ikinin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katlarını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kullanarak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Krumbein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bir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aritmetik</a:t>
            </a:r>
            <a:r>
              <a:rPr lang="tr-TR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ölçek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>
                <a:solidFill>
                  <a:srgbClr val="000000"/>
                </a:solidFill>
              </a:rPr>
              <a:t>(</a:t>
            </a:r>
            <a:r>
              <a:rPr lang="en-US" sz="2000" dirty="0" err="1">
                <a:solidFill>
                  <a:srgbClr val="000000"/>
                </a:solidFill>
              </a:rPr>
              <a:t>yani</a:t>
            </a:r>
            <a:r>
              <a:rPr lang="en-US" sz="2000" dirty="0">
                <a:solidFill>
                  <a:srgbClr val="000000"/>
                </a:solidFill>
              </a:rPr>
              <a:t> 1,2,3,... </a:t>
            </a:r>
            <a:r>
              <a:rPr lang="en-US" sz="2000" dirty="0" err="1">
                <a:solidFill>
                  <a:srgbClr val="000000"/>
                </a:solidFill>
              </a:rPr>
              <a:t>gibi</a:t>
            </a:r>
            <a:r>
              <a:rPr lang="en-US" sz="2000" dirty="0">
                <a:solidFill>
                  <a:srgbClr val="000000"/>
                </a:solidFill>
              </a:rPr>
              <a:t>) </a:t>
            </a:r>
            <a:r>
              <a:rPr lang="en-US" sz="2000" dirty="0" err="1">
                <a:solidFill>
                  <a:srgbClr val="000000"/>
                </a:solidFill>
              </a:rPr>
              <a:t>önermiştir</a:t>
            </a:r>
            <a:r>
              <a:rPr lang="en-US" sz="2000" dirty="0">
                <a:solidFill>
                  <a:srgbClr val="000000"/>
                </a:solidFill>
              </a:rPr>
              <a:t> (</a:t>
            </a:r>
            <a:r>
              <a:rPr lang="el-GR" sz="2000" dirty="0">
                <a:solidFill>
                  <a:srgbClr val="000000"/>
                </a:solidFill>
              </a:rPr>
              <a:t>Φ). </a:t>
            </a:r>
            <a:r>
              <a:rPr lang="en-US" sz="2000" dirty="0">
                <a:solidFill>
                  <a:srgbClr val="000000"/>
                </a:solidFill>
              </a:rPr>
              <a:t>Bu </a:t>
            </a:r>
            <a:r>
              <a:rPr lang="en-US" sz="2000" dirty="0" err="1">
                <a:solidFill>
                  <a:srgbClr val="000000"/>
                </a:solidFill>
              </a:rPr>
              <a:t>ölçekte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l-GR" sz="2000" dirty="0">
                <a:solidFill>
                  <a:srgbClr val="000000"/>
                </a:solidFill>
              </a:rPr>
              <a:t>Φ=-</a:t>
            </a:r>
            <a:r>
              <a:rPr lang="en-US" sz="2000" dirty="0">
                <a:solidFill>
                  <a:srgbClr val="000000"/>
                </a:solidFill>
              </a:rPr>
              <a:t>log2S </a:t>
            </a:r>
            <a:r>
              <a:rPr lang="en-US" sz="2000" dirty="0" err="1">
                <a:solidFill>
                  <a:srgbClr val="000000"/>
                </a:solidFill>
              </a:rPr>
              <a:t>bağıntısı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ile</a:t>
            </a:r>
            <a:r>
              <a:rPr lang="en-US" sz="2000" dirty="0">
                <a:solidFill>
                  <a:srgbClr val="000000"/>
                </a:solidFill>
              </a:rPr>
              <a:t> 2´nin </a:t>
            </a:r>
            <a:r>
              <a:rPr lang="en-US" sz="2000" dirty="0" err="1">
                <a:solidFill>
                  <a:srgbClr val="000000"/>
                </a:solidFill>
              </a:rPr>
              <a:t>katları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logaritmik</a:t>
            </a:r>
            <a:r>
              <a:rPr lang="tr-TR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bir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çevirimle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artmetik</a:t>
            </a:r>
            <a:r>
              <a:rPr lang="en-US" sz="2000" dirty="0">
                <a:solidFill>
                  <a:srgbClr val="000000"/>
                </a:solidFill>
              </a:rPr>
              <a:t> hale </a:t>
            </a:r>
            <a:r>
              <a:rPr lang="en-US" sz="2000" dirty="0" err="1">
                <a:solidFill>
                  <a:srgbClr val="000000"/>
                </a:solidFill>
              </a:rPr>
              <a:t>getirilir</a:t>
            </a:r>
            <a:r>
              <a:rPr lang="en-US" sz="2000" dirty="0">
                <a:solidFill>
                  <a:srgbClr val="000000"/>
                </a:solidFill>
              </a:rPr>
              <a:t>. </a:t>
            </a:r>
            <a:r>
              <a:rPr lang="en-US" sz="2000" dirty="0" err="1">
                <a:solidFill>
                  <a:srgbClr val="000000"/>
                </a:solidFill>
              </a:rPr>
              <a:t>Matematiksel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hesaplamalardaki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kolaylığı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sebebi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ile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Krumbein</a:t>
            </a:r>
            <a:r>
              <a:rPr lang="tr-TR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ölçeğini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kullanmak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daha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avantajlıdır</a:t>
            </a:r>
            <a:r>
              <a:rPr lang="en-US" sz="2000" dirty="0" smtClean="0">
                <a:solidFill>
                  <a:srgbClr val="000000"/>
                </a:solidFill>
              </a:rPr>
              <a:t>.</a:t>
            </a:r>
            <a:r>
              <a:rPr lang="tr-TR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Arazide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kumtaşı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sınıfları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lup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ile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dirty="0" err="1">
                <a:solidFill>
                  <a:srgbClr val="000000"/>
                </a:solidFill>
              </a:rPr>
              <a:t>çakıl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boyları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ise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doğrudan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cetvel</a:t>
            </a:r>
            <a:r>
              <a:rPr lang="en-US" sz="2000" dirty="0">
                <a:solidFill>
                  <a:srgbClr val="000000"/>
                </a:solidFill>
              </a:rPr>
              <a:t> yada </a:t>
            </a:r>
            <a:r>
              <a:rPr lang="en-US" sz="2000" dirty="0" err="1">
                <a:solidFill>
                  <a:srgbClr val="000000"/>
                </a:solidFill>
              </a:rPr>
              <a:t>metre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ile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yaklaşık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olarak</a:t>
            </a:r>
            <a:r>
              <a:rPr lang="tr-TR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yapılabilir</a:t>
            </a:r>
            <a:r>
              <a:rPr lang="en-US" sz="2000" dirty="0">
                <a:solidFill>
                  <a:srgbClr val="000000"/>
                </a:solidFill>
              </a:rPr>
              <a:t>. </a:t>
            </a:r>
            <a:r>
              <a:rPr lang="en-US" sz="2000" dirty="0" err="1">
                <a:solidFill>
                  <a:srgbClr val="000000"/>
                </a:solidFill>
              </a:rPr>
              <a:t>Daha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hassas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ölçümler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için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gevşek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tutturulmuş</a:t>
            </a:r>
            <a:r>
              <a:rPr lang="en-US" sz="2000" dirty="0">
                <a:solidFill>
                  <a:srgbClr val="000000"/>
                </a:solidFill>
              </a:rPr>
              <a:t>/</a:t>
            </a:r>
            <a:r>
              <a:rPr lang="en-US" sz="2000" dirty="0" err="1">
                <a:solidFill>
                  <a:srgbClr val="000000"/>
                </a:solidFill>
              </a:rPr>
              <a:t>çimentolanmış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veya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çimentosuz</a:t>
            </a:r>
            <a:r>
              <a:rPr lang="en-US" sz="2000" dirty="0">
                <a:solidFill>
                  <a:srgbClr val="000000"/>
                </a:solidFill>
              </a:rPr>
              <a:t/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 err="1">
                <a:solidFill>
                  <a:srgbClr val="000000"/>
                </a:solidFill>
              </a:rPr>
              <a:t>kumtaşları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ve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çakıltaşları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için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bir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çok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laboratuvar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yöntemleri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geliştirilmiştir</a:t>
            </a:r>
            <a:r>
              <a:rPr lang="en-US" sz="2000" dirty="0">
                <a:solidFill>
                  <a:srgbClr val="000000"/>
                </a:solidFill>
              </a:rPr>
              <a:t>. </a:t>
            </a:r>
            <a:r>
              <a:rPr lang="en-US" sz="2000" dirty="0" err="1">
                <a:solidFill>
                  <a:srgbClr val="000000"/>
                </a:solidFill>
              </a:rPr>
              <a:t>Bunlardan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yaygın</a:t>
            </a:r>
            <a:r>
              <a:rPr lang="tr-TR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olarak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kullanılanı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elekten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geçirme</a:t>
            </a:r>
            <a:r>
              <a:rPr lang="en-US" sz="2000" dirty="0">
                <a:solidFill>
                  <a:srgbClr val="000000"/>
                </a:solidFill>
              </a:rPr>
              <a:t>/</a:t>
            </a:r>
            <a:r>
              <a:rPr lang="en-US" sz="2000" dirty="0" err="1">
                <a:solidFill>
                  <a:srgbClr val="000000"/>
                </a:solidFill>
              </a:rPr>
              <a:t>eleme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yöntemidir</a:t>
            </a:r>
            <a:r>
              <a:rPr lang="en-US" sz="2000" dirty="0">
                <a:solidFill>
                  <a:srgbClr val="000000"/>
                </a:solidFill>
              </a:rPr>
              <a:t>. </a:t>
            </a:r>
            <a:r>
              <a:rPr lang="en-US" sz="2000" dirty="0" err="1">
                <a:solidFill>
                  <a:srgbClr val="000000"/>
                </a:solidFill>
              </a:rPr>
              <a:t>Orta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taneli</a:t>
            </a:r>
            <a:r>
              <a:rPr lang="en-US" sz="2000" dirty="0">
                <a:solidFill>
                  <a:srgbClr val="000000"/>
                </a:solidFill>
              </a:rPr>
              <a:t> silt </a:t>
            </a:r>
            <a:r>
              <a:rPr lang="en-US" sz="2000" dirty="0" err="1">
                <a:solidFill>
                  <a:srgbClr val="000000"/>
                </a:solidFill>
              </a:rPr>
              <a:t>ve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ince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çakıl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taneleri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kolayca</a:t>
            </a:r>
            <a:r>
              <a:rPr lang="tr-TR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elenebilirken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daha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ince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tane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boyu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sınıfları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için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suda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çökeltme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metodu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geliştirilmiştir</a:t>
            </a:r>
            <a:r>
              <a:rPr lang="en-US" sz="2000" dirty="0">
                <a:solidFill>
                  <a:srgbClr val="000000"/>
                </a:solidFill>
              </a:rPr>
              <a:t>. </a:t>
            </a:r>
            <a:r>
              <a:rPr lang="en-US" sz="2000" dirty="0" err="1">
                <a:solidFill>
                  <a:srgbClr val="000000"/>
                </a:solidFill>
              </a:rPr>
              <a:t>Sıkı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tutturulmuş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silttaşı</a:t>
            </a:r>
            <a:r>
              <a:rPr lang="en-US" sz="2000" dirty="0" smtClean="0">
                <a:solidFill>
                  <a:srgbClr val="000000"/>
                </a:solidFill>
              </a:rPr>
              <a:t>,</a:t>
            </a:r>
            <a:r>
              <a:rPr lang="tr-TR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kumtaşı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ve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kireçtaşı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için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mikroskop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altında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nokta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sayım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metodu</a:t>
            </a:r>
            <a:r>
              <a:rPr lang="en-US" sz="2000" dirty="0">
                <a:solidFill>
                  <a:srgbClr val="000000"/>
                </a:solidFill>
              </a:rPr>
              <a:t> </a:t>
            </a:r>
            <a:r>
              <a:rPr lang="en-US" sz="2000" dirty="0" err="1">
                <a:solidFill>
                  <a:srgbClr val="000000"/>
                </a:solidFill>
              </a:rPr>
              <a:t>geliştirilmiştir</a:t>
            </a:r>
            <a:r>
              <a:rPr lang="en-US" sz="2000" dirty="0">
                <a:solidFill>
                  <a:srgbClr val="000000"/>
                </a:solidFill>
              </a:rPr>
              <a:t>.</a:t>
            </a:r>
            <a:br>
              <a:rPr lang="en-US" sz="2000" dirty="0">
                <a:solidFill>
                  <a:srgbClr val="000000"/>
                </a:solidFill>
              </a:rPr>
            </a:br>
            <a:endParaRPr lang="en-US" sz="2000" dirty="0"/>
          </a:p>
        </p:txBody>
      </p:sp>
      <p:sp>
        <p:nvSpPr>
          <p:cNvPr id="4" name="Dikdörtgen 3"/>
          <p:cNvSpPr/>
          <p:nvPr/>
        </p:nvSpPr>
        <p:spPr>
          <a:xfrm>
            <a:off x="952532" y="6391479"/>
            <a:ext cx="7723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8548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-107390"/>
            <a:ext cx="4032448" cy="6948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87030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-108520" y="1600200"/>
            <a:ext cx="879532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sz="3100" b="1" dirty="0" err="1">
                <a:solidFill>
                  <a:srgbClr val="000000"/>
                </a:solidFill>
              </a:rPr>
              <a:t>Tane</a:t>
            </a:r>
            <a:r>
              <a:rPr lang="en-US" sz="3100" b="1" dirty="0">
                <a:solidFill>
                  <a:srgbClr val="000000"/>
                </a:solidFill>
              </a:rPr>
              <a:t> </a:t>
            </a:r>
            <a:r>
              <a:rPr lang="en-US" sz="3100" b="1" dirty="0" err="1">
                <a:solidFill>
                  <a:srgbClr val="000000"/>
                </a:solidFill>
              </a:rPr>
              <a:t>Morfolojisi</a:t>
            </a:r>
            <a:r>
              <a:rPr lang="en-US" sz="3100" dirty="0">
                <a:solidFill>
                  <a:srgbClr val="000000"/>
                </a:solidFill>
              </a:rPr>
              <a:t/>
            </a:r>
            <a:br>
              <a:rPr lang="en-US" sz="3100" dirty="0">
                <a:solidFill>
                  <a:srgbClr val="000000"/>
                </a:solidFill>
              </a:rPr>
            </a:br>
            <a:r>
              <a:rPr lang="en-US" sz="3100" dirty="0" err="1">
                <a:solidFill>
                  <a:srgbClr val="000000"/>
                </a:solidFill>
              </a:rPr>
              <a:t>Tane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morfolojisi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b="1" dirty="0" err="1">
                <a:solidFill>
                  <a:srgbClr val="000000"/>
                </a:solidFill>
              </a:rPr>
              <a:t>tane</a:t>
            </a:r>
            <a:r>
              <a:rPr lang="en-US" sz="3100" b="1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ş</a:t>
            </a:r>
            <a:r>
              <a:rPr lang="en-US" sz="3100" b="1" dirty="0" err="1">
                <a:solidFill>
                  <a:srgbClr val="000000"/>
                </a:solidFill>
              </a:rPr>
              <a:t>ekli</a:t>
            </a:r>
            <a:r>
              <a:rPr lang="en-US" sz="3100" dirty="0">
                <a:solidFill>
                  <a:srgbClr val="000000"/>
                </a:solidFill>
              </a:rPr>
              <a:t>, </a:t>
            </a:r>
            <a:r>
              <a:rPr lang="en-US" sz="3100" b="1" dirty="0" err="1">
                <a:solidFill>
                  <a:srgbClr val="000000"/>
                </a:solidFill>
              </a:rPr>
              <a:t>küresellik</a:t>
            </a:r>
            <a:r>
              <a:rPr lang="en-US" sz="3100" b="1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ve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b="1" dirty="0" err="1">
                <a:solidFill>
                  <a:srgbClr val="000000"/>
                </a:solidFill>
              </a:rPr>
              <a:t>yuvarlaklıklı</a:t>
            </a:r>
            <a:r>
              <a:rPr lang="en-US" sz="3100" dirty="0" err="1">
                <a:solidFill>
                  <a:srgbClr val="000000"/>
                </a:solidFill>
              </a:rPr>
              <a:t>ğ</a:t>
            </a:r>
            <a:r>
              <a:rPr lang="en-US" sz="3100" b="1" dirty="0" err="1">
                <a:solidFill>
                  <a:srgbClr val="000000"/>
                </a:solidFill>
              </a:rPr>
              <a:t>ı</a:t>
            </a:r>
            <a:r>
              <a:rPr lang="en-US" sz="3100" b="1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içerir</a:t>
            </a:r>
            <a:r>
              <a:rPr lang="en-US" sz="3100" dirty="0">
                <a:solidFill>
                  <a:srgbClr val="000000"/>
                </a:solidFill>
              </a:rPr>
              <a:t> (</a:t>
            </a:r>
            <a:r>
              <a:rPr lang="en-US" sz="3100" dirty="0" err="1">
                <a:solidFill>
                  <a:srgbClr val="000000"/>
                </a:solidFill>
              </a:rPr>
              <a:t>Şekil</a:t>
            </a:r>
            <a:r>
              <a:rPr lang="en-US" sz="3100" dirty="0">
                <a:solidFill>
                  <a:srgbClr val="000000"/>
                </a:solidFill>
              </a:rPr>
              <a:t> 9). </a:t>
            </a:r>
            <a:r>
              <a:rPr lang="en-US" sz="3100" dirty="0" err="1">
                <a:solidFill>
                  <a:srgbClr val="000000"/>
                </a:solidFill>
              </a:rPr>
              <a:t>Şekil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tanenin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uzun</a:t>
            </a:r>
            <a:r>
              <a:rPr lang="en-US" sz="3100" dirty="0">
                <a:solidFill>
                  <a:srgbClr val="000000"/>
                </a:solidFill>
              </a:rPr>
              <a:t>, </a:t>
            </a:r>
            <a:r>
              <a:rPr lang="en-US" sz="3100" dirty="0" err="1" smtClean="0">
                <a:solidFill>
                  <a:srgbClr val="000000"/>
                </a:solidFill>
              </a:rPr>
              <a:t>orta</a:t>
            </a:r>
            <a:r>
              <a:rPr lang="tr-TR" sz="3100" dirty="0" smtClean="0">
                <a:solidFill>
                  <a:srgbClr val="000000"/>
                </a:solidFill>
              </a:rPr>
              <a:t> </a:t>
            </a:r>
            <a:r>
              <a:rPr lang="en-US" sz="3100" dirty="0" err="1" smtClean="0">
                <a:solidFill>
                  <a:srgbClr val="000000"/>
                </a:solidFill>
              </a:rPr>
              <a:t>ve</a:t>
            </a:r>
            <a:r>
              <a:rPr lang="en-US" sz="3100" dirty="0" smtClean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kısa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eksenleri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arasındaki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orana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göre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belirlenir</a:t>
            </a:r>
            <a:r>
              <a:rPr lang="en-US" sz="3100" dirty="0">
                <a:solidFill>
                  <a:srgbClr val="000000"/>
                </a:solidFill>
              </a:rPr>
              <a:t>. Bu </a:t>
            </a:r>
            <a:r>
              <a:rPr lang="en-US" sz="3100" dirty="0" err="1">
                <a:solidFill>
                  <a:srgbClr val="000000"/>
                </a:solidFill>
              </a:rPr>
              <a:t>oranlara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göre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dört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sınıf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tane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şekli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 smtClean="0">
                <a:solidFill>
                  <a:srgbClr val="000000"/>
                </a:solidFill>
              </a:rPr>
              <a:t>vardır</a:t>
            </a:r>
            <a:r>
              <a:rPr lang="tr-TR" sz="3100" dirty="0" smtClean="0">
                <a:solidFill>
                  <a:srgbClr val="000000"/>
                </a:solidFill>
              </a:rPr>
              <a:t>. B</a:t>
            </a:r>
            <a:r>
              <a:rPr lang="en-US" sz="3100" dirty="0" err="1" smtClean="0">
                <a:solidFill>
                  <a:srgbClr val="000000"/>
                </a:solidFill>
              </a:rPr>
              <a:t>unlar</a:t>
            </a:r>
            <a:r>
              <a:rPr lang="en-US" sz="3100" dirty="0">
                <a:solidFill>
                  <a:srgbClr val="000000"/>
                </a:solidFill>
              </a:rPr>
              <a:t>: </a:t>
            </a:r>
            <a:r>
              <a:rPr lang="en-US" sz="3100" b="1" dirty="0">
                <a:solidFill>
                  <a:srgbClr val="000000"/>
                </a:solidFill>
              </a:rPr>
              <a:t>disk </a:t>
            </a:r>
            <a:r>
              <a:rPr lang="en-US" sz="3100" dirty="0" err="1">
                <a:solidFill>
                  <a:srgbClr val="000000"/>
                </a:solidFill>
              </a:rPr>
              <a:t>ş</a:t>
            </a:r>
            <a:r>
              <a:rPr lang="en-US" sz="3100" b="1" dirty="0" err="1">
                <a:solidFill>
                  <a:srgbClr val="000000"/>
                </a:solidFill>
              </a:rPr>
              <a:t>ekilli</a:t>
            </a:r>
            <a:r>
              <a:rPr lang="en-US" sz="3100" b="1" dirty="0">
                <a:solidFill>
                  <a:srgbClr val="000000"/>
                </a:solidFill>
              </a:rPr>
              <a:t> </a:t>
            </a:r>
            <a:r>
              <a:rPr lang="en-US" sz="3100" dirty="0">
                <a:solidFill>
                  <a:srgbClr val="000000"/>
                </a:solidFill>
              </a:rPr>
              <a:t>(</a:t>
            </a:r>
            <a:r>
              <a:rPr lang="en-US" sz="3100" b="1" dirty="0">
                <a:solidFill>
                  <a:srgbClr val="000000"/>
                </a:solidFill>
              </a:rPr>
              <a:t>oblate</a:t>
            </a:r>
            <a:r>
              <a:rPr lang="en-US" sz="3100" dirty="0">
                <a:solidFill>
                  <a:srgbClr val="000000"/>
                </a:solidFill>
              </a:rPr>
              <a:t>), </a:t>
            </a:r>
            <a:r>
              <a:rPr lang="en-US" sz="3100" b="1" dirty="0" err="1">
                <a:solidFill>
                  <a:srgbClr val="000000"/>
                </a:solidFill>
              </a:rPr>
              <a:t>e</a:t>
            </a:r>
            <a:r>
              <a:rPr lang="en-US" sz="3100" dirty="0" err="1">
                <a:solidFill>
                  <a:srgbClr val="000000"/>
                </a:solidFill>
              </a:rPr>
              <a:t>ş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b="1" dirty="0" err="1">
                <a:solidFill>
                  <a:srgbClr val="000000"/>
                </a:solidFill>
              </a:rPr>
              <a:t>eksenli</a:t>
            </a:r>
            <a:r>
              <a:rPr lang="en-US" sz="3100" dirty="0">
                <a:solidFill>
                  <a:srgbClr val="000000"/>
                </a:solidFill>
              </a:rPr>
              <a:t>, </a:t>
            </a:r>
            <a:r>
              <a:rPr lang="en-US" sz="3100" b="1" dirty="0" err="1">
                <a:solidFill>
                  <a:srgbClr val="000000"/>
                </a:solidFill>
              </a:rPr>
              <a:t>kübik</a:t>
            </a:r>
            <a:r>
              <a:rPr lang="en-US" sz="3100" b="1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veya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b="1" dirty="0" err="1">
                <a:solidFill>
                  <a:srgbClr val="000000"/>
                </a:solidFill>
              </a:rPr>
              <a:t>küresel</a:t>
            </a:r>
            <a:r>
              <a:rPr lang="en-US" sz="3100" b="1" dirty="0">
                <a:solidFill>
                  <a:srgbClr val="000000"/>
                </a:solidFill>
              </a:rPr>
              <a:t> </a:t>
            </a:r>
            <a:r>
              <a:rPr lang="en-US" sz="3100" dirty="0">
                <a:solidFill>
                  <a:srgbClr val="000000"/>
                </a:solidFill>
              </a:rPr>
              <a:t>(</a:t>
            </a:r>
            <a:r>
              <a:rPr lang="en-US" sz="3100" b="1" dirty="0">
                <a:solidFill>
                  <a:srgbClr val="000000"/>
                </a:solidFill>
              </a:rPr>
              <a:t>equant</a:t>
            </a:r>
            <a:r>
              <a:rPr lang="en-US" sz="3100" dirty="0">
                <a:solidFill>
                  <a:srgbClr val="000000"/>
                </a:solidFill>
              </a:rPr>
              <a:t>, </a:t>
            </a:r>
            <a:r>
              <a:rPr lang="en-US" sz="3100" b="1" dirty="0">
                <a:solidFill>
                  <a:srgbClr val="000000"/>
                </a:solidFill>
              </a:rPr>
              <a:t>cubic</a:t>
            </a:r>
            <a:r>
              <a:rPr lang="en-US" sz="3100" dirty="0">
                <a:solidFill>
                  <a:srgbClr val="000000"/>
                </a:solidFill>
              </a:rPr>
              <a:t>, </a:t>
            </a:r>
            <a:r>
              <a:rPr lang="en-US" sz="3100" b="1" dirty="0">
                <a:solidFill>
                  <a:srgbClr val="000000"/>
                </a:solidFill>
              </a:rPr>
              <a:t>spherical</a:t>
            </a:r>
            <a:r>
              <a:rPr lang="en-US" sz="3100" dirty="0" smtClean="0">
                <a:solidFill>
                  <a:srgbClr val="000000"/>
                </a:solidFill>
              </a:rPr>
              <a:t>),</a:t>
            </a:r>
            <a:r>
              <a:rPr lang="tr-TR" sz="3100" dirty="0" smtClean="0">
                <a:solidFill>
                  <a:srgbClr val="000000"/>
                </a:solidFill>
              </a:rPr>
              <a:t> </a:t>
            </a:r>
            <a:r>
              <a:rPr lang="en-US" sz="3100" b="1" dirty="0" err="1" smtClean="0">
                <a:solidFill>
                  <a:srgbClr val="000000"/>
                </a:solidFill>
              </a:rPr>
              <a:t>bıça</a:t>
            </a:r>
            <a:r>
              <a:rPr lang="en-US" sz="3100" dirty="0" err="1" smtClean="0">
                <a:solidFill>
                  <a:srgbClr val="000000"/>
                </a:solidFill>
              </a:rPr>
              <a:t>ğ</a:t>
            </a:r>
            <a:r>
              <a:rPr lang="en-US" sz="3100" b="1" dirty="0" err="1" smtClean="0">
                <a:solidFill>
                  <a:srgbClr val="000000"/>
                </a:solidFill>
              </a:rPr>
              <a:t>ımsı</a:t>
            </a:r>
            <a:r>
              <a:rPr lang="en-US" sz="3100" b="1" dirty="0" smtClean="0">
                <a:solidFill>
                  <a:srgbClr val="000000"/>
                </a:solidFill>
              </a:rPr>
              <a:t> </a:t>
            </a:r>
            <a:r>
              <a:rPr lang="en-US" sz="3100" dirty="0">
                <a:solidFill>
                  <a:srgbClr val="000000"/>
                </a:solidFill>
              </a:rPr>
              <a:t>(</a:t>
            </a:r>
            <a:r>
              <a:rPr lang="en-US" sz="3100" b="1" dirty="0">
                <a:solidFill>
                  <a:srgbClr val="000000"/>
                </a:solidFill>
              </a:rPr>
              <a:t>bladed</a:t>
            </a:r>
            <a:r>
              <a:rPr lang="en-US" sz="3100" dirty="0">
                <a:solidFill>
                  <a:srgbClr val="000000"/>
                </a:solidFill>
              </a:rPr>
              <a:t>) </a:t>
            </a:r>
            <a:r>
              <a:rPr lang="en-US" sz="3100" dirty="0" err="1">
                <a:solidFill>
                  <a:srgbClr val="000000"/>
                </a:solidFill>
              </a:rPr>
              <a:t>ve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b="1" dirty="0" err="1">
                <a:solidFill>
                  <a:srgbClr val="000000"/>
                </a:solidFill>
              </a:rPr>
              <a:t>kalemsi</a:t>
            </a:r>
            <a:r>
              <a:rPr lang="en-US" sz="3100" b="1" dirty="0">
                <a:solidFill>
                  <a:srgbClr val="000000"/>
                </a:solidFill>
              </a:rPr>
              <a:t> </a:t>
            </a:r>
            <a:r>
              <a:rPr lang="en-US" sz="3100" dirty="0">
                <a:solidFill>
                  <a:srgbClr val="000000"/>
                </a:solidFill>
              </a:rPr>
              <a:t>(</a:t>
            </a:r>
            <a:r>
              <a:rPr lang="en-US" sz="3100" b="1" dirty="0">
                <a:solidFill>
                  <a:srgbClr val="000000"/>
                </a:solidFill>
              </a:rPr>
              <a:t>rod-shaped</a:t>
            </a:r>
            <a:r>
              <a:rPr lang="en-US" sz="3100" dirty="0">
                <a:solidFill>
                  <a:srgbClr val="000000"/>
                </a:solidFill>
              </a:rPr>
              <a:t>). </a:t>
            </a:r>
            <a:r>
              <a:rPr lang="en-US" sz="3100" dirty="0" err="1">
                <a:solidFill>
                  <a:srgbClr val="000000"/>
                </a:solidFill>
              </a:rPr>
              <a:t>Küresellik</a:t>
            </a:r>
            <a:r>
              <a:rPr lang="en-US" sz="3100" dirty="0">
                <a:solidFill>
                  <a:srgbClr val="000000"/>
                </a:solidFill>
              </a:rPr>
              <a:t>, </a:t>
            </a:r>
            <a:r>
              <a:rPr lang="en-US" sz="3100" dirty="0" err="1">
                <a:solidFill>
                  <a:srgbClr val="000000"/>
                </a:solidFill>
              </a:rPr>
              <a:t>bir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tanenin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küreye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olan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 smtClean="0">
                <a:solidFill>
                  <a:srgbClr val="000000"/>
                </a:solidFill>
              </a:rPr>
              <a:t>benzerliğinin</a:t>
            </a:r>
            <a:r>
              <a:rPr lang="tr-TR" sz="3100" dirty="0" smtClean="0">
                <a:solidFill>
                  <a:srgbClr val="000000"/>
                </a:solidFill>
              </a:rPr>
              <a:t> </a:t>
            </a:r>
            <a:r>
              <a:rPr lang="en-US" sz="3100" dirty="0" err="1" smtClean="0">
                <a:solidFill>
                  <a:srgbClr val="000000"/>
                </a:solidFill>
              </a:rPr>
              <a:t>oranıdır</a:t>
            </a:r>
            <a:r>
              <a:rPr lang="en-US" sz="3100" dirty="0">
                <a:solidFill>
                  <a:srgbClr val="000000"/>
                </a:solidFill>
              </a:rPr>
              <a:t>. </a:t>
            </a:r>
            <a:r>
              <a:rPr lang="en-US" sz="3100" dirty="0" err="1">
                <a:solidFill>
                  <a:srgbClr val="000000"/>
                </a:solidFill>
              </a:rPr>
              <a:t>Yuvarlaklık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ise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altı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kategoride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sınıflandırılır</a:t>
            </a:r>
            <a:r>
              <a:rPr lang="en-US" sz="3100" dirty="0">
                <a:solidFill>
                  <a:srgbClr val="000000"/>
                </a:solidFill>
              </a:rPr>
              <a:t> (</a:t>
            </a:r>
            <a:r>
              <a:rPr lang="en-US" sz="3100" dirty="0" err="1">
                <a:solidFill>
                  <a:srgbClr val="000000"/>
                </a:solidFill>
              </a:rPr>
              <a:t>Şekil</a:t>
            </a:r>
            <a:r>
              <a:rPr lang="en-US" sz="3100" dirty="0">
                <a:solidFill>
                  <a:srgbClr val="000000"/>
                </a:solidFill>
              </a:rPr>
              <a:t> 10) </a:t>
            </a:r>
            <a:r>
              <a:rPr lang="en-US" sz="3100" dirty="0" err="1">
                <a:solidFill>
                  <a:srgbClr val="000000"/>
                </a:solidFill>
              </a:rPr>
              <a:t>ve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bir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tanenin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köşeli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olup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olmadığı</a:t>
            </a:r>
            <a:r>
              <a:rPr lang="en-US" sz="3100" dirty="0">
                <a:solidFill>
                  <a:srgbClr val="000000"/>
                </a:solidFill>
              </a:rPr>
              <a:t/>
            </a:r>
            <a:br>
              <a:rPr lang="en-US" sz="3100" dirty="0">
                <a:solidFill>
                  <a:srgbClr val="000000"/>
                </a:solidFill>
              </a:rPr>
            </a:br>
            <a:r>
              <a:rPr lang="en-US" sz="3100" dirty="0" err="1">
                <a:solidFill>
                  <a:srgbClr val="000000"/>
                </a:solidFill>
              </a:rPr>
              <a:t>veya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köşelerinin</a:t>
            </a:r>
            <a:r>
              <a:rPr lang="en-US" sz="3100" dirty="0">
                <a:solidFill>
                  <a:srgbClr val="000000"/>
                </a:solidFill>
              </a:rPr>
              <a:t> ne </a:t>
            </a:r>
            <a:r>
              <a:rPr lang="en-US" sz="3100" dirty="0" err="1">
                <a:solidFill>
                  <a:srgbClr val="000000"/>
                </a:solidFill>
              </a:rPr>
              <a:t>kadar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yuvarlaklaştığının</a:t>
            </a:r>
            <a:r>
              <a:rPr lang="en-US" sz="3100" dirty="0">
                <a:solidFill>
                  <a:srgbClr val="000000"/>
                </a:solidFill>
              </a:rPr>
              <a:t> </a:t>
            </a:r>
            <a:r>
              <a:rPr lang="en-US" sz="3100" dirty="0" err="1">
                <a:solidFill>
                  <a:srgbClr val="000000"/>
                </a:solidFill>
              </a:rPr>
              <a:t>ölçüsüdür</a:t>
            </a:r>
            <a:r>
              <a:rPr lang="en-US" sz="3100" dirty="0">
                <a:solidFill>
                  <a:srgbClr val="000000"/>
                </a:solidFill>
              </a:rPr>
              <a:t> ).</a:t>
            </a:r>
            <a:r>
              <a:rPr lang="en-US" dirty="0">
                <a:solidFill>
                  <a:srgbClr val="000000"/>
                </a:solidFill>
              </a:rPr>
              <a:t/>
            </a:r>
            <a:br>
              <a:rPr lang="en-US" dirty="0">
                <a:solidFill>
                  <a:srgbClr val="000000"/>
                </a:solidFill>
              </a:rPr>
            </a:br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952532" y="6391479"/>
            <a:ext cx="7723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http://users.metu.edu.tr/kaymakci/turkish/sedimentoloji_dersnotlari.pdf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3760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18678"/>
            <a:ext cx="8568951" cy="603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56069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Çok kötü boylanma</a:t>
            </a:r>
            <a:endParaRPr lang="en-US" dirty="0"/>
          </a:p>
        </p:txBody>
      </p:sp>
      <p:pic>
        <p:nvPicPr>
          <p:cNvPr id="3074" name="Picture 2" descr="G:\Dersler\Alüvyal 2013\alüvyal ek\DSC_04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3126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Masaüstü Bilgisayar Aralık 2012\2014\KIZILIRMAK TÜBİTAK 2012\Kızılırmak agustos 2013\1\118___08\IMG_25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4130" y="1600200"/>
            <a:ext cx="6795740" cy="4525963"/>
          </a:xfrm>
          <a:prstGeom prst="rect">
            <a:avLst/>
          </a:prstGeom>
          <a:noFill/>
        </p:spPr>
      </p:pic>
      <p:sp>
        <p:nvSpPr>
          <p:cNvPr id="5" name="Başlık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Çok kötü boylanma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G:\Dersler\Alüvyal 2013\alüvyal ek\DSC0207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43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51129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G:\Dersler\Alüvyal 2013\alüvyal ek\DSC_01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84776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tr-TR" dirty="0" err="1" smtClean="0"/>
              <a:t>Silt</a:t>
            </a:r>
            <a:endParaRPr lang="tr-TR" dirty="0"/>
          </a:p>
        </p:txBody>
      </p:sp>
      <p:pic>
        <p:nvPicPr>
          <p:cNvPr id="2050" name="Picture 2" descr="E:\Masaüstü Bilgisayar Aralık 2012\2014\KIZILIRMAK TÜBİTAK 2012\Kızılırmak agustos 2013\1\118___08\IMG_26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005356"/>
            <a:ext cx="8078390" cy="5380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212</Words>
  <Application>Microsoft Office PowerPoint</Application>
  <PresentationFormat>Ekran Gösterisi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Ofis Teması</vt:lpstr>
      <vt:lpstr>Tane boyu ve tane şekli</vt:lpstr>
      <vt:lpstr>Slayt 2</vt:lpstr>
      <vt:lpstr>Slayt 3</vt:lpstr>
      <vt:lpstr>Slayt 4</vt:lpstr>
      <vt:lpstr>Slayt 5</vt:lpstr>
      <vt:lpstr>Slayt 6</vt:lpstr>
      <vt:lpstr>Çok kötü boylanma</vt:lpstr>
      <vt:lpstr>Slayt 8</vt:lpstr>
      <vt:lpstr>Slayt 9</vt:lpstr>
      <vt:lpstr>Slayt 10</vt:lpstr>
      <vt:lpstr>Silt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Tane boyu ve tane şekli</dc:title>
  <dc:creator>Kullanıcı</dc:creator>
  <cp:lastModifiedBy>-</cp:lastModifiedBy>
  <cp:revision>9</cp:revision>
  <dcterms:created xsi:type="dcterms:W3CDTF">2020-01-31T19:57:06Z</dcterms:created>
  <dcterms:modified xsi:type="dcterms:W3CDTF">2020-02-06T11:39:42Z</dcterms:modified>
</cp:coreProperties>
</file>