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7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74" r:id="rId12"/>
  </p:sldIdLst>
  <p:sldSz cx="12192000" cy="6858000"/>
  <p:notesSz cx="6858000" cy="9144000"/>
  <p:defaultTextStyle>
    <a:defPPr rtl="0"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notesMaster" Target="notesMasters/notesMaster1.xml" /><Relationship Id="rId1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microsoft.com/office/2016/11/relationships/changesInfo" Target="changesInfos/changesInfo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handoutMaster" Target="handoutMasters/handoutMaster1.xml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özge sakiyan" userId="b6bebe72cd1ac83e" providerId="LiveId" clId="{E147FAD6-2114-374E-A4C8-9642E6507BC7}"/>
    <pc:docChg chg="modSld">
      <pc:chgData name="özge sakiyan" userId="b6bebe72cd1ac83e" providerId="LiveId" clId="{E147FAD6-2114-374E-A4C8-9642E6507BC7}" dt="2021-04-19T04:37:23.559" v="93" actId="20577"/>
      <pc:docMkLst>
        <pc:docMk/>
      </pc:docMkLst>
      <pc:sldChg chg="modSp">
        <pc:chgData name="özge sakiyan" userId="b6bebe72cd1ac83e" providerId="LiveId" clId="{E147FAD6-2114-374E-A4C8-9642E6507BC7}" dt="2021-04-19T04:37:23.559" v="93" actId="20577"/>
        <pc:sldMkLst>
          <pc:docMk/>
          <pc:sldMk cId="1035038048" sldId="276"/>
        </pc:sldMkLst>
        <pc:spChg chg="mod">
          <ac:chgData name="özge sakiyan" userId="b6bebe72cd1ac83e" providerId="LiveId" clId="{E147FAD6-2114-374E-A4C8-9642E6507BC7}" dt="2021-04-19T04:37:23.559" v="93" actId="20577"/>
          <ac:spMkLst>
            <pc:docMk/>
            <pc:sldMk cId="1035038048" sldId="276"/>
            <ac:spMk id="3" creationId="{00000000-0000-0000-0000-000000000000}"/>
          </ac:spMkLst>
        </pc:spChg>
      </pc:sldChg>
    </pc:docChg>
  </pc:docChgLst>
  <pc:docChgLst>
    <pc:chgData name="özge sakiyan" userId="b6bebe72cd1ac83e" providerId="LiveId" clId="{DFDBFAC8-727F-0440-8512-B7C46BDCE9F9}"/>
    <pc:docChg chg="modSld">
      <pc:chgData name="özge sakiyan" userId="b6bebe72cd1ac83e" providerId="LiveId" clId="{DFDBFAC8-727F-0440-8512-B7C46BDCE9F9}" dt="2021-02-26T11:22:17.192" v="10" actId="20577"/>
      <pc:docMkLst>
        <pc:docMk/>
      </pc:docMkLst>
      <pc:sldChg chg="modSp">
        <pc:chgData name="özge sakiyan" userId="b6bebe72cd1ac83e" providerId="LiveId" clId="{DFDBFAC8-727F-0440-8512-B7C46BDCE9F9}" dt="2021-02-26T11:22:17.192" v="10" actId="20577"/>
        <pc:sldMkLst>
          <pc:docMk/>
          <pc:sldMk cId="4218681406" sldId="282"/>
        </pc:sldMkLst>
        <pc:spChg chg="mod">
          <ac:chgData name="özge sakiyan" userId="b6bebe72cd1ac83e" providerId="LiveId" clId="{DFDBFAC8-727F-0440-8512-B7C46BDCE9F9}" dt="2021-02-26T11:22:17.192" v="10" actId="20577"/>
          <ac:spMkLst>
            <pc:docMk/>
            <pc:sldMk cId="4218681406" sldId="282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24.08.2016</a:t>
            </a:r>
            <a:endParaRPr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57E03411-58E2-43FD-AE1D-AD77DFF8CB2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24.08.2016</a:t>
            </a:r>
            <a:endParaRPr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Asıl metin stillerini düzenlemek için tıklayın</a:t>
            </a:r>
          </a:p>
          <a:p>
            <a:pPr lvl="1" rtl="0"/>
            <a:r>
              <a:t>İkinci düzey</a:t>
            </a:r>
          </a:p>
          <a:p>
            <a:pPr lvl="2" rtl="0"/>
            <a:r>
              <a:t>Üçüncü düzey</a:t>
            </a:r>
          </a:p>
          <a:p>
            <a:pPr lvl="3" rtl="0"/>
            <a:r>
              <a:t>Dördüncü düzey</a:t>
            </a:r>
          </a:p>
          <a:p>
            <a:pPr lvl="4" rtl="0"/>
            <a:r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C8DC57A8-AE18-4654-B6AF-04B3577165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5400"/>
            </a:lvl1pPr>
          </a:lstStyle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tr-TR"/>
              <a:t>Asıl alt başlık stilini düzenlemek için tıklayın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Tarih Yer Tutucusu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2" name="Tarih Yer Tutucusu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Yazılı İki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tr-TR"/>
              <a:t>Asıl başlık stili için tıklatın</a:t>
            </a:r>
            <a:endParaRPr lang="tr"/>
          </a:p>
        </p:txBody>
      </p:sp>
      <p:grpSp>
        <p:nvGrpSpPr>
          <p:cNvPr id="9" name="Grup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0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1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6" name="Resim Yer Tutucusu 33" descr="Resim eklemek için boş yer tutucu. Yer tutucuya tıklayın ve eklemek istediğiniz resmi seçin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39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grpSp>
        <p:nvGrpSpPr>
          <p:cNvPr id="22" name="Grup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4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5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6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7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8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9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0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1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2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3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4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7" name="Resim Yer Tutucusu 33" descr="Resim eklemek için boş yer tutucu. Yer tutucuya tıklayın ve eklemek istediğiniz resmi seçin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40" name="Metin Yer Tutucusu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Alt Bilgi Yer Tutucusu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Tarih Yer Tutucusu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Yazılı Üç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 lang="tr"/>
          </a:p>
        </p:txBody>
      </p:sp>
      <p:grpSp>
        <p:nvGrpSpPr>
          <p:cNvPr id="52" name="Grup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4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5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6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7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8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9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0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1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2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3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4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9" name="Resim Yer Tutucusu 33" descr="Resim eklemek için boş yer tutucu. Yer tutucuya tıklayın ve eklemek istediğiniz resmi seçin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81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grpSp>
        <p:nvGrpSpPr>
          <p:cNvPr id="84" name="Grup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8" name="Resim Yer Tutucusu 33" descr="Resim eklemek için boş yer tutucu. Yer tutucuya tıklayın ve eklemek istediğiniz resmi seçin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82" name="Metin Yer Tutucusu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grpSp>
        <p:nvGrpSpPr>
          <p:cNvPr id="97" name="Grup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9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80" name="Resim Yer Tutucusu 33" descr="Resim eklemek için boş yer tutucu. Yer tutucuya tıklayın ve eklemek istediğiniz resmi seçin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83" name="Metin Yer Tutucusu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Alt Bilgi Yer Tutucusu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Tarih Yer Tutucusu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Yazılı Üç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rmAutofit/>
          </a:bodyPr>
          <a:lstStyle>
            <a:lvl1pPr algn="l" rtl="0">
              <a:defRPr sz="2400"/>
            </a:lvl1pPr>
          </a:lstStyle>
          <a:p>
            <a:pPr rtl="0"/>
            <a:r>
              <a:rPr lang="tr-TR"/>
              <a:t>Asıl başlık stili için tıklatın</a:t>
            </a:r>
            <a:endParaRPr lang="tr"/>
          </a:p>
        </p:txBody>
      </p:sp>
      <p:grpSp>
        <p:nvGrpSpPr>
          <p:cNvPr id="84" name="Grup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97" name="Resim Yer Tutucusu 33" descr="Resim eklemek için boş yer tutucu. Yer tutucuya tıklayın ve eklemek istediğiniz resmi seçin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grpSp>
        <p:nvGrpSpPr>
          <p:cNvPr id="98" name="Grup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0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11" name="Resim Yer Tutucusu 33" descr="Resim eklemek için boş yer tutucu. Yer tutucuya tıklayın ve eklemek istediğiniz resmi seçin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grpSp>
        <p:nvGrpSpPr>
          <p:cNvPr id="112" name="Grup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4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5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6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7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8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9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0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1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2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3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4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25" name="Resim Yer Tutucusu 33" descr="Resim eklemek için boş yer tutucu. Yer tutucuya tıklayın ve eklemek istediğiniz resmi seçin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126" name="Metin Yer Tutucusu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Alt Bilgi Yer Tutucusu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Tarih Yer Tutucusu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Resim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tr-TR"/>
              <a:t>Asıl başlık stili için tıklatın</a:t>
            </a:r>
            <a:endParaRPr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Resim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tr-TR"/>
              <a:t>Asıl başlık stili için tıklatın</a:t>
            </a:r>
            <a:endParaRPr dirty="0"/>
          </a:p>
        </p:txBody>
      </p:sp>
      <p:grpSp>
        <p:nvGrpSpPr>
          <p:cNvPr id="8" name="Grup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Serbest Form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" name="Serbest Biçim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grpSp>
          <p:nvGrpSpPr>
            <p:cNvPr id="11" name="Grup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Serbest Biçim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  <p:sp>
            <p:nvSpPr>
              <p:cNvPr id="21" name="Serbest Biçim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</p:grpSp>
        <p:sp>
          <p:nvSpPr>
            <p:cNvPr id="12" name="Serbest Biçim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Serbest Biçim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Serbest Biçim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Serbest Biçim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Serbest Biçim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Serbest Biçim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Serbest Biçim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Serbest Biçim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" name="Resim Yer Tutucusu 2" descr="Resim eklemek için boş yer tutucu. Yer tutucuya tıklayın ve eklemek istediğiniz resmi seçin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6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theme" Target="../theme/theme1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tr"/>
              <a:t>Asıl başlık stili için tıklatın</a:t>
            </a:r>
            <a:endParaRPr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tr"/>
              <a:t>Asıl metin stillerini düzenle</a:t>
            </a:r>
          </a:p>
          <a:p>
            <a:pPr lvl="1" rtl="0"/>
            <a:r>
              <a:rPr lang="tr"/>
              <a:t>İkinci düzey</a:t>
            </a:r>
          </a:p>
          <a:p>
            <a:pPr lvl="2" rtl="0"/>
            <a:r>
              <a:rPr lang="tr"/>
              <a:t>Üçüncü düzey</a:t>
            </a:r>
          </a:p>
          <a:p>
            <a:pPr lvl="3" rtl="0"/>
            <a:r>
              <a:rPr lang="tr"/>
              <a:t>Dördüncü düzey</a:t>
            </a:r>
          </a:p>
          <a:p>
            <a:pPr lvl="4" rtl="0"/>
            <a:r>
              <a:rPr lang="tr"/>
              <a:t>Beşinci düzey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/>
              <a:t>24.08.2016</a:t>
            </a:r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1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2964873" y="1752600"/>
            <a:ext cx="8158740" cy="1828800"/>
          </a:xfrm>
        </p:spPr>
        <p:txBody>
          <a:bodyPr rtlCol="0">
            <a:normAutofit/>
          </a:bodyPr>
          <a:lstStyle/>
          <a:p>
            <a:pPr rtl="0"/>
            <a:r>
              <a:rPr lang="tr" dirty="0"/>
              <a:t>Vitamin analysis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1604554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tr" dirty="0"/>
              <a:t>Assoc Prof. ÖZGE ŞAKIYAN DEMİRKOL</a:t>
            </a:r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r>
              <a:rPr lang="tr" sz="1200" dirty="0"/>
              <a:t>19.04.2021</a:t>
            </a:r>
          </a:p>
        </p:txBody>
      </p:sp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Introduction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Vitamins are defined as relatively low-molecular</a:t>
            </a:r>
            <a:r>
              <a:rPr lang="tr-TR" dirty="0"/>
              <a:t> </a:t>
            </a:r>
            <a:r>
              <a:rPr lang="en-US" dirty="0"/>
              <a:t>weight</a:t>
            </a:r>
            <a:r>
              <a:rPr lang="tr-TR" dirty="0"/>
              <a:t> </a:t>
            </a:r>
            <a:r>
              <a:rPr lang="en-US" dirty="0"/>
              <a:t>compounds which humans, and for that matter,</a:t>
            </a:r>
            <a:r>
              <a:rPr lang="tr-TR" dirty="0"/>
              <a:t> </a:t>
            </a:r>
            <a:r>
              <a:rPr lang="en-US" dirty="0"/>
              <a:t>any living organism that depends on organic</a:t>
            </a:r>
            <a:r>
              <a:rPr lang="tr-TR" dirty="0"/>
              <a:t> </a:t>
            </a:r>
            <a:r>
              <a:rPr lang="en-US" dirty="0"/>
              <a:t>matter as a source of nutrients, require in small quantities</a:t>
            </a:r>
            <a:r>
              <a:rPr lang="tr-TR" dirty="0"/>
              <a:t> </a:t>
            </a:r>
            <a:r>
              <a:rPr lang="en-US" dirty="0"/>
              <a:t>for normal metabolism. With few exceptions,</a:t>
            </a:r>
            <a:r>
              <a:rPr lang="tr-TR" dirty="0"/>
              <a:t> </a:t>
            </a:r>
            <a:r>
              <a:rPr lang="en-US" dirty="0"/>
              <a:t>humans cannot synthesize most vitamins and therefore</a:t>
            </a:r>
            <a:r>
              <a:rPr lang="tr-TR" dirty="0"/>
              <a:t> </a:t>
            </a:r>
            <a:r>
              <a:rPr lang="en-US" dirty="0"/>
              <a:t>need to obtain them from food and supplements.</a:t>
            </a:r>
          </a:p>
          <a:p>
            <a:r>
              <a:rPr lang="en-US" dirty="0"/>
              <a:t>Insufficient levels of vitamins result in deficiency diseases</a:t>
            </a:r>
            <a:r>
              <a:rPr lang="tr-TR" dirty="0"/>
              <a:t> </a:t>
            </a:r>
            <a:r>
              <a:rPr lang="en-US" dirty="0"/>
              <a:t>[e.g., scurvy and pellagra, which are due to the</a:t>
            </a:r>
            <a:r>
              <a:rPr lang="tr-TR" dirty="0"/>
              <a:t> </a:t>
            </a:r>
            <a:r>
              <a:rPr lang="en-US" dirty="0"/>
              <a:t>lack of ascorbic acid (vitamin C) and niacin,</a:t>
            </a:r>
            <a:r>
              <a:rPr lang="tr-TR" dirty="0"/>
              <a:t> </a:t>
            </a:r>
            <a:r>
              <a:rPr lang="tr-TR" dirty="0" err="1"/>
              <a:t>respectively</a:t>
            </a:r>
            <a:r>
              <a:rPr lang="tr-TR" dirty="0"/>
              <a:t>].</a:t>
            </a:r>
          </a:p>
        </p:txBody>
      </p:sp>
    </p:spTree>
    <p:extLst>
      <p:ext uri="{BB962C8B-B14F-4D97-AF65-F5344CB8AC3E}">
        <p14:creationId xmlns:p14="http://schemas.microsoft.com/office/powerpoint/2010/main" val="2634080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Importance</a:t>
            </a:r>
            <a:r>
              <a:rPr lang="tr-TR" dirty="0"/>
              <a:t> of </a:t>
            </a:r>
            <a:r>
              <a:rPr lang="tr-TR" dirty="0" err="1"/>
              <a:t>analysis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Vitamin analysis of food and other biological samples</a:t>
            </a:r>
            <a:r>
              <a:rPr lang="tr-TR" dirty="0"/>
              <a:t> </a:t>
            </a:r>
            <a:r>
              <a:rPr lang="en-US" dirty="0"/>
              <a:t>has played a critical role in determining animal and</a:t>
            </a:r>
            <a:r>
              <a:rPr lang="tr-TR" dirty="0"/>
              <a:t> </a:t>
            </a:r>
            <a:r>
              <a:rPr lang="en-US" dirty="0"/>
              <a:t>human nutritional requirements. Furthermore, accurate</a:t>
            </a:r>
            <a:r>
              <a:rPr lang="tr-TR" dirty="0"/>
              <a:t> </a:t>
            </a:r>
            <a:r>
              <a:rPr lang="en-US" dirty="0"/>
              <a:t>food composition information is required to determine</a:t>
            </a:r>
            <a:r>
              <a:rPr lang="tr-TR" dirty="0"/>
              <a:t> </a:t>
            </a:r>
            <a:r>
              <a:rPr lang="en-US" dirty="0"/>
              <a:t>dietary intakes to assess diet adequacy and</a:t>
            </a:r>
            <a:r>
              <a:rPr lang="tr-TR" dirty="0"/>
              <a:t> </a:t>
            </a:r>
            <a:r>
              <a:rPr lang="en-US" dirty="0"/>
              <a:t>improve human nutrition worldwide. From the consumer</a:t>
            </a:r>
            <a:r>
              <a:rPr lang="tr-TR" dirty="0"/>
              <a:t> </a:t>
            </a:r>
            <a:r>
              <a:rPr lang="en-US" dirty="0"/>
              <a:t>and industry points of view, reliable assay</a:t>
            </a:r>
            <a:r>
              <a:rPr lang="tr-TR" dirty="0"/>
              <a:t> </a:t>
            </a:r>
            <a:r>
              <a:rPr lang="en-US" dirty="0"/>
              <a:t>methods are required to ensure accuracy of food </a:t>
            </a:r>
            <a:r>
              <a:rPr lang="en-US"/>
              <a:t>labeling.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03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Extraction</a:t>
            </a:r>
            <a:r>
              <a:rPr lang="tr-TR" dirty="0"/>
              <a:t> </a:t>
            </a:r>
            <a:r>
              <a:rPr lang="tr-TR" dirty="0" err="1"/>
              <a:t>methods</a:t>
            </a:r>
            <a:r>
              <a:rPr lang="tr-TR" dirty="0"/>
              <a:t>: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With the exception of some biological feeding studies,</a:t>
            </a:r>
            <a:r>
              <a:rPr lang="tr-TR" dirty="0"/>
              <a:t> </a:t>
            </a:r>
            <a:r>
              <a:rPr lang="en-US" dirty="0"/>
              <a:t>vitamin assays in most instances involve the extraction</a:t>
            </a:r>
            <a:r>
              <a:rPr lang="tr-TR" dirty="0"/>
              <a:t> </a:t>
            </a:r>
            <a:r>
              <a:rPr lang="en-US" dirty="0"/>
              <a:t>of a vitamin from its biological matrix prior to analysis.</a:t>
            </a:r>
          </a:p>
          <a:p>
            <a:r>
              <a:rPr lang="en-US" dirty="0"/>
              <a:t>This generally includes one or several of the following</a:t>
            </a:r>
            <a:r>
              <a:rPr lang="tr-TR" dirty="0"/>
              <a:t> </a:t>
            </a:r>
            <a:r>
              <a:rPr lang="en-US" dirty="0"/>
              <a:t>treatments: </a:t>
            </a:r>
            <a:r>
              <a:rPr lang="en-US" b="1" dirty="0"/>
              <a:t>heat</a:t>
            </a:r>
            <a:r>
              <a:rPr lang="en-US" dirty="0"/>
              <a:t>, </a:t>
            </a:r>
            <a:r>
              <a:rPr lang="en-US" b="1" dirty="0"/>
              <a:t>acid</a:t>
            </a:r>
            <a:r>
              <a:rPr lang="en-US" dirty="0"/>
              <a:t>, </a:t>
            </a:r>
            <a:r>
              <a:rPr lang="en-US" b="1" dirty="0"/>
              <a:t>alkali</a:t>
            </a:r>
            <a:r>
              <a:rPr lang="en-US" dirty="0"/>
              <a:t>, </a:t>
            </a:r>
            <a:r>
              <a:rPr lang="en-US" b="1" dirty="0"/>
              <a:t>solvents</a:t>
            </a:r>
            <a:r>
              <a:rPr lang="en-US" dirty="0"/>
              <a:t>, and </a:t>
            </a:r>
            <a:r>
              <a:rPr lang="en-US" b="1" dirty="0"/>
              <a:t>enzymes</a:t>
            </a:r>
            <a:r>
              <a:rPr lang="en-US" dirty="0"/>
              <a:t>.</a:t>
            </a:r>
          </a:p>
          <a:p>
            <a:r>
              <a:rPr lang="en-US" dirty="0"/>
              <a:t>In general, extraction procedures are specific for</a:t>
            </a:r>
            <a:r>
              <a:rPr lang="tr-TR" dirty="0"/>
              <a:t> </a:t>
            </a:r>
            <a:r>
              <a:rPr lang="en-US" dirty="0"/>
              <a:t>each vitamin and designed to stabilize the vitamin.</a:t>
            </a:r>
            <a:r>
              <a:rPr lang="tr-TR" dirty="0"/>
              <a:t> </a:t>
            </a:r>
            <a:r>
              <a:rPr lang="en-US" dirty="0"/>
              <a:t>Some procedures are applicable to the combined extraction</a:t>
            </a:r>
            <a:r>
              <a:rPr lang="tr-TR" dirty="0"/>
              <a:t> </a:t>
            </a:r>
            <a:r>
              <a:rPr lang="en-US" dirty="0"/>
              <a:t>of more than one vitamin, for example, for thiamin</a:t>
            </a:r>
            <a:r>
              <a:rPr lang="tr-TR" dirty="0"/>
              <a:t> </a:t>
            </a:r>
            <a:r>
              <a:rPr lang="en-US" dirty="0"/>
              <a:t>and riboflavin as well as some of the fat-soluble vitamins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14227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7236" y="240145"/>
            <a:ext cx="10606378" cy="574155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Typical extraction procedures are as follows:</a:t>
            </a:r>
          </a:p>
          <a:p>
            <a:r>
              <a:rPr lang="en-US" i="1" dirty="0"/>
              <a:t>Ascorbic acid</a:t>
            </a:r>
            <a:r>
              <a:rPr lang="en-US" dirty="0"/>
              <a:t>: Cold extraction with </a:t>
            </a:r>
            <a:r>
              <a:rPr lang="en-US" i="1" dirty="0" err="1"/>
              <a:t>meta</a:t>
            </a:r>
            <a:r>
              <a:rPr lang="en-US" dirty="0" err="1"/>
              <a:t>phosphoric</a:t>
            </a:r>
            <a:r>
              <a:rPr lang="tr-TR" dirty="0"/>
              <a:t> </a:t>
            </a:r>
            <a:r>
              <a:rPr lang="tr-TR" dirty="0" err="1"/>
              <a:t>acid</a:t>
            </a:r>
            <a:r>
              <a:rPr lang="tr-TR" dirty="0"/>
              <a:t>/</a:t>
            </a:r>
            <a:r>
              <a:rPr lang="tr-TR" dirty="0" err="1"/>
              <a:t>acetic</a:t>
            </a:r>
            <a:r>
              <a:rPr lang="tr-TR" dirty="0"/>
              <a:t> </a:t>
            </a:r>
            <a:r>
              <a:rPr lang="tr-TR" dirty="0" err="1"/>
              <a:t>acid</a:t>
            </a:r>
            <a:r>
              <a:rPr lang="tr-TR" dirty="0"/>
              <a:t>.</a:t>
            </a:r>
          </a:p>
          <a:p>
            <a:r>
              <a:rPr lang="en-US" i="1" dirty="0"/>
              <a:t>Vitamin B1 and B2</a:t>
            </a:r>
            <a:r>
              <a:rPr lang="en-US" dirty="0"/>
              <a:t>: Boiling or autoclaving in acid</a:t>
            </a:r>
            <a:r>
              <a:rPr lang="tr-TR" dirty="0"/>
              <a:t> </a:t>
            </a:r>
            <a:r>
              <a:rPr lang="tr-TR" dirty="0" err="1"/>
              <a:t>plus</a:t>
            </a:r>
            <a:r>
              <a:rPr lang="tr-TR" dirty="0"/>
              <a:t> </a:t>
            </a:r>
            <a:r>
              <a:rPr lang="tr-TR" dirty="0" err="1"/>
              <a:t>enzyme</a:t>
            </a:r>
            <a:r>
              <a:rPr lang="tr-TR" dirty="0"/>
              <a:t> </a:t>
            </a:r>
            <a:r>
              <a:rPr lang="tr-TR" dirty="0" err="1"/>
              <a:t>treatment</a:t>
            </a:r>
            <a:r>
              <a:rPr lang="tr-TR" dirty="0"/>
              <a:t>.</a:t>
            </a:r>
          </a:p>
          <a:p>
            <a:r>
              <a:rPr lang="en-US" i="1" dirty="0"/>
              <a:t>Niacin</a:t>
            </a:r>
            <a:r>
              <a:rPr lang="en-US" dirty="0"/>
              <a:t>: Autoclaving in acid (</a:t>
            </a:r>
            <a:r>
              <a:rPr lang="en-US" dirty="0" err="1"/>
              <a:t>noncereal</a:t>
            </a:r>
            <a:r>
              <a:rPr lang="en-US" dirty="0"/>
              <a:t> products) or</a:t>
            </a:r>
            <a:r>
              <a:rPr lang="tr-TR" dirty="0"/>
              <a:t>alkali (</a:t>
            </a:r>
            <a:r>
              <a:rPr lang="tr-TR" dirty="0" err="1"/>
              <a:t>cereal</a:t>
            </a:r>
            <a:r>
              <a:rPr lang="tr-TR" dirty="0"/>
              <a:t> </a:t>
            </a:r>
            <a:r>
              <a:rPr lang="tr-TR" dirty="0" err="1"/>
              <a:t>products</a:t>
            </a:r>
            <a:r>
              <a:rPr lang="tr-TR" dirty="0"/>
              <a:t>).</a:t>
            </a:r>
          </a:p>
          <a:p>
            <a:r>
              <a:rPr lang="en-US" i="1" dirty="0"/>
              <a:t>Folate</a:t>
            </a:r>
            <a:r>
              <a:rPr lang="en-US" dirty="0"/>
              <a:t>: Enzyme extraction with α-amylase, protease,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el-GR" dirty="0"/>
              <a:t>γ-</a:t>
            </a:r>
            <a:r>
              <a:rPr lang="tr-TR" dirty="0" err="1"/>
              <a:t>glutamyl</a:t>
            </a:r>
            <a:r>
              <a:rPr lang="tr-TR" dirty="0"/>
              <a:t> </a:t>
            </a:r>
            <a:r>
              <a:rPr lang="tr-TR" dirty="0" err="1"/>
              <a:t>hydrolase</a:t>
            </a:r>
            <a:r>
              <a:rPr lang="tr-TR" dirty="0"/>
              <a:t> (</a:t>
            </a:r>
            <a:r>
              <a:rPr lang="tr-TR" dirty="0" err="1"/>
              <a:t>conjugase</a:t>
            </a:r>
            <a:r>
              <a:rPr lang="tr-TR" dirty="0"/>
              <a:t>).</a:t>
            </a:r>
          </a:p>
          <a:p>
            <a:r>
              <a:rPr lang="tr-TR" i="1" dirty="0" err="1"/>
              <a:t>Vitamins</a:t>
            </a:r>
            <a:r>
              <a:rPr lang="tr-TR" i="1" dirty="0"/>
              <a:t> A</a:t>
            </a:r>
            <a:r>
              <a:rPr lang="tr-TR" dirty="0"/>
              <a:t>, </a:t>
            </a:r>
            <a:r>
              <a:rPr lang="tr-TR" i="1" dirty="0"/>
              <a:t>E</a:t>
            </a:r>
            <a:r>
              <a:rPr lang="tr-TR" dirty="0"/>
              <a:t>, </a:t>
            </a:r>
            <a:r>
              <a:rPr lang="tr-TR" i="1" dirty="0" err="1"/>
              <a:t>or</a:t>
            </a:r>
            <a:r>
              <a:rPr lang="tr-TR" i="1" dirty="0"/>
              <a:t> D</a:t>
            </a:r>
            <a:r>
              <a:rPr lang="tr-TR" dirty="0"/>
              <a:t>: </a:t>
            </a:r>
            <a:r>
              <a:rPr lang="tr-TR" dirty="0" err="1"/>
              <a:t>Organic</a:t>
            </a:r>
            <a:r>
              <a:rPr lang="tr-TR" dirty="0"/>
              <a:t> </a:t>
            </a:r>
            <a:r>
              <a:rPr lang="tr-TR" dirty="0" err="1"/>
              <a:t>solvent</a:t>
            </a:r>
            <a:r>
              <a:rPr lang="tr-TR" dirty="0"/>
              <a:t> </a:t>
            </a:r>
            <a:r>
              <a:rPr lang="tr-TR" dirty="0" err="1"/>
              <a:t>extraction</a:t>
            </a:r>
            <a:r>
              <a:rPr lang="tr-TR" dirty="0"/>
              <a:t>, </a:t>
            </a:r>
            <a:r>
              <a:rPr lang="en-US" dirty="0"/>
              <a:t>saponification, and re-extraction with organic solvents.</a:t>
            </a:r>
            <a:r>
              <a:rPr lang="tr-TR" dirty="0"/>
              <a:t> </a:t>
            </a:r>
            <a:r>
              <a:rPr lang="en-US" dirty="0"/>
              <a:t>For unstable vitamins such as these, antioxidants</a:t>
            </a:r>
            <a:r>
              <a:rPr lang="tr-TR" dirty="0"/>
              <a:t> </a:t>
            </a:r>
            <a:r>
              <a:rPr lang="en-US" dirty="0"/>
              <a:t>are routinely added to inhibit oxidation.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7890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Vitamin </a:t>
            </a:r>
            <a:r>
              <a:rPr lang="tr-TR" dirty="0" err="1"/>
              <a:t>assays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Vitamin assays can be classified as follows:</a:t>
            </a:r>
          </a:p>
          <a:p>
            <a:pPr marL="0" indent="0">
              <a:buNone/>
            </a:pPr>
            <a:r>
              <a:rPr lang="en-US" dirty="0"/>
              <a:t>1. </a:t>
            </a:r>
            <a:r>
              <a:rPr lang="en-US" b="1" dirty="0"/>
              <a:t>Bioassays </a:t>
            </a:r>
            <a:r>
              <a:rPr lang="en-US" dirty="0"/>
              <a:t>involving humans and animals</a:t>
            </a:r>
          </a:p>
          <a:p>
            <a:pPr marL="0" indent="0">
              <a:buNone/>
            </a:pPr>
            <a:r>
              <a:rPr lang="en-US" dirty="0"/>
              <a:t>2. </a:t>
            </a:r>
            <a:r>
              <a:rPr lang="en-US" b="1" dirty="0"/>
              <a:t>Microbiological assays </a:t>
            </a:r>
            <a:r>
              <a:rPr lang="en-US" dirty="0"/>
              <a:t>making use of protozoan</a:t>
            </a:r>
            <a:r>
              <a:rPr lang="tr-TR" dirty="0"/>
              <a:t> </a:t>
            </a:r>
            <a:r>
              <a:rPr lang="tr-TR" dirty="0" err="1"/>
              <a:t>organisms</a:t>
            </a:r>
            <a:r>
              <a:rPr lang="tr-TR" dirty="0"/>
              <a:t>, </a:t>
            </a:r>
            <a:r>
              <a:rPr lang="tr-TR" dirty="0" err="1"/>
              <a:t>bacteria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yeast</a:t>
            </a:r>
            <a:endParaRPr lang="tr-TR" dirty="0"/>
          </a:p>
          <a:p>
            <a:pPr marL="0" indent="0">
              <a:buNone/>
            </a:pPr>
            <a:r>
              <a:rPr lang="en-US" dirty="0"/>
              <a:t>3. </a:t>
            </a:r>
            <a:r>
              <a:rPr lang="en-US" b="1" dirty="0"/>
              <a:t>Chemical assays </a:t>
            </a:r>
            <a:r>
              <a:rPr lang="en-US" dirty="0"/>
              <a:t>that include spectrophotometric,</a:t>
            </a:r>
            <a:r>
              <a:rPr lang="tr-TR" dirty="0"/>
              <a:t> </a:t>
            </a:r>
            <a:r>
              <a:rPr lang="tr-TR" dirty="0" err="1"/>
              <a:t>fluorometric</a:t>
            </a:r>
            <a:r>
              <a:rPr lang="tr-TR" dirty="0"/>
              <a:t>, </a:t>
            </a:r>
            <a:r>
              <a:rPr lang="tr-TR" dirty="0" err="1"/>
              <a:t>chromatographic</a:t>
            </a:r>
            <a:r>
              <a:rPr lang="tr-TR" dirty="0"/>
              <a:t>, </a:t>
            </a:r>
            <a:r>
              <a:rPr lang="tr-TR" dirty="0" err="1"/>
              <a:t>enzymatic</a:t>
            </a:r>
            <a:r>
              <a:rPr lang="tr-TR" dirty="0"/>
              <a:t>, </a:t>
            </a:r>
            <a:r>
              <a:rPr lang="tr-TR" dirty="0" err="1"/>
              <a:t>immunological</a:t>
            </a:r>
            <a:r>
              <a:rPr lang="tr-TR" dirty="0"/>
              <a:t>,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radiometric</a:t>
            </a:r>
            <a:r>
              <a:rPr lang="tr-TR" dirty="0"/>
              <a:t> </a:t>
            </a:r>
            <a:r>
              <a:rPr lang="tr-TR" dirty="0" err="1"/>
              <a:t>methods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4861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How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determine</a:t>
            </a:r>
            <a:r>
              <a:rPr lang="tr-TR" dirty="0"/>
              <a:t>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assay</a:t>
            </a:r>
            <a:r>
              <a:rPr lang="tr-TR" dirty="0"/>
              <a:t> is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suitable</a:t>
            </a:r>
            <a:r>
              <a:rPr lang="tr-TR" dirty="0"/>
              <a:t>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selection criteria for a particular assay depend</a:t>
            </a:r>
            <a:r>
              <a:rPr lang="tr-TR" dirty="0"/>
              <a:t> </a:t>
            </a:r>
            <a:r>
              <a:rPr lang="en-US" dirty="0"/>
              <a:t>on a number of factors</a:t>
            </a:r>
            <a:r>
              <a:rPr lang="tr-TR" dirty="0"/>
              <a:t>;</a:t>
            </a:r>
          </a:p>
          <a:p>
            <a:r>
              <a:rPr lang="en-US" dirty="0"/>
              <a:t>accuracy and precision,</a:t>
            </a:r>
          </a:p>
          <a:p>
            <a:r>
              <a:rPr lang="en-US" dirty="0"/>
              <a:t>economic factors </a:t>
            </a:r>
            <a:endParaRPr lang="tr-TR" dirty="0"/>
          </a:p>
          <a:p>
            <a:r>
              <a:rPr lang="en-US" dirty="0"/>
              <a:t>sample load to</a:t>
            </a:r>
            <a:r>
              <a:rPr lang="tr-TR" dirty="0"/>
              <a:t> </a:t>
            </a:r>
            <a:r>
              <a:rPr lang="en-US" dirty="0"/>
              <a:t>be handled. </a:t>
            </a:r>
            <a:endParaRPr lang="tr-TR" dirty="0"/>
          </a:p>
          <a:p>
            <a:r>
              <a:rPr lang="tr-TR" dirty="0"/>
              <a:t>a</a:t>
            </a:r>
            <a:r>
              <a:rPr lang="en-US" dirty="0" err="1"/>
              <a:t>pplicability</a:t>
            </a:r>
            <a:r>
              <a:rPr lang="en-US" dirty="0"/>
              <a:t> for a</a:t>
            </a:r>
            <a:r>
              <a:rPr lang="tr-TR" dirty="0"/>
              <a:t> </a:t>
            </a:r>
            <a:r>
              <a:rPr lang="en-US" dirty="0"/>
              <a:t>particular matrix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2706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Bioassay</a:t>
            </a:r>
            <a:r>
              <a:rPr lang="tr-TR" dirty="0"/>
              <a:t> </a:t>
            </a:r>
            <a:r>
              <a:rPr lang="tr-TR" dirty="0" err="1"/>
              <a:t>methods</a:t>
            </a:r>
            <a:r>
              <a:rPr lang="tr-TR" dirty="0"/>
              <a:t>: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Outside of vitamin bioavailability studies, bioassays at</a:t>
            </a:r>
            <a:r>
              <a:rPr lang="tr-TR" dirty="0"/>
              <a:t> </a:t>
            </a:r>
            <a:r>
              <a:rPr lang="en-US" dirty="0"/>
              <a:t>the present are used only for the analysis of </a:t>
            </a:r>
            <a:r>
              <a:rPr lang="en-US" b="1" dirty="0"/>
              <a:t>vitamins B12</a:t>
            </a:r>
            <a:r>
              <a:rPr lang="tr-TR" b="1" dirty="0"/>
              <a:t> </a:t>
            </a:r>
            <a:r>
              <a:rPr lang="en-US" dirty="0"/>
              <a:t>and </a:t>
            </a:r>
            <a:r>
              <a:rPr lang="en-US" b="1" dirty="0"/>
              <a:t>D</a:t>
            </a:r>
            <a:r>
              <a:rPr lang="en-US" dirty="0"/>
              <a:t>, and even for them, the bioassays have very limited</a:t>
            </a:r>
            <a:r>
              <a:rPr lang="tr-TR" dirty="0"/>
              <a:t> </a:t>
            </a:r>
            <a:r>
              <a:rPr lang="en-US" dirty="0"/>
              <a:t>use. </a:t>
            </a:r>
            <a:endParaRPr lang="tr-TR" dirty="0"/>
          </a:p>
          <a:p>
            <a:r>
              <a:rPr lang="en-US" dirty="0"/>
              <a:t>For vitamin D, the bioassay reference standard</a:t>
            </a:r>
            <a:r>
              <a:rPr lang="tr-TR" dirty="0"/>
              <a:t> </a:t>
            </a:r>
            <a:r>
              <a:rPr lang="en-US" dirty="0"/>
              <a:t>method is known as the</a:t>
            </a:r>
            <a:r>
              <a:rPr lang="tr-TR" dirty="0"/>
              <a:t> </a:t>
            </a:r>
            <a:r>
              <a:rPr lang="tr-TR" dirty="0" err="1"/>
              <a:t>line</a:t>
            </a:r>
            <a:r>
              <a:rPr lang="tr-TR" dirty="0"/>
              <a:t> test </a:t>
            </a:r>
            <a:r>
              <a:rPr lang="en-US" dirty="0"/>
              <a:t>which is based on bone calcification. </a:t>
            </a:r>
            <a:endParaRPr lang="tr-TR" dirty="0"/>
          </a:p>
          <a:p>
            <a:r>
              <a:rPr lang="en-US" dirty="0"/>
              <a:t>Rats are</a:t>
            </a:r>
            <a:r>
              <a:rPr lang="tr-TR" dirty="0"/>
              <a:t> </a:t>
            </a:r>
            <a:r>
              <a:rPr lang="en-US" dirty="0"/>
              <a:t>initially fed a diet that depletes rats of vitamin D and then</a:t>
            </a:r>
            <a:r>
              <a:rPr lang="tr-TR" dirty="0"/>
              <a:t> </a:t>
            </a:r>
            <a:r>
              <a:rPr lang="en-US" dirty="0"/>
              <a:t>groups of the rats are fed a diet with known (for standard</a:t>
            </a:r>
            <a:r>
              <a:rPr lang="tr-TR" dirty="0"/>
              <a:t> </a:t>
            </a:r>
            <a:r>
              <a:rPr lang="en-US" dirty="0"/>
              <a:t>curve) or unknown (sample) amounts of vitamin D. The</a:t>
            </a:r>
            <a:r>
              <a:rPr lang="tr-TR" dirty="0"/>
              <a:t> </a:t>
            </a:r>
            <a:r>
              <a:rPr lang="en-US" dirty="0"/>
              <a:t>rats are then sacrificed, and the sections of specific bones</a:t>
            </a:r>
            <a:r>
              <a:rPr lang="tr-TR" dirty="0"/>
              <a:t> </a:t>
            </a:r>
            <a:r>
              <a:rPr lang="en-US" dirty="0"/>
              <a:t>are stained to show the extent of bone calcification.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9276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Microbiological</a:t>
            </a:r>
            <a:r>
              <a:rPr lang="tr-TR" dirty="0"/>
              <a:t> </a:t>
            </a:r>
            <a:r>
              <a:rPr lang="tr-TR" dirty="0" err="1"/>
              <a:t>assays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growth of microorganisms is proportional to their</a:t>
            </a:r>
            <a:r>
              <a:rPr lang="tr-TR" dirty="0"/>
              <a:t> </a:t>
            </a:r>
            <a:r>
              <a:rPr lang="en-US" dirty="0"/>
              <a:t>requirement for a specific vitamin, if all other nutritional</a:t>
            </a:r>
            <a:r>
              <a:rPr lang="tr-TR" dirty="0"/>
              <a:t> </a:t>
            </a:r>
            <a:r>
              <a:rPr lang="en-US" dirty="0"/>
              <a:t>needs of the microorganisms are met. Thus, in</a:t>
            </a:r>
            <a:r>
              <a:rPr lang="tr-TR" dirty="0"/>
              <a:t> </a:t>
            </a:r>
            <a:r>
              <a:rPr lang="en-US" dirty="0"/>
              <a:t>microbiological assays the growth of a certain microorganism</a:t>
            </a:r>
            <a:r>
              <a:rPr lang="tr-TR" dirty="0"/>
              <a:t> </a:t>
            </a:r>
            <a:r>
              <a:rPr lang="en-US" dirty="0"/>
              <a:t>in an extract of a vitamin-containing sample</a:t>
            </a:r>
            <a:r>
              <a:rPr lang="tr-TR" dirty="0"/>
              <a:t> </a:t>
            </a:r>
            <a:r>
              <a:rPr lang="en-US" dirty="0"/>
              <a:t>is compared against the growth of this microorganism</a:t>
            </a:r>
            <a:r>
              <a:rPr lang="tr-TR" dirty="0"/>
              <a:t> </a:t>
            </a:r>
            <a:r>
              <a:rPr lang="en-US" dirty="0"/>
              <a:t>in the presence of known quantities of that vitamin.</a:t>
            </a:r>
          </a:p>
          <a:p>
            <a:r>
              <a:rPr lang="en-US" dirty="0"/>
              <a:t>Bacteria, yeast, or protozoans are used as test organisms.</a:t>
            </a:r>
            <a:endParaRPr lang="tr-TR" dirty="0"/>
          </a:p>
          <a:p>
            <a:r>
              <a:rPr lang="en-US" b="1" dirty="0"/>
              <a:t>Growth </a:t>
            </a:r>
            <a:r>
              <a:rPr lang="en-US" dirty="0"/>
              <a:t>can be measured in terms of </a:t>
            </a:r>
            <a:r>
              <a:rPr lang="en-US" b="1" dirty="0"/>
              <a:t>turbidity</a:t>
            </a:r>
            <a:r>
              <a:rPr lang="en-US" dirty="0"/>
              <a:t>,</a:t>
            </a:r>
            <a:r>
              <a:rPr lang="tr-TR" dirty="0"/>
              <a:t> </a:t>
            </a:r>
            <a:r>
              <a:rPr lang="en-US" b="1" dirty="0"/>
              <a:t>acid production</a:t>
            </a:r>
            <a:r>
              <a:rPr lang="en-US" dirty="0"/>
              <a:t>, </a:t>
            </a:r>
            <a:r>
              <a:rPr lang="en-US" b="1" dirty="0" err="1"/>
              <a:t>gravimetry</a:t>
            </a:r>
            <a:r>
              <a:rPr lang="en-US" dirty="0"/>
              <a:t>, or by </a:t>
            </a:r>
            <a:r>
              <a:rPr lang="en-US" b="1" dirty="0"/>
              <a:t>respiration</a:t>
            </a:r>
            <a:r>
              <a:rPr lang="en-US" dirty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34078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Chemical</a:t>
            </a:r>
            <a:r>
              <a:rPr lang="tr-TR" dirty="0"/>
              <a:t> </a:t>
            </a:r>
            <a:r>
              <a:rPr lang="tr-TR" dirty="0" err="1"/>
              <a:t>Methods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Chromatographic</a:t>
            </a:r>
            <a:r>
              <a:rPr lang="tr-TR" dirty="0"/>
              <a:t> </a:t>
            </a:r>
            <a:r>
              <a:rPr lang="tr-TR" dirty="0" err="1"/>
              <a:t>methods</a:t>
            </a:r>
            <a:endParaRPr lang="tr-TR" dirty="0"/>
          </a:p>
          <a:p>
            <a:r>
              <a:rPr lang="tr-TR" dirty="0" err="1"/>
              <a:t>Titration</a:t>
            </a:r>
            <a:r>
              <a:rPr lang="tr-TR" dirty="0"/>
              <a:t> </a:t>
            </a:r>
            <a:r>
              <a:rPr lang="tr-TR" dirty="0" err="1"/>
              <a:t>methods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4340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Yer Tutucusu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" r="1313"/>
          <a:stretch>
            <a:fillRect/>
          </a:stretch>
        </p:blipFill>
        <p:spPr/>
      </p:pic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7127131" y="3860321"/>
            <a:ext cx="3840480" cy="406879"/>
          </a:xfrm>
        </p:spPr>
        <p:txBody>
          <a:bodyPr>
            <a:noAutofit/>
          </a:bodyPr>
          <a:lstStyle/>
          <a:p>
            <a:r>
              <a:rPr lang="tr-TR" sz="2000" dirty="0" err="1"/>
              <a:t>Thanks</a:t>
            </a:r>
            <a:r>
              <a:rPr lang="tr-TR" sz="2000" dirty="0"/>
              <a:t>!!!!</a:t>
            </a:r>
          </a:p>
          <a:p>
            <a:endParaRPr lang="tr-TR" sz="2000" dirty="0"/>
          </a:p>
          <a:p>
            <a:r>
              <a:rPr lang="tr-TR" sz="2000" dirty="0"/>
              <a:t>osakiyan@ankara.edu.tr</a:t>
            </a:r>
          </a:p>
        </p:txBody>
      </p:sp>
    </p:spTree>
    <p:extLst>
      <p:ext uri="{BB962C8B-B14F-4D97-AF65-F5344CB8AC3E}">
        <p14:creationId xmlns:p14="http://schemas.microsoft.com/office/powerpoint/2010/main" val="265251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Doğa Çizimi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31377.potx" id="{56A48130-F36A-41C3-8C0C-0EF853C6708B}" vid="{0432F83B-7085-406B-BFE7-677E72A6CADA}"/>
    </a:ext>
  </a:extLst>
</a:theme>
</file>

<file path=ppt/theme/theme2.xml><?xml version="1.0" encoding="utf-8"?>
<a:theme xmlns:a="http://schemas.openxmlformats.org/drawingml/2006/main" name="Office Teması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Doğa sunumu, resimli manzara tasarımı (geniş ekran)</Template>
  <TotalTime>3003</TotalTime>
  <Words>693</Words>
  <Application>Microsoft Office PowerPoint</Application>
  <PresentationFormat>Geniş ekran</PresentationFormat>
  <Paragraphs>50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2" baseType="lpstr">
      <vt:lpstr>Doğa Çizimi 16x9</vt:lpstr>
      <vt:lpstr>Vitamin analysis</vt:lpstr>
      <vt:lpstr>Introduction</vt:lpstr>
      <vt:lpstr>Importance of analysis</vt:lpstr>
      <vt:lpstr>Extraction methods:</vt:lpstr>
      <vt:lpstr>PowerPoint Sunusu</vt:lpstr>
      <vt:lpstr>Vitamin assays</vt:lpstr>
      <vt:lpstr>How to determine which assay is more suitable?</vt:lpstr>
      <vt:lpstr>Bioassay methods:</vt:lpstr>
      <vt:lpstr>Microbiological assays</vt:lpstr>
      <vt:lpstr>Chemical Methods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TASARIM SÜRECİ</dc:title>
  <dc:creator>Dell</dc:creator>
  <cp:lastModifiedBy>özge sakiyan</cp:lastModifiedBy>
  <cp:revision>145</cp:revision>
  <dcterms:created xsi:type="dcterms:W3CDTF">2020-12-24T16:23:35Z</dcterms:created>
  <dcterms:modified xsi:type="dcterms:W3CDTF">2021-04-19T04:37:32Z</dcterms:modified>
</cp:coreProperties>
</file>