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8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86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845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290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118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63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52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51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8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61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588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853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A0DBB4-5D59-4474-A477-ED74ACC1C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4800" dirty="0"/>
              <a:t>Firma İçin Açılış Fişinin Düzenlenmesi</a:t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D260819-D492-4F89-BC2A-34C5AD92D4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624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F9C361-944A-4A09-AC91-3ED51E139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434905"/>
            <a:ext cx="10058400" cy="4737295"/>
          </a:xfrm>
        </p:spPr>
        <p:txBody>
          <a:bodyPr/>
          <a:lstStyle/>
          <a:p>
            <a:pPr algn="just"/>
            <a:r>
              <a:rPr lang="tr-TR" sz="2800" b="1" u="sng" dirty="0"/>
              <a:t>Henüz hiç kayıt yapmamış, işe yeni başlayan bir firma için Örnek Uygulama </a:t>
            </a:r>
          </a:p>
          <a:p>
            <a:pPr algn="just"/>
            <a:endParaRPr lang="tr-TR" sz="2800" b="1" u="sng" dirty="0"/>
          </a:p>
          <a:p>
            <a:pPr algn="just"/>
            <a:r>
              <a:rPr lang="tr-TR" sz="2400" dirty="0"/>
              <a:t>… firması … / …. / 20.. tarihinde iki ortak tarafından kurulmuştur. Ortak A ve Ortak B. Her iki ortağın sermaye payları 50.000 ₺, toplam sermaye payı ise 100.000 ₺’</a:t>
            </a:r>
            <a:r>
              <a:rPr lang="tr-TR" sz="2400" dirty="0" err="1"/>
              <a:t>dir</a:t>
            </a:r>
            <a:r>
              <a:rPr lang="tr-TR" sz="2400" dirty="0"/>
              <a:t>. Her iki ortak sermaye taahhüdünü yerine getirmiş, 10.000₺’lik kısım işletme kasasına konulmuş, 90.000 ₺ işletmenin Z Bankası 0001 </a:t>
            </a:r>
            <a:r>
              <a:rPr lang="tr-TR" sz="2400" dirty="0" err="1"/>
              <a:t>No’lu</a:t>
            </a:r>
            <a:r>
              <a:rPr lang="tr-TR" sz="2400" dirty="0"/>
              <a:t> hesabına yatırılmıştır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289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95C97B51-6882-41E8-9471-567B610A8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99" y="2017193"/>
            <a:ext cx="6882269" cy="283387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01711C8-1424-4ED5-AF9E-DDFFA1043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tr-TR" sz="2800" dirty="0"/>
              <a:t>Açılış Bilançosu</a:t>
            </a:r>
            <a:endParaRPr lang="en-US" sz="2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099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6ED14A-2509-4AC6-A396-199D8296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4FF95F-5240-41A9-959C-495F3FCC7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/>
              <a:t>Sırasıyla; </a:t>
            </a:r>
          </a:p>
          <a:p>
            <a:endParaRPr lang="tr-TR" sz="2800" dirty="0"/>
          </a:p>
          <a:p>
            <a:pPr lvl="1"/>
            <a:r>
              <a:rPr lang="tr-TR" sz="2400" dirty="0"/>
              <a:t>Fiş ekle tıklanır.</a:t>
            </a:r>
          </a:p>
          <a:p>
            <a:pPr lvl="1"/>
            <a:r>
              <a:rPr lang="tr-TR" sz="2400" dirty="0"/>
              <a:t>Fiş Tipi seçilir.</a:t>
            </a:r>
          </a:p>
          <a:p>
            <a:pPr lvl="1"/>
            <a:r>
              <a:rPr lang="tr-TR" sz="2400" dirty="0"/>
              <a:t>Yeni butonuna tıklanır.</a:t>
            </a:r>
          </a:p>
          <a:p>
            <a:pPr lvl="1"/>
            <a:r>
              <a:rPr lang="tr-TR" sz="2400" dirty="0"/>
              <a:t>Hesap Kodu ve Hesap Adı yazılır, Kaydet tıklanır.</a:t>
            </a:r>
          </a:p>
          <a:p>
            <a:pPr lvl="1"/>
            <a:r>
              <a:rPr lang="tr-TR" sz="2400" dirty="0"/>
              <a:t>Eklenen hesabı görmek için Liste butonu tıklanır.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4990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C399B00-A8B3-41BE-AF2C-5C59F5955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endParaRPr lang="tr-TR" sz="320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244392A8-761D-496D-8D1C-FF4508E7C901}"/>
              </a:ext>
            </a:extLst>
          </p:cNvPr>
          <p:cNvPicPr>
            <a:picLocks/>
          </p:cNvPicPr>
          <p:nvPr/>
        </p:nvPicPr>
        <p:blipFill>
          <a:blip r:embed="rId4"/>
          <a:srcRect l="10489" t="2366" r="10460" b="2649"/>
          <a:stretch>
            <a:fillRect/>
          </a:stretch>
        </p:blipFill>
        <p:spPr bwMode="auto">
          <a:xfrm>
            <a:off x="633999" y="1108334"/>
            <a:ext cx="6882269" cy="4651592"/>
          </a:xfrm>
          <a:prstGeom prst="rect">
            <a:avLst/>
          </a:prstGeo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92465A-8DEA-41B3-8379-F7BD7F231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en-US" dirty="0"/>
              <a:t>FİŞ EKLE </a:t>
            </a:r>
            <a:r>
              <a:rPr lang="en-US" dirty="0" err="1"/>
              <a:t>ekranında</a:t>
            </a:r>
            <a:endParaRPr lang="tr-TR" dirty="0"/>
          </a:p>
          <a:p>
            <a:r>
              <a:rPr lang="en-US" dirty="0"/>
              <a:t> </a:t>
            </a:r>
            <a:r>
              <a:rPr lang="en-US" dirty="0" err="1"/>
              <a:t>Fiş</a:t>
            </a:r>
            <a:r>
              <a:rPr lang="en-US" dirty="0"/>
              <a:t> Tipi: </a:t>
            </a:r>
            <a:r>
              <a:rPr lang="en-US" dirty="0" err="1"/>
              <a:t>Açılış</a:t>
            </a:r>
            <a:r>
              <a:rPr lang="en-US" dirty="0"/>
              <a:t> </a:t>
            </a:r>
            <a:r>
              <a:rPr lang="en-US" dirty="0" err="1"/>
              <a:t>seçilir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 err="1"/>
              <a:t>Kaydet</a:t>
            </a:r>
            <a:r>
              <a:rPr lang="en-US" dirty="0"/>
              <a:t> </a:t>
            </a:r>
            <a:r>
              <a:rPr lang="en-US" dirty="0" err="1"/>
              <a:t>sekmesine</a:t>
            </a:r>
            <a:r>
              <a:rPr lang="en-US" dirty="0"/>
              <a:t> </a:t>
            </a:r>
            <a:r>
              <a:rPr lang="en-US" dirty="0" err="1"/>
              <a:t>tıklanır</a:t>
            </a:r>
            <a:r>
              <a:rPr lang="en-US" dirty="0"/>
              <a:t>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9306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58DE6F2-DB3E-4A89-A555-539FB07CE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endParaRPr lang="tr-TR" sz="320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82B14083-4742-4FE1-8FE4-1B3ED1A7502F}"/>
              </a:ext>
            </a:extLst>
          </p:cNvPr>
          <p:cNvPicPr>
            <a:picLocks/>
          </p:cNvPicPr>
          <p:nvPr/>
        </p:nvPicPr>
        <p:blipFill>
          <a:blip r:embed="rId4"/>
          <a:srcRect l="9915" t="2365" r="10577" b="4730"/>
          <a:stretch>
            <a:fillRect/>
          </a:stretch>
        </p:blipFill>
        <p:spPr bwMode="auto">
          <a:xfrm>
            <a:off x="633999" y="1172339"/>
            <a:ext cx="6882269" cy="4523582"/>
          </a:xfrm>
          <a:prstGeom prst="rect">
            <a:avLst/>
          </a:prstGeo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3ED6C5-FBE5-4681-9A22-CA7539261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tr-TR" sz="2800" dirty="0"/>
              <a:t>FİŞ DETAYI ekranı karşımıza gelir. </a:t>
            </a:r>
          </a:p>
          <a:p>
            <a:endParaRPr lang="en-US" sz="1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0514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D7E60993-CAB0-49D5-8B97-7A84DD823C5C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6421" t="23957" r="27121" b="18284"/>
          <a:stretch/>
        </p:blipFill>
        <p:spPr bwMode="auto">
          <a:xfrm>
            <a:off x="633999" y="1453889"/>
            <a:ext cx="6882269" cy="3960483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D457C1B-173D-47E2-8417-E7CC9EFCD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tr-TR" sz="1600" dirty="0"/>
              <a:t>Hesap Kodu ve Adı yazılarak kaydet butonuna tıklanır.</a:t>
            </a:r>
            <a:endParaRPr lang="en-US" sz="1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Metin kutusu 4">
            <a:extLst>
              <a:ext uri="{FF2B5EF4-FFF2-40B4-BE49-F238E27FC236}">
                <a16:creationId xmlns:a16="http://schemas.microsoft.com/office/drawing/2014/main" id="{99C6DF57-EC97-4EB5-959F-C792F9346A92}"/>
              </a:ext>
            </a:extLst>
          </p:cNvPr>
          <p:cNvSpPr txBox="1"/>
          <p:nvPr/>
        </p:nvSpPr>
        <p:spPr>
          <a:xfrm>
            <a:off x="4355691" y="5164120"/>
            <a:ext cx="1740309" cy="369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6635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529494-2ECF-4517-B380-3D4DE3FCE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533378"/>
            <a:ext cx="10058400" cy="463882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tr-TR" sz="2800" dirty="0"/>
              <a:t>Bu ekranda, Açılış fişi girişi yevmiye maddesine göre satır </a:t>
            </a:r>
            <a:r>
              <a:rPr lang="tr-TR" sz="2800" dirty="0" err="1"/>
              <a:t>satır</a:t>
            </a:r>
            <a:r>
              <a:rPr lang="tr-TR" sz="2800" dirty="0"/>
              <a:t> yazılır. (Eğer ekranda satır gözükmüyor ise ALT + E tuşlarına basılarak satır açılır) .</a:t>
            </a:r>
          </a:p>
          <a:p>
            <a:pPr lvl="0" algn="just"/>
            <a:r>
              <a:rPr lang="tr-TR" sz="2800" b="1" u="sng" dirty="0"/>
              <a:t>İlk satırda </a:t>
            </a:r>
            <a:r>
              <a:rPr lang="tr-TR" sz="2800" dirty="0"/>
              <a:t>Hesap Kodu 102.01 alanına yazılıp </a:t>
            </a:r>
            <a:r>
              <a:rPr lang="tr-TR" sz="2800" b="1" dirty="0" err="1"/>
              <a:t>Enter</a:t>
            </a:r>
            <a:r>
              <a:rPr lang="tr-TR" sz="2800" dirty="0"/>
              <a:t> tuşuna tıklanır. Ya da </a:t>
            </a:r>
            <a:r>
              <a:rPr lang="tr-TR" sz="2800" b="1" dirty="0" err="1"/>
              <a:t>mouse</a:t>
            </a:r>
            <a:r>
              <a:rPr lang="tr-TR" sz="2800" dirty="0"/>
              <a:t> ile Evrak No alanına gidilir. </a:t>
            </a:r>
          </a:p>
          <a:p>
            <a:pPr lvl="0" algn="just"/>
            <a:r>
              <a:rPr lang="tr-TR" sz="2800" dirty="0"/>
              <a:t>(Hesap Adı alanı otomatik olarak program tarafından eklenir). </a:t>
            </a:r>
          </a:p>
          <a:p>
            <a:pPr lvl="0" algn="just"/>
            <a:r>
              <a:rPr lang="tr-TR" sz="2800" dirty="0"/>
              <a:t>Evrak No: 01, Evrak Tarihi: / /2020, BT:AF, Açıklama: … firmasının açılış kaydı yazılır. </a:t>
            </a:r>
          </a:p>
          <a:p>
            <a:pPr lvl="0" algn="just"/>
            <a:r>
              <a:rPr lang="tr-TR" sz="2800" dirty="0"/>
              <a:t>Borç (TL) alanına yazılır. </a:t>
            </a:r>
          </a:p>
          <a:p>
            <a:pPr lvl="0" algn="just"/>
            <a:r>
              <a:rPr lang="tr-TR" sz="2800" dirty="0" err="1"/>
              <a:t>Enter</a:t>
            </a:r>
            <a:r>
              <a:rPr lang="tr-TR" sz="2800" dirty="0"/>
              <a:t> tuşlarıyla hareket edilerek ikinci satır otomatik olarak açılır.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9566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529494-2ECF-4517-B380-3D4DE3FCE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844062"/>
            <a:ext cx="10058400" cy="5328138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tr-TR" sz="2800" b="1" u="sng" dirty="0"/>
              <a:t>İkinci satırda</a:t>
            </a:r>
            <a:r>
              <a:rPr lang="tr-TR" sz="2800" dirty="0"/>
              <a:t>; Hesap Kodu alanına 100.01.01 yazılır. </a:t>
            </a:r>
          </a:p>
          <a:p>
            <a:pPr lvl="0" algn="just"/>
            <a:r>
              <a:rPr lang="tr-TR" sz="2800" dirty="0" err="1"/>
              <a:t>Enter’e</a:t>
            </a:r>
            <a:r>
              <a:rPr lang="tr-TR" sz="2800" dirty="0"/>
              <a:t> tıklayınca ya da </a:t>
            </a:r>
            <a:r>
              <a:rPr lang="tr-TR" sz="2800" dirty="0" err="1"/>
              <a:t>mouse</a:t>
            </a:r>
            <a:r>
              <a:rPr lang="tr-TR" sz="2800" dirty="0"/>
              <a:t> ile hareket edince Hesap Adı alanı otomatik olarak eklenir. </a:t>
            </a:r>
          </a:p>
          <a:p>
            <a:pPr lvl="0" algn="just"/>
            <a:r>
              <a:rPr lang="tr-TR" sz="2800" dirty="0"/>
              <a:t>Evrak No, Evrak Tarihi, BT ve Açıklama alanlarının otomatik olarak eklenmesi için </a:t>
            </a:r>
            <a:r>
              <a:rPr lang="tr-TR" sz="2800" b="1" dirty="0"/>
              <a:t>ALT + 4 </a:t>
            </a:r>
            <a:r>
              <a:rPr lang="tr-TR" sz="2800" dirty="0"/>
              <a:t>tuşlarına basılır. Borç (TL) alanına 10000 yazılır. </a:t>
            </a:r>
            <a:r>
              <a:rPr lang="tr-TR" sz="2800" dirty="0" err="1"/>
              <a:t>Enter</a:t>
            </a:r>
            <a:r>
              <a:rPr lang="tr-TR" sz="2800" dirty="0"/>
              <a:t> tuşlarıyla hareket edilerek üçüncü satır açılır.</a:t>
            </a:r>
          </a:p>
          <a:p>
            <a:pPr lvl="0" algn="just"/>
            <a:r>
              <a:rPr lang="tr-TR" sz="2800" b="1" u="sng" dirty="0"/>
              <a:t>Üçüncü satırda; </a:t>
            </a:r>
            <a:r>
              <a:rPr lang="tr-TR" sz="2800" dirty="0"/>
              <a:t>Hesap Kodu alanına 500.01 yazılır. </a:t>
            </a:r>
            <a:r>
              <a:rPr lang="tr-TR" sz="2800" b="1" dirty="0"/>
              <a:t>ALT + 4</a:t>
            </a:r>
            <a:r>
              <a:rPr lang="tr-TR" sz="2800" dirty="0"/>
              <a:t> tıklanır. Alacak (TL) alanına 5000 yazılır. </a:t>
            </a:r>
            <a:r>
              <a:rPr lang="tr-TR" sz="2800" dirty="0" err="1"/>
              <a:t>Enter</a:t>
            </a:r>
            <a:r>
              <a:rPr lang="tr-TR" sz="2800" dirty="0"/>
              <a:t> tuşlarıyla hareket edilerek dördüncü satır açılır. </a:t>
            </a:r>
          </a:p>
          <a:p>
            <a:pPr lvl="0" algn="just"/>
            <a:r>
              <a:rPr lang="tr-TR" sz="2800" b="1" u="sng" dirty="0"/>
              <a:t>Dördüncü satırda; </a:t>
            </a:r>
            <a:r>
              <a:rPr lang="tr-TR" sz="2800" dirty="0"/>
              <a:t>Hesap Kodu alanına 500.02 yazılır. ALT + 4 tıklanır. Alacak (TL) alanına 50000 yazılır. Kaydet tuşuna tıklanır. Açılış fişi oluşturulur.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9911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80CFAA9-490E-4709-BB97-A7A266F1E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endParaRPr lang="tr-TR" sz="320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07C36F9E-A608-4A16-BDC2-A239FCAD0B5F}"/>
              </a:ext>
            </a:extLst>
          </p:cNvPr>
          <p:cNvPicPr>
            <a:picLocks/>
          </p:cNvPicPr>
          <p:nvPr/>
        </p:nvPicPr>
        <p:blipFill>
          <a:blip r:embed="rId4"/>
          <a:srcRect l="10294" t="2365" r="9857" b="4730"/>
          <a:stretch>
            <a:fillRect/>
          </a:stretch>
        </p:blipFill>
        <p:spPr bwMode="auto">
          <a:xfrm>
            <a:off x="633999" y="1181998"/>
            <a:ext cx="6882269" cy="4504265"/>
          </a:xfrm>
          <a:prstGeom prst="rect">
            <a:avLst/>
          </a:prstGeo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64EF51E-FCBB-42EC-99CF-9FD50CA69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tr-TR" sz="2400" dirty="0"/>
              <a:t>Şeklinde gözükür.</a:t>
            </a:r>
            <a:endParaRPr lang="en-US" sz="2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757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Tahta Yazı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ahta Yazı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ahta Yazı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Office PowerPoint</Application>
  <PresentationFormat>Geniş ekran</PresentationFormat>
  <Paragraphs>29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6" baseType="lpstr">
      <vt:lpstr>Calibri</vt:lpstr>
      <vt:lpstr>Rockwell</vt:lpstr>
      <vt:lpstr>Rockwell Condensed</vt:lpstr>
      <vt:lpstr>Rockwell Extra Bold</vt:lpstr>
      <vt:lpstr>Wingdings</vt:lpstr>
      <vt:lpstr>Tahta Yazı</vt:lpstr>
      <vt:lpstr>Firma İçin Açılış Fişinin Düzenlenmesi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Firma İçin Açılış Fişinin Düzenlenmesi </dc:title>
  <dc:creator>User</dc:creator>
  <cp:lastModifiedBy>User</cp:lastModifiedBy>
  <cp:revision>1</cp:revision>
  <dcterms:created xsi:type="dcterms:W3CDTF">2020-05-09T15:07:51Z</dcterms:created>
  <dcterms:modified xsi:type="dcterms:W3CDTF">2020-05-09T15:08:07Z</dcterms:modified>
</cp:coreProperties>
</file>