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  <p:sldMasterId id="2147483708" r:id="rId2"/>
  </p:sldMasterIdLst>
  <p:sldIdLst>
    <p:sldId id="256" r:id="rId3"/>
    <p:sldId id="278" r:id="rId4"/>
    <p:sldId id="269" r:id="rId5"/>
    <p:sldId id="279" r:id="rId6"/>
    <p:sldId id="280" r:id="rId7"/>
    <p:sldId id="281" r:id="rId8"/>
    <p:sldId id="282" r:id="rId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648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Yuvarlatılmış Dikdörtgen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Yuvarlatılmış Dikdörtgen 9"/>
          <p:cNvSpPr/>
          <p:nvPr/>
        </p:nvSpPr>
        <p:spPr>
          <a:xfrm>
            <a:off x="558129" y="434162"/>
            <a:ext cx="11075745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Başlık 4"/>
          <p:cNvSpPr>
            <a:spLocks noGrp="1"/>
          </p:cNvSpPr>
          <p:nvPr>
            <p:ph type="ctrTitle"/>
          </p:nvPr>
        </p:nvSpPr>
        <p:spPr>
          <a:xfrm>
            <a:off x="963168" y="1820206"/>
            <a:ext cx="103632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20" name="Alt Başlık 19"/>
          <p:cNvSpPr>
            <a:spLocks noGrp="1"/>
          </p:cNvSpPr>
          <p:nvPr>
            <p:ph type="subTitle" idx="1"/>
          </p:nvPr>
        </p:nvSpPr>
        <p:spPr>
          <a:xfrm>
            <a:off x="963168" y="3685032"/>
            <a:ext cx="103632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19" name="Veri Yer Tutucusu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EF07B-13D8-46CF-984B-2144600835DC}" type="datetimeFigureOut">
              <a:rPr lang="tr-TR" smtClean="0"/>
              <a:t>3.02.2020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11" name="Slayt Numarası Yer Tutucusu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FF096D-F52F-4885-AEFC-DA7DB44A746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70560" y="530352"/>
            <a:ext cx="1091184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EF07B-13D8-46CF-984B-2144600835DC}" type="datetimeFigureOut">
              <a:rPr lang="tr-TR" smtClean="0"/>
              <a:t>3.02.2020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FF096D-F52F-4885-AEFC-DA7DB44A746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Yuvarlatılmış Dikdörtgen 13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Yuvarlatılmış Dikdörtgen 10"/>
          <p:cNvSpPr/>
          <p:nvPr/>
        </p:nvSpPr>
        <p:spPr>
          <a:xfrm>
            <a:off x="558129" y="434163"/>
            <a:ext cx="11075745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24459" y="4928616"/>
            <a:ext cx="1091184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4459" y="5624484"/>
            <a:ext cx="1091184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EF07B-13D8-46CF-984B-2144600835DC}" type="datetimeFigureOut">
              <a:rPr lang="tr-TR" smtClean="0"/>
              <a:t>3.02.2020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FF096D-F52F-4885-AEFC-DA7DB44A746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85803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340480" y="530352"/>
            <a:ext cx="524256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EF07B-13D8-46CF-984B-2144600835DC}" type="datetimeFigureOut">
              <a:rPr lang="tr-TR" smtClean="0"/>
              <a:t>3.02.2020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FF096D-F52F-4885-AEFC-DA7DB44A746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09632" y="579438"/>
            <a:ext cx="524256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3"/>
          </p:nvPr>
        </p:nvSpPr>
        <p:spPr>
          <a:xfrm>
            <a:off x="6202892" y="579438"/>
            <a:ext cx="524256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2"/>
          </p:nvPr>
        </p:nvSpPr>
        <p:spPr>
          <a:xfrm>
            <a:off x="80963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202892" y="1447800"/>
            <a:ext cx="524256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EF07B-13D8-46CF-984B-2144600835DC}" type="datetimeFigureOut">
              <a:rPr lang="tr-TR" smtClean="0"/>
              <a:t>3.02.2020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FF096D-F52F-4885-AEFC-DA7DB44A746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EF07B-13D8-46CF-984B-2144600835DC}" type="datetimeFigureOut">
              <a:rPr lang="tr-TR" smtClean="0"/>
              <a:t>3.02.2020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FF096D-F52F-4885-AEFC-DA7DB44A746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Yuvarlatılmış Dikdörtgen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EF07B-13D8-46CF-984B-2144600835DC}" type="datetimeFigureOut">
              <a:rPr lang="tr-TR" smtClean="0"/>
              <a:t>3.02.2020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FF096D-F52F-4885-AEFC-DA7DB44A746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385045" y="533400"/>
            <a:ext cx="39624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2"/>
          </p:nvPr>
        </p:nvSpPr>
        <p:spPr>
          <a:xfrm>
            <a:off x="7385129" y="1447802"/>
            <a:ext cx="39624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İçerik Yer Tutucusu 3"/>
          <p:cNvSpPr>
            <a:spLocks noGrp="1"/>
          </p:cNvSpPr>
          <p:nvPr>
            <p:ph sz="half" idx="1"/>
          </p:nvPr>
        </p:nvSpPr>
        <p:spPr>
          <a:xfrm>
            <a:off x="1015163" y="930144"/>
            <a:ext cx="6168212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EF07B-13D8-46CF-984B-2144600835DC}" type="datetimeFigureOut">
              <a:rPr lang="tr-TR" smtClean="0"/>
              <a:t>3.02.2020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FF096D-F52F-4885-AEFC-DA7DB44A746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Yuvarlatılmış Dikdörtgen 14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Tek Köşesi Yuvarlatılmış Dikdörtgen 10"/>
          <p:cNvSpPr/>
          <p:nvPr/>
        </p:nvSpPr>
        <p:spPr>
          <a:xfrm>
            <a:off x="8534401" y="434162"/>
            <a:ext cx="3099473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5012056"/>
            <a:ext cx="109728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 bwMode="grayWhite">
          <a:xfrm>
            <a:off x="8616949" y="533400"/>
            <a:ext cx="298704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EF07B-13D8-46CF-984B-2144600835DC}" type="datetimeFigureOut">
              <a:rPr lang="tr-TR" smtClean="0"/>
              <a:t>3.02.2020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FF096D-F52F-4885-AEFC-DA7DB44A746F}" type="slidenum">
              <a:rPr lang="tr-TR" smtClean="0"/>
              <a:t>‹#›</a:t>
            </a:fld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61973" y="435768"/>
            <a:ext cx="7900416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tr-TR" smtClean="0"/>
              <a:t>Resim eklemek için simgeyi tıklatın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70560" y="4983480"/>
            <a:ext cx="10911840" cy="1051560"/>
          </a:xfrm>
        </p:spPr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70560" y="530352"/>
            <a:ext cx="1091184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EF07B-13D8-46CF-984B-2144600835DC}" type="datetimeFigureOut">
              <a:rPr lang="tr-TR" smtClean="0"/>
              <a:t>3.02.2020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FF096D-F52F-4885-AEFC-DA7DB44A746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839200" y="533405"/>
            <a:ext cx="2641600" cy="5257799"/>
          </a:xfrm>
        </p:spPr>
        <p:txBody>
          <a:bodyPr vert="eaVert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711200" y="533403"/>
            <a:ext cx="79248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DDEF07B-13D8-46CF-984B-2144600835DC}" type="datetimeFigureOut">
              <a:rPr lang="tr-TR" smtClean="0"/>
              <a:t>3.02.2020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0FF096D-F52F-4885-AEFC-DA7DB44A746F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3.02.2020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8076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3.02.2020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270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3.02.2020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9364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3.02.2020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8912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3.02.2020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763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3.02.2020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28345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3.02.2020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2838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3.02.2020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4200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3.02.2020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02323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3.02.2020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5537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3.02.2020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083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Yuvarlatılmış Dikdörtgen 6"/>
          <p:cNvSpPr/>
          <p:nvPr/>
        </p:nvSpPr>
        <p:spPr>
          <a:xfrm>
            <a:off x="406401" y="329185"/>
            <a:ext cx="11376073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Yuvarlatılmış Dikdörtgen 8"/>
          <p:cNvSpPr/>
          <p:nvPr/>
        </p:nvSpPr>
        <p:spPr>
          <a:xfrm>
            <a:off x="558129" y="434162"/>
            <a:ext cx="11075745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Başlık Yer Tutucusu 12"/>
          <p:cNvSpPr>
            <a:spLocks noGrp="1"/>
          </p:cNvSpPr>
          <p:nvPr>
            <p:ph type="title"/>
          </p:nvPr>
        </p:nvSpPr>
        <p:spPr>
          <a:xfrm>
            <a:off x="670560" y="4985590"/>
            <a:ext cx="1091184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Metin Yer Tutucusu 3"/>
          <p:cNvSpPr>
            <a:spLocks noGrp="1"/>
          </p:cNvSpPr>
          <p:nvPr>
            <p:ph type="body" idx="1"/>
          </p:nvPr>
        </p:nvSpPr>
        <p:spPr>
          <a:xfrm>
            <a:off x="670560" y="530352"/>
            <a:ext cx="1091184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25" name="Veri Yer Tutucusu 24"/>
          <p:cNvSpPr>
            <a:spLocks noGrp="1"/>
          </p:cNvSpPr>
          <p:nvPr>
            <p:ph type="dt" sz="half" idx="2"/>
          </p:nvPr>
        </p:nvSpPr>
        <p:spPr>
          <a:xfrm>
            <a:off x="5035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3DDEF07B-13D8-46CF-984B-2144600835DC}" type="datetimeFigureOut">
              <a:rPr lang="tr-TR" smtClean="0"/>
              <a:t>3.02.2020</a:t>
            </a:fld>
            <a:endParaRPr lang="tr-TR"/>
          </a:p>
        </p:txBody>
      </p:sp>
      <p:sp>
        <p:nvSpPr>
          <p:cNvPr id="18" name="Altbilgi Yer Tutucusu 17"/>
          <p:cNvSpPr>
            <a:spLocks noGrp="1"/>
          </p:cNvSpPr>
          <p:nvPr>
            <p:ph type="ftr" sz="quarter" idx="3"/>
          </p:nvPr>
        </p:nvSpPr>
        <p:spPr>
          <a:xfrm>
            <a:off x="8083104" y="6111876"/>
            <a:ext cx="3048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4"/>
          </p:nvPr>
        </p:nvSpPr>
        <p:spPr>
          <a:xfrm>
            <a:off x="11131104" y="6111876"/>
            <a:ext cx="609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0FF096D-F52F-4885-AEFC-DA7DB44A746F}" type="slidenum">
              <a:rPr lang="tr-TR" smtClean="0"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3720DD-5B6D-40BF-8493-A6B52D484E6B}" type="datetimeFigureOut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3.02.2020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tr-T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487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mmf2.ogu.edu.tr/atopcu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13113" y="407968"/>
            <a:ext cx="9144000" cy="2387600"/>
          </a:xfrm>
        </p:spPr>
        <p:txBody>
          <a:bodyPr/>
          <a:lstStyle/>
          <a:p>
            <a:r>
              <a:rPr lang="tr-TR" dirty="0" smtClean="0"/>
              <a:t>BETONARME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628768"/>
          </a:xfrm>
        </p:spPr>
        <p:txBody>
          <a:bodyPr>
            <a:normAutofit/>
          </a:bodyPr>
          <a:lstStyle/>
          <a:p>
            <a:pPr marL="0"/>
            <a:r>
              <a:rPr lang="tr-TR" smtClean="0"/>
              <a:t>11.</a:t>
            </a:r>
            <a:r>
              <a:rPr lang="tr-TR" smtClean="0"/>
              <a:t>HAFTA</a:t>
            </a:r>
            <a:endParaRPr lang="tr-TR" dirty="0" smtClean="0"/>
          </a:p>
        </p:txBody>
      </p:sp>
      <p:sp>
        <p:nvSpPr>
          <p:cNvPr id="4" name="Alt Başlık 2"/>
          <p:cNvSpPr txBox="1">
            <a:spLocks/>
          </p:cNvSpPr>
          <p:nvPr/>
        </p:nvSpPr>
        <p:spPr>
          <a:xfrm>
            <a:off x="718457" y="4381423"/>
            <a:ext cx="10918372" cy="16557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tr-TR" dirty="0" smtClean="0"/>
          </a:p>
          <a:p>
            <a:r>
              <a:rPr lang="tr-TR" sz="3100" dirty="0" smtClean="0"/>
              <a:t>Doç. Dr. Havva Eylem POLAT</a:t>
            </a:r>
          </a:p>
          <a:p>
            <a:endParaRPr lang="tr-TR" sz="3100" dirty="0" smtClean="0"/>
          </a:p>
          <a:p>
            <a:r>
              <a:rPr lang="tr-TR" sz="1400" dirty="0" smtClean="0"/>
              <a:t>ANKARA ÜNİVERSİTESİ ZİRAAT FAKÜLTESİ TARIMSAL YAPILAR VE SULAMA BÖLÜMÜ, 2019-2020</a:t>
            </a:r>
            <a:endParaRPr lang="tr-TR" sz="1400" dirty="0"/>
          </a:p>
        </p:txBody>
      </p:sp>
    </p:spTree>
    <p:extLst>
      <p:ext uri="{BB962C8B-B14F-4D97-AF65-F5344CB8AC3E}">
        <p14:creationId xmlns:p14="http://schemas.microsoft.com/office/powerpoint/2010/main" val="341690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DERS PROGRAMI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0487" y="1436915"/>
            <a:ext cx="10972800" cy="4702628"/>
          </a:xfrm>
        </p:spPr>
        <p:txBody>
          <a:bodyPr>
            <a:noAutofit/>
          </a:bodyPr>
          <a:lstStyle/>
          <a:p>
            <a:pPr algn="just"/>
            <a:r>
              <a:rPr lang="tr-TR" sz="1800" b="1" dirty="0" smtClean="0">
                <a:solidFill>
                  <a:srgbClr val="111111"/>
                </a:solidFill>
              </a:rPr>
              <a:t>1. </a:t>
            </a:r>
            <a:r>
              <a:rPr lang="tr-TR" sz="1800" b="1" dirty="0">
                <a:solidFill>
                  <a:srgbClr val="111111"/>
                </a:solidFill>
              </a:rPr>
              <a:t>H</a:t>
            </a:r>
            <a:r>
              <a:rPr lang="tr-TR" sz="1800" b="1" dirty="0" smtClean="0">
                <a:solidFill>
                  <a:srgbClr val="111111"/>
                </a:solidFill>
              </a:rPr>
              <a:t>afta - Giriş, temel kavramlar, şartname ve yönetmelikler </a:t>
            </a:r>
          </a:p>
          <a:p>
            <a:pPr algn="just"/>
            <a:r>
              <a:rPr lang="tr-TR" sz="1800" dirty="0" smtClean="0">
                <a:solidFill>
                  <a:srgbClr val="111111"/>
                </a:solidFill>
              </a:rPr>
              <a:t>2. </a:t>
            </a:r>
            <a:r>
              <a:rPr lang="tr-TR" sz="1800" dirty="0">
                <a:solidFill>
                  <a:srgbClr val="111111"/>
                </a:solidFill>
              </a:rPr>
              <a:t>Hafta - </a:t>
            </a:r>
            <a:r>
              <a:rPr lang="tr-TR" sz="1800" dirty="0" smtClean="0">
                <a:solidFill>
                  <a:srgbClr val="111111"/>
                </a:solidFill>
              </a:rPr>
              <a:t>Beton, özellikleri, sınıfları</a:t>
            </a:r>
          </a:p>
          <a:p>
            <a:pPr algn="just"/>
            <a:r>
              <a:rPr lang="tr-TR" sz="1800" dirty="0" smtClean="0">
                <a:solidFill>
                  <a:srgbClr val="111111"/>
                </a:solidFill>
              </a:rPr>
              <a:t>3. </a:t>
            </a:r>
            <a:r>
              <a:rPr lang="tr-TR" sz="1800" dirty="0">
                <a:solidFill>
                  <a:srgbClr val="111111"/>
                </a:solidFill>
              </a:rPr>
              <a:t>Hafta - </a:t>
            </a:r>
            <a:r>
              <a:rPr lang="tr-TR" sz="1800" dirty="0" smtClean="0">
                <a:solidFill>
                  <a:srgbClr val="111111"/>
                </a:solidFill>
              </a:rPr>
              <a:t>Çelik, özellikleri, sınıfları</a:t>
            </a:r>
          </a:p>
          <a:p>
            <a:pPr algn="just"/>
            <a:r>
              <a:rPr lang="tr-TR" sz="1800" dirty="0" smtClean="0">
                <a:solidFill>
                  <a:srgbClr val="111111"/>
                </a:solidFill>
              </a:rPr>
              <a:t>4. </a:t>
            </a:r>
            <a:r>
              <a:rPr lang="tr-TR" sz="1800" dirty="0">
                <a:solidFill>
                  <a:srgbClr val="111111"/>
                </a:solidFill>
              </a:rPr>
              <a:t>Hafta -Yapıya etkiyen yükler, yük analizi</a:t>
            </a:r>
            <a:endParaRPr lang="en-US" sz="1800" dirty="0">
              <a:solidFill>
                <a:srgbClr val="111111"/>
              </a:solidFill>
            </a:endParaRPr>
          </a:p>
          <a:p>
            <a:pPr lvl="0" algn="just"/>
            <a:r>
              <a:rPr lang="tr-TR" sz="1800" dirty="0" smtClean="0">
                <a:solidFill>
                  <a:srgbClr val="111111"/>
                </a:solidFill>
              </a:rPr>
              <a:t>5. </a:t>
            </a:r>
            <a:r>
              <a:rPr lang="tr-TR" sz="1800" dirty="0">
                <a:solidFill>
                  <a:srgbClr val="111111"/>
                </a:solidFill>
              </a:rPr>
              <a:t>Hafta </a:t>
            </a:r>
            <a:r>
              <a:rPr lang="tr-TR" sz="1800" dirty="0" smtClean="0">
                <a:solidFill>
                  <a:srgbClr val="111111"/>
                </a:solidFill>
              </a:rPr>
              <a:t>– Hesap ilkeleri - </a:t>
            </a:r>
            <a:r>
              <a:rPr lang="en-US" sz="1800" dirty="0" err="1" smtClean="0">
                <a:solidFill>
                  <a:srgbClr val="111111"/>
                </a:solidFill>
              </a:rPr>
              <a:t>Taşıyıcı</a:t>
            </a:r>
            <a:r>
              <a:rPr lang="en-US" sz="1800" dirty="0" smtClean="0">
                <a:solidFill>
                  <a:srgbClr val="111111"/>
                </a:solidFill>
              </a:rPr>
              <a:t> </a:t>
            </a:r>
            <a:r>
              <a:rPr lang="en-US" sz="1800" dirty="0" err="1">
                <a:solidFill>
                  <a:srgbClr val="111111"/>
                </a:solidFill>
              </a:rPr>
              <a:t>sistem</a:t>
            </a:r>
            <a:r>
              <a:rPr lang="en-US" sz="1800" dirty="0">
                <a:solidFill>
                  <a:srgbClr val="111111"/>
                </a:solidFill>
              </a:rPr>
              <a:t> </a:t>
            </a:r>
            <a:r>
              <a:rPr lang="en-US" sz="1800" dirty="0" err="1">
                <a:solidFill>
                  <a:srgbClr val="111111"/>
                </a:solidFill>
              </a:rPr>
              <a:t>seçimi</a:t>
            </a:r>
            <a:endParaRPr lang="tr-TR" sz="1800" dirty="0">
              <a:solidFill>
                <a:srgbClr val="111111"/>
              </a:solidFill>
            </a:endParaRPr>
          </a:p>
          <a:p>
            <a:pPr lvl="0" algn="just"/>
            <a:r>
              <a:rPr lang="tr-TR" sz="1800" dirty="0">
                <a:solidFill>
                  <a:srgbClr val="111111"/>
                </a:solidFill>
              </a:rPr>
              <a:t>6</a:t>
            </a:r>
            <a:r>
              <a:rPr lang="tr-TR" sz="1800" dirty="0" smtClean="0">
                <a:solidFill>
                  <a:srgbClr val="111111"/>
                </a:solidFill>
              </a:rPr>
              <a:t>. </a:t>
            </a:r>
            <a:r>
              <a:rPr lang="tr-TR" sz="1800" dirty="0">
                <a:solidFill>
                  <a:srgbClr val="111111"/>
                </a:solidFill>
              </a:rPr>
              <a:t>Hafta - </a:t>
            </a:r>
            <a:r>
              <a:rPr lang="en-US" sz="1800" dirty="0" err="1" smtClean="0">
                <a:solidFill>
                  <a:srgbClr val="111111"/>
                </a:solidFill>
              </a:rPr>
              <a:t>Kolonlar</a:t>
            </a:r>
            <a:r>
              <a:rPr lang="en-US" sz="1800" dirty="0">
                <a:solidFill>
                  <a:srgbClr val="111111"/>
                </a:solidFill>
              </a:rPr>
              <a:t>, </a:t>
            </a:r>
            <a:r>
              <a:rPr lang="en-US" sz="1800" dirty="0" err="1" smtClean="0">
                <a:solidFill>
                  <a:srgbClr val="111111"/>
                </a:solidFill>
              </a:rPr>
              <a:t>sınır</a:t>
            </a:r>
            <a:r>
              <a:rPr lang="en-US" sz="1800" dirty="0" smtClean="0">
                <a:solidFill>
                  <a:srgbClr val="111111"/>
                </a:solidFill>
              </a:rPr>
              <a:t> </a:t>
            </a:r>
            <a:r>
              <a:rPr lang="en-US" sz="1800" dirty="0" err="1">
                <a:solidFill>
                  <a:srgbClr val="111111"/>
                </a:solidFill>
              </a:rPr>
              <a:t>değerler</a:t>
            </a:r>
            <a:r>
              <a:rPr lang="en-US" sz="1800" dirty="0">
                <a:solidFill>
                  <a:srgbClr val="111111"/>
                </a:solidFill>
              </a:rPr>
              <a:t>, </a:t>
            </a:r>
            <a:r>
              <a:rPr lang="en-US" sz="1800" dirty="0" err="1" smtClean="0">
                <a:solidFill>
                  <a:srgbClr val="111111"/>
                </a:solidFill>
              </a:rPr>
              <a:t>boyutlandırma</a:t>
            </a:r>
            <a:r>
              <a:rPr lang="tr-TR" sz="1800" dirty="0">
                <a:solidFill>
                  <a:srgbClr val="111111"/>
                </a:solidFill>
              </a:rPr>
              <a:t> </a:t>
            </a:r>
            <a:endParaRPr lang="tr-TR" sz="1800" dirty="0" smtClean="0">
              <a:solidFill>
                <a:srgbClr val="111111"/>
              </a:solidFill>
            </a:endParaRPr>
          </a:p>
          <a:p>
            <a:pPr lvl="0" algn="just"/>
            <a:r>
              <a:rPr lang="tr-TR" sz="1800" dirty="0">
                <a:solidFill>
                  <a:srgbClr val="111111"/>
                </a:solidFill>
              </a:rPr>
              <a:t>7</a:t>
            </a:r>
            <a:r>
              <a:rPr lang="tr-TR" sz="1800" dirty="0" smtClean="0">
                <a:solidFill>
                  <a:srgbClr val="111111"/>
                </a:solidFill>
              </a:rPr>
              <a:t>. </a:t>
            </a:r>
            <a:r>
              <a:rPr lang="tr-TR" sz="1800" dirty="0">
                <a:solidFill>
                  <a:srgbClr val="111111"/>
                </a:solidFill>
              </a:rPr>
              <a:t>Hafta - </a:t>
            </a:r>
            <a:r>
              <a:rPr lang="tr-TR" sz="1800" dirty="0" smtClean="0">
                <a:solidFill>
                  <a:srgbClr val="111111"/>
                </a:solidFill>
              </a:rPr>
              <a:t>Kolonlar, örnekler ve soru çözümleri</a:t>
            </a:r>
          </a:p>
          <a:p>
            <a:pPr algn="just"/>
            <a:r>
              <a:rPr lang="tr-TR" sz="1800" dirty="0">
                <a:solidFill>
                  <a:srgbClr val="111111"/>
                </a:solidFill>
              </a:rPr>
              <a:t>8</a:t>
            </a:r>
            <a:r>
              <a:rPr lang="tr-TR" sz="1800" dirty="0" smtClean="0">
                <a:solidFill>
                  <a:srgbClr val="111111"/>
                </a:solidFill>
              </a:rPr>
              <a:t>. </a:t>
            </a:r>
            <a:r>
              <a:rPr lang="tr-TR" sz="1800" dirty="0">
                <a:solidFill>
                  <a:srgbClr val="111111"/>
                </a:solidFill>
              </a:rPr>
              <a:t>Hafta - </a:t>
            </a:r>
            <a:r>
              <a:rPr lang="en-US" sz="1800" dirty="0" err="1" smtClean="0">
                <a:solidFill>
                  <a:srgbClr val="111111"/>
                </a:solidFill>
              </a:rPr>
              <a:t>Kirişler</a:t>
            </a:r>
            <a:r>
              <a:rPr lang="en-US" sz="1800" dirty="0">
                <a:solidFill>
                  <a:srgbClr val="111111"/>
                </a:solidFill>
              </a:rPr>
              <a:t>, </a:t>
            </a:r>
            <a:r>
              <a:rPr lang="en-US" sz="1800" dirty="0" err="1" smtClean="0">
                <a:solidFill>
                  <a:srgbClr val="111111"/>
                </a:solidFill>
              </a:rPr>
              <a:t>sınır</a:t>
            </a:r>
            <a:r>
              <a:rPr lang="en-US" sz="1800" dirty="0" smtClean="0">
                <a:solidFill>
                  <a:srgbClr val="111111"/>
                </a:solidFill>
              </a:rPr>
              <a:t> </a:t>
            </a:r>
            <a:r>
              <a:rPr lang="en-US" sz="1800" dirty="0" err="1">
                <a:solidFill>
                  <a:srgbClr val="111111"/>
                </a:solidFill>
              </a:rPr>
              <a:t>değerler</a:t>
            </a:r>
            <a:r>
              <a:rPr lang="en-US" sz="1800" dirty="0">
                <a:solidFill>
                  <a:srgbClr val="111111"/>
                </a:solidFill>
              </a:rPr>
              <a:t>, </a:t>
            </a:r>
            <a:r>
              <a:rPr lang="en-US" sz="1800" dirty="0" err="1" smtClean="0">
                <a:solidFill>
                  <a:srgbClr val="111111"/>
                </a:solidFill>
              </a:rPr>
              <a:t>boyutlandırma</a:t>
            </a:r>
            <a:endParaRPr lang="tr-TR" sz="1800" dirty="0" smtClean="0">
              <a:solidFill>
                <a:srgbClr val="111111"/>
              </a:solidFill>
            </a:endParaRPr>
          </a:p>
          <a:p>
            <a:pPr algn="just"/>
            <a:r>
              <a:rPr lang="tr-TR" sz="1800" dirty="0" smtClean="0">
                <a:solidFill>
                  <a:srgbClr val="111111"/>
                </a:solidFill>
              </a:rPr>
              <a:t>9. Hafta - </a:t>
            </a:r>
            <a:r>
              <a:rPr lang="tr-TR" sz="1800" dirty="0">
                <a:solidFill>
                  <a:srgbClr val="111111"/>
                </a:solidFill>
              </a:rPr>
              <a:t>Kirişler, çift </a:t>
            </a:r>
            <a:r>
              <a:rPr lang="tr-TR" sz="1800" dirty="0" smtClean="0">
                <a:solidFill>
                  <a:srgbClr val="111111"/>
                </a:solidFill>
              </a:rPr>
              <a:t>donatılı kirişler, örnekler ve soru çözümleri</a:t>
            </a:r>
          </a:p>
          <a:p>
            <a:pPr algn="just"/>
            <a:r>
              <a:rPr lang="tr-TR" sz="1800" dirty="0" smtClean="0">
                <a:solidFill>
                  <a:srgbClr val="111111"/>
                </a:solidFill>
              </a:rPr>
              <a:t>10. </a:t>
            </a:r>
            <a:r>
              <a:rPr lang="tr-TR" sz="1800" dirty="0">
                <a:solidFill>
                  <a:srgbClr val="111111"/>
                </a:solidFill>
              </a:rPr>
              <a:t>Hafta </a:t>
            </a:r>
            <a:r>
              <a:rPr lang="tr-TR" sz="1800" dirty="0" smtClean="0">
                <a:solidFill>
                  <a:srgbClr val="111111"/>
                </a:solidFill>
              </a:rPr>
              <a:t>- Kirişler, tablalı kirişler, örnekler ve soru çözümleri</a:t>
            </a:r>
            <a:endParaRPr lang="en-US" sz="1800" dirty="0">
              <a:solidFill>
                <a:srgbClr val="111111"/>
              </a:solidFill>
            </a:endParaRPr>
          </a:p>
          <a:p>
            <a:pPr algn="just"/>
            <a:r>
              <a:rPr lang="tr-TR" sz="1800" dirty="0" smtClean="0">
                <a:solidFill>
                  <a:srgbClr val="111111"/>
                </a:solidFill>
              </a:rPr>
              <a:t>11. </a:t>
            </a:r>
            <a:r>
              <a:rPr lang="tr-TR" sz="1800" dirty="0">
                <a:solidFill>
                  <a:srgbClr val="111111"/>
                </a:solidFill>
              </a:rPr>
              <a:t>Hafta - </a:t>
            </a:r>
            <a:r>
              <a:rPr lang="en-US" sz="1800" dirty="0" err="1" smtClean="0">
                <a:solidFill>
                  <a:srgbClr val="111111"/>
                </a:solidFill>
              </a:rPr>
              <a:t>Döşemeler</a:t>
            </a:r>
            <a:r>
              <a:rPr lang="en-US" sz="1800" dirty="0">
                <a:solidFill>
                  <a:srgbClr val="111111"/>
                </a:solidFill>
              </a:rPr>
              <a:t>, </a:t>
            </a:r>
            <a:r>
              <a:rPr lang="en-US" sz="1800" dirty="0" err="1">
                <a:solidFill>
                  <a:srgbClr val="111111"/>
                </a:solidFill>
              </a:rPr>
              <a:t>döşeme</a:t>
            </a:r>
            <a:r>
              <a:rPr lang="en-US" sz="1800" dirty="0">
                <a:solidFill>
                  <a:srgbClr val="111111"/>
                </a:solidFill>
              </a:rPr>
              <a:t> </a:t>
            </a:r>
            <a:r>
              <a:rPr lang="en-US" sz="1800" dirty="0" err="1">
                <a:solidFill>
                  <a:srgbClr val="111111"/>
                </a:solidFill>
              </a:rPr>
              <a:t>tipleri</a:t>
            </a:r>
            <a:r>
              <a:rPr lang="en-US" sz="1800" dirty="0">
                <a:solidFill>
                  <a:srgbClr val="111111"/>
                </a:solidFill>
              </a:rPr>
              <a:t>, </a:t>
            </a:r>
            <a:r>
              <a:rPr lang="en-US" sz="1800" dirty="0" err="1" smtClean="0">
                <a:solidFill>
                  <a:srgbClr val="111111"/>
                </a:solidFill>
              </a:rPr>
              <a:t>sınır</a:t>
            </a:r>
            <a:r>
              <a:rPr lang="en-US" sz="1800" dirty="0" smtClean="0">
                <a:solidFill>
                  <a:srgbClr val="111111"/>
                </a:solidFill>
              </a:rPr>
              <a:t> </a:t>
            </a:r>
            <a:r>
              <a:rPr lang="en-US" sz="1800" dirty="0" err="1" smtClean="0">
                <a:solidFill>
                  <a:srgbClr val="111111"/>
                </a:solidFill>
              </a:rPr>
              <a:t>değerler</a:t>
            </a:r>
            <a:endParaRPr lang="tr-TR" sz="1800" dirty="0" smtClean="0">
              <a:solidFill>
                <a:srgbClr val="111111"/>
              </a:solidFill>
            </a:endParaRPr>
          </a:p>
          <a:p>
            <a:pPr algn="just"/>
            <a:r>
              <a:rPr lang="tr-TR" sz="1800" dirty="0" smtClean="0">
                <a:solidFill>
                  <a:srgbClr val="111111"/>
                </a:solidFill>
              </a:rPr>
              <a:t>12. </a:t>
            </a:r>
            <a:r>
              <a:rPr lang="tr-TR" sz="1800" dirty="0">
                <a:solidFill>
                  <a:srgbClr val="111111"/>
                </a:solidFill>
              </a:rPr>
              <a:t>Hafta - </a:t>
            </a:r>
            <a:r>
              <a:rPr lang="tr-TR" sz="1800" dirty="0" smtClean="0">
                <a:solidFill>
                  <a:srgbClr val="111111"/>
                </a:solidFill>
              </a:rPr>
              <a:t>Döşemeler, örnekler ve soru çözümleri</a:t>
            </a:r>
            <a:endParaRPr lang="en-US" sz="1800" dirty="0">
              <a:solidFill>
                <a:srgbClr val="111111"/>
              </a:solidFill>
            </a:endParaRPr>
          </a:p>
          <a:p>
            <a:pPr algn="just"/>
            <a:r>
              <a:rPr lang="tr-TR" sz="1800" dirty="0" smtClean="0">
                <a:solidFill>
                  <a:srgbClr val="111111"/>
                </a:solidFill>
              </a:rPr>
              <a:t>13. </a:t>
            </a:r>
            <a:r>
              <a:rPr lang="tr-TR" sz="1800" dirty="0">
                <a:solidFill>
                  <a:srgbClr val="111111"/>
                </a:solidFill>
              </a:rPr>
              <a:t>Hafta - </a:t>
            </a:r>
            <a:r>
              <a:rPr lang="en-US" sz="1800" dirty="0" err="1" smtClean="0">
                <a:solidFill>
                  <a:srgbClr val="111111"/>
                </a:solidFill>
              </a:rPr>
              <a:t>Temeller</a:t>
            </a:r>
            <a:r>
              <a:rPr lang="en-US" sz="1800" dirty="0">
                <a:solidFill>
                  <a:srgbClr val="111111"/>
                </a:solidFill>
              </a:rPr>
              <a:t>, </a:t>
            </a:r>
            <a:r>
              <a:rPr lang="en-US" sz="1800" dirty="0" err="1">
                <a:solidFill>
                  <a:srgbClr val="111111"/>
                </a:solidFill>
              </a:rPr>
              <a:t>temel</a:t>
            </a:r>
            <a:r>
              <a:rPr lang="en-US" sz="1800" dirty="0">
                <a:solidFill>
                  <a:srgbClr val="111111"/>
                </a:solidFill>
              </a:rPr>
              <a:t> </a:t>
            </a:r>
            <a:r>
              <a:rPr lang="en-US" sz="1800" dirty="0" err="1" smtClean="0">
                <a:solidFill>
                  <a:srgbClr val="111111"/>
                </a:solidFill>
              </a:rPr>
              <a:t>tipleri</a:t>
            </a:r>
            <a:endParaRPr lang="tr-TR" sz="1800" dirty="0" smtClean="0">
              <a:solidFill>
                <a:srgbClr val="111111"/>
              </a:solidFill>
            </a:endParaRPr>
          </a:p>
          <a:p>
            <a:pPr algn="just"/>
            <a:r>
              <a:rPr lang="tr-TR" sz="1800" dirty="0" smtClean="0">
                <a:solidFill>
                  <a:srgbClr val="111111"/>
                </a:solidFill>
              </a:rPr>
              <a:t>14. </a:t>
            </a:r>
            <a:r>
              <a:rPr lang="tr-TR" sz="1800" dirty="0">
                <a:solidFill>
                  <a:srgbClr val="111111"/>
                </a:solidFill>
              </a:rPr>
              <a:t>Hafta - </a:t>
            </a:r>
            <a:r>
              <a:rPr lang="tr-TR" sz="1800" dirty="0" smtClean="0">
                <a:solidFill>
                  <a:srgbClr val="111111"/>
                </a:solidFill>
              </a:rPr>
              <a:t>Temeller, örnekler ve soru çözümleri</a:t>
            </a:r>
          </a:p>
        </p:txBody>
      </p:sp>
    </p:spTree>
    <p:extLst>
      <p:ext uri="{BB962C8B-B14F-4D97-AF65-F5344CB8AC3E}">
        <p14:creationId xmlns:p14="http://schemas.microsoft.com/office/powerpoint/2010/main" val="396185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529046" y="400595"/>
            <a:ext cx="10911840" cy="1051560"/>
          </a:xfrm>
        </p:spPr>
        <p:txBody>
          <a:bodyPr>
            <a:normAutofit fontScale="90000"/>
          </a:bodyPr>
          <a:lstStyle/>
          <a:p>
            <a:pPr algn="r"/>
            <a:r>
              <a:rPr lang="tr-TR" dirty="0" smtClean="0"/>
              <a:t>         ***DERSTE KULLANILACAK KAYNAKLAR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72588" y="1749552"/>
            <a:ext cx="10911840" cy="4187952"/>
          </a:xfrm>
        </p:spPr>
        <p:txBody>
          <a:bodyPr>
            <a:normAutofit/>
          </a:bodyPr>
          <a:lstStyle/>
          <a:p>
            <a:pPr algn="just"/>
            <a:r>
              <a:rPr lang="en-US" sz="2800" dirty="0" err="1">
                <a:solidFill>
                  <a:srgbClr val="111111"/>
                </a:solidFill>
              </a:rPr>
              <a:t>Ersoy</a:t>
            </a:r>
            <a:r>
              <a:rPr lang="en-US" sz="2800" dirty="0">
                <a:solidFill>
                  <a:srgbClr val="111111"/>
                </a:solidFill>
              </a:rPr>
              <a:t>, U., </a:t>
            </a:r>
            <a:r>
              <a:rPr lang="en-US" sz="2800" dirty="0" err="1">
                <a:solidFill>
                  <a:srgbClr val="111111"/>
                </a:solidFill>
              </a:rPr>
              <a:t>Özcebe</a:t>
            </a:r>
            <a:r>
              <a:rPr lang="en-US" sz="2800" dirty="0">
                <a:solidFill>
                  <a:srgbClr val="111111"/>
                </a:solidFill>
              </a:rPr>
              <a:t>, G. (2016). </a:t>
            </a:r>
            <a:r>
              <a:rPr lang="en-US" sz="2800" dirty="0" err="1">
                <a:solidFill>
                  <a:srgbClr val="111111"/>
                </a:solidFill>
              </a:rPr>
              <a:t>Betonarme</a:t>
            </a:r>
            <a:r>
              <a:rPr lang="en-US" sz="2800" dirty="0">
                <a:solidFill>
                  <a:srgbClr val="111111"/>
                </a:solidFill>
              </a:rPr>
              <a:t>, </a:t>
            </a:r>
            <a:r>
              <a:rPr lang="en-US" sz="2800" dirty="0" err="1">
                <a:solidFill>
                  <a:srgbClr val="111111"/>
                </a:solidFill>
              </a:rPr>
              <a:t>Evrim</a:t>
            </a:r>
            <a:r>
              <a:rPr lang="en-US" sz="2800" dirty="0">
                <a:solidFill>
                  <a:srgbClr val="111111"/>
                </a:solidFill>
              </a:rPr>
              <a:t> </a:t>
            </a:r>
            <a:r>
              <a:rPr lang="en-US" sz="2800" dirty="0" err="1">
                <a:solidFill>
                  <a:srgbClr val="111111"/>
                </a:solidFill>
              </a:rPr>
              <a:t>Yayınevi</a:t>
            </a:r>
            <a:r>
              <a:rPr lang="en-US" sz="2800" dirty="0">
                <a:solidFill>
                  <a:srgbClr val="111111"/>
                </a:solidFill>
              </a:rPr>
              <a:t>, İstanbul</a:t>
            </a:r>
            <a:r>
              <a:rPr lang="en-US" sz="2800" dirty="0" smtClean="0">
                <a:solidFill>
                  <a:srgbClr val="111111"/>
                </a:solidFill>
              </a:rPr>
              <a:t>.</a:t>
            </a:r>
            <a:endParaRPr lang="tr-TR" sz="2800" dirty="0" smtClean="0">
              <a:solidFill>
                <a:srgbClr val="111111"/>
              </a:solidFill>
            </a:endParaRPr>
          </a:p>
          <a:p>
            <a:pPr algn="just"/>
            <a:r>
              <a:rPr lang="en-US" sz="2800" dirty="0" err="1">
                <a:solidFill>
                  <a:srgbClr val="111111"/>
                </a:solidFill>
              </a:rPr>
              <a:t>Doğangün</a:t>
            </a:r>
            <a:r>
              <a:rPr lang="en-US" sz="2800" dirty="0">
                <a:solidFill>
                  <a:srgbClr val="111111"/>
                </a:solidFill>
              </a:rPr>
              <a:t>, A. (2016). </a:t>
            </a:r>
            <a:r>
              <a:rPr lang="en-US" sz="2800" dirty="0" err="1">
                <a:solidFill>
                  <a:srgbClr val="111111"/>
                </a:solidFill>
              </a:rPr>
              <a:t>Betonarme</a:t>
            </a:r>
            <a:r>
              <a:rPr lang="en-US" sz="2800" dirty="0">
                <a:solidFill>
                  <a:srgbClr val="111111"/>
                </a:solidFill>
              </a:rPr>
              <a:t> </a:t>
            </a:r>
            <a:r>
              <a:rPr lang="en-US" sz="2800" dirty="0" err="1">
                <a:solidFill>
                  <a:srgbClr val="111111"/>
                </a:solidFill>
              </a:rPr>
              <a:t>Yapıların</a:t>
            </a:r>
            <a:r>
              <a:rPr lang="en-US" sz="2800" dirty="0">
                <a:solidFill>
                  <a:srgbClr val="111111"/>
                </a:solidFill>
              </a:rPr>
              <a:t> </a:t>
            </a:r>
            <a:r>
              <a:rPr lang="en-US" sz="2800" dirty="0" err="1">
                <a:solidFill>
                  <a:srgbClr val="111111"/>
                </a:solidFill>
              </a:rPr>
              <a:t>Hesap</a:t>
            </a:r>
            <a:r>
              <a:rPr lang="en-US" sz="2800" dirty="0">
                <a:solidFill>
                  <a:srgbClr val="111111"/>
                </a:solidFill>
              </a:rPr>
              <a:t> </a:t>
            </a:r>
            <a:r>
              <a:rPr lang="en-US" sz="2800" dirty="0" err="1">
                <a:solidFill>
                  <a:srgbClr val="111111"/>
                </a:solidFill>
              </a:rPr>
              <a:t>ve</a:t>
            </a:r>
            <a:r>
              <a:rPr lang="en-US" sz="2800" dirty="0">
                <a:solidFill>
                  <a:srgbClr val="111111"/>
                </a:solidFill>
              </a:rPr>
              <a:t> </a:t>
            </a:r>
            <a:r>
              <a:rPr lang="en-US" sz="2800" dirty="0" err="1">
                <a:solidFill>
                  <a:srgbClr val="111111"/>
                </a:solidFill>
              </a:rPr>
              <a:t>Tasarımı</a:t>
            </a:r>
            <a:r>
              <a:rPr lang="en-US" sz="2800" dirty="0">
                <a:solidFill>
                  <a:srgbClr val="111111"/>
                </a:solidFill>
              </a:rPr>
              <a:t>, </a:t>
            </a:r>
            <a:r>
              <a:rPr lang="en-US" sz="2800" dirty="0" err="1">
                <a:solidFill>
                  <a:srgbClr val="111111"/>
                </a:solidFill>
              </a:rPr>
              <a:t>Birsen</a:t>
            </a:r>
            <a:r>
              <a:rPr lang="en-US" sz="2800" dirty="0">
                <a:solidFill>
                  <a:srgbClr val="111111"/>
                </a:solidFill>
              </a:rPr>
              <a:t> </a:t>
            </a:r>
            <a:r>
              <a:rPr lang="en-US" sz="2800" dirty="0" err="1">
                <a:solidFill>
                  <a:srgbClr val="111111"/>
                </a:solidFill>
              </a:rPr>
              <a:t>Yayınevi</a:t>
            </a:r>
            <a:r>
              <a:rPr lang="en-US" sz="2800" dirty="0">
                <a:solidFill>
                  <a:srgbClr val="111111"/>
                </a:solidFill>
              </a:rPr>
              <a:t>, </a:t>
            </a:r>
            <a:r>
              <a:rPr lang="en-US" sz="2800" dirty="0" smtClean="0">
                <a:solidFill>
                  <a:srgbClr val="111111"/>
                </a:solidFill>
              </a:rPr>
              <a:t>İstanbul</a:t>
            </a:r>
            <a:endParaRPr lang="tr-TR" sz="2800" dirty="0" smtClean="0">
              <a:solidFill>
                <a:srgbClr val="111111"/>
              </a:solidFill>
            </a:endParaRPr>
          </a:p>
          <a:p>
            <a:pPr algn="just"/>
            <a:r>
              <a:rPr lang="en-US" sz="2800" dirty="0"/>
              <a:t>Ahmet TOPÇU, </a:t>
            </a:r>
            <a:r>
              <a:rPr lang="en-US" sz="2800" dirty="0" err="1"/>
              <a:t>Betonarme</a:t>
            </a:r>
            <a:r>
              <a:rPr lang="en-US" sz="2800" dirty="0"/>
              <a:t> I, </a:t>
            </a:r>
            <a:r>
              <a:rPr lang="en-US" sz="2800" dirty="0" err="1"/>
              <a:t>Eskişehir</a:t>
            </a:r>
            <a:r>
              <a:rPr lang="en-US" sz="2800" dirty="0"/>
              <a:t> </a:t>
            </a:r>
            <a:r>
              <a:rPr lang="en-US" sz="2800" dirty="0" err="1"/>
              <a:t>Osmangazi</a:t>
            </a:r>
            <a:r>
              <a:rPr lang="en-US" sz="2800" dirty="0"/>
              <a:t> </a:t>
            </a:r>
            <a:r>
              <a:rPr lang="en-US" sz="2800" dirty="0" err="1"/>
              <a:t>Üniversitesi</a:t>
            </a:r>
            <a:r>
              <a:rPr lang="en-US" sz="2800" dirty="0"/>
              <a:t>, 2019, </a:t>
            </a:r>
            <a:r>
              <a:rPr lang="en-US" sz="2800" dirty="0">
                <a:hlinkClick r:id="rId2"/>
              </a:rPr>
              <a:t>http://</a:t>
            </a:r>
            <a:r>
              <a:rPr lang="en-US" sz="2800" dirty="0" smtClean="0">
                <a:hlinkClick r:id="rId2"/>
              </a:rPr>
              <a:t>mmf2.ogu.edu.tr/atopcu</a:t>
            </a:r>
            <a:endParaRPr lang="tr-TR" sz="2800" dirty="0" smtClean="0"/>
          </a:p>
          <a:p>
            <a:pPr marL="0" indent="0" algn="just">
              <a:buNone/>
            </a:pPr>
            <a:endParaRPr lang="tr-TR" sz="2800" dirty="0" smtClean="0"/>
          </a:p>
          <a:p>
            <a:pPr algn="just"/>
            <a:r>
              <a:rPr lang="tr-TR" sz="2000" dirty="0" smtClean="0"/>
              <a:t>*** Bu ders notu sunumları çalışma ve öğrenme için yeterli değildir. Derse devam edip, haftalık olarak takip etmeniz gerekmektedir.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71971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45389" y="1138287"/>
            <a:ext cx="5761546" cy="2971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835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45389" y="1952838"/>
            <a:ext cx="5761546" cy="1342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8646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tr-TR" b="1" dirty="0"/>
              <a:t>1.2.2.1 Çimento Çeşitleri</a:t>
            </a:r>
            <a:endParaRPr lang="tr-TR" dirty="0"/>
          </a:p>
          <a:p>
            <a:r>
              <a:rPr lang="tr-TR" dirty="0"/>
              <a:t/>
            </a:r>
            <a:br>
              <a:rPr lang="tr-TR" dirty="0"/>
            </a:br>
            <a:r>
              <a:rPr lang="tr-TR" dirty="0" err="1"/>
              <a:t>Portland</a:t>
            </a:r>
            <a:r>
              <a:rPr lang="tr-TR" dirty="0"/>
              <a:t> çimentoları (TS 19)</a:t>
            </a:r>
          </a:p>
          <a:p>
            <a:pPr lvl="0"/>
            <a:r>
              <a:rPr lang="tr-TR" dirty="0" err="1"/>
              <a:t>Portland</a:t>
            </a:r>
            <a:r>
              <a:rPr lang="tr-TR" dirty="0"/>
              <a:t> çimentosu PÇ 325</a:t>
            </a:r>
          </a:p>
          <a:p>
            <a:pPr lvl="0"/>
            <a:r>
              <a:rPr lang="tr-TR" dirty="0"/>
              <a:t>Katkılı </a:t>
            </a:r>
            <a:r>
              <a:rPr lang="tr-TR" dirty="0" err="1"/>
              <a:t>portland</a:t>
            </a:r>
            <a:r>
              <a:rPr lang="tr-TR" dirty="0"/>
              <a:t> çimentosu KPÇ 325</a:t>
            </a:r>
          </a:p>
          <a:p>
            <a:pPr lvl="0"/>
            <a:r>
              <a:rPr lang="tr-TR" dirty="0" err="1"/>
              <a:t>Portland</a:t>
            </a:r>
            <a:r>
              <a:rPr lang="tr-TR" dirty="0"/>
              <a:t> çimentosu PÇ–400</a:t>
            </a:r>
          </a:p>
          <a:p>
            <a:pPr lvl="0"/>
            <a:r>
              <a:rPr lang="tr-TR" dirty="0" err="1"/>
              <a:t>Portland</a:t>
            </a:r>
            <a:r>
              <a:rPr lang="tr-TR" dirty="0"/>
              <a:t> çimentosu PÇ–500</a:t>
            </a:r>
          </a:p>
          <a:p>
            <a:r>
              <a:rPr lang="tr-TR" dirty="0" err="1"/>
              <a:t>Traslı</a:t>
            </a:r>
            <a:r>
              <a:rPr lang="tr-TR" dirty="0"/>
              <a:t> çimento (TS 26)</a:t>
            </a:r>
          </a:p>
          <a:p>
            <a:r>
              <a:rPr lang="tr-TR" dirty="0"/>
              <a:t>Uçucu küllü çimento (TS 640)</a:t>
            </a:r>
          </a:p>
          <a:p>
            <a:r>
              <a:rPr lang="tr-TR" dirty="0"/>
              <a:t>Cüruf çimentolar</a:t>
            </a:r>
          </a:p>
          <a:p>
            <a:pPr lvl="0"/>
            <a:r>
              <a:rPr lang="tr-TR" dirty="0"/>
              <a:t>Sülfatlı cüruf çimento (TS 809)</a:t>
            </a:r>
          </a:p>
          <a:p>
            <a:pPr lvl="0"/>
            <a:r>
              <a:rPr lang="tr-TR" dirty="0"/>
              <a:t>Demir </a:t>
            </a:r>
            <a:r>
              <a:rPr lang="tr-TR" dirty="0" err="1"/>
              <a:t>portland</a:t>
            </a:r>
            <a:r>
              <a:rPr lang="tr-TR" dirty="0"/>
              <a:t> çimento (TS 20)</a:t>
            </a:r>
          </a:p>
          <a:p>
            <a:r>
              <a:rPr lang="tr-TR" dirty="0" err="1"/>
              <a:t>Sorel</a:t>
            </a:r>
            <a:r>
              <a:rPr lang="tr-TR" dirty="0"/>
              <a:t> çimentosu (TS1769)</a:t>
            </a:r>
          </a:p>
          <a:p>
            <a:r>
              <a:rPr lang="tr-TR" dirty="0"/>
              <a:t>Beyaz </a:t>
            </a:r>
            <a:r>
              <a:rPr lang="tr-TR" dirty="0" err="1"/>
              <a:t>polrtand</a:t>
            </a:r>
            <a:r>
              <a:rPr lang="tr-TR" dirty="0"/>
              <a:t> çimento (TS21)</a:t>
            </a:r>
          </a:p>
          <a:p>
            <a:r>
              <a:rPr lang="tr-TR" dirty="0" err="1"/>
              <a:t>Alüminli</a:t>
            </a:r>
            <a:r>
              <a:rPr lang="tr-TR" dirty="0"/>
              <a:t> çimento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86812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45389" y="1308969"/>
            <a:ext cx="5761546" cy="263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958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örünüş">
  <a:themeElements>
    <a:clrScheme name="Görünüş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Görünüş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Görünüş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279</TotalTime>
  <Words>248</Words>
  <Application>Microsoft Office PowerPoint</Application>
  <PresentationFormat>Geniş ekran</PresentationFormat>
  <Paragraphs>41</Paragraphs>
  <Slides>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7</vt:i4>
      </vt:variant>
    </vt:vector>
  </HeadingPairs>
  <TitlesOfParts>
    <vt:vector size="13" baseType="lpstr">
      <vt:lpstr>Arial</vt:lpstr>
      <vt:lpstr>Calibri</vt:lpstr>
      <vt:lpstr>Verdana</vt:lpstr>
      <vt:lpstr>Wingdings 2</vt:lpstr>
      <vt:lpstr>Görünüş</vt:lpstr>
      <vt:lpstr>2_Ofis Teması</vt:lpstr>
      <vt:lpstr>BETONARME</vt:lpstr>
      <vt:lpstr>DERS PROGRAMI</vt:lpstr>
      <vt:lpstr>         ***DERSTE KULLANILACAK KAYNAKLAR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BETONARME</dc:title>
  <dc:creator>TYSLAB_39</dc:creator>
  <cp:lastModifiedBy>Kedimen Kedi</cp:lastModifiedBy>
  <cp:revision>34</cp:revision>
  <dcterms:created xsi:type="dcterms:W3CDTF">2018-03-09T07:47:11Z</dcterms:created>
  <dcterms:modified xsi:type="dcterms:W3CDTF">2020-02-03T05:48:42Z</dcterms:modified>
</cp:coreProperties>
</file>