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7" r:id="rId2"/>
    <p:sldId id="275" r:id="rId3"/>
    <p:sldId id="276" r:id="rId4"/>
    <p:sldId id="278" r:id="rId5"/>
    <p:sldId id="277" r:id="rId6"/>
    <p:sldId id="279" r:id="rId7"/>
    <p:sldId id="280" r:id="rId8"/>
    <p:sldId id="281" r:id="rId9"/>
    <p:sldId id="282" r:id="rId10"/>
    <p:sldId id="283" r:id="rId11"/>
    <p:sldId id="274" r:id="rId12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zge sakiyan" userId="b6bebe72cd1ac83e" providerId="LiveId" clId="{E147FAD6-2114-374E-A4C8-9642E6507BC7}"/>
    <pc:docChg chg="modSld">
      <pc:chgData name="özge sakiyan" userId="b6bebe72cd1ac83e" providerId="LiveId" clId="{E147FAD6-2114-374E-A4C8-9642E6507BC7}" dt="2021-04-19T04:37:23.559" v="93" actId="20577"/>
      <pc:docMkLst>
        <pc:docMk/>
      </pc:docMkLst>
      <pc:sldChg chg="modSp">
        <pc:chgData name="özge sakiyan" userId="b6bebe72cd1ac83e" providerId="LiveId" clId="{E147FAD6-2114-374E-A4C8-9642E6507BC7}" dt="2021-04-19T04:37:23.559" v="93" actId="20577"/>
        <pc:sldMkLst>
          <pc:docMk/>
          <pc:sldMk cId="1035038048" sldId="276"/>
        </pc:sldMkLst>
        <pc:spChg chg="mod">
          <ac:chgData name="özge sakiyan" userId="b6bebe72cd1ac83e" providerId="LiveId" clId="{E147FAD6-2114-374E-A4C8-9642E6507BC7}" dt="2021-04-19T04:37:23.559" v="93" actId="20577"/>
          <ac:spMkLst>
            <pc:docMk/>
            <pc:sldMk cId="1035038048" sldId="276"/>
            <ac:spMk id="3" creationId="{00000000-0000-0000-0000-000000000000}"/>
          </ac:spMkLst>
        </pc:spChg>
      </pc:sldChg>
    </pc:docChg>
  </pc:docChgLst>
  <pc:docChgLst>
    <pc:chgData name="özge sakiyan" userId="b6bebe72cd1ac83e" providerId="LiveId" clId="{DFDBFAC8-727F-0440-8512-B7C46BDCE9F9}"/>
    <pc:docChg chg="modSld">
      <pc:chgData name="özge sakiyan" userId="b6bebe72cd1ac83e" providerId="LiveId" clId="{DFDBFAC8-727F-0440-8512-B7C46BDCE9F9}" dt="2021-02-26T11:22:17.192" v="10" actId="20577"/>
      <pc:docMkLst>
        <pc:docMk/>
      </pc:docMkLst>
      <pc:sldChg chg="modSp">
        <pc:chgData name="özge sakiyan" userId="b6bebe72cd1ac83e" providerId="LiveId" clId="{DFDBFAC8-727F-0440-8512-B7C46BDCE9F9}" dt="2021-02-26T11:22:17.192" v="10" actId="20577"/>
        <pc:sldMkLst>
          <pc:docMk/>
          <pc:sldMk cId="4218681406" sldId="282"/>
        </pc:sldMkLst>
        <pc:spChg chg="mod">
          <ac:chgData name="özge sakiyan" userId="b6bebe72cd1ac83e" providerId="LiveId" clId="{DFDBFAC8-727F-0440-8512-B7C46BDCE9F9}" dt="2021-02-26T11:22:17.192" v="10" actId="20577"/>
          <ac:spMkLst>
            <pc:docMk/>
            <pc:sldMk cId="4218681406" sldId="282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Asıl metin stillerini düzenlemek için tıklayın</a:t>
            </a:r>
          </a:p>
          <a:p>
            <a:pPr lvl="1" rtl="0"/>
            <a:r>
              <a:t>İkinci düzey</a:t>
            </a:r>
          </a:p>
          <a:p>
            <a:pPr lvl="2" rtl="0"/>
            <a:r>
              <a:t>Üçüncü düzey</a:t>
            </a:r>
          </a:p>
          <a:p>
            <a:pPr lvl="3" rtl="0"/>
            <a:r>
              <a:t>Dördüncü düzey</a:t>
            </a:r>
          </a:p>
          <a:p>
            <a:pPr lvl="4" rtl="0"/>
            <a:r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tr-TR"/>
              <a:t>Asıl alt başlık stilini düzenlemek için tıklayın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İki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9" name="Gr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39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22" name="Gr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40" name="Metin Yer Tutucusu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52" name="Gr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1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84" name="Gr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2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97" name="Gr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3" name="Metin Yer Tutucusu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84" name="Gr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grpSp>
        <p:nvGrpSpPr>
          <p:cNvPr id="98" name="Gr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grpSp>
        <p:nvGrpSpPr>
          <p:cNvPr id="112" name="Gr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126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/>
              <a:t>Asıl başlık stili için tıklatın</a:t>
            </a:r>
            <a:endParaRPr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/>
              <a:t>Asıl başlık stili için tıklatın</a:t>
            </a:r>
            <a:endParaRPr dirty="0"/>
          </a:p>
        </p:txBody>
      </p:sp>
      <p:grpSp>
        <p:nvGrpSpPr>
          <p:cNvPr id="8" name="Gr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Serbest 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Serbest Biçi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Gr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Serbest Biçi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Serbest Biçi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Serbest Biçi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Resim Yer Tutucusu 2" descr="Resim eklemek için boş yer tutucu. Yer tutucuya tıklayın ve eklemek istediğiniz resmi seçin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"/>
              <a:t>Asıl metin stillerini düzenle</a:t>
            </a:r>
          </a:p>
          <a:p>
            <a:pPr lvl="1" rtl="0"/>
            <a:r>
              <a:rPr lang="tr"/>
              <a:t>İkinci düzey</a:t>
            </a:r>
          </a:p>
          <a:p>
            <a:pPr lvl="2" rtl="0"/>
            <a:r>
              <a:rPr lang="tr"/>
              <a:t>Üçüncü düzey</a:t>
            </a:r>
          </a:p>
          <a:p>
            <a:pPr lvl="3" rtl="0"/>
            <a:r>
              <a:rPr lang="tr"/>
              <a:t>Dördüncü düzey</a:t>
            </a:r>
          </a:p>
          <a:p>
            <a:pPr lvl="4" rtl="0"/>
            <a:r>
              <a:rPr lang="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24.08.2016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964873" y="1761836"/>
            <a:ext cx="8158740" cy="1828800"/>
          </a:xfrm>
        </p:spPr>
        <p:txBody>
          <a:bodyPr rtlCol="0">
            <a:normAutofit/>
          </a:bodyPr>
          <a:lstStyle/>
          <a:p>
            <a:pPr rtl="0"/>
            <a:r>
              <a:rPr lang="tr" dirty="0" smtClean="0"/>
              <a:t>Rheological properties of foods</a:t>
            </a:r>
            <a:endParaRPr lang="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1604554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tr" dirty="0"/>
              <a:t>Assoc Prof. ÖZGE ŞAKIYAN DEMİRKOL</a:t>
            </a:r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r>
              <a:rPr lang="tr" sz="1200" dirty="0" smtClean="0"/>
              <a:t>17.05.2021</a:t>
            </a:r>
            <a:endParaRPr lang="tr" sz="1200" dirty="0"/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Definition of </a:t>
            </a:r>
            <a:r>
              <a:rPr lang="tr-TR" dirty="0" err="1" smtClean="0"/>
              <a:t>rheology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Rheology</a:t>
            </a:r>
            <a:r>
              <a:rPr lang="en-US" dirty="0"/>
              <a:t> is the science of flow and deformation of matter and describes the interrelation </a:t>
            </a:r>
            <a:r>
              <a:rPr lang="en-US" dirty="0" smtClean="0"/>
              <a:t>between</a:t>
            </a:r>
            <a:r>
              <a:rPr lang="tr-TR" dirty="0" smtClean="0"/>
              <a:t> </a:t>
            </a:r>
            <a:r>
              <a:rPr lang="tr-TR" dirty="0" err="1" smtClean="0"/>
              <a:t>force</a:t>
            </a:r>
            <a:r>
              <a:rPr lang="tr-TR" dirty="0"/>
              <a:t>, </a:t>
            </a:r>
            <a:r>
              <a:rPr lang="tr-TR" dirty="0" err="1"/>
              <a:t>deformation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time</a:t>
            </a:r>
            <a:r>
              <a:rPr lang="tr-TR" dirty="0" smtClean="0"/>
              <a:t>.</a:t>
            </a:r>
          </a:p>
          <a:p>
            <a:r>
              <a:rPr lang="en-US" dirty="0"/>
              <a:t>It is the study of the manner in which materials respond to applied </a:t>
            </a:r>
            <a:r>
              <a:rPr lang="en-US" dirty="0" smtClean="0"/>
              <a:t>stress</a:t>
            </a:r>
            <a:r>
              <a:rPr lang="tr-TR" dirty="0" smtClean="0"/>
              <a:t> </a:t>
            </a:r>
            <a:r>
              <a:rPr lang="en-US" dirty="0" smtClean="0"/>
              <a:t>or </a:t>
            </a:r>
            <a:r>
              <a:rPr lang="en-US" dirty="0"/>
              <a:t>strain. </a:t>
            </a:r>
            <a:endParaRPr lang="tr-TR" dirty="0" smtClean="0"/>
          </a:p>
          <a:p>
            <a:r>
              <a:rPr lang="en-US" dirty="0" smtClean="0"/>
              <a:t>The </a:t>
            </a:r>
            <a:r>
              <a:rPr lang="en-US" dirty="0"/>
              <a:t>term comes from Greek ‘</a:t>
            </a:r>
            <a:r>
              <a:rPr lang="en-US" dirty="0" err="1"/>
              <a:t>rheos</a:t>
            </a:r>
            <a:r>
              <a:rPr lang="en-US" dirty="0"/>
              <a:t>’ meaning to flow.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3408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importance</a:t>
            </a:r>
            <a:r>
              <a:rPr lang="tr-TR" dirty="0" smtClean="0"/>
              <a:t> of </a:t>
            </a:r>
            <a:r>
              <a:rPr lang="tr-TR" dirty="0" err="1" smtClean="0"/>
              <a:t>rheology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 smtClean="0"/>
              <a:t>It</a:t>
            </a:r>
            <a:r>
              <a:rPr lang="tr-TR" dirty="0" smtClean="0"/>
              <a:t> </a:t>
            </a:r>
            <a:r>
              <a:rPr lang="en-US" dirty="0" smtClean="0"/>
              <a:t>is </a:t>
            </a:r>
            <a:r>
              <a:rPr lang="en-US" dirty="0"/>
              <a:t>important in food science due to its utility in food </a:t>
            </a:r>
            <a:r>
              <a:rPr lang="en-US" dirty="0" smtClean="0"/>
              <a:t>processing</a:t>
            </a:r>
            <a:r>
              <a:rPr lang="tr-TR" dirty="0" smtClean="0"/>
              <a:t> </a:t>
            </a:r>
            <a:r>
              <a:rPr lang="tr-TR" dirty="0" err="1" smtClean="0"/>
              <a:t>operations</a:t>
            </a:r>
            <a:r>
              <a:rPr lang="tr-TR" dirty="0" smtClean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sensory</a:t>
            </a:r>
            <a:r>
              <a:rPr lang="tr-TR" dirty="0"/>
              <a:t> </a:t>
            </a:r>
            <a:r>
              <a:rPr lang="tr-TR" dirty="0" err="1"/>
              <a:t>characteristics</a:t>
            </a:r>
            <a:r>
              <a:rPr lang="tr-TR" dirty="0" smtClean="0"/>
              <a:t>.</a:t>
            </a:r>
          </a:p>
          <a:p>
            <a:r>
              <a:rPr lang="en-US" dirty="0"/>
              <a:t>It gives information about the microstructure of a food.</a:t>
            </a:r>
          </a:p>
          <a:p>
            <a:r>
              <a:rPr lang="en-US" dirty="0"/>
              <a:t>Rheology properties are manifestation of the rate and nature of the deformation that occurs when </a:t>
            </a:r>
            <a:r>
              <a:rPr lang="en-US" dirty="0" smtClean="0"/>
              <a:t>a</a:t>
            </a:r>
            <a:r>
              <a:rPr lang="tr-TR" dirty="0" smtClean="0"/>
              <a:t> </a:t>
            </a:r>
            <a:r>
              <a:rPr lang="en-US" dirty="0" smtClean="0"/>
              <a:t>material </a:t>
            </a:r>
            <a:r>
              <a:rPr lang="en-US" dirty="0"/>
              <a:t>is stressed. These parameters can be used to predict how the fluid will behave in a </a:t>
            </a:r>
            <a:r>
              <a:rPr lang="en-US" dirty="0" smtClean="0"/>
              <a:t>process</a:t>
            </a:r>
            <a:r>
              <a:rPr lang="tr-TR" dirty="0" smtClean="0"/>
              <a:t> </a:t>
            </a:r>
            <a:r>
              <a:rPr lang="en-US" dirty="0" smtClean="0"/>
              <a:t>and </a:t>
            </a:r>
            <a:r>
              <a:rPr lang="en-US" dirty="0"/>
              <a:t>in determining the energy requirement for transporting the fluid from one point to another </a:t>
            </a:r>
            <a:r>
              <a:rPr lang="en-US" dirty="0" smtClean="0"/>
              <a:t>in</a:t>
            </a:r>
            <a:r>
              <a:rPr lang="tr-TR" dirty="0" smtClean="0"/>
              <a:t> </a:t>
            </a:r>
            <a:r>
              <a:rPr lang="en-US" dirty="0" smtClean="0"/>
              <a:t>processing </a:t>
            </a:r>
            <a:r>
              <a:rPr lang="en-US" dirty="0"/>
              <a:t>plant. </a:t>
            </a:r>
            <a:endParaRPr lang="tr-TR" dirty="0" smtClean="0"/>
          </a:p>
          <a:p>
            <a:r>
              <a:rPr lang="en-US" dirty="0" smtClean="0"/>
              <a:t>Rheological </a:t>
            </a:r>
            <a:r>
              <a:rPr lang="en-US" dirty="0"/>
              <a:t>parameters are also useful in defining the quality attribute of </a:t>
            </a:r>
            <a:r>
              <a:rPr lang="en-US" dirty="0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products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589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0"/>
            <a:ext cx="6433560" cy="678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4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65212" y="267855"/>
            <a:ext cx="10058402" cy="1219200"/>
          </a:xfrm>
        </p:spPr>
        <p:txBody>
          <a:bodyPr/>
          <a:lstStyle/>
          <a:p>
            <a:r>
              <a:rPr lang="tr-TR" dirty="0" err="1" smtClean="0"/>
              <a:t>Rheological</a:t>
            </a:r>
            <a:r>
              <a:rPr lang="tr-TR" dirty="0" smtClean="0"/>
              <a:t> </a:t>
            </a:r>
            <a:r>
              <a:rPr lang="tr-TR" dirty="0" err="1" smtClean="0"/>
              <a:t>properties</a:t>
            </a:r>
            <a:r>
              <a:rPr lang="tr-TR" dirty="0" smtClean="0"/>
              <a:t> of </a:t>
            </a:r>
            <a:r>
              <a:rPr lang="tr-TR" dirty="0" err="1" smtClean="0"/>
              <a:t>fluids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0074" y="1752600"/>
            <a:ext cx="5735782" cy="4229100"/>
          </a:xfrm>
        </p:spPr>
        <p:txBody>
          <a:bodyPr>
            <a:normAutofit fontScale="70000" lnSpcReduction="20000"/>
          </a:bodyPr>
          <a:lstStyle/>
          <a:p>
            <a:r>
              <a:rPr lang="tr-TR" b="1" dirty="0" err="1" smtClean="0"/>
              <a:t>Newtonian</a:t>
            </a:r>
            <a:r>
              <a:rPr lang="tr-TR" b="1" dirty="0" smtClean="0"/>
              <a:t> </a:t>
            </a:r>
            <a:r>
              <a:rPr lang="tr-TR" b="1" dirty="0" err="1" smtClean="0"/>
              <a:t>foods</a:t>
            </a:r>
            <a:r>
              <a:rPr lang="tr-TR" b="1" dirty="0" smtClean="0"/>
              <a:t>: </a:t>
            </a:r>
            <a:r>
              <a:rPr lang="en-US" dirty="0"/>
              <a:t>Newtonian fluids are fluids which exhibit a linear increase in the shear stress with the rate of </a:t>
            </a:r>
            <a:r>
              <a:rPr lang="en-US" dirty="0" smtClean="0"/>
              <a:t>shear.</a:t>
            </a:r>
            <a:r>
              <a:rPr lang="tr-TR" dirty="0" smtClean="0"/>
              <a:t> </a:t>
            </a:r>
            <a:r>
              <a:rPr lang="en-US" dirty="0" smtClean="0"/>
              <a:t>These </a:t>
            </a:r>
            <a:r>
              <a:rPr lang="en-US" dirty="0"/>
              <a:t>fluids exhibit a linear relationship between the shear stress and the rate of shear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tr-TR" b="1" dirty="0" err="1" smtClean="0"/>
              <a:t>Non-newtonian</a:t>
            </a:r>
            <a:r>
              <a:rPr lang="tr-TR" b="1" dirty="0" smtClean="0"/>
              <a:t> </a:t>
            </a:r>
            <a:r>
              <a:rPr lang="tr-TR" b="1" dirty="0" err="1" smtClean="0"/>
              <a:t>foods</a:t>
            </a:r>
            <a:r>
              <a:rPr lang="tr-TR" b="1" dirty="0" smtClean="0"/>
              <a:t>: </a:t>
            </a:r>
            <a:r>
              <a:rPr lang="en-US" dirty="0"/>
              <a:t>A non-Newtonian fluid is broadly defined as one for which the relationship between shear stress </a:t>
            </a:r>
            <a:r>
              <a:rPr lang="en-US" dirty="0" smtClean="0"/>
              <a:t>and</a:t>
            </a:r>
            <a:r>
              <a:rPr lang="tr-TR" dirty="0" smtClean="0"/>
              <a:t> </a:t>
            </a:r>
            <a:r>
              <a:rPr lang="en-US" dirty="0" smtClean="0"/>
              <a:t>shear </a:t>
            </a:r>
            <a:r>
              <a:rPr lang="en-US" dirty="0"/>
              <a:t>rate is not a constant. When the shear rate is varied, the shear stress doesn't vary in the </a:t>
            </a:r>
            <a:r>
              <a:rPr lang="en-US" dirty="0" smtClean="0"/>
              <a:t>same</a:t>
            </a:r>
            <a:r>
              <a:rPr lang="tr-TR" dirty="0" smtClean="0"/>
              <a:t> </a:t>
            </a:r>
            <a:r>
              <a:rPr lang="en-US" dirty="0" smtClean="0"/>
              <a:t>proportion</a:t>
            </a:r>
            <a:r>
              <a:rPr lang="en-US" dirty="0"/>
              <a:t>. These fluids </a:t>
            </a:r>
            <a:r>
              <a:rPr lang="en-US" dirty="0" err="1"/>
              <a:t>exibit</a:t>
            </a:r>
            <a:r>
              <a:rPr lang="en-US" dirty="0"/>
              <a:t> either shear thinning or shear thickening </a:t>
            </a:r>
            <a:r>
              <a:rPr lang="en-US" dirty="0" err="1"/>
              <a:t>behaviour</a:t>
            </a:r>
            <a:r>
              <a:rPr lang="en-US" dirty="0"/>
              <a:t> and some exhibit </a:t>
            </a:r>
            <a:r>
              <a:rPr lang="en-US" dirty="0" smtClean="0"/>
              <a:t>a</a:t>
            </a:r>
            <a:r>
              <a:rPr lang="tr-TR" dirty="0" smtClean="0"/>
              <a:t> </a:t>
            </a:r>
            <a:r>
              <a:rPr lang="en-US" dirty="0" smtClean="0"/>
              <a:t>yield </a:t>
            </a:r>
            <a:r>
              <a:rPr lang="en-US" dirty="0"/>
              <a:t>stress. The two most commonly used equations for characterizing non-Newtonian fluids are </a:t>
            </a:r>
            <a:r>
              <a:rPr lang="en-US" dirty="0" smtClean="0"/>
              <a:t>the</a:t>
            </a:r>
            <a:r>
              <a:rPr lang="tr-TR" dirty="0" smtClean="0"/>
              <a:t> </a:t>
            </a:r>
            <a:r>
              <a:rPr lang="en-US" dirty="0" smtClean="0"/>
              <a:t>power </a:t>
            </a:r>
            <a:r>
              <a:rPr lang="en-US" dirty="0"/>
              <a:t>law </a:t>
            </a:r>
            <a:r>
              <a:rPr lang="en-US" dirty="0" smtClean="0"/>
              <a:t>model</a:t>
            </a:r>
            <a:r>
              <a:rPr lang="tr-TR" dirty="0" smtClean="0"/>
              <a:t> </a:t>
            </a:r>
            <a:r>
              <a:rPr lang="en-US" dirty="0" smtClean="0"/>
              <a:t>and </a:t>
            </a:r>
            <a:r>
              <a:rPr lang="en-US" dirty="0"/>
              <a:t>Herschel-</a:t>
            </a:r>
            <a:r>
              <a:rPr lang="en-US" dirty="0" err="1"/>
              <a:t>Bulkley</a:t>
            </a:r>
            <a:r>
              <a:rPr lang="en-US" dirty="0"/>
              <a:t> </a:t>
            </a:r>
            <a:r>
              <a:rPr lang="en-US" dirty="0" smtClean="0"/>
              <a:t>model </a:t>
            </a:r>
            <a:r>
              <a:rPr lang="en-US" dirty="0"/>
              <a:t>for fluids.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577" y="2038928"/>
            <a:ext cx="5972175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73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60218" y="320963"/>
            <a:ext cx="4904509" cy="5660737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(A) Time-independent flow of non-Newtonian foods:</a:t>
            </a:r>
          </a:p>
          <a:p>
            <a:r>
              <a:rPr lang="en-US" dirty="0"/>
              <a:t>The fluid foods whose viscosity is not influenced by the shearing time at a constant shear rate </a:t>
            </a:r>
            <a:r>
              <a:rPr lang="tr-TR" dirty="0"/>
              <a:t>s</a:t>
            </a:r>
            <a:r>
              <a:rPr lang="en-US" dirty="0" smtClean="0"/>
              <a:t>how</a:t>
            </a:r>
            <a:r>
              <a:rPr lang="tr-TR" dirty="0" smtClean="0"/>
              <a:t> </a:t>
            </a:r>
            <a:r>
              <a:rPr lang="en-US" dirty="0" smtClean="0"/>
              <a:t>two </a:t>
            </a:r>
            <a:r>
              <a:rPr lang="en-US" dirty="0"/>
              <a:t>distinct patterns of stress – shear rate relationship </a:t>
            </a:r>
            <a:r>
              <a:rPr lang="en-US" dirty="0" err="1"/>
              <a:t>i.e</a:t>
            </a:r>
            <a:r>
              <a:rPr lang="en-US" dirty="0"/>
              <a:t> shear-thinning and shear-thickening.</a:t>
            </a:r>
          </a:p>
          <a:p>
            <a:r>
              <a:rPr lang="en-US" b="1" dirty="0"/>
              <a:t>(</a:t>
            </a:r>
            <a:r>
              <a:rPr lang="en-US" b="1" dirty="0" err="1"/>
              <a:t>i</a:t>
            </a:r>
            <a:r>
              <a:rPr lang="en-US" b="1" dirty="0"/>
              <a:t>) </a:t>
            </a:r>
            <a:r>
              <a:rPr lang="en-US" b="1" dirty="0" err="1"/>
              <a:t>Pseudoplastic</a:t>
            </a:r>
            <a:r>
              <a:rPr lang="en-US" b="1" dirty="0"/>
              <a:t>/shear-thinning fluids</a:t>
            </a:r>
            <a:r>
              <a:rPr lang="en-US" dirty="0"/>
              <a:t>: - This type of fluids will display a decreasing </a:t>
            </a:r>
            <a:r>
              <a:rPr lang="en-US" dirty="0" smtClean="0"/>
              <a:t>consistency</a:t>
            </a:r>
            <a:r>
              <a:rPr lang="tr-TR" dirty="0" smtClean="0"/>
              <a:t> </a:t>
            </a:r>
            <a:r>
              <a:rPr lang="en-US" dirty="0" smtClean="0"/>
              <a:t>with </a:t>
            </a:r>
            <a:r>
              <a:rPr lang="en-US" dirty="0"/>
              <a:t>an increasing shear </a:t>
            </a:r>
            <a:r>
              <a:rPr lang="en-US" dirty="0" smtClean="0"/>
              <a:t>rate</a:t>
            </a:r>
            <a:endParaRPr lang="tr-TR" dirty="0"/>
          </a:p>
          <a:p>
            <a:pPr marL="0" indent="0">
              <a:buNone/>
            </a:pPr>
            <a:r>
              <a:rPr lang="tr-TR" dirty="0" err="1" smtClean="0"/>
              <a:t>E.g</a:t>
            </a:r>
            <a:r>
              <a:rPr lang="tr-TR" dirty="0" smtClean="0"/>
              <a:t>. </a:t>
            </a:r>
            <a:r>
              <a:rPr lang="en-US" dirty="0" smtClean="0"/>
              <a:t>fruit </a:t>
            </a:r>
            <a:r>
              <a:rPr lang="en-US" dirty="0"/>
              <a:t>and vegetable purees and gum solutions are the examples of </a:t>
            </a:r>
            <a:r>
              <a:rPr lang="en-US" dirty="0" err="1" smtClean="0"/>
              <a:t>psedo</a:t>
            </a:r>
            <a:r>
              <a:rPr lang="en-US" dirty="0" smtClean="0"/>
              <a:t>-plastic</a:t>
            </a:r>
            <a:r>
              <a:rPr lang="tr-TR" dirty="0" smtClean="0"/>
              <a:t> </a:t>
            </a:r>
            <a:r>
              <a:rPr lang="tr-TR" dirty="0" err="1" smtClean="0"/>
              <a:t>fluid</a:t>
            </a:r>
            <a:r>
              <a:rPr lang="tr-TR" dirty="0" smtClean="0"/>
              <a:t> </a:t>
            </a:r>
            <a:r>
              <a:rPr lang="tr-TR" dirty="0" err="1"/>
              <a:t>food</a:t>
            </a:r>
            <a:r>
              <a:rPr lang="tr-TR" dirty="0"/>
              <a:t> </a:t>
            </a:r>
            <a:r>
              <a:rPr lang="tr-TR" dirty="0" err="1"/>
              <a:t>products</a:t>
            </a:r>
            <a:r>
              <a:rPr lang="tr-TR" dirty="0"/>
              <a:t>.</a:t>
            </a:r>
          </a:p>
          <a:p>
            <a:r>
              <a:rPr lang="en-US" b="1" dirty="0"/>
              <a:t>(ii) Dilatant/shear-thickening flow </a:t>
            </a:r>
            <a:r>
              <a:rPr lang="en-US" b="1" dirty="0" err="1"/>
              <a:t>behaviour</a:t>
            </a:r>
            <a:r>
              <a:rPr lang="en-US" dirty="0"/>
              <a:t>:- This type of fluid will display an </a:t>
            </a:r>
            <a:r>
              <a:rPr lang="en-US" dirty="0" smtClean="0"/>
              <a:t>increasing</a:t>
            </a:r>
            <a:r>
              <a:rPr lang="tr-TR" dirty="0" smtClean="0"/>
              <a:t> </a:t>
            </a:r>
            <a:r>
              <a:rPr lang="en-US" dirty="0" smtClean="0"/>
              <a:t>viscosity </a:t>
            </a:r>
            <a:r>
              <a:rPr lang="en-US" dirty="0"/>
              <a:t>with increase in shear rate. </a:t>
            </a:r>
            <a:endParaRPr lang="tr-TR" dirty="0" smtClean="0"/>
          </a:p>
          <a:p>
            <a:r>
              <a:rPr lang="en-US" dirty="0" err="1" smtClean="0"/>
              <a:t>Dilatancy</a:t>
            </a:r>
            <a:r>
              <a:rPr lang="en-US" dirty="0" smtClean="0"/>
              <a:t> </a:t>
            </a:r>
            <a:r>
              <a:rPr lang="en-US" dirty="0"/>
              <a:t>is frequently observed in fluids containing high </a:t>
            </a:r>
            <a:r>
              <a:rPr lang="en-US" dirty="0" smtClean="0"/>
              <a:t>level</a:t>
            </a:r>
            <a:r>
              <a:rPr lang="tr-TR" dirty="0" smtClean="0"/>
              <a:t> </a:t>
            </a:r>
            <a:r>
              <a:rPr lang="en-US" dirty="0" smtClean="0"/>
              <a:t>of </a:t>
            </a:r>
            <a:r>
              <a:rPr lang="en-US" dirty="0"/>
              <a:t>deflocculated solids, such as candy compounds, cooked corn starch paste, certain types of </a:t>
            </a:r>
            <a:r>
              <a:rPr lang="en-US" dirty="0" smtClean="0"/>
              <a:t>honey</a:t>
            </a:r>
            <a:r>
              <a:rPr lang="tr-TR" dirty="0" smtClean="0"/>
              <a:t> </a:t>
            </a:r>
            <a:r>
              <a:rPr lang="en-US" dirty="0" smtClean="0"/>
              <a:t>etc</a:t>
            </a:r>
            <a:r>
              <a:rPr lang="en-US" dirty="0"/>
              <a:t>. </a:t>
            </a:r>
            <a:r>
              <a:rPr lang="en-US" dirty="0" err="1"/>
              <a:t>Dilatancy</a:t>
            </a:r>
            <a:r>
              <a:rPr lang="en-US" dirty="0"/>
              <a:t> is also referred to as shear-thickening flow </a:t>
            </a:r>
            <a:r>
              <a:rPr lang="en-US" dirty="0" err="1"/>
              <a:t>behaviour</a:t>
            </a:r>
            <a:r>
              <a:rPr lang="en-US" dirty="0"/>
              <a:t>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817" y="320963"/>
            <a:ext cx="654367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2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4" y="443345"/>
            <a:ext cx="10058400" cy="5538355"/>
          </a:xfrm>
        </p:spPr>
        <p:txBody>
          <a:bodyPr>
            <a:normAutofit/>
          </a:bodyPr>
          <a:lstStyle/>
          <a:p>
            <a:r>
              <a:rPr lang="en-US" b="1" dirty="0"/>
              <a:t>(B) Time-dependent flow of non-Newtonian foods:</a:t>
            </a:r>
          </a:p>
          <a:p>
            <a:pPr marL="0" indent="0">
              <a:buNone/>
            </a:pPr>
            <a:r>
              <a:rPr lang="en-US" dirty="0"/>
              <a:t>Certain non-Newtonian fluids show a time-dependent stress-shear </a:t>
            </a:r>
            <a:r>
              <a:rPr lang="en-US" dirty="0" smtClean="0"/>
              <a:t>relationship</a:t>
            </a:r>
            <a:r>
              <a:rPr lang="tr-TR" dirty="0" smtClean="0"/>
              <a:t>.</a:t>
            </a:r>
          </a:p>
          <a:p>
            <a:r>
              <a:rPr lang="en-US" b="1" dirty="0"/>
              <a:t>(</a:t>
            </a:r>
            <a:r>
              <a:rPr lang="en-US" b="1" dirty="0" err="1"/>
              <a:t>i</a:t>
            </a:r>
            <a:r>
              <a:rPr lang="en-US" b="1" dirty="0"/>
              <a:t>) </a:t>
            </a:r>
            <a:r>
              <a:rPr lang="en-US" b="1" dirty="0" err="1"/>
              <a:t>Thixotropy</a:t>
            </a:r>
            <a:r>
              <a:rPr lang="en-US" dirty="0"/>
              <a:t>: - When at a constant shear rate, the stress decreases over a period of time due </a:t>
            </a:r>
            <a:r>
              <a:rPr lang="en-US" dirty="0" smtClean="0"/>
              <a:t>t</a:t>
            </a:r>
            <a:r>
              <a:rPr lang="tr-TR" dirty="0" smtClean="0"/>
              <a:t>o </a:t>
            </a:r>
            <a:r>
              <a:rPr lang="en-US" dirty="0" smtClean="0"/>
              <a:t>structure </a:t>
            </a:r>
            <a:r>
              <a:rPr lang="en-US" dirty="0"/>
              <a:t>breakdown until eventually it reaches a steady value, the product is said to be </a:t>
            </a:r>
            <a:r>
              <a:rPr lang="en-US" dirty="0" smtClean="0"/>
              <a:t>thixotropic.</a:t>
            </a:r>
            <a:r>
              <a:rPr lang="tr-TR" dirty="0" smtClean="0"/>
              <a:t> </a:t>
            </a:r>
            <a:r>
              <a:rPr lang="en-US" dirty="0" smtClean="0"/>
              <a:t>Aged </a:t>
            </a:r>
            <a:r>
              <a:rPr lang="en-US" dirty="0"/>
              <a:t>condensed milk, cream and ice cream mix, egg white etc. revel </a:t>
            </a:r>
            <a:r>
              <a:rPr lang="en-US" dirty="0" err="1"/>
              <a:t>thixotropy</a:t>
            </a:r>
            <a:r>
              <a:rPr lang="en-US" dirty="0"/>
              <a:t>.</a:t>
            </a:r>
          </a:p>
          <a:p>
            <a:r>
              <a:rPr lang="en-US" b="1" dirty="0"/>
              <a:t>(ii) </a:t>
            </a:r>
            <a:r>
              <a:rPr lang="en-US" b="1" dirty="0" err="1"/>
              <a:t>Rheopectic</a:t>
            </a:r>
            <a:r>
              <a:rPr lang="en-US" dirty="0"/>
              <a:t>: - This essentially the opposite of thixotropic </a:t>
            </a:r>
            <a:r>
              <a:rPr lang="en-US" dirty="0" err="1"/>
              <a:t>behaviour</a:t>
            </a:r>
            <a:r>
              <a:rPr lang="en-US" dirty="0"/>
              <a:t>, in which the fluids </a:t>
            </a:r>
            <a:r>
              <a:rPr lang="en-US" dirty="0" smtClean="0"/>
              <a:t>viscosity</a:t>
            </a:r>
            <a:r>
              <a:rPr lang="tr-TR" dirty="0" smtClean="0"/>
              <a:t> </a:t>
            </a:r>
            <a:r>
              <a:rPr lang="en-US" dirty="0" smtClean="0"/>
              <a:t>increases </a:t>
            </a:r>
            <a:r>
              <a:rPr lang="en-US" dirty="0"/>
              <a:t>with time as it is sheared at a constant rate. </a:t>
            </a:r>
            <a:r>
              <a:rPr lang="en-US" dirty="0" err="1"/>
              <a:t>Rheopectic</a:t>
            </a:r>
            <a:r>
              <a:rPr lang="en-US" dirty="0"/>
              <a:t> fluids are rarely encountered. </a:t>
            </a: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6684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Measurement</a:t>
            </a:r>
            <a:r>
              <a:rPr lang="tr-TR" dirty="0" smtClean="0"/>
              <a:t> of </a:t>
            </a:r>
            <a:r>
              <a:rPr lang="tr-TR" dirty="0" err="1" smtClean="0"/>
              <a:t>rheological</a:t>
            </a:r>
            <a:r>
              <a:rPr lang="tr-TR" dirty="0" smtClean="0"/>
              <a:t> </a:t>
            </a:r>
            <a:r>
              <a:rPr lang="tr-TR" dirty="0" err="1" smtClean="0"/>
              <a:t>properties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Foods are diverse and complex materials which exhibit a wide range of different rheological properties, </a:t>
            </a:r>
            <a:r>
              <a:rPr lang="en-US" i="1" dirty="0"/>
              <a:t>e.g., </a:t>
            </a:r>
            <a:r>
              <a:rPr lang="en-US" dirty="0"/>
              <a:t>solids, liquids, plastics and viscoelastic </a:t>
            </a:r>
            <a:r>
              <a:rPr lang="en-US" dirty="0" err="1" smtClean="0"/>
              <a:t>behaviour</a:t>
            </a:r>
            <a:r>
              <a:rPr lang="en-US" dirty="0" smtClean="0"/>
              <a:t>.</a:t>
            </a:r>
            <a:r>
              <a:rPr lang="tr-TR" dirty="0"/>
              <a:t> </a:t>
            </a:r>
            <a:endParaRPr lang="tr-TR" dirty="0" smtClean="0"/>
          </a:p>
          <a:p>
            <a:r>
              <a:rPr lang="en-US" dirty="0" smtClean="0"/>
              <a:t>Consequently</a:t>
            </a:r>
            <a:r>
              <a:rPr lang="en-US" dirty="0"/>
              <a:t>, a variety of different instruments have been developed for characterizing their rheological </a:t>
            </a:r>
            <a:r>
              <a:rPr lang="en-US" dirty="0" smtClean="0"/>
              <a:t>properties.</a:t>
            </a:r>
            <a:endParaRPr lang="tr-TR" dirty="0"/>
          </a:p>
          <a:p>
            <a:r>
              <a:rPr lang="en-US" dirty="0" smtClean="0"/>
              <a:t>Instruments </a:t>
            </a:r>
            <a:r>
              <a:rPr lang="en-US" dirty="0"/>
              <a:t>vary according to the type of deformation they apply to the sample (shear, compression, elongation or some combination), the property measured, the cost, the ease of operation </a:t>
            </a:r>
            <a:r>
              <a:rPr lang="en-US" i="1" dirty="0" err="1"/>
              <a:t>etc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8279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3105" y="628073"/>
            <a:ext cx="7404531" cy="5427518"/>
          </a:xfrm>
        </p:spPr>
        <p:txBody>
          <a:bodyPr>
            <a:normAutofit fontScale="92500"/>
          </a:bodyPr>
          <a:lstStyle/>
          <a:p>
            <a:r>
              <a:rPr lang="tr-TR" dirty="0" err="1" smtClean="0"/>
              <a:t>Shear</a:t>
            </a:r>
            <a:r>
              <a:rPr lang="tr-TR" dirty="0" smtClean="0"/>
              <a:t> </a:t>
            </a:r>
            <a:r>
              <a:rPr lang="tr-TR" dirty="0" err="1" smtClean="0"/>
              <a:t>measurements</a:t>
            </a:r>
            <a:r>
              <a:rPr lang="tr-TR" dirty="0" smtClean="0"/>
              <a:t>:</a:t>
            </a:r>
          </a:p>
          <a:p>
            <a:pPr marL="0" indent="0">
              <a:buNone/>
            </a:pPr>
            <a:r>
              <a:rPr lang="tr-TR" b="1" u="sng" dirty="0" smtClean="0"/>
              <a:t>1.</a:t>
            </a:r>
            <a:r>
              <a:rPr lang="en-US" b="1" u="sng" dirty="0" smtClean="0"/>
              <a:t>Capillary </a:t>
            </a:r>
            <a:r>
              <a:rPr lang="en-US" b="1" u="sng" dirty="0"/>
              <a:t>viscometers</a:t>
            </a:r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simplest and most commonly used capillary viscometer is the Ostwald </a:t>
            </a:r>
            <a:r>
              <a:rPr lang="en-US" dirty="0" smtClean="0"/>
              <a:t>viscometer.</a:t>
            </a:r>
            <a:r>
              <a:rPr lang="tr-TR" dirty="0"/>
              <a:t> </a:t>
            </a:r>
            <a:r>
              <a:rPr lang="en-US" dirty="0" smtClean="0"/>
              <a:t>This </a:t>
            </a:r>
            <a:r>
              <a:rPr lang="en-US" dirty="0"/>
              <a:t>consists of a glass U-tube into which the sample to be analyzed is </a:t>
            </a:r>
            <a:r>
              <a:rPr lang="en-US" dirty="0" smtClean="0"/>
              <a:t>poured.</a:t>
            </a:r>
            <a:r>
              <a:rPr lang="tr-TR" dirty="0"/>
              <a:t> </a:t>
            </a:r>
            <a:r>
              <a:rPr lang="en-US" dirty="0" smtClean="0"/>
              <a:t>The </a:t>
            </a:r>
            <a:r>
              <a:rPr lang="en-US" dirty="0"/>
              <a:t>whole arrangement is placed in a </a:t>
            </a:r>
            <a:r>
              <a:rPr lang="en-US" dirty="0" err="1"/>
              <a:t>thermostated</a:t>
            </a:r>
            <a:r>
              <a:rPr lang="en-US" dirty="0"/>
              <a:t> water-bath to reach the measurement </a:t>
            </a:r>
            <a:r>
              <a:rPr lang="en-US" dirty="0" smtClean="0"/>
              <a:t>temperature.</a:t>
            </a:r>
            <a:r>
              <a:rPr lang="tr-TR" dirty="0"/>
              <a:t> </a:t>
            </a:r>
            <a:r>
              <a:rPr lang="en-US" dirty="0" smtClean="0"/>
              <a:t>The </a:t>
            </a:r>
            <a:r>
              <a:rPr lang="en-US" dirty="0"/>
              <a:t>viscosity of the liquid is measured by sucking up liquid into one of the arms of the tube using a slight vacuum and then measuring the time taken for it to flow back through a capillary of known radius and </a:t>
            </a:r>
            <a:r>
              <a:rPr lang="en-US" dirty="0" smtClean="0"/>
              <a:t>length.</a:t>
            </a:r>
            <a:r>
              <a:rPr lang="tr-TR" dirty="0"/>
              <a:t> </a:t>
            </a:r>
            <a:r>
              <a:rPr lang="en-US" dirty="0" smtClean="0"/>
              <a:t>The </a:t>
            </a:r>
            <a:r>
              <a:rPr lang="en-US" dirty="0"/>
              <a:t>time t taken to travel through the capillary is related to the viscosity</a:t>
            </a:r>
            <a:endParaRPr lang="tr-TR" dirty="0" smtClean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7636" y="1686537"/>
            <a:ext cx="4584268" cy="3878372"/>
          </a:xfrm>
          <a:prstGeom prst="rect">
            <a:avLst/>
          </a:prstGeom>
        </p:spPr>
      </p:pic>
      <p:sp>
        <p:nvSpPr>
          <p:cNvPr id="8" name="Dikdörtgen 7"/>
          <p:cNvSpPr/>
          <p:nvPr/>
        </p:nvSpPr>
        <p:spPr>
          <a:xfrm>
            <a:off x="0" y="27908"/>
            <a:ext cx="1168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Instruments can be conveniently categorized according to whether they utilize simple compression (or elongation) or shear forces.</a:t>
            </a:r>
            <a:r>
              <a:rPr lang="tr-TR" dirty="0"/>
              <a:t> </a:t>
            </a:r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focus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second</a:t>
            </a:r>
            <a:r>
              <a:rPr lang="tr-TR" dirty="0"/>
              <a:t> </a:t>
            </a:r>
            <a:r>
              <a:rPr lang="tr-TR" dirty="0" err="1"/>
              <a:t>one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322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2.</a:t>
            </a:r>
            <a:r>
              <a:rPr lang="en-US" b="1" dirty="0" smtClean="0"/>
              <a:t>Mechanical </a:t>
            </a:r>
            <a:r>
              <a:rPr lang="en-US" b="1" dirty="0"/>
              <a:t>Viscometers and Dynamic </a:t>
            </a:r>
            <a:r>
              <a:rPr lang="en-US" b="1" dirty="0" err="1"/>
              <a:t>Rheometers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4" y="1752600"/>
            <a:ext cx="10058400" cy="114761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number of analytical instruments have been designed that can measure the shear properties of liquids, viscoelastic materials, plastics and solids</a:t>
            </a:r>
            <a:r>
              <a:rPr lang="en-US" dirty="0" smtClean="0"/>
              <a:t>.</a:t>
            </a:r>
            <a:endParaRPr lang="tr-TR" dirty="0" smtClean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9406" y="2475345"/>
            <a:ext cx="4142594" cy="438265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2" y="3205740"/>
            <a:ext cx="3221541" cy="3652260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3486224" y="3235511"/>
            <a:ext cx="466024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These instruments are usually computer controlled and can carry out sophisticated test procedures as a function of time, temperature, shear rate or frequency.</a:t>
            </a:r>
            <a:endParaRPr lang="tr-TR" dirty="0"/>
          </a:p>
          <a:p>
            <a:r>
              <a:rPr lang="en-US" dirty="0"/>
              <a:t>Most of these instruments can be adapted to carry out tests using either the concentric cylinder, cone-and-plate or parallel plate arrangements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3185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Yer Tutucusu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" r="1313"/>
          <a:stretch>
            <a:fillRect/>
          </a:stretch>
        </p:blipFill>
        <p:spPr/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127131" y="3860321"/>
            <a:ext cx="3840480" cy="406879"/>
          </a:xfrm>
        </p:spPr>
        <p:txBody>
          <a:bodyPr>
            <a:noAutofit/>
          </a:bodyPr>
          <a:lstStyle/>
          <a:p>
            <a:r>
              <a:rPr lang="tr-TR" sz="2000" dirty="0" err="1"/>
              <a:t>Thanks</a:t>
            </a:r>
            <a:r>
              <a:rPr lang="tr-TR" sz="2000" dirty="0"/>
              <a:t>!!!!</a:t>
            </a:r>
          </a:p>
          <a:p>
            <a:endParaRPr lang="tr-TR" sz="2000" dirty="0"/>
          </a:p>
          <a:p>
            <a:r>
              <a:rPr lang="tr-TR" sz="2000" dirty="0"/>
              <a:t>osakiyan@ankara.edu.tr</a:t>
            </a:r>
          </a:p>
        </p:txBody>
      </p:sp>
    </p:spTree>
    <p:extLst>
      <p:ext uri="{BB962C8B-B14F-4D97-AF65-F5344CB8AC3E}">
        <p14:creationId xmlns:p14="http://schemas.microsoft.com/office/powerpoint/2010/main" val="265251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Doğa Çizimi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Doğa sunumu, resimli manzara tasarımı (geniş ekran)</Template>
  <TotalTime>3194</TotalTime>
  <Words>780</Words>
  <Application>Microsoft Office PowerPoint</Application>
  <PresentationFormat>Geniş ekran</PresentationFormat>
  <Paragraphs>46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4" baseType="lpstr">
      <vt:lpstr>Arial</vt:lpstr>
      <vt:lpstr>Segoe Print</vt:lpstr>
      <vt:lpstr>Doğa Çizimi 16x9</vt:lpstr>
      <vt:lpstr>Rheological properties of foods</vt:lpstr>
      <vt:lpstr>Definition of rheology</vt:lpstr>
      <vt:lpstr>The importance of rheology</vt:lpstr>
      <vt:lpstr>PowerPoint Sunusu</vt:lpstr>
      <vt:lpstr>Rheological properties of fluids</vt:lpstr>
      <vt:lpstr>PowerPoint Sunusu</vt:lpstr>
      <vt:lpstr>PowerPoint Sunusu</vt:lpstr>
      <vt:lpstr>Measurement of rheological properties</vt:lpstr>
      <vt:lpstr>PowerPoint Sunusu</vt:lpstr>
      <vt:lpstr>2.Mechanical Viscometers and Dynamic Rheometers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TASARIM SÜRECİ</dc:title>
  <dc:creator>Dell</dc:creator>
  <cp:lastModifiedBy>Ozge Sakiyan Demirkol</cp:lastModifiedBy>
  <cp:revision>187</cp:revision>
  <dcterms:created xsi:type="dcterms:W3CDTF">2020-12-24T16:23:35Z</dcterms:created>
  <dcterms:modified xsi:type="dcterms:W3CDTF">2021-05-17T06:17:02Z</dcterms:modified>
</cp:coreProperties>
</file>