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7" r:id="rId2"/>
    <p:sldId id="275" r:id="rId3"/>
    <p:sldId id="276" r:id="rId4"/>
    <p:sldId id="277" r:id="rId5"/>
    <p:sldId id="278" r:id="rId6"/>
    <p:sldId id="279" r:id="rId7"/>
    <p:sldId id="280" r:id="rId8"/>
    <p:sldId id="281" r:id="rId9"/>
    <p:sldId id="282" r:id="rId10"/>
    <p:sldId id="274" r:id="rId11"/>
  </p:sldIdLst>
  <p:sldSz cx="12192000" cy="6858000"/>
  <p:notesSz cx="6858000" cy="9144000"/>
  <p:defaultTextStyle>
    <a:defPPr rtl="0"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5" autoAdjust="0"/>
    <p:restoredTop sz="94660"/>
  </p:normalViewPr>
  <p:slideViewPr>
    <p:cSldViewPr snapToGrid="0">
      <p:cViewPr>
        <p:scale>
          <a:sx n="83" d="100"/>
          <a:sy n="83" d="100"/>
        </p:scale>
        <p:origin x="68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78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özge sakiyan" userId="b6bebe72cd1ac83e" providerId="LiveId" clId="{E147FAD6-2114-374E-A4C8-9642E6507BC7}"/>
    <pc:docChg chg="modSld">
      <pc:chgData name="özge sakiyan" userId="b6bebe72cd1ac83e" providerId="LiveId" clId="{E147FAD6-2114-374E-A4C8-9642E6507BC7}" dt="2021-04-19T04:37:23.559" v="93" actId="20577"/>
      <pc:docMkLst>
        <pc:docMk/>
      </pc:docMkLst>
      <pc:sldChg chg="modSp">
        <pc:chgData name="özge sakiyan" userId="b6bebe72cd1ac83e" providerId="LiveId" clId="{E147FAD6-2114-374E-A4C8-9642E6507BC7}" dt="2021-04-19T04:37:23.559" v="93" actId="20577"/>
        <pc:sldMkLst>
          <pc:docMk/>
          <pc:sldMk cId="1035038048" sldId="276"/>
        </pc:sldMkLst>
        <pc:spChg chg="mod">
          <ac:chgData name="özge sakiyan" userId="b6bebe72cd1ac83e" providerId="LiveId" clId="{E147FAD6-2114-374E-A4C8-9642E6507BC7}" dt="2021-04-19T04:37:23.559" v="93" actId="20577"/>
          <ac:spMkLst>
            <pc:docMk/>
            <pc:sldMk cId="1035038048" sldId="276"/>
            <ac:spMk id="3" creationId="{00000000-0000-0000-0000-000000000000}"/>
          </ac:spMkLst>
        </pc:spChg>
      </pc:sldChg>
    </pc:docChg>
  </pc:docChgLst>
  <pc:docChgLst>
    <pc:chgData name="özge sakiyan" userId="b6bebe72cd1ac83e" providerId="LiveId" clId="{DFDBFAC8-727F-0440-8512-B7C46BDCE9F9}"/>
    <pc:docChg chg="modSld">
      <pc:chgData name="özge sakiyan" userId="b6bebe72cd1ac83e" providerId="LiveId" clId="{DFDBFAC8-727F-0440-8512-B7C46BDCE9F9}" dt="2021-02-26T11:22:17.192" v="10" actId="20577"/>
      <pc:docMkLst>
        <pc:docMk/>
      </pc:docMkLst>
      <pc:sldChg chg="modSp">
        <pc:chgData name="özge sakiyan" userId="b6bebe72cd1ac83e" providerId="LiveId" clId="{DFDBFAC8-727F-0440-8512-B7C46BDCE9F9}" dt="2021-02-26T11:22:17.192" v="10" actId="20577"/>
        <pc:sldMkLst>
          <pc:docMk/>
          <pc:sldMk cId="4218681406" sldId="282"/>
        </pc:sldMkLst>
        <pc:spChg chg="mod">
          <ac:chgData name="özge sakiyan" userId="b6bebe72cd1ac83e" providerId="LiveId" clId="{DFDBFAC8-727F-0440-8512-B7C46BDCE9F9}" dt="2021-02-26T11:22:17.192" v="10" actId="20577"/>
          <ac:spMkLst>
            <pc:docMk/>
            <pc:sldMk cId="4218681406" sldId="282"/>
            <ac:spMk id="3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3" name="Tarih Yer Tutucus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r>
              <a:rPr lang="en-US"/>
              <a:t>24.08.2016</a:t>
            </a:r>
            <a:endParaRPr/>
          </a:p>
        </p:txBody>
      </p:sp>
      <p:sp>
        <p:nvSpPr>
          <p:cNvPr id="4" name="Alt Bilgi Yer Tutucusu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fld id="{57E03411-58E2-43FD-AE1D-AD77DFF8CB2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8191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3" name="Tarih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r>
              <a:rPr lang="en-US"/>
              <a:t>24.08.2016</a:t>
            </a:r>
            <a:endParaRPr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t>Asıl metin stillerini düzenlemek için tıklayın</a:t>
            </a:r>
          </a:p>
          <a:p>
            <a:pPr lvl="1" rtl="0"/>
            <a:r>
              <a:t>İkinci düzey</a:t>
            </a:r>
          </a:p>
          <a:p>
            <a:pPr lvl="2" rtl="0"/>
            <a:r>
              <a:t>Üçüncü düzey</a:t>
            </a:r>
          </a:p>
          <a:p>
            <a:pPr lvl="3" rtl="0"/>
            <a:r>
              <a:t>Dördüncü düzey</a:t>
            </a:r>
          </a:p>
          <a:p>
            <a:pPr lvl="4" rtl="0"/>
            <a:r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fld id="{C8DC57A8-AE18-4654-B6AF-04B3577165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1397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4265611" y="1752600"/>
            <a:ext cx="6858002" cy="1828800"/>
          </a:xfrm>
        </p:spPr>
        <p:txBody>
          <a:bodyPr rtlCol="0" anchor="b">
            <a:normAutofit/>
          </a:bodyPr>
          <a:lstStyle>
            <a:lvl1pPr algn="l" rtl="0">
              <a:defRPr sz="5400"/>
            </a:lvl1pPr>
          </a:lstStyle>
          <a:p>
            <a:pPr rtl="0"/>
            <a:r>
              <a:rPr lang="tr-TR"/>
              <a:t>Asıl başlık stili için tıklatın</a:t>
            </a:r>
            <a:endParaRPr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/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pPr rtl="0"/>
            <a:r>
              <a:rPr lang="tr-TR"/>
              <a:t>Asıl alt başlık stilini düzenlemek için tıklayın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8120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 için tıklatın</a:t>
            </a:r>
            <a:endParaRPr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tr-TR"/>
              <a:t>Asıl metin stillerini düzenle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 dirty="0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963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265613" y="1828800"/>
            <a:ext cx="6858002" cy="1828800"/>
          </a:xfrm>
        </p:spPr>
        <p:txBody>
          <a:bodyPr rtlCol="0" anchor="b">
            <a:normAutofit/>
          </a:bodyPr>
          <a:lstStyle>
            <a:lvl1pPr algn="l" rtl="0">
              <a:defRPr sz="4400"/>
            </a:lvl1pPr>
          </a:lstStyle>
          <a:p>
            <a:pPr rtl="0"/>
            <a:r>
              <a:rPr lang="tr-TR"/>
              <a:t>Asıl başlık stili için tıklatın</a:t>
            </a:r>
            <a:endParaRPr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</p:spTree>
    <p:extLst>
      <p:ext uri="{BB962C8B-B14F-4D97-AF65-F5344CB8AC3E}">
        <p14:creationId xmlns:p14="http://schemas.microsoft.com/office/powerpoint/2010/main" val="122925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 için tıklatın</a:t>
            </a:r>
            <a:endParaRPr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4954588" cy="4187952"/>
          </a:xfrm>
        </p:spPr>
        <p:txBody>
          <a:bodyPr rtlCol="0"/>
          <a:lstStyle/>
          <a:p>
            <a:pPr lvl="0" rtl="0"/>
            <a:r>
              <a:rPr lang="tr-TR"/>
              <a:t>Asıl metin stillerini düzenle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951414" cy="4187952"/>
          </a:xfrm>
        </p:spPr>
        <p:txBody>
          <a:bodyPr rtlCol="0"/>
          <a:lstStyle/>
          <a:p>
            <a:pPr lvl="0" rtl="0"/>
            <a:r>
              <a:rPr lang="tr-TR"/>
              <a:t>Asıl metin stillerini düzenle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7275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 için tıklatın</a:t>
            </a:r>
            <a:endParaRPr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069848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1069848" y="2505075"/>
            <a:ext cx="4956048" cy="3476625"/>
          </a:xfrm>
        </p:spPr>
        <p:txBody>
          <a:bodyPr rtlCol="0"/>
          <a:lstStyle/>
          <a:p>
            <a:pPr lvl="0" rtl="0"/>
            <a:r>
              <a:rPr lang="tr-TR"/>
              <a:t>Asıl metin stillerini düzenle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956048" cy="3476625"/>
          </a:xfrm>
        </p:spPr>
        <p:txBody>
          <a:bodyPr rtlCol="0"/>
          <a:lstStyle/>
          <a:p>
            <a:pPr lvl="0" rtl="0"/>
            <a:r>
              <a:rPr lang="tr-TR"/>
              <a:t>Asıl metin stillerini düzenle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8" name="Alt Bilgi Yer Tutucusu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7" name="Tarih Yer Tutucusu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1857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 için tıklatın</a:t>
            </a:r>
            <a:endParaRPr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4" name="Alt Bilgi Yer Tutucusu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3" name="Tarih Yer Tutucusu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1281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3" name="Alt Bilgi Yer Tutucusu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2" name="Tarih Yer Tutucusu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84787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im Yazılı İki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065212" y="304799"/>
            <a:ext cx="10058402" cy="1216152"/>
          </a:xfrm>
        </p:spPr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tr-TR"/>
              <a:t>Asıl başlık stili için tıklatın</a:t>
            </a:r>
            <a:endParaRPr lang="tr"/>
          </a:p>
        </p:txBody>
      </p:sp>
      <p:grpSp>
        <p:nvGrpSpPr>
          <p:cNvPr id="9" name="Grup 8"/>
          <p:cNvGrpSpPr/>
          <p:nvPr/>
        </p:nvGrpSpPr>
        <p:grpSpPr>
          <a:xfrm>
            <a:off x="1052422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Serbest Biçi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" name="Serbest Biçi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" name="Serbest Biçi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3" name="Serbest Biçi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4" name="Serbest Biçi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5" name="Serbest Biçi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6" name="Serbest Biçi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7" name="Serbest Biçi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8" name="Serbest Biçi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9" name="Serbest Biçi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0" name="Serbest Biçi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1" name="Serbest Biçi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36" name="Resim Yer Tutucusu 33" descr="Resim eklemek için boş yer tutucu. Yer tutucuya tıklayın ve eklemek istediğiniz resmi seçin."/>
          <p:cNvSpPr>
            <a:spLocks noGrp="1" noChangeAspect="1"/>
          </p:cNvSpPr>
          <p:nvPr>
            <p:ph type="pic" sz="quarter" idx="17"/>
          </p:nvPr>
        </p:nvSpPr>
        <p:spPr>
          <a:xfrm>
            <a:off x="1265028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tr-TR"/>
              <a:t>Resim eklemek için simgeyi tıklatın</a:t>
            </a:r>
            <a:endParaRPr dirty="0"/>
          </a:p>
        </p:txBody>
      </p:sp>
      <p:sp>
        <p:nvSpPr>
          <p:cNvPr id="39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052423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grpSp>
        <p:nvGrpSpPr>
          <p:cNvPr id="22" name="Grup 21"/>
          <p:cNvGrpSpPr/>
          <p:nvPr/>
        </p:nvGrpSpPr>
        <p:grpSpPr>
          <a:xfrm>
            <a:off x="6763111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Serbest Biçi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4" name="Serbest Biçi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5" name="Serbest Biçi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6" name="Serbest Biçi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7" name="Serbest Biçi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8" name="Serbest Biçi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9" name="Serbest Biçi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0" name="Serbest Biçi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1" name="Serbest Biçi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2" name="Serbest Biçi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3" name="Serbest Biçi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4" name="Serbest Biçi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37" name="Resim Yer Tutucusu 33" descr="Resim eklemek için boş yer tutucu. Yer tutucuya tıklayın ve eklemek istediğiniz resmi seçin."/>
          <p:cNvSpPr>
            <a:spLocks noGrp="1" noChangeAspect="1"/>
          </p:cNvSpPr>
          <p:nvPr>
            <p:ph type="pic" sz="quarter" idx="18"/>
          </p:nvPr>
        </p:nvSpPr>
        <p:spPr>
          <a:xfrm>
            <a:off x="6975717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tr-TR"/>
              <a:t>Resim eklemek için simgeyi tıklatın</a:t>
            </a:r>
            <a:endParaRPr dirty="0"/>
          </a:p>
        </p:txBody>
      </p:sp>
      <p:sp>
        <p:nvSpPr>
          <p:cNvPr id="40" name="Metin Yer Tutucusu 3"/>
          <p:cNvSpPr>
            <a:spLocks noGrp="1"/>
          </p:cNvSpPr>
          <p:nvPr>
            <p:ph type="body" sz="half" idx="19"/>
          </p:nvPr>
        </p:nvSpPr>
        <p:spPr>
          <a:xfrm>
            <a:off x="6742908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Alt Bilgi Yer Tutucusu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Tarih Yer Tutucusu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6827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im Yazılı Üç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 için tıklatın</a:t>
            </a:r>
            <a:endParaRPr lang="tr"/>
          </a:p>
        </p:txBody>
      </p:sp>
      <p:grpSp>
        <p:nvGrpSpPr>
          <p:cNvPr id="52" name="Grup 51"/>
          <p:cNvGrpSpPr>
            <a:grpSpLocks noChangeAspect="1"/>
          </p:cNvGrpSpPr>
          <p:nvPr/>
        </p:nvGrpSpPr>
        <p:grpSpPr>
          <a:xfrm rot="5400000">
            <a:off x="104513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Serbest Biçi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4" name="Serbest Biçi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5" name="Serbest Biçi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6" name="Serbest Biçi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7" name="Serbest Biçi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8" name="Serbest Biçi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9" name="Serbest Biçi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0" name="Serbest Biçi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1" name="Serbest Biçi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2" name="Serbest Biçi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3" name="Serbest Biçi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4" name="Serbest Biçi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79" name="Resim Yer Tutucusu 33" descr="Resim eklemek için boş yer tutucu. Yer tutucuya tıklayın ve eklemek istediğiniz resmi seçin."/>
          <p:cNvSpPr>
            <a:spLocks noGrp="1"/>
          </p:cNvSpPr>
          <p:nvPr>
            <p:ph type="pic" sz="quarter" idx="19"/>
          </p:nvPr>
        </p:nvSpPr>
        <p:spPr>
          <a:xfrm>
            <a:off x="1249168" y="1824285"/>
            <a:ext cx="2715289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tr-TR"/>
              <a:t>Resim eklemek için simgeyi tıklatın</a:t>
            </a:r>
            <a:endParaRPr dirty="0"/>
          </a:p>
        </p:txBody>
      </p:sp>
      <p:sp>
        <p:nvSpPr>
          <p:cNvPr id="81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23521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grpSp>
        <p:nvGrpSpPr>
          <p:cNvPr id="84" name="Grup 83"/>
          <p:cNvGrpSpPr>
            <a:grpSpLocks noChangeAspect="1"/>
          </p:cNvGrpSpPr>
          <p:nvPr userDrawn="1"/>
        </p:nvGrpSpPr>
        <p:grpSpPr>
          <a:xfrm rot="5400000">
            <a:off x="4517135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Serbest Biçi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6" name="Serbest Biçi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7" name="Serbest Biçi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8" name="Serbest Biçi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9" name="Serbest Biçi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0" name="Serbest Biçi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1" name="Serbest Biçi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2" name="Serbest Biçi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3" name="Serbest Biçi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4" name="Serbest Biçi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5" name="Serbest Biçi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6" name="Serbest Biçi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78" name="Resim Yer Tutucusu 33" descr="Resim eklemek için boş yer tutucu. Yer tutucuya tıklayın ve eklemek istediğiniz resmi seçin."/>
          <p:cNvSpPr>
            <a:spLocks noGrp="1"/>
          </p:cNvSpPr>
          <p:nvPr>
            <p:ph type="pic" sz="quarter" idx="18"/>
          </p:nvPr>
        </p:nvSpPr>
        <p:spPr>
          <a:xfrm>
            <a:off x="4720924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tr-TR"/>
              <a:t>Resim eklemek için simgeyi tıklatın</a:t>
            </a:r>
            <a:endParaRPr dirty="0"/>
          </a:p>
        </p:txBody>
      </p:sp>
      <p:sp>
        <p:nvSpPr>
          <p:cNvPr id="82" name="Metin Yer Tutucusu 3"/>
          <p:cNvSpPr>
            <a:spLocks noGrp="1"/>
          </p:cNvSpPr>
          <p:nvPr>
            <p:ph type="body" sz="half" idx="21"/>
          </p:nvPr>
        </p:nvSpPr>
        <p:spPr>
          <a:xfrm>
            <a:off x="4707208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grpSp>
        <p:nvGrpSpPr>
          <p:cNvPr id="97" name="Grup 96"/>
          <p:cNvGrpSpPr>
            <a:grpSpLocks noChangeAspect="1"/>
          </p:cNvGrpSpPr>
          <p:nvPr userDrawn="1"/>
        </p:nvGrpSpPr>
        <p:grpSpPr>
          <a:xfrm rot="5400000">
            <a:off x="801900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8" name="Serbest Biçi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9" name="Serbest Biçi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0" name="Serbest Biçi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1" name="Serbest Biçi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2" name="Serbest Biçi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3" name="Serbest Biçi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4" name="Serbest Biçi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5" name="Serbest Biçi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6" name="Serbest Biçi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7" name="Serbest Biçi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8" name="Serbest Biçi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9" name="Serbest Biçi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80" name="Resim Yer Tutucusu 33" descr="Resim eklemek için boş yer tutucu. Yer tutucuya tıklayın ve eklemek istediğiniz resmi seçin."/>
          <p:cNvSpPr>
            <a:spLocks noGrp="1"/>
          </p:cNvSpPr>
          <p:nvPr>
            <p:ph type="pic" sz="quarter" idx="20"/>
          </p:nvPr>
        </p:nvSpPr>
        <p:spPr>
          <a:xfrm>
            <a:off x="8222798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tr-TR"/>
              <a:t>Resim eklemek için simgeyi tıklatın</a:t>
            </a:r>
            <a:endParaRPr dirty="0"/>
          </a:p>
        </p:txBody>
      </p:sp>
      <p:sp>
        <p:nvSpPr>
          <p:cNvPr id="83" name="Metin Yer Tutucusu 3"/>
          <p:cNvSpPr>
            <a:spLocks noGrp="1"/>
          </p:cNvSpPr>
          <p:nvPr>
            <p:ph type="body" sz="half" idx="22"/>
          </p:nvPr>
        </p:nvSpPr>
        <p:spPr>
          <a:xfrm>
            <a:off x="820908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Alt Bilgi Yer Tutucusu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Tarih Yer Tutucusu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6819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im Yazılı Üç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9066214" y="421594"/>
            <a:ext cx="2286000" cy="1885508"/>
          </a:xfrm>
        </p:spPr>
        <p:txBody>
          <a:bodyPr rtlCol="0">
            <a:normAutofit/>
          </a:bodyPr>
          <a:lstStyle>
            <a:lvl1pPr algn="l" rtl="0">
              <a:defRPr sz="2400"/>
            </a:lvl1pPr>
          </a:lstStyle>
          <a:p>
            <a:pPr rtl="0"/>
            <a:r>
              <a:rPr lang="tr-TR"/>
              <a:t>Asıl başlık stili için tıklatın</a:t>
            </a:r>
            <a:endParaRPr lang="tr"/>
          </a:p>
        </p:txBody>
      </p:sp>
      <p:grpSp>
        <p:nvGrpSpPr>
          <p:cNvPr id="84" name="Grup 83"/>
          <p:cNvGrpSpPr>
            <a:grpSpLocks noChangeAspect="1"/>
          </p:cNvGrpSpPr>
          <p:nvPr/>
        </p:nvGrpSpPr>
        <p:grpSpPr>
          <a:xfrm rot="16200000" flipV="1">
            <a:off x="274315" y="110230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Serbest Biçi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6" name="Serbest Biçi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7" name="Serbest Biçi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8" name="Serbest Biçi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9" name="Serbest Biçi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0" name="Serbest Biçi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1" name="Serbest Biçi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2" name="Serbest Biçi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3" name="Serbest Biçi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4" name="Serbest Biçi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5" name="Serbest Biçi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6" name="Serbest Biçi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97" name="Resim Yer Tutucusu 33" descr="Resim eklemek için boş yer tutucu. Yer tutucuya tıklayın ve eklemek istediğiniz resmi seçin.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tr-TR"/>
              <a:t>Resim eklemek için simgeyi tıklatın</a:t>
            </a:r>
            <a:endParaRPr dirty="0"/>
          </a:p>
        </p:txBody>
      </p:sp>
      <p:grpSp>
        <p:nvGrpSpPr>
          <p:cNvPr id="98" name="Grup 97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Serbest Biçi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0" name="Serbest Biçi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1" name="Serbest Biçi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2" name="Serbest Biçi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3" name="Serbest Biçi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4" name="Serbest Biçi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5" name="Serbest Biçi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6" name="Serbest Biçi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7" name="Serbest Biçi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8" name="Serbest Biçi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9" name="Serbest Biçi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0" name="Serbest Biçi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111" name="Resim Yer Tutucusu 33" descr="Resim eklemek için boş yer tutucu. Yer tutucuya tıklayın ve eklemek istediğiniz resmi seçin."/>
          <p:cNvSpPr>
            <a:spLocks noGrp="1" noChangeAspect="1"/>
          </p:cNvSpPr>
          <p:nvPr>
            <p:ph type="pic" sz="quarter" idx="18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tr-TR"/>
              <a:t>Resim eklemek için simgeyi tıklatın</a:t>
            </a:r>
            <a:endParaRPr dirty="0"/>
          </a:p>
        </p:txBody>
      </p:sp>
      <p:grpSp>
        <p:nvGrpSpPr>
          <p:cNvPr id="112" name="Grup 111"/>
          <p:cNvGrpSpPr/>
          <p:nvPr/>
        </p:nvGrpSpPr>
        <p:grpSpPr>
          <a:xfrm>
            <a:off x="5322489" y="32456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Serbest Biçi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4" name="Serbest Biçi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5" name="Serbest Biçi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6" name="Serbest Biçi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7" name="Serbest Biçi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8" name="Serbest Biçi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9" name="Serbest Biçi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0" name="Serbest Biçi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1" name="Serbest Biçi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2" name="Serbest Biçi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3" name="Serbest Biçi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4" name="Serbest Biçi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125" name="Resim Yer Tutucusu 33" descr="Resim eklemek için boş yer tutucu. Yer tutucuya tıklayın ve eklemek istediğiniz resmi seçin."/>
          <p:cNvSpPr>
            <a:spLocks noGrp="1" noChangeAspect="1"/>
          </p:cNvSpPr>
          <p:nvPr>
            <p:ph type="pic" sz="quarter" idx="19"/>
          </p:nvPr>
        </p:nvSpPr>
        <p:spPr>
          <a:xfrm>
            <a:off x="5546780" y="34560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tr-TR"/>
              <a:t>Resim eklemek için simgeyi tıklatın</a:t>
            </a:r>
            <a:endParaRPr dirty="0"/>
          </a:p>
        </p:txBody>
      </p:sp>
      <p:sp>
        <p:nvSpPr>
          <p:cNvPr id="126" name="Metin Yer Tutucusu 3"/>
          <p:cNvSpPr>
            <a:spLocks noGrp="1"/>
          </p:cNvSpPr>
          <p:nvPr>
            <p:ph type="body" sz="half" idx="21"/>
          </p:nvPr>
        </p:nvSpPr>
        <p:spPr>
          <a:xfrm>
            <a:off x="9066214" y="2484992"/>
            <a:ext cx="2286000" cy="3248729"/>
          </a:xfrm>
        </p:spPr>
        <p:txBody>
          <a:bodyPr rtlCol="0" anchor="t" anchorCtr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Alt Bilgi Yer Tutucusu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Tarih Yer Tutucusu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78742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Resim Yazı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tr-TR"/>
              <a:t>Asıl başlık stili için tıklatın</a:t>
            </a:r>
            <a:endParaRPr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6613" y="914400"/>
            <a:ext cx="6172201" cy="50292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2000"/>
            </a:lvl6pPr>
            <a:lvl7pPr algn="l" rtl="0">
              <a:defRPr sz="2000"/>
            </a:lvl7pPr>
            <a:lvl8pPr algn="l" rtl="0">
              <a:defRPr sz="2000"/>
            </a:lvl8pPr>
            <a:lvl9pPr algn="l" rtl="0">
              <a:defRPr sz="2000"/>
            </a:lvl9pPr>
          </a:lstStyle>
          <a:p>
            <a:pPr lvl="0" rtl="0"/>
            <a:r>
              <a:rPr lang="tr-TR"/>
              <a:t>Asıl metin stillerini düzenle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7511732" y="3555523"/>
            <a:ext cx="3840480" cy="238807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</p:spPr>
        <p:txBody>
          <a:bodyPr rtlCol="0"/>
          <a:lstStyle>
            <a:lvl1pPr algn="l" rtl="0">
              <a:defRPr/>
            </a:lvl1pPr>
          </a:lstStyle>
          <a:p>
            <a:pPr rtl="0"/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>
          <a:xfrm>
            <a:off x="8075611" y="6019801"/>
            <a:ext cx="1396260" cy="228600"/>
          </a:xfrm>
        </p:spPr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3976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Resim Yazı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tr-TR"/>
              <a:t>Asıl başlık stili için tıklatın</a:t>
            </a:r>
            <a:endParaRPr dirty="0"/>
          </a:p>
        </p:txBody>
      </p:sp>
      <p:grpSp>
        <p:nvGrpSpPr>
          <p:cNvPr id="8" name="Grup 7"/>
          <p:cNvGrpSpPr/>
          <p:nvPr/>
        </p:nvGrpSpPr>
        <p:grpSpPr>
          <a:xfrm>
            <a:off x="595546" y="781398"/>
            <a:ext cx="6433398" cy="5053665"/>
            <a:chOff x="5162444" y="781398"/>
            <a:chExt cx="6433398" cy="5053665"/>
          </a:xfrm>
        </p:grpSpPr>
        <p:sp>
          <p:nvSpPr>
            <p:cNvPr id="9" name="Serbest Form 42"/>
            <p:cNvSpPr>
              <a:spLocks/>
            </p:cNvSpPr>
            <p:nvPr/>
          </p:nvSpPr>
          <p:spPr bwMode="auto">
            <a:xfrm rot="16200000" flipV="1">
              <a:off x="3342557" y="3275021"/>
              <a:ext cx="3827994" cy="17568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" name="Serbest Biçim 43"/>
            <p:cNvSpPr>
              <a:spLocks/>
            </p:cNvSpPr>
            <p:nvPr/>
          </p:nvSpPr>
          <p:spPr bwMode="auto">
            <a:xfrm rot="16200000" flipV="1">
              <a:off x="9565728" y="3299447"/>
              <a:ext cx="3836876" cy="17568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grpSp>
          <p:nvGrpSpPr>
            <p:cNvPr id="11" name="Grup 10"/>
            <p:cNvGrpSpPr/>
            <p:nvPr/>
          </p:nvGrpSpPr>
          <p:grpSpPr>
            <a:xfrm>
              <a:off x="5814205" y="859113"/>
              <a:ext cx="5129146" cy="4880471"/>
              <a:chOff x="7856559" y="859113"/>
              <a:chExt cx="3086791" cy="4880471"/>
            </a:xfrm>
          </p:grpSpPr>
          <p:sp>
            <p:nvSpPr>
              <p:cNvPr id="20" name="Serbest Biçim 41"/>
              <p:cNvSpPr>
                <a:spLocks/>
              </p:cNvSpPr>
              <p:nvPr/>
            </p:nvSpPr>
            <p:spPr bwMode="auto">
              <a:xfrm rot="16200000" flipV="1">
                <a:off x="9392183" y="4188416"/>
                <a:ext cx="15544" cy="3086791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8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/>
              </a:p>
            </p:txBody>
          </p:sp>
          <p:sp>
            <p:nvSpPr>
              <p:cNvPr id="21" name="Serbest Biçim 44"/>
              <p:cNvSpPr>
                <a:spLocks/>
              </p:cNvSpPr>
              <p:nvPr/>
            </p:nvSpPr>
            <p:spPr bwMode="auto">
              <a:xfrm rot="16200000" flipV="1">
                <a:off x="9366943" y="-651271"/>
                <a:ext cx="13322" cy="3034090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/>
              </a:p>
            </p:txBody>
          </p:sp>
        </p:grpSp>
        <p:sp>
          <p:nvSpPr>
            <p:cNvPr id="12" name="Serbest Biçim 45"/>
            <p:cNvSpPr>
              <a:spLocks noEditPoints="1"/>
            </p:cNvSpPr>
            <p:nvPr/>
          </p:nvSpPr>
          <p:spPr bwMode="auto">
            <a:xfrm rot="16200000" flipV="1">
              <a:off x="5186001" y="5323012"/>
              <a:ext cx="477390" cy="524504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3" name="Serbest Biçim 46"/>
            <p:cNvSpPr>
              <a:spLocks noEditPoints="1"/>
            </p:cNvSpPr>
            <p:nvPr/>
          </p:nvSpPr>
          <p:spPr bwMode="auto">
            <a:xfrm rot="16200000" flipV="1">
              <a:off x="5197295" y="5324846"/>
              <a:ext cx="477390" cy="511956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4" name="Serbest Biçim 47"/>
            <p:cNvSpPr>
              <a:spLocks noEditPoints="1"/>
            </p:cNvSpPr>
            <p:nvPr/>
          </p:nvSpPr>
          <p:spPr bwMode="auto">
            <a:xfrm rot="16200000" flipV="1">
              <a:off x="11076843" y="5321082"/>
              <a:ext cx="508476" cy="519485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5" name="Serbest Biçim 48"/>
            <p:cNvSpPr>
              <a:spLocks noEditPoints="1"/>
            </p:cNvSpPr>
            <p:nvPr/>
          </p:nvSpPr>
          <p:spPr bwMode="auto">
            <a:xfrm rot="16200000" flipV="1">
              <a:off x="11093207" y="5321324"/>
              <a:ext cx="470728" cy="534543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6" name="Serbest Biçim 49"/>
            <p:cNvSpPr>
              <a:spLocks noEditPoints="1"/>
            </p:cNvSpPr>
            <p:nvPr/>
          </p:nvSpPr>
          <p:spPr bwMode="auto">
            <a:xfrm rot="16200000" flipV="1">
              <a:off x="11051654" y="771453"/>
              <a:ext cx="468508" cy="519485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7" name="Serbest Biçim 50"/>
            <p:cNvSpPr>
              <a:spLocks noEditPoints="1"/>
            </p:cNvSpPr>
            <p:nvPr/>
          </p:nvSpPr>
          <p:spPr bwMode="auto">
            <a:xfrm rot="16200000" flipV="1">
              <a:off x="11044126" y="786511"/>
              <a:ext cx="468508" cy="489370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8" name="Serbest Biçim 51"/>
            <p:cNvSpPr>
              <a:spLocks noEditPoints="1"/>
            </p:cNvSpPr>
            <p:nvPr/>
          </p:nvSpPr>
          <p:spPr bwMode="auto">
            <a:xfrm rot="16200000" flipV="1">
              <a:off x="5232723" y="721157"/>
              <a:ext cx="424100" cy="544581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9" name="Serbest Biçim 52"/>
            <p:cNvSpPr>
              <a:spLocks noEditPoints="1"/>
            </p:cNvSpPr>
            <p:nvPr/>
          </p:nvSpPr>
          <p:spPr bwMode="auto">
            <a:xfrm rot="16200000" flipV="1">
              <a:off x="5241796" y="749729"/>
              <a:ext cx="428541" cy="491879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3" name="Resim Yer Tutucusu 2" descr="Resim eklemek için boş yer tutucu. Yer tutucuya tıklayın ve eklemek istediğiniz resmi seçin."/>
          <p:cNvSpPr>
            <a:spLocks noGrp="1"/>
          </p:cNvSpPr>
          <p:nvPr>
            <p:ph type="pic" idx="1"/>
          </p:nvPr>
        </p:nvSpPr>
        <p:spPr>
          <a:xfrm>
            <a:off x="836613" y="1031195"/>
            <a:ext cx="59436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l" rtl="0">
              <a:buNone/>
              <a:defRPr sz="32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tr-TR"/>
              <a:t>Resim eklemek için simgeyi tıklatın</a:t>
            </a:r>
            <a:endParaRPr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7492891" y="3555521"/>
            <a:ext cx="3840480" cy="216851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5957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 için tıklatın</a:t>
            </a:r>
            <a:endParaRPr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tr-TR"/>
              <a:t>Asıl metin stillerini düzenle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44793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9624268" y="304800"/>
            <a:ext cx="1729531" cy="5676900"/>
          </a:xfrm>
        </p:spPr>
        <p:txBody>
          <a:bodyPr vert="eaVert" rtlCol="0"/>
          <a:lstStyle/>
          <a:p>
            <a:pPr rtl="0"/>
            <a:r>
              <a:rPr lang="tr-TR"/>
              <a:t>Asıl başlık stili için tıklatın</a:t>
            </a:r>
            <a:endParaRPr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199" y="304800"/>
            <a:ext cx="8633671" cy="5676900"/>
          </a:xfrm>
        </p:spPr>
        <p:txBody>
          <a:bodyPr vert="eaVert" rtlCol="0"/>
          <a:lstStyle/>
          <a:p>
            <a:pPr lvl="0" rtl="0"/>
            <a:r>
              <a:rPr lang="tr-TR"/>
              <a:t>Asıl metin stillerini düzenle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20580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tr"/>
              <a:t>Asıl başlık stili için tıklatın</a:t>
            </a:r>
            <a:endParaRPr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065214" y="1752600"/>
            <a:ext cx="100584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tr"/>
              <a:t>Asıl metin stillerini düzenle</a:t>
            </a:r>
          </a:p>
          <a:p>
            <a:pPr lvl="1" rtl="0"/>
            <a:r>
              <a:rPr lang="tr"/>
              <a:t>İkinci düzey</a:t>
            </a:r>
          </a:p>
          <a:p>
            <a:pPr lvl="2" rtl="0"/>
            <a:r>
              <a:rPr lang="tr"/>
              <a:t>Üçüncü düzey</a:t>
            </a:r>
          </a:p>
          <a:p>
            <a:pPr lvl="3" rtl="0"/>
            <a:r>
              <a:rPr lang="tr"/>
              <a:t>Dördüncü düzey</a:t>
            </a:r>
          </a:p>
          <a:p>
            <a:pPr lvl="4" rtl="0"/>
            <a:r>
              <a:rPr lang="tr"/>
              <a:t>Beşinci düzey</a:t>
            </a:r>
            <a:endParaRPr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022B156B-59AE-415F-B24B-8756D48BB9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3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endParaRPr lang="en-US"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en-US"/>
              <a:t>24.08.2016</a:t>
            </a:r>
          </a:p>
        </p:txBody>
      </p:sp>
    </p:spTree>
    <p:extLst>
      <p:ext uri="{BB962C8B-B14F-4D97-AF65-F5344CB8AC3E}">
        <p14:creationId xmlns:p14="http://schemas.microsoft.com/office/powerpoint/2010/main" val="130063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62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3464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2964873" y="1752600"/>
            <a:ext cx="8158740" cy="1828800"/>
          </a:xfrm>
        </p:spPr>
        <p:txBody>
          <a:bodyPr rtlCol="0">
            <a:normAutofit/>
          </a:bodyPr>
          <a:lstStyle/>
          <a:p>
            <a:pPr rtl="0"/>
            <a:r>
              <a:rPr lang="tr" dirty="0" smtClean="0"/>
              <a:t>Color </a:t>
            </a:r>
            <a:r>
              <a:rPr lang="tr" dirty="0"/>
              <a:t>analysis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4265610" y="3733800"/>
            <a:ext cx="6858002" cy="1604554"/>
          </a:xfrm>
        </p:spPr>
        <p:txBody>
          <a:bodyPr rtlCol="0">
            <a:normAutofit lnSpcReduction="10000"/>
          </a:bodyPr>
          <a:lstStyle/>
          <a:p>
            <a:pPr rtl="0"/>
            <a:r>
              <a:rPr lang="tr" dirty="0"/>
              <a:t>Assoc Prof. ÖZGE ŞAKIYAN DEMİRKOL</a:t>
            </a:r>
          </a:p>
          <a:p>
            <a:pPr algn="r" rtl="0"/>
            <a:endParaRPr lang="tr" sz="1200" dirty="0"/>
          </a:p>
          <a:p>
            <a:pPr algn="r" rtl="0"/>
            <a:endParaRPr lang="tr" sz="1200" dirty="0"/>
          </a:p>
          <a:p>
            <a:pPr algn="r" rtl="0"/>
            <a:endParaRPr lang="tr" sz="1200" dirty="0"/>
          </a:p>
          <a:p>
            <a:pPr algn="r" rtl="0"/>
            <a:endParaRPr lang="tr" sz="1200" dirty="0"/>
          </a:p>
          <a:p>
            <a:pPr algn="r" rtl="0"/>
            <a:endParaRPr lang="tr" sz="1200" dirty="0"/>
          </a:p>
          <a:p>
            <a:pPr algn="r" rtl="0"/>
            <a:endParaRPr lang="tr" sz="1200" dirty="0"/>
          </a:p>
          <a:p>
            <a:pPr algn="r" rtl="0"/>
            <a:r>
              <a:rPr lang="tr" sz="1200" dirty="0" smtClean="0"/>
              <a:t>03.05.2021</a:t>
            </a:r>
            <a:endParaRPr lang="tr" sz="1200" dirty="0"/>
          </a:p>
        </p:txBody>
      </p:sp>
    </p:spTree>
    <p:extLst>
      <p:ext uri="{BB962C8B-B14F-4D97-AF65-F5344CB8AC3E}">
        <p14:creationId xmlns:p14="http://schemas.microsoft.com/office/powerpoint/2010/main" val="76967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Introduction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Color, flavor, and texture are the three </a:t>
            </a:r>
            <a:r>
              <a:rPr lang="en-US" dirty="0" smtClean="0"/>
              <a:t>principal</a:t>
            </a:r>
            <a:r>
              <a:rPr lang="tr-TR" dirty="0" smtClean="0"/>
              <a:t> </a:t>
            </a:r>
            <a:r>
              <a:rPr lang="en-US" dirty="0" smtClean="0"/>
              <a:t>quality </a:t>
            </a:r>
            <a:r>
              <a:rPr lang="en-US" dirty="0"/>
              <a:t>attributes that determine food </a:t>
            </a:r>
            <a:r>
              <a:rPr lang="en-US" dirty="0" smtClean="0"/>
              <a:t>acceptance,</a:t>
            </a:r>
            <a:r>
              <a:rPr lang="tr-TR" dirty="0" smtClean="0"/>
              <a:t> </a:t>
            </a:r>
            <a:r>
              <a:rPr lang="en-US" dirty="0" smtClean="0"/>
              <a:t>and </a:t>
            </a:r>
            <a:r>
              <a:rPr lang="en-US" dirty="0"/>
              <a:t>color has a far greater influence on our </a:t>
            </a:r>
            <a:r>
              <a:rPr lang="en-US" dirty="0" smtClean="0"/>
              <a:t>judgment</a:t>
            </a:r>
            <a:r>
              <a:rPr lang="tr-TR" dirty="0" smtClean="0"/>
              <a:t> t</a:t>
            </a:r>
            <a:r>
              <a:rPr lang="en-US" dirty="0" err="1" smtClean="0"/>
              <a:t>han</a:t>
            </a:r>
            <a:r>
              <a:rPr lang="en-US" dirty="0" smtClean="0"/>
              <a:t> </a:t>
            </a:r>
            <a:r>
              <a:rPr lang="en-US" dirty="0"/>
              <a:t>most of us </a:t>
            </a:r>
            <a:r>
              <a:rPr lang="en-US" dirty="0" smtClean="0"/>
              <a:t>appreciate.</a:t>
            </a:r>
            <a:endParaRPr lang="tr-TR" dirty="0"/>
          </a:p>
          <a:p>
            <a:r>
              <a:rPr lang="tr-TR" dirty="0" err="1"/>
              <a:t>Food</a:t>
            </a:r>
            <a:r>
              <a:rPr lang="tr-TR" dirty="0"/>
              <a:t> </a:t>
            </a:r>
            <a:r>
              <a:rPr lang="tr-TR" dirty="0" err="1" smtClean="0"/>
              <a:t>scientists</a:t>
            </a:r>
            <a:r>
              <a:rPr lang="tr-TR" dirty="0"/>
              <a:t> </a:t>
            </a:r>
            <a:r>
              <a:rPr lang="en-US" dirty="0" smtClean="0"/>
              <a:t>who </a:t>
            </a:r>
            <a:r>
              <a:rPr lang="en-US" dirty="0"/>
              <a:t>establish quality control specifications </a:t>
            </a:r>
            <a:r>
              <a:rPr lang="en-US" dirty="0" smtClean="0"/>
              <a:t>are </a:t>
            </a:r>
            <a:r>
              <a:rPr lang="en-US" dirty="0"/>
              <a:t>very aware of the importance </a:t>
            </a:r>
            <a:r>
              <a:rPr lang="en-US" dirty="0" smtClean="0"/>
              <a:t>of</a:t>
            </a:r>
            <a:r>
              <a:rPr lang="tr-TR" dirty="0" smtClean="0"/>
              <a:t> </a:t>
            </a:r>
            <a:r>
              <a:rPr lang="en-US" dirty="0" smtClean="0"/>
              <a:t>color </a:t>
            </a:r>
            <a:r>
              <a:rPr lang="en-US" dirty="0"/>
              <a:t>and appearance. While subjective </a:t>
            </a:r>
            <a:r>
              <a:rPr lang="en-US" dirty="0" smtClean="0"/>
              <a:t>visual</a:t>
            </a:r>
            <a:r>
              <a:rPr lang="tr-TR" dirty="0" smtClean="0"/>
              <a:t> </a:t>
            </a:r>
            <a:r>
              <a:rPr lang="en-US" dirty="0" smtClean="0"/>
              <a:t>assessment </a:t>
            </a:r>
            <a:r>
              <a:rPr lang="en-US" dirty="0"/>
              <a:t>and use of visual color standards </a:t>
            </a:r>
            <a:r>
              <a:rPr lang="en-US" dirty="0" smtClean="0"/>
              <a:t>are</a:t>
            </a:r>
            <a:r>
              <a:rPr lang="tr-TR" dirty="0" smtClean="0"/>
              <a:t> </a:t>
            </a:r>
            <a:r>
              <a:rPr lang="en-US" dirty="0" smtClean="0"/>
              <a:t>still </a:t>
            </a:r>
            <a:r>
              <a:rPr lang="en-US" dirty="0"/>
              <a:t>used in the food industry, instrumental </a:t>
            </a:r>
            <a:r>
              <a:rPr lang="en-US" dirty="0" smtClean="0"/>
              <a:t>color</a:t>
            </a:r>
            <a:r>
              <a:rPr lang="tr-TR" dirty="0" smtClean="0"/>
              <a:t> </a:t>
            </a:r>
            <a:r>
              <a:rPr lang="en-US" dirty="0" smtClean="0"/>
              <a:t>measurements </a:t>
            </a:r>
            <a:r>
              <a:rPr lang="en-US" dirty="0"/>
              <a:t>are extensively employed.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34080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Definitions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r-TR" dirty="0" err="1" smtClean="0"/>
              <a:t>Color</a:t>
            </a:r>
            <a:r>
              <a:rPr lang="tr-TR" dirty="0" smtClean="0"/>
              <a:t>:</a:t>
            </a:r>
          </a:p>
          <a:p>
            <a:pPr marL="0" indent="0">
              <a:buNone/>
            </a:pPr>
            <a:r>
              <a:rPr lang="tr-TR" dirty="0" err="1" smtClean="0"/>
              <a:t>It</a:t>
            </a:r>
            <a:r>
              <a:rPr lang="tr-TR" dirty="0" smtClean="0"/>
              <a:t> </a:t>
            </a:r>
            <a:r>
              <a:rPr lang="en-US" dirty="0" smtClean="0"/>
              <a:t>can </a:t>
            </a:r>
            <a:r>
              <a:rPr lang="en-US" dirty="0"/>
              <a:t>be defined as the sensation that is </a:t>
            </a:r>
            <a:r>
              <a:rPr lang="en-US" dirty="0" smtClean="0"/>
              <a:t>experienced</a:t>
            </a:r>
            <a:r>
              <a:rPr lang="tr-TR" dirty="0" smtClean="0"/>
              <a:t> </a:t>
            </a:r>
            <a:r>
              <a:rPr lang="en-US" dirty="0" smtClean="0"/>
              <a:t>by </a:t>
            </a:r>
            <a:r>
              <a:rPr lang="en-US" dirty="0"/>
              <a:t>an individual when radiant energy </a:t>
            </a:r>
            <a:r>
              <a:rPr lang="en-US" dirty="0" smtClean="0"/>
              <a:t>within</a:t>
            </a:r>
            <a:r>
              <a:rPr lang="tr-TR" dirty="0" smtClean="0"/>
              <a:t> </a:t>
            </a:r>
            <a:r>
              <a:rPr lang="en-US" dirty="0" smtClean="0"/>
              <a:t>the </a:t>
            </a:r>
            <a:r>
              <a:rPr lang="en-US" dirty="0"/>
              <a:t>visible spectrum (380–770 nm) falls upon the </a:t>
            </a:r>
            <a:r>
              <a:rPr lang="en-US" dirty="0" smtClean="0"/>
              <a:t>retina</a:t>
            </a:r>
            <a:r>
              <a:rPr lang="tr-TR" dirty="0" smtClean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 smtClean="0"/>
              <a:t>eye</a:t>
            </a:r>
            <a:endParaRPr lang="tr-TR" dirty="0"/>
          </a:p>
          <a:p>
            <a:pPr marL="0" indent="0">
              <a:buNone/>
            </a:pPr>
            <a:r>
              <a:rPr lang="tr-TR" dirty="0" err="1" smtClean="0"/>
              <a:t>Colorant</a:t>
            </a:r>
            <a:r>
              <a:rPr lang="tr-TR" dirty="0" smtClean="0"/>
              <a:t>:</a:t>
            </a:r>
          </a:p>
          <a:p>
            <a:pPr marL="0" indent="0">
              <a:buNone/>
            </a:pPr>
            <a:r>
              <a:rPr lang="tr-TR" dirty="0" err="1" smtClean="0"/>
              <a:t>It</a:t>
            </a:r>
            <a:r>
              <a:rPr lang="en-US" b="1" dirty="0" smtClean="0"/>
              <a:t> </a:t>
            </a:r>
            <a:r>
              <a:rPr lang="en-US" dirty="0"/>
              <a:t>is a pigment that is </a:t>
            </a:r>
            <a:r>
              <a:rPr lang="en-US" dirty="0" smtClean="0"/>
              <a:t>used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/>
              <a:t>color</a:t>
            </a:r>
            <a:r>
              <a:rPr lang="tr-TR" dirty="0"/>
              <a:t> a </a:t>
            </a:r>
            <a:r>
              <a:rPr lang="tr-TR" dirty="0" err="1"/>
              <a:t>product</a:t>
            </a:r>
            <a:r>
              <a:rPr lang="tr-TR" dirty="0" smtClean="0"/>
              <a:t>.</a:t>
            </a:r>
          </a:p>
          <a:p>
            <a:pPr marL="0" indent="0">
              <a:buNone/>
            </a:pPr>
            <a:r>
              <a:rPr lang="tr-TR" dirty="0" err="1" smtClean="0"/>
              <a:t>Colorimetry</a:t>
            </a:r>
            <a:r>
              <a:rPr lang="tr-TR" dirty="0" smtClean="0"/>
              <a:t>:</a:t>
            </a:r>
          </a:p>
          <a:p>
            <a:pPr marL="0" indent="0">
              <a:buNone/>
            </a:pPr>
            <a:r>
              <a:rPr lang="tr-TR" dirty="0" err="1" smtClean="0"/>
              <a:t>It</a:t>
            </a:r>
            <a:r>
              <a:rPr lang="tr-TR" dirty="0" smtClean="0"/>
              <a:t> </a:t>
            </a:r>
            <a:r>
              <a:rPr lang="en-US" dirty="0" smtClean="0"/>
              <a:t>is </a:t>
            </a:r>
            <a:r>
              <a:rPr lang="en-US" dirty="0"/>
              <a:t>the science of color measurement </a:t>
            </a:r>
            <a:r>
              <a:rPr lang="tr-TR" dirty="0" err="1" smtClean="0"/>
              <a:t>which</a:t>
            </a:r>
            <a:r>
              <a:rPr lang="tr-TR" dirty="0" smtClean="0"/>
              <a:t> </a:t>
            </a:r>
            <a:r>
              <a:rPr lang="tr-TR" dirty="0" err="1" smtClean="0"/>
              <a:t>makes</a:t>
            </a:r>
            <a:r>
              <a:rPr lang="tr-TR" dirty="0" smtClean="0"/>
              <a:t> it</a:t>
            </a:r>
            <a:r>
              <a:rPr lang="en-US" dirty="0" smtClean="0"/>
              <a:t> </a:t>
            </a:r>
            <a:r>
              <a:rPr lang="en-US" dirty="0"/>
              <a:t>possible to define color in mathematical </a:t>
            </a:r>
            <a:r>
              <a:rPr lang="en-US" dirty="0" smtClean="0"/>
              <a:t>units</a:t>
            </a:r>
            <a:r>
              <a:rPr lang="tr-TR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79606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Color</a:t>
            </a:r>
            <a:r>
              <a:rPr lang="tr-TR" dirty="0" smtClean="0"/>
              <a:t> </a:t>
            </a:r>
            <a:r>
              <a:rPr lang="tr-TR" dirty="0" err="1" smtClean="0"/>
              <a:t>specification</a:t>
            </a:r>
            <a:r>
              <a:rPr lang="tr-TR" dirty="0" smtClean="0"/>
              <a:t> </a:t>
            </a:r>
            <a:r>
              <a:rPr lang="tr-TR" dirty="0" err="1" smtClean="0"/>
              <a:t>systems</a:t>
            </a:r>
            <a:r>
              <a:rPr lang="tr-TR" dirty="0" smtClean="0"/>
              <a:t>: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There are </a:t>
            </a:r>
            <a:r>
              <a:rPr lang="en-US" b="1" u="sng" dirty="0"/>
              <a:t>verbal</a:t>
            </a:r>
            <a:r>
              <a:rPr lang="en-US" dirty="0"/>
              <a:t>, </a:t>
            </a:r>
            <a:r>
              <a:rPr lang="en-US" b="1" u="sng" dirty="0"/>
              <a:t>visual matching</a:t>
            </a:r>
            <a:r>
              <a:rPr lang="en-US" dirty="0"/>
              <a:t>, and </a:t>
            </a:r>
            <a:r>
              <a:rPr lang="en-US" b="1" u="sng" dirty="0" smtClean="0"/>
              <a:t>instrumental</a:t>
            </a:r>
            <a:r>
              <a:rPr lang="tr-TR" b="1" u="sng" dirty="0" smtClean="0"/>
              <a:t> </a:t>
            </a:r>
            <a:r>
              <a:rPr lang="en-US" b="1" u="sng" dirty="0" smtClean="0"/>
              <a:t>methods </a:t>
            </a:r>
            <a:r>
              <a:rPr lang="en-US" dirty="0"/>
              <a:t>for describing and specifying color. </a:t>
            </a:r>
            <a:endParaRPr lang="tr-TR" dirty="0" smtClean="0"/>
          </a:p>
          <a:p>
            <a:r>
              <a:rPr lang="en-US" dirty="0" smtClean="0"/>
              <a:t>Color is</a:t>
            </a:r>
            <a:r>
              <a:rPr lang="tr-TR" dirty="0" smtClean="0"/>
              <a:t> </a:t>
            </a:r>
            <a:r>
              <a:rPr lang="tr-TR" dirty="0" err="1" smtClean="0"/>
              <a:t>three-dimensional</a:t>
            </a:r>
            <a:r>
              <a:rPr lang="tr-TR" dirty="0" smtClean="0"/>
              <a:t>, </a:t>
            </a:r>
            <a:r>
              <a:rPr lang="en-US" dirty="0" smtClean="0"/>
              <a:t>and </a:t>
            </a:r>
            <a:r>
              <a:rPr lang="en-US" dirty="0"/>
              <a:t>any color-order system </a:t>
            </a:r>
            <a:r>
              <a:rPr lang="en-US" dirty="0" smtClean="0"/>
              <a:t>will</a:t>
            </a:r>
            <a:r>
              <a:rPr lang="tr-TR" dirty="0" smtClean="0"/>
              <a:t> </a:t>
            </a:r>
            <a:r>
              <a:rPr lang="en-US" dirty="0" smtClean="0"/>
              <a:t>need </a:t>
            </a:r>
            <a:r>
              <a:rPr lang="en-US" dirty="0"/>
              <a:t>to address </a:t>
            </a:r>
            <a:r>
              <a:rPr lang="en-US" b="1" u="sng" dirty="0"/>
              <a:t>hue</a:t>
            </a:r>
            <a:r>
              <a:rPr lang="en-US" dirty="0"/>
              <a:t>, what we instinctively think of </a:t>
            </a:r>
            <a:r>
              <a:rPr lang="en-US" dirty="0" smtClean="0"/>
              <a:t>as</a:t>
            </a:r>
            <a:r>
              <a:rPr lang="tr-TR" dirty="0" smtClean="0"/>
              <a:t> </a:t>
            </a:r>
            <a:r>
              <a:rPr lang="en-US" dirty="0" smtClean="0"/>
              <a:t>color </a:t>
            </a:r>
            <a:r>
              <a:rPr lang="en-US" dirty="0"/>
              <a:t>(e.g., red, blue, green); </a:t>
            </a:r>
            <a:r>
              <a:rPr lang="en-US" b="1" u="sng" dirty="0"/>
              <a:t>value</a:t>
            </a:r>
            <a:r>
              <a:rPr lang="en-US" dirty="0"/>
              <a:t>, which </a:t>
            </a:r>
            <a:r>
              <a:rPr lang="en-US" dirty="0" smtClean="0"/>
              <a:t>represents</a:t>
            </a:r>
            <a:r>
              <a:rPr lang="tr-TR" dirty="0" smtClean="0"/>
              <a:t> </a:t>
            </a:r>
            <a:r>
              <a:rPr lang="en-US" dirty="0" smtClean="0"/>
              <a:t>lightness </a:t>
            </a:r>
            <a:r>
              <a:rPr lang="en-US" dirty="0"/>
              <a:t>and darkness; and </a:t>
            </a:r>
            <a:r>
              <a:rPr lang="en-US" b="1" dirty="0" err="1"/>
              <a:t>chroma</a:t>
            </a:r>
            <a:r>
              <a:rPr lang="en-US" b="1" dirty="0"/>
              <a:t> </a:t>
            </a:r>
            <a:r>
              <a:rPr lang="en-US" dirty="0"/>
              <a:t>or </a:t>
            </a:r>
            <a:r>
              <a:rPr lang="en-US" b="1" dirty="0"/>
              <a:t>saturation </a:t>
            </a:r>
            <a:r>
              <a:rPr lang="en-US" dirty="0" smtClean="0"/>
              <a:t>which</a:t>
            </a:r>
            <a:r>
              <a:rPr lang="tr-TR" dirty="0" smtClean="0"/>
              <a:t> </a:t>
            </a:r>
            <a:r>
              <a:rPr lang="en-US" dirty="0" smtClean="0"/>
              <a:t>indicates </a:t>
            </a:r>
            <a:r>
              <a:rPr lang="en-US" dirty="0"/>
              <a:t>intensity.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45480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47976" y="101600"/>
            <a:ext cx="10058402" cy="711200"/>
          </a:xfrm>
        </p:spPr>
        <p:txBody>
          <a:bodyPr/>
          <a:lstStyle/>
          <a:p>
            <a:r>
              <a:rPr lang="tr-TR" dirty="0" smtClean="0"/>
              <a:t>Visual </a:t>
            </a:r>
            <a:r>
              <a:rPr lang="tr-TR" dirty="0" err="1" smtClean="0"/>
              <a:t>matching</a:t>
            </a:r>
            <a:r>
              <a:rPr lang="tr-TR" dirty="0" smtClean="0"/>
              <a:t> </a:t>
            </a:r>
            <a:r>
              <a:rPr lang="tr-TR" dirty="0" err="1" smtClean="0"/>
              <a:t>systems:Munsell</a:t>
            </a:r>
            <a:r>
              <a:rPr lang="tr-TR" dirty="0" smtClean="0"/>
              <a:t> </a:t>
            </a:r>
            <a:r>
              <a:rPr lang="tr-TR" dirty="0" err="1" smtClean="0"/>
              <a:t>system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35541" y="1170709"/>
            <a:ext cx="6988895" cy="42291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The </a:t>
            </a:r>
            <a:r>
              <a:rPr lang="en-US" b="1" dirty="0" err="1"/>
              <a:t>Munsell</a:t>
            </a:r>
            <a:r>
              <a:rPr lang="en-US" b="1" dirty="0"/>
              <a:t> </a:t>
            </a:r>
            <a:r>
              <a:rPr lang="en-US" dirty="0"/>
              <a:t>system is probably the best known </a:t>
            </a:r>
            <a:r>
              <a:rPr lang="en-US" dirty="0" smtClean="0"/>
              <a:t>and</a:t>
            </a:r>
            <a:r>
              <a:rPr lang="tr-TR" dirty="0" smtClean="0"/>
              <a:t> </a:t>
            </a:r>
            <a:r>
              <a:rPr lang="en-US" dirty="0" smtClean="0"/>
              <a:t>most </a:t>
            </a:r>
            <a:r>
              <a:rPr lang="en-US" dirty="0"/>
              <a:t>widely used visual color-ordering system</a:t>
            </a:r>
            <a:r>
              <a:rPr lang="en-US" dirty="0" smtClean="0"/>
              <a:t>.</a:t>
            </a:r>
            <a:endParaRPr lang="tr-TR" dirty="0" smtClean="0"/>
          </a:p>
          <a:p>
            <a:r>
              <a:rPr lang="tr-TR" dirty="0" err="1"/>
              <a:t>It</a:t>
            </a:r>
            <a:r>
              <a:rPr lang="tr-TR" dirty="0"/>
              <a:t> </a:t>
            </a:r>
            <a:r>
              <a:rPr lang="tr-TR" dirty="0" err="1" smtClean="0"/>
              <a:t>was</a:t>
            </a:r>
            <a:r>
              <a:rPr lang="tr-TR" dirty="0"/>
              <a:t> </a:t>
            </a:r>
            <a:r>
              <a:rPr lang="en-US" dirty="0" smtClean="0"/>
              <a:t>developed </a:t>
            </a:r>
            <a:r>
              <a:rPr lang="en-US" dirty="0"/>
              <a:t>by A.H. </a:t>
            </a:r>
            <a:r>
              <a:rPr lang="en-US" dirty="0" err="1"/>
              <a:t>Munsell</a:t>
            </a:r>
            <a:r>
              <a:rPr lang="en-US" dirty="0"/>
              <a:t>, a Boston art teacher, in 1905</a:t>
            </a:r>
            <a:r>
              <a:rPr lang="en-US" dirty="0" smtClean="0"/>
              <a:t>.</a:t>
            </a:r>
            <a:endParaRPr lang="tr-TR" dirty="0"/>
          </a:p>
          <a:p>
            <a:r>
              <a:rPr lang="en-US" dirty="0"/>
              <a:t>In this system red, yellow, green, blue, and purple </a:t>
            </a:r>
            <a:r>
              <a:rPr lang="en-US" dirty="0" smtClean="0"/>
              <a:t>plus</a:t>
            </a:r>
            <a:r>
              <a:rPr lang="tr-TR" dirty="0" smtClean="0"/>
              <a:t> </a:t>
            </a:r>
            <a:r>
              <a:rPr lang="en-US" dirty="0" smtClean="0"/>
              <a:t>five </a:t>
            </a:r>
            <a:r>
              <a:rPr lang="en-US" dirty="0"/>
              <a:t>adjacent pairs, green yellow, yellow red, red </a:t>
            </a:r>
            <a:r>
              <a:rPr lang="en-US" dirty="0" smtClean="0"/>
              <a:t>purple,</a:t>
            </a:r>
            <a:r>
              <a:rPr lang="tr-TR" dirty="0" smtClean="0"/>
              <a:t> </a:t>
            </a:r>
            <a:r>
              <a:rPr lang="en-US" dirty="0" smtClean="0"/>
              <a:t>purple </a:t>
            </a:r>
            <a:r>
              <a:rPr lang="en-US" dirty="0"/>
              <a:t>blue, and blue green, describe </a:t>
            </a:r>
            <a:r>
              <a:rPr lang="en-US" b="1" dirty="0"/>
              <a:t>hue</a:t>
            </a:r>
            <a:r>
              <a:rPr lang="en-US" dirty="0"/>
              <a:t>. </a:t>
            </a:r>
            <a:r>
              <a:rPr lang="en-US" b="1" dirty="0"/>
              <a:t>Value </a:t>
            </a:r>
            <a:r>
              <a:rPr lang="en-US" dirty="0"/>
              <a:t>is </a:t>
            </a:r>
            <a:r>
              <a:rPr lang="en-US" dirty="0" smtClean="0"/>
              <a:t>that</a:t>
            </a:r>
            <a:r>
              <a:rPr lang="tr-TR" dirty="0" smtClean="0"/>
              <a:t> </a:t>
            </a:r>
            <a:r>
              <a:rPr lang="en-US" dirty="0" smtClean="0"/>
              <a:t>quality </a:t>
            </a:r>
            <a:r>
              <a:rPr lang="en-US" dirty="0"/>
              <a:t>of color described by lightness and </a:t>
            </a:r>
            <a:r>
              <a:rPr lang="en-US" dirty="0" smtClean="0"/>
              <a:t>darkness,</a:t>
            </a:r>
            <a:r>
              <a:rPr lang="tr-TR" dirty="0" smtClean="0"/>
              <a:t> </a:t>
            </a:r>
            <a:r>
              <a:rPr lang="en-US" dirty="0" smtClean="0"/>
              <a:t>from </a:t>
            </a:r>
            <a:r>
              <a:rPr lang="en-US" dirty="0"/>
              <a:t>white to grey to black. Value is designated from </a:t>
            </a:r>
            <a:r>
              <a:rPr lang="en-US" dirty="0" smtClean="0"/>
              <a:t>0</a:t>
            </a:r>
            <a:r>
              <a:rPr lang="tr-TR" dirty="0" smtClean="0"/>
              <a:t> </a:t>
            </a:r>
            <a:r>
              <a:rPr lang="en-US" dirty="0" smtClean="0"/>
              <a:t>(absolute </a:t>
            </a:r>
            <a:r>
              <a:rPr lang="en-US" dirty="0"/>
              <a:t>black) to 10 (absolute white). </a:t>
            </a:r>
            <a:r>
              <a:rPr lang="en-US" b="1" dirty="0"/>
              <a:t>Chroma </a:t>
            </a:r>
            <a:r>
              <a:rPr lang="en-US" dirty="0"/>
              <a:t>is </a:t>
            </a:r>
            <a:r>
              <a:rPr lang="en-US" dirty="0" err="1" smtClean="0"/>
              <a:t>th</a:t>
            </a:r>
            <a:r>
              <a:rPr lang="tr-TR" dirty="0" smtClean="0"/>
              <a:t>e </a:t>
            </a:r>
            <a:r>
              <a:rPr lang="tr-TR" dirty="0" err="1" smtClean="0"/>
              <a:t>quality</a:t>
            </a:r>
            <a:r>
              <a:rPr lang="tr-TR" dirty="0"/>
              <a:t> </a:t>
            </a:r>
            <a:r>
              <a:rPr lang="tr-TR" dirty="0" smtClean="0"/>
              <a:t>(</a:t>
            </a:r>
            <a:r>
              <a:rPr lang="en-US" dirty="0" smtClean="0"/>
              <a:t>change </a:t>
            </a:r>
            <a:r>
              <a:rPr lang="en-US" dirty="0"/>
              <a:t>from pink to red is an example of </a:t>
            </a:r>
            <a:r>
              <a:rPr lang="en-US" dirty="0" smtClean="0"/>
              <a:t>an</a:t>
            </a:r>
            <a:r>
              <a:rPr lang="tr-TR" dirty="0" smtClean="0"/>
              <a:t> </a:t>
            </a:r>
            <a:r>
              <a:rPr lang="tr-TR" dirty="0" err="1" smtClean="0"/>
              <a:t>increase</a:t>
            </a:r>
            <a:r>
              <a:rPr lang="tr-TR" dirty="0" smtClean="0"/>
              <a:t> </a:t>
            </a:r>
            <a:r>
              <a:rPr lang="tr-TR" dirty="0"/>
              <a:t>in </a:t>
            </a:r>
            <a:r>
              <a:rPr lang="tr-TR" dirty="0" err="1" smtClean="0"/>
              <a:t>chroma</a:t>
            </a:r>
            <a:r>
              <a:rPr lang="tr-TR" dirty="0"/>
              <a:t>)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6962" y="990888"/>
            <a:ext cx="4410075" cy="485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390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Instrumental</a:t>
            </a:r>
            <a:r>
              <a:rPr lang="tr-TR" dirty="0" smtClean="0"/>
              <a:t> </a:t>
            </a:r>
            <a:r>
              <a:rPr lang="tr-TR" dirty="0" err="1" smtClean="0"/>
              <a:t>measurement</a:t>
            </a:r>
            <a:r>
              <a:rPr lang="tr-TR" dirty="0" smtClean="0"/>
              <a:t> of </a:t>
            </a:r>
            <a:r>
              <a:rPr lang="tr-TR" dirty="0" err="1" smtClean="0"/>
              <a:t>color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tr-TR" dirty="0" err="1" smtClean="0"/>
              <a:t>The</a:t>
            </a:r>
            <a:r>
              <a:rPr lang="tr-TR" dirty="0"/>
              <a:t> </a:t>
            </a:r>
            <a:r>
              <a:rPr lang="tr-TR" b="1" dirty="0" smtClean="0"/>
              <a:t>CIE </a:t>
            </a:r>
            <a:r>
              <a:rPr lang="tr-TR" dirty="0"/>
              <a:t>(</a:t>
            </a:r>
            <a:r>
              <a:rPr lang="tr-TR" b="1" dirty="0" err="1"/>
              <a:t>Commission</a:t>
            </a:r>
            <a:r>
              <a:rPr lang="tr-TR" b="1" dirty="0"/>
              <a:t> </a:t>
            </a:r>
            <a:r>
              <a:rPr lang="tr-TR" b="1" dirty="0" err="1"/>
              <a:t>Internationale</a:t>
            </a:r>
            <a:r>
              <a:rPr lang="tr-TR" b="1" dirty="0"/>
              <a:t> de </a:t>
            </a:r>
            <a:r>
              <a:rPr lang="tr-TR" b="1" dirty="0" err="1"/>
              <a:t>l</a:t>
            </a:r>
            <a:r>
              <a:rPr lang="tr-TR" dirty="0" err="1"/>
              <a:t>’</a:t>
            </a:r>
            <a:r>
              <a:rPr lang="tr-TR" b="1" dirty="0" err="1"/>
              <a:t>Eclairage</a:t>
            </a:r>
            <a:r>
              <a:rPr lang="tr-TR" dirty="0"/>
              <a:t>, </a:t>
            </a:r>
            <a:r>
              <a:rPr lang="tr-TR" dirty="0" err="1"/>
              <a:t>or</a:t>
            </a:r>
            <a:r>
              <a:rPr lang="tr-TR" dirty="0"/>
              <a:t> </a:t>
            </a:r>
            <a:r>
              <a:rPr lang="tr-TR" dirty="0" err="1" smtClean="0"/>
              <a:t>the</a:t>
            </a:r>
            <a:r>
              <a:rPr lang="tr-TR" dirty="0"/>
              <a:t> </a:t>
            </a:r>
            <a:r>
              <a:rPr lang="en-US" b="1" dirty="0" smtClean="0"/>
              <a:t>International </a:t>
            </a:r>
            <a:r>
              <a:rPr lang="en-US" b="1" dirty="0"/>
              <a:t>Commission on Illumination</a:t>
            </a:r>
            <a:r>
              <a:rPr lang="en-US" dirty="0"/>
              <a:t>) is </a:t>
            </a:r>
            <a:r>
              <a:rPr lang="en-US" dirty="0" smtClean="0"/>
              <a:t>the</a:t>
            </a:r>
            <a:r>
              <a:rPr lang="tr-TR" dirty="0" smtClean="0"/>
              <a:t> </a:t>
            </a:r>
            <a:r>
              <a:rPr lang="en-US" dirty="0" smtClean="0"/>
              <a:t>main </a:t>
            </a:r>
            <a:r>
              <a:rPr lang="en-US" dirty="0"/>
              <a:t>international organization concerned with </a:t>
            </a:r>
            <a:r>
              <a:rPr lang="en-US" dirty="0" smtClean="0"/>
              <a:t>color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/>
              <a:t>color</a:t>
            </a:r>
            <a:r>
              <a:rPr lang="tr-TR" dirty="0"/>
              <a:t> </a:t>
            </a:r>
            <a:r>
              <a:rPr lang="tr-TR" dirty="0" err="1" smtClean="0"/>
              <a:t>measurement</a:t>
            </a:r>
            <a:r>
              <a:rPr lang="tr-TR" dirty="0" smtClean="0"/>
              <a:t>.</a:t>
            </a:r>
          </a:p>
          <a:p>
            <a:r>
              <a:rPr lang="tr-TR" dirty="0" smtClean="0"/>
              <a:t>CIE </a:t>
            </a:r>
            <a:r>
              <a:rPr lang="tr-TR" dirty="0" err="1" smtClean="0"/>
              <a:t>tristimulus</a:t>
            </a:r>
            <a:r>
              <a:rPr lang="tr-TR" dirty="0" smtClean="0"/>
              <a:t> </a:t>
            </a:r>
            <a:r>
              <a:rPr lang="tr-TR" dirty="0" err="1" smtClean="0"/>
              <a:t>system</a:t>
            </a:r>
            <a:r>
              <a:rPr lang="tr-TR" dirty="0" smtClean="0"/>
              <a:t> is </a:t>
            </a:r>
            <a:r>
              <a:rPr lang="tr-TR" dirty="0" err="1" smtClean="0"/>
              <a:t>one</a:t>
            </a:r>
            <a:r>
              <a:rPr lang="tr-TR" dirty="0" smtClean="0"/>
              <a:t> of </a:t>
            </a:r>
            <a:r>
              <a:rPr lang="tr-TR" dirty="0" err="1" smtClean="0"/>
              <a:t>instrumental</a:t>
            </a:r>
            <a:r>
              <a:rPr lang="tr-TR" dirty="0" smtClean="0"/>
              <a:t> </a:t>
            </a:r>
            <a:r>
              <a:rPr lang="tr-TR" dirty="0" err="1" smtClean="0"/>
              <a:t>methods</a:t>
            </a:r>
            <a:r>
              <a:rPr lang="tr-TR" dirty="0" smtClean="0"/>
              <a:t> </a:t>
            </a:r>
            <a:r>
              <a:rPr lang="tr-TR" dirty="0" err="1" smtClean="0"/>
              <a:t>for</a:t>
            </a:r>
            <a:r>
              <a:rPr lang="tr-TR" dirty="0" smtClean="0"/>
              <a:t> </a:t>
            </a:r>
            <a:r>
              <a:rPr lang="tr-TR" dirty="0" err="1" smtClean="0"/>
              <a:t>color</a:t>
            </a:r>
            <a:r>
              <a:rPr lang="tr-TR" dirty="0" smtClean="0"/>
              <a:t> </a:t>
            </a:r>
            <a:r>
              <a:rPr lang="tr-TR" dirty="0" err="1" smtClean="0"/>
              <a:t>measurement</a:t>
            </a:r>
            <a:r>
              <a:rPr lang="tr-TR" dirty="0" smtClean="0"/>
              <a:t>.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calculation</a:t>
            </a:r>
            <a:r>
              <a:rPr lang="tr-TR" dirty="0" smtClean="0"/>
              <a:t> </a:t>
            </a:r>
            <a:r>
              <a:rPr lang="tr-TR" dirty="0" err="1" smtClean="0"/>
              <a:t>procedure</a:t>
            </a:r>
            <a:r>
              <a:rPr lang="tr-TR" dirty="0" smtClean="0"/>
              <a:t> is </a:t>
            </a:r>
            <a:r>
              <a:rPr lang="tr-TR" dirty="0" err="1" smtClean="0"/>
              <a:t>quite</a:t>
            </a:r>
            <a:r>
              <a:rPr lang="tr-TR" dirty="0" smtClean="0"/>
              <a:t> </a:t>
            </a:r>
            <a:r>
              <a:rPr lang="tr-TR" dirty="0" err="1" smtClean="0"/>
              <a:t>complicated</a:t>
            </a:r>
            <a:r>
              <a:rPr lang="tr-TR" dirty="0" smtClean="0"/>
              <a:t>.</a:t>
            </a:r>
          </a:p>
          <a:p>
            <a:r>
              <a:rPr lang="en-US" dirty="0"/>
              <a:t>Richard S. Hunter, Deane B. Judd, and </a:t>
            </a:r>
            <a:r>
              <a:rPr lang="en-US" dirty="0" smtClean="0"/>
              <a:t>Henry</a:t>
            </a:r>
            <a:r>
              <a:rPr lang="tr-TR" dirty="0" smtClean="0"/>
              <a:t> </a:t>
            </a:r>
            <a:r>
              <a:rPr lang="en-US" dirty="0" smtClean="0"/>
              <a:t>A</a:t>
            </a:r>
            <a:r>
              <a:rPr lang="en-US" dirty="0"/>
              <a:t>. Gardner were among the pioneering scientists </a:t>
            </a:r>
            <a:r>
              <a:rPr lang="en-US" dirty="0" smtClean="0"/>
              <a:t>who</a:t>
            </a:r>
            <a:r>
              <a:rPr lang="tr-TR" dirty="0" smtClean="0"/>
              <a:t> </a:t>
            </a:r>
            <a:r>
              <a:rPr lang="en-US" dirty="0" smtClean="0"/>
              <a:t>in </a:t>
            </a:r>
            <a:r>
              <a:rPr lang="en-US" dirty="0"/>
              <a:t>the 1940s were working to develop </a:t>
            </a:r>
            <a:r>
              <a:rPr lang="en-US" dirty="0" smtClean="0"/>
              <a:t>color-measuring</a:t>
            </a:r>
            <a:r>
              <a:rPr lang="tr-TR" dirty="0" smtClean="0"/>
              <a:t> </a:t>
            </a:r>
            <a:r>
              <a:rPr lang="en-US" dirty="0" smtClean="0"/>
              <a:t>instruments </a:t>
            </a:r>
            <a:r>
              <a:rPr lang="en-US" dirty="0"/>
              <a:t>that would overcome the </a:t>
            </a:r>
            <a:r>
              <a:rPr lang="en-US" dirty="0" smtClean="0"/>
              <a:t>disadvantages</a:t>
            </a:r>
            <a:r>
              <a:rPr lang="tr-TR" dirty="0" smtClean="0"/>
              <a:t> </a:t>
            </a:r>
            <a:r>
              <a:rPr lang="en-US" dirty="0" smtClean="0"/>
              <a:t>of </a:t>
            </a:r>
            <a:r>
              <a:rPr lang="en-US" dirty="0"/>
              <a:t>the CIE spectrophotometric </a:t>
            </a:r>
            <a:r>
              <a:rPr lang="en-US" dirty="0" err="1"/>
              <a:t>tristimulus</a:t>
            </a:r>
            <a:r>
              <a:rPr lang="en-US" dirty="0"/>
              <a:t> system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06000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Hunter</a:t>
            </a:r>
            <a:r>
              <a:rPr lang="tr-TR" dirty="0" smtClean="0"/>
              <a:t> L, a, b </a:t>
            </a:r>
            <a:r>
              <a:rPr lang="tr-TR" dirty="0" err="1" smtClean="0"/>
              <a:t>color</a:t>
            </a:r>
            <a:r>
              <a:rPr lang="tr-TR" dirty="0" smtClean="0"/>
              <a:t> </a:t>
            </a:r>
            <a:r>
              <a:rPr lang="tr-TR" dirty="0" err="1" smtClean="0"/>
              <a:t>space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65214" y="1752600"/>
            <a:ext cx="5150859" cy="4229100"/>
          </a:xfrm>
        </p:spPr>
        <p:txBody>
          <a:bodyPr>
            <a:normAutofit/>
          </a:bodyPr>
          <a:lstStyle/>
          <a:p>
            <a:r>
              <a:rPr lang="en-US" dirty="0"/>
              <a:t>The </a:t>
            </a:r>
            <a:r>
              <a:rPr lang="en-US" b="1" dirty="0"/>
              <a:t>Hunter color </a:t>
            </a:r>
            <a:r>
              <a:rPr lang="en-US" b="1" dirty="0" smtClean="0"/>
              <a:t>solid</a:t>
            </a:r>
            <a:r>
              <a:rPr lang="tr-TR" b="1" dirty="0" smtClean="0"/>
              <a:t> </a:t>
            </a:r>
            <a:r>
              <a:rPr lang="en-US" dirty="0" smtClean="0"/>
              <a:t>was </a:t>
            </a:r>
            <a:r>
              <a:rPr lang="en-US" dirty="0"/>
              <a:t>first </a:t>
            </a:r>
            <a:r>
              <a:rPr lang="en-US" dirty="0" smtClean="0"/>
              <a:t>published</a:t>
            </a:r>
            <a:r>
              <a:rPr lang="tr-TR" dirty="0" smtClean="0"/>
              <a:t> </a:t>
            </a:r>
            <a:r>
              <a:rPr lang="en-US" dirty="0" smtClean="0"/>
              <a:t>in </a:t>
            </a:r>
            <a:r>
              <a:rPr lang="en-US" dirty="0"/>
              <a:t>1942 where </a:t>
            </a:r>
            <a:r>
              <a:rPr lang="en-US" i="1" dirty="0"/>
              <a:t>L </a:t>
            </a:r>
            <a:r>
              <a:rPr lang="en-US" dirty="0"/>
              <a:t>indicated </a:t>
            </a:r>
            <a:r>
              <a:rPr lang="en-US" b="1" dirty="0"/>
              <a:t>lightness</a:t>
            </a:r>
            <a:r>
              <a:rPr lang="en-US" dirty="0"/>
              <a:t>; </a:t>
            </a:r>
            <a:r>
              <a:rPr lang="en-US" i="1" dirty="0"/>
              <a:t>a</a:t>
            </a:r>
            <a:r>
              <a:rPr lang="en-US" dirty="0"/>
              <a:t>, the </a:t>
            </a:r>
            <a:r>
              <a:rPr lang="en-US" b="1" dirty="0" smtClean="0"/>
              <a:t>red</a:t>
            </a:r>
            <a:r>
              <a:rPr lang="tr-TR" b="1" dirty="0" smtClean="0"/>
              <a:t> </a:t>
            </a:r>
            <a:r>
              <a:rPr lang="en-US" dirty="0" smtClean="0"/>
              <a:t>(+) </a:t>
            </a:r>
            <a:r>
              <a:rPr lang="en-US" dirty="0"/>
              <a:t>or </a:t>
            </a:r>
            <a:r>
              <a:rPr lang="en-US" b="1" dirty="0"/>
              <a:t>green </a:t>
            </a:r>
            <a:r>
              <a:rPr lang="en-US" dirty="0"/>
              <a:t>(−) coordinate; and </a:t>
            </a:r>
            <a:r>
              <a:rPr lang="en-US" i="1" dirty="0"/>
              <a:t>b</a:t>
            </a:r>
            <a:r>
              <a:rPr lang="en-US" dirty="0"/>
              <a:t>, the </a:t>
            </a:r>
            <a:r>
              <a:rPr lang="en-US" b="1" dirty="0"/>
              <a:t>yellow </a:t>
            </a:r>
            <a:r>
              <a:rPr lang="en-US" dirty="0"/>
              <a:t>(+) </a:t>
            </a:r>
            <a:r>
              <a:rPr lang="en-US" dirty="0" smtClean="0"/>
              <a:t>or</a:t>
            </a:r>
            <a:r>
              <a:rPr lang="tr-TR" dirty="0" smtClean="0"/>
              <a:t> </a:t>
            </a:r>
            <a:r>
              <a:rPr lang="en-US" b="1" dirty="0" smtClean="0"/>
              <a:t>blue </a:t>
            </a:r>
            <a:r>
              <a:rPr lang="en-US" dirty="0"/>
              <a:t>(−) coordinate. </a:t>
            </a:r>
            <a:endParaRPr lang="tr-TR" dirty="0" smtClean="0"/>
          </a:p>
          <a:p>
            <a:r>
              <a:rPr lang="en-US" dirty="0" smtClean="0"/>
              <a:t>The </a:t>
            </a:r>
            <a:r>
              <a:rPr lang="en-US" b="1" dirty="0"/>
              <a:t>Hunter L a b color space </a:t>
            </a:r>
            <a:r>
              <a:rPr lang="en-US" dirty="0" smtClean="0"/>
              <a:t>has</a:t>
            </a:r>
            <a:r>
              <a:rPr lang="tr-TR" dirty="0" smtClean="0"/>
              <a:t> </a:t>
            </a:r>
            <a:r>
              <a:rPr lang="en-US" dirty="0" smtClean="0"/>
              <a:t>been </a:t>
            </a:r>
            <a:r>
              <a:rPr lang="en-US" dirty="0"/>
              <a:t>widely adopted by the food industry.</a:t>
            </a:r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5008" y="1379191"/>
            <a:ext cx="4796992" cy="4720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053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i="1" dirty="0" err="1"/>
              <a:t>Lab</a:t>
            </a:r>
            <a:r>
              <a:rPr lang="tr-TR" i="1" dirty="0"/>
              <a:t> </a:t>
            </a:r>
            <a:r>
              <a:rPr lang="tr-TR" dirty="0" err="1" smtClean="0"/>
              <a:t>system</a:t>
            </a:r>
            <a:r>
              <a:rPr lang="tr-TR" dirty="0"/>
              <a:t> </a:t>
            </a:r>
            <a:r>
              <a:rPr lang="en-US" dirty="0" smtClean="0"/>
              <a:t>was </a:t>
            </a:r>
            <a:r>
              <a:rPr lang="en-US" dirty="0"/>
              <a:t>subsequently improved to give more uniform</a:t>
            </a:r>
          </a:p>
          <a:p>
            <a:r>
              <a:rPr lang="en-US" dirty="0"/>
              <a:t>color spacing. </a:t>
            </a:r>
            <a:endParaRPr lang="tr-TR" dirty="0" smtClean="0"/>
          </a:p>
          <a:p>
            <a:r>
              <a:rPr lang="en-US" dirty="0" smtClean="0"/>
              <a:t>In </a:t>
            </a:r>
            <a:r>
              <a:rPr lang="en-US" dirty="0"/>
              <a:t>1976, the CIE officially </a:t>
            </a:r>
            <a:r>
              <a:rPr lang="en-US" dirty="0" smtClean="0"/>
              <a:t>adopted</a:t>
            </a:r>
            <a:r>
              <a:rPr lang="tr-TR" dirty="0" smtClean="0"/>
              <a:t> </a:t>
            </a:r>
            <a:r>
              <a:rPr lang="en-US" dirty="0" smtClean="0"/>
              <a:t>the </a:t>
            </a:r>
            <a:r>
              <a:rPr lang="en-US" dirty="0"/>
              <a:t>modified system as </a:t>
            </a:r>
            <a:r>
              <a:rPr lang="en-US" b="1" dirty="0"/>
              <a:t>CIELAB </a:t>
            </a:r>
            <a:r>
              <a:rPr lang="en-US" dirty="0"/>
              <a:t>with the </a:t>
            </a:r>
            <a:r>
              <a:rPr lang="en-US" dirty="0" smtClean="0"/>
              <a:t>parameters</a:t>
            </a:r>
            <a:r>
              <a:rPr lang="tr-TR" dirty="0" smtClean="0"/>
              <a:t> </a:t>
            </a:r>
            <a:r>
              <a:rPr lang="en-US" i="1" dirty="0" smtClean="0"/>
              <a:t>L</a:t>
            </a:r>
            <a:r>
              <a:rPr lang="en-US" dirty="0" smtClean="0"/>
              <a:t>*</a:t>
            </a:r>
            <a:r>
              <a:rPr lang="en-US" i="1" dirty="0" smtClean="0"/>
              <a:t>a</a:t>
            </a:r>
            <a:r>
              <a:rPr lang="en-US" dirty="0" smtClean="0"/>
              <a:t>*</a:t>
            </a:r>
            <a:r>
              <a:rPr lang="en-US" i="1" dirty="0" smtClean="0"/>
              <a:t>b</a:t>
            </a:r>
            <a:r>
              <a:rPr lang="en-US" dirty="0"/>
              <a:t>*. </a:t>
            </a:r>
            <a:r>
              <a:rPr lang="en-US" i="1" dirty="0"/>
              <a:t>L</a:t>
            </a:r>
            <a:r>
              <a:rPr lang="en-US" dirty="0"/>
              <a:t>* indicates </a:t>
            </a:r>
            <a:r>
              <a:rPr lang="en-US" b="1" dirty="0"/>
              <a:t>lightness </a:t>
            </a:r>
            <a:r>
              <a:rPr lang="en-US" dirty="0"/>
              <a:t>(0–100) with 0 </a:t>
            </a:r>
            <a:r>
              <a:rPr lang="en-US" dirty="0" smtClean="0"/>
              <a:t>being</a:t>
            </a:r>
            <a:r>
              <a:rPr lang="tr-TR" dirty="0" smtClean="0"/>
              <a:t> </a:t>
            </a:r>
            <a:r>
              <a:rPr lang="en-US" dirty="0" smtClean="0"/>
              <a:t>black </a:t>
            </a:r>
            <a:r>
              <a:rPr lang="en-US" dirty="0"/>
              <a:t>and 100 being white. The coordinate </a:t>
            </a:r>
            <a:r>
              <a:rPr lang="en-US" i="1" dirty="0"/>
              <a:t>a</a:t>
            </a:r>
            <a:r>
              <a:rPr lang="en-US" dirty="0"/>
              <a:t>* is for </a:t>
            </a:r>
            <a:r>
              <a:rPr lang="en-US" b="1" dirty="0" smtClean="0"/>
              <a:t>red</a:t>
            </a:r>
            <a:r>
              <a:rPr lang="tr-TR" b="1" dirty="0" smtClean="0"/>
              <a:t> </a:t>
            </a:r>
            <a:r>
              <a:rPr lang="en-US" dirty="0" smtClean="0"/>
              <a:t>(+) </a:t>
            </a:r>
            <a:r>
              <a:rPr lang="en-US" dirty="0"/>
              <a:t>and </a:t>
            </a:r>
            <a:r>
              <a:rPr lang="en-US" b="1" dirty="0"/>
              <a:t>green </a:t>
            </a:r>
            <a:r>
              <a:rPr lang="en-US" dirty="0"/>
              <a:t>(−), and </a:t>
            </a:r>
            <a:r>
              <a:rPr lang="en-US" i="1" dirty="0"/>
              <a:t>b</a:t>
            </a:r>
            <a:r>
              <a:rPr lang="en-US" dirty="0"/>
              <a:t>* is for </a:t>
            </a:r>
            <a:r>
              <a:rPr lang="en-US" b="1" dirty="0"/>
              <a:t>yellow </a:t>
            </a:r>
            <a:r>
              <a:rPr lang="en-US" dirty="0"/>
              <a:t>(+) and </a:t>
            </a:r>
            <a:r>
              <a:rPr lang="en-US" b="1" dirty="0" smtClean="0"/>
              <a:t>blue</a:t>
            </a:r>
            <a:r>
              <a:rPr lang="tr-TR" b="1" dirty="0" smtClean="0"/>
              <a:t> </a:t>
            </a:r>
            <a:r>
              <a:rPr lang="en-US" dirty="0" smtClean="0"/>
              <a:t>(</a:t>
            </a:r>
            <a:r>
              <a:rPr lang="en-US" dirty="0"/>
              <a:t>−). The limits for </a:t>
            </a:r>
            <a:r>
              <a:rPr lang="en-US" i="1" dirty="0"/>
              <a:t>a</a:t>
            </a:r>
            <a:r>
              <a:rPr lang="en-US" dirty="0"/>
              <a:t>* and </a:t>
            </a:r>
            <a:r>
              <a:rPr lang="en-US" i="1" dirty="0"/>
              <a:t>b</a:t>
            </a:r>
            <a:r>
              <a:rPr lang="en-US" dirty="0"/>
              <a:t>* are approximately + or </a:t>
            </a:r>
            <a:r>
              <a:rPr lang="tr-TR" dirty="0"/>
              <a:t>-</a:t>
            </a:r>
            <a:r>
              <a:rPr lang="tr-TR" dirty="0" smtClean="0"/>
              <a:t>80</a:t>
            </a:r>
            <a:r>
              <a:rPr lang="tr-TR" dirty="0"/>
              <a:t>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09199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65214" y="1752600"/>
            <a:ext cx="5982131" cy="4229100"/>
          </a:xfrm>
        </p:spPr>
        <p:txBody>
          <a:bodyPr/>
          <a:lstStyle/>
          <a:p>
            <a:endParaRPr lang="tr-TR" dirty="0" smtClean="0"/>
          </a:p>
          <a:p>
            <a:endParaRPr lang="tr-TR" dirty="0"/>
          </a:p>
          <a:p>
            <a:r>
              <a:rPr lang="tr-TR" dirty="0" err="1" smtClean="0"/>
              <a:t>Hue</a:t>
            </a:r>
            <a:r>
              <a:rPr lang="tr-TR" dirty="0" smtClean="0"/>
              <a:t> </a:t>
            </a:r>
            <a:r>
              <a:rPr lang="tr-TR" dirty="0" err="1" smtClean="0"/>
              <a:t>angle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chroma</a:t>
            </a:r>
            <a:r>
              <a:rPr lang="tr-TR" dirty="0" smtClean="0"/>
              <a:t> </a:t>
            </a:r>
            <a:r>
              <a:rPr lang="tr-TR" dirty="0" err="1" smtClean="0"/>
              <a:t>are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further</a:t>
            </a:r>
            <a:r>
              <a:rPr lang="tr-TR" dirty="0" smtClean="0"/>
              <a:t> </a:t>
            </a:r>
            <a:r>
              <a:rPr lang="tr-TR" dirty="0" err="1" smtClean="0"/>
              <a:t>parameters</a:t>
            </a:r>
            <a:r>
              <a:rPr lang="tr-TR" dirty="0" smtClean="0"/>
              <a:t> </a:t>
            </a:r>
            <a:r>
              <a:rPr lang="tr-TR" dirty="0" err="1" smtClean="0"/>
              <a:t>which</a:t>
            </a:r>
            <a:r>
              <a:rPr lang="tr-TR" dirty="0" smtClean="0"/>
              <a:t> can be </a:t>
            </a:r>
            <a:r>
              <a:rPr lang="tr-TR" dirty="0" err="1" smtClean="0"/>
              <a:t>used</a:t>
            </a:r>
            <a:r>
              <a:rPr lang="tr-TR" dirty="0" smtClean="0"/>
              <a:t> </a:t>
            </a:r>
            <a:r>
              <a:rPr lang="tr-TR" dirty="0" err="1" smtClean="0"/>
              <a:t>for</a:t>
            </a:r>
            <a:r>
              <a:rPr lang="tr-TR" dirty="0" smtClean="0"/>
              <a:t> </a:t>
            </a:r>
            <a:r>
              <a:rPr lang="tr-TR" dirty="0" err="1" smtClean="0"/>
              <a:t>describing</a:t>
            </a:r>
            <a:r>
              <a:rPr lang="tr-TR" dirty="0" smtClean="0"/>
              <a:t> a </a:t>
            </a:r>
            <a:r>
              <a:rPr lang="tr-TR" dirty="0" err="1" smtClean="0"/>
              <a:t>color</a:t>
            </a:r>
            <a:r>
              <a:rPr lang="tr-TR" dirty="0" smtClean="0"/>
              <a:t>.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6484" y="1651432"/>
            <a:ext cx="5276850" cy="484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315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Yer Tutucusu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3" r="1313"/>
          <a:stretch>
            <a:fillRect/>
          </a:stretch>
        </p:blipFill>
        <p:spPr/>
      </p:pic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7127131" y="3860321"/>
            <a:ext cx="3840480" cy="406879"/>
          </a:xfrm>
        </p:spPr>
        <p:txBody>
          <a:bodyPr>
            <a:noAutofit/>
          </a:bodyPr>
          <a:lstStyle/>
          <a:p>
            <a:r>
              <a:rPr lang="tr-TR" sz="2000" dirty="0" err="1"/>
              <a:t>Thanks</a:t>
            </a:r>
            <a:r>
              <a:rPr lang="tr-TR" sz="2000" dirty="0"/>
              <a:t>!!!!</a:t>
            </a:r>
          </a:p>
          <a:p>
            <a:endParaRPr lang="tr-TR" sz="2000" dirty="0"/>
          </a:p>
          <a:p>
            <a:r>
              <a:rPr lang="tr-TR" sz="2000" dirty="0"/>
              <a:t>osakiyan@ankara.edu.tr</a:t>
            </a:r>
          </a:p>
        </p:txBody>
      </p:sp>
    </p:spTree>
    <p:extLst>
      <p:ext uri="{BB962C8B-B14F-4D97-AF65-F5344CB8AC3E}">
        <p14:creationId xmlns:p14="http://schemas.microsoft.com/office/powerpoint/2010/main" val="2652513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Doğa Çizimi 16x9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3431377.potx" id="{56A48130-F36A-41C3-8C0C-0EF853C6708B}" vid="{0432F83B-7085-406B-BFE7-677E72A6CADA}"/>
    </a:ext>
  </a:extLst>
</a:theme>
</file>

<file path=ppt/theme/theme2.xml><?xml version="1.0" encoding="utf-8"?>
<a:theme xmlns:a="http://schemas.openxmlformats.org/drawingml/2006/main" name="Office Teması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eması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Doğa sunumu, resimli manzara tasarımı (geniş ekran)</Template>
  <TotalTime>3080</TotalTime>
  <Words>608</Words>
  <Application>Microsoft Office PowerPoint</Application>
  <PresentationFormat>Geniş ekran</PresentationFormat>
  <Paragraphs>42</Paragraphs>
  <Slides>10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10</vt:i4>
      </vt:variant>
    </vt:vector>
  </HeadingPairs>
  <TitlesOfParts>
    <vt:vector size="13" baseType="lpstr">
      <vt:lpstr>Arial</vt:lpstr>
      <vt:lpstr>Segoe Print</vt:lpstr>
      <vt:lpstr>Doğa Çizimi 16x9</vt:lpstr>
      <vt:lpstr>Color analysis</vt:lpstr>
      <vt:lpstr>Introduction</vt:lpstr>
      <vt:lpstr>Definitions</vt:lpstr>
      <vt:lpstr>Color specification systems:</vt:lpstr>
      <vt:lpstr>Visual matching systems:Munsell system</vt:lpstr>
      <vt:lpstr>Instrumental measurement of color</vt:lpstr>
      <vt:lpstr>Hunter L, a, b color space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TASARIM SÜRECİ</dc:title>
  <dc:creator>Dell</dc:creator>
  <cp:lastModifiedBy>Ozge Sakiyan Demirkol</cp:lastModifiedBy>
  <cp:revision>163</cp:revision>
  <dcterms:created xsi:type="dcterms:W3CDTF">2020-12-24T16:23:35Z</dcterms:created>
  <dcterms:modified xsi:type="dcterms:W3CDTF">2021-05-02T10:21:36Z</dcterms:modified>
</cp:coreProperties>
</file>