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0"/>
  </p:notesMasterIdLst>
  <p:sldIdLst>
    <p:sldId id="269" r:id="rId2"/>
    <p:sldId id="256" r:id="rId3"/>
    <p:sldId id="258" r:id="rId4"/>
    <p:sldId id="263" r:id="rId5"/>
    <p:sldId id="259" r:id="rId6"/>
    <p:sldId id="271" r:id="rId7"/>
    <p:sldId id="260" r:id="rId8"/>
    <p:sldId id="261" r:id="rId9"/>
    <p:sldId id="262" r:id="rId10"/>
    <p:sldId id="264" r:id="rId11"/>
    <p:sldId id="265" r:id="rId12"/>
    <p:sldId id="270" r:id="rId13"/>
    <p:sldId id="266" r:id="rId14"/>
    <p:sldId id="267" r:id="rId15"/>
    <p:sldId id="272" r:id="rId16"/>
    <p:sldId id="268" r:id="rId17"/>
    <p:sldId id="257" r:id="rId18"/>
    <p:sldId id="273" r:id="rId19"/>
  </p:sldIdLst>
  <p:sldSz cx="9144000" cy="6858000" type="screen4x3"/>
  <p:notesSz cx="6858000" cy="9144000"/>
  <p:defaultTextStyle>
    <a:defPPr>
      <a:defRPr lang="tr-T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20" autoAdjust="0"/>
    <p:restoredTop sz="94660"/>
  </p:normalViewPr>
  <p:slideViewPr>
    <p:cSldViewPr>
      <p:cViewPr varScale="1">
        <p:scale>
          <a:sx n="107" d="100"/>
          <a:sy n="107" d="100"/>
        </p:scale>
        <p:origin x="114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8.xml"/><Relationship Id="rId2" Type="http://schemas.openxmlformats.org/officeDocument/2006/relationships/slide" Target="slides/slide4.xml"/><Relationship Id="rId1" Type="http://schemas.openxmlformats.org/officeDocument/2006/relationships/slide" Target="slides/slide1.xml"/><Relationship Id="rId6" Type="http://schemas.openxmlformats.org/officeDocument/2006/relationships/slide" Target="slides/slide13.xml"/><Relationship Id="rId5" Type="http://schemas.openxmlformats.org/officeDocument/2006/relationships/slide" Target="slides/slide11.xml"/><Relationship Id="rId4" Type="http://schemas.openxmlformats.org/officeDocument/2006/relationships/slide" Target="slides/slide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94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noProof="0" smtClean="0"/>
              <a:t>Asıl metin stillerini düzenlemek için tıklatın</a:t>
            </a:r>
          </a:p>
          <a:p>
            <a:pPr lvl="1"/>
            <a:r>
              <a:rPr lang="tr-TR" altLang="tr-TR" noProof="0" smtClean="0"/>
              <a:t>İkinci düzey</a:t>
            </a:r>
          </a:p>
          <a:p>
            <a:pPr lvl="2"/>
            <a:r>
              <a:rPr lang="tr-TR" altLang="tr-TR" noProof="0" smtClean="0"/>
              <a:t>Üçüncü düzey</a:t>
            </a:r>
          </a:p>
          <a:p>
            <a:pPr lvl="3"/>
            <a:r>
              <a:rPr lang="tr-TR" altLang="tr-TR" noProof="0" smtClean="0"/>
              <a:t>Dördüncü düzey</a:t>
            </a:r>
          </a:p>
          <a:p>
            <a:pPr lvl="4"/>
            <a:r>
              <a:rPr lang="tr-TR" altLang="tr-TR" noProof="0" smtClean="0"/>
              <a:t>Beşinci düzey</a:t>
            </a:r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2CB23D4-55B9-475B-9729-AE95C0E8887B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6DD4DF3-473A-45D8-ABE1-5533FEEBE50E}" type="slidenum">
              <a:rPr lang="tr-TR" altLang="tr-TR" sz="1200" smtClean="0"/>
              <a:pPr/>
              <a:t>1</a:t>
            </a:fld>
            <a:endParaRPr lang="tr-TR" altLang="tr-TR" sz="1200" smtClean="0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tr-TR" altLang="tr-T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470CB8D-3060-4335-87C5-823CB73C5C6B}" type="slidenum">
              <a:rPr lang="tr-TR" altLang="tr-TR" sz="1200" smtClean="0"/>
              <a:pPr/>
              <a:t>2</a:t>
            </a:fld>
            <a:endParaRPr lang="tr-TR" altLang="tr-TR" sz="1200" smtClean="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tr-TR" altLang="tr-T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F5A3D3C-D63F-4B54-8B7D-2794B9FE4B55}" type="slidenum">
              <a:rPr lang="tr-TR" altLang="tr-TR" sz="1200" smtClean="0"/>
              <a:pPr/>
              <a:t>3</a:t>
            </a:fld>
            <a:endParaRPr lang="tr-TR" altLang="tr-TR" sz="1200" smtClean="0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tr-TR" altLang="tr-T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0DF6744-CCDC-4436-A12D-82A4729DC0DA}" type="slidenum">
              <a:rPr lang="tr-TR" altLang="tr-TR" sz="1200" smtClean="0"/>
              <a:pPr/>
              <a:t>4</a:t>
            </a:fld>
            <a:endParaRPr lang="tr-TR" altLang="tr-TR" sz="1200" smtClean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tr-TR" altLang="tr-T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1C20164-3FC5-4AFC-B001-D68CB2097301}" type="slidenum">
              <a:rPr lang="tr-TR" altLang="tr-TR" sz="1200" smtClean="0"/>
              <a:pPr/>
              <a:t>5</a:t>
            </a:fld>
            <a:endParaRPr lang="tr-TR" altLang="tr-TR" sz="1200" smtClean="0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tr-TR" altLang="tr-T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8A1B2DF-FF00-4AE2-87A5-304536E5C4DA}" type="slidenum">
              <a:rPr lang="tr-TR" altLang="tr-TR" sz="1200" smtClean="0"/>
              <a:pPr/>
              <a:t>6</a:t>
            </a:fld>
            <a:endParaRPr lang="tr-TR" altLang="tr-TR" sz="1200" smtClean="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tr-TR" altLang="tr-T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3DFA533-86E8-4E9F-86C1-23EB9D73142F}" type="slidenum">
              <a:rPr lang="tr-TR" altLang="tr-TR" sz="1200" smtClean="0"/>
              <a:pPr/>
              <a:t>7</a:t>
            </a:fld>
            <a:endParaRPr lang="tr-TR" altLang="tr-TR" sz="1200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tr-TR" altLang="tr-TR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9364D1F-B388-4B60-BDD9-AE2C506A79F9}" type="slidenum">
              <a:rPr lang="tr-TR" altLang="tr-TR" sz="1200" smtClean="0"/>
              <a:pPr/>
              <a:t>8</a:t>
            </a:fld>
            <a:endParaRPr lang="tr-TR" altLang="tr-TR" sz="1200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tr-TR" altLang="tr-TR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95F3B9B-D191-402E-9529-767B2513D879}" type="slidenum">
              <a:rPr lang="tr-TR" altLang="tr-TR" sz="1200" smtClean="0"/>
              <a:pPr/>
              <a:t>9</a:t>
            </a:fld>
            <a:endParaRPr lang="tr-TR" altLang="tr-TR" sz="1200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tr-TR" altLang="tr-TR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3EAB4F4-AA4C-4628-95DC-13A43BBE1CE8}" type="slidenum">
              <a:rPr lang="tr-TR" altLang="tr-TR" sz="1200" smtClean="0"/>
              <a:pPr/>
              <a:t>10</a:t>
            </a:fld>
            <a:endParaRPr lang="tr-TR" altLang="tr-TR" sz="1200" smtClean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tr-TR" altLang="tr-TR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965D0F1-A7B6-4B71-89E4-E3C00D231046}" type="slidenum">
              <a:rPr lang="tr-TR" altLang="tr-TR" sz="1200" smtClean="0"/>
              <a:pPr/>
              <a:t>11</a:t>
            </a:fld>
            <a:endParaRPr lang="tr-TR" altLang="tr-TR" sz="1200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tr-TR" altLang="tr-TR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E32DE8C-0D2E-4C19-91C9-2660572475FE}" type="slidenum">
              <a:rPr lang="tr-TR" altLang="tr-TR" sz="1200" smtClean="0"/>
              <a:pPr/>
              <a:t>12</a:t>
            </a:fld>
            <a:endParaRPr lang="tr-TR" altLang="tr-TR" sz="1200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tr-TR" altLang="tr-TR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256E16F-E22F-4FE3-B2FD-1B9799781E95}" type="slidenum">
              <a:rPr lang="tr-TR" altLang="tr-TR" sz="1200" smtClean="0"/>
              <a:pPr/>
              <a:t>13</a:t>
            </a:fld>
            <a:endParaRPr lang="tr-TR" altLang="tr-TR" sz="1200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tr-TR" altLang="tr-TR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D3BF919-4BBA-4A98-95AC-2BD0FCEAE17A}" type="slidenum">
              <a:rPr lang="tr-TR" altLang="tr-TR" sz="1200" smtClean="0"/>
              <a:pPr/>
              <a:t>14</a:t>
            </a:fld>
            <a:endParaRPr lang="tr-TR" altLang="tr-TR" sz="1200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tr-TR" altLang="tr-TR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A3FABA8-24AC-4FB5-9DFF-4B1AA044E7AC}" type="slidenum">
              <a:rPr lang="tr-TR" altLang="tr-TR" sz="1200" smtClean="0"/>
              <a:pPr/>
              <a:t>15</a:t>
            </a:fld>
            <a:endParaRPr lang="tr-TR" altLang="tr-TR" sz="1200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tr-TR" altLang="tr-TR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E67716F-9152-4E35-99B2-7E8CC8E4EE17}" type="slidenum">
              <a:rPr lang="tr-TR" altLang="tr-TR" sz="1200" smtClean="0"/>
              <a:pPr/>
              <a:t>16</a:t>
            </a:fld>
            <a:endParaRPr lang="tr-TR" altLang="tr-TR" sz="1200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tr-TR" altLang="tr-TR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D21CE13-58F9-443B-A6D5-00420D000278}" type="slidenum">
              <a:rPr lang="tr-TR" altLang="tr-TR" sz="1200" smtClean="0"/>
              <a:pPr/>
              <a:t>17</a:t>
            </a:fld>
            <a:endParaRPr lang="tr-TR" altLang="tr-TR" sz="1200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tr-TR" altLang="tr-T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478838" cy="6173788"/>
            <a:chOff x="0" y="0"/>
            <a:chExt cx="5341" cy="3889"/>
          </a:xfrm>
        </p:grpSpPr>
        <p:sp>
          <p:nvSpPr>
            <p:cNvPr id="5" name="Freeform 3"/>
            <p:cNvSpPr>
              <a:spLocks/>
            </p:cNvSpPr>
            <p:nvPr/>
          </p:nvSpPr>
          <p:spPr bwMode="auto">
            <a:xfrm>
              <a:off x="0" y="0"/>
              <a:ext cx="3863" cy="3889"/>
            </a:xfrm>
            <a:custGeom>
              <a:avLst/>
              <a:gdLst>
                <a:gd name="T0" fmla="*/ 3862 w 3863"/>
                <a:gd name="T1" fmla="*/ 3418 h 3889"/>
                <a:gd name="T2" fmla="*/ 457 w 3863"/>
                <a:gd name="T3" fmla="*/ 0 h 3889"/>
                <a:gd name="T4" fmla="*/ 0 w 3863"/>
                <a:gd name="T5" fmla="*/ 0 h 3889"/>
                <a:gd name="T6" fmla="*/ 0 w 3863"/>
                <a:gd name="T7" fmla="*/ 481 h 3889"/>
                <a:gd name="T8" fmla="*/ 3394 w 3863"/>
                <a:gd name="T9" fmla="*/ 3888 h 3889"/>
                <a:gd name="T10" fmla="*/ 3862 w 3863"/>
                <a:gd name="T11" fmla="*/ 3418 h 388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863" h="3889">
                  <a:moveTo>
                    <a:pt x="3862" y="3418"/>
                  </a:moveTo>
                  <a:lnTo>
                    <a:pt x="457" y="0"/>
                  </a:lnTo>
                  <a:lnTo>
                    <a:pt x="0" y="0"/>
                  </a:lnTo>
                  <a:lnTo>
                    <a:pt x="0" y="481"/>
                  </a:lnTo>
                  <a:lnTo>
                    <a:pt x="3394" y="3888"/>
                  </a:lnTo>
                  <a:lnTo>
                    <a:pt x="3862" y="3418"/>
                  </a:lnTo>
                </a:path>
              </a:pathLst>
            </a:custGeom>
            <a:solidFill>
              <a:schemeClr val="bg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auto">
            <a:xfrm>
              <a:off x="860" y="0"/>
              <a:ext cx="3394" cy="3223"/>
            </a:xfrm>
            <a:custGeom>
              <a:avLst/>
              <a:gdLst>
                <a:gd name="T0" fmla="*/ 370 w 3394"/>
                <a:gd name="T1" fmla="*/ 0 h 3223"/>
                <a:gd name="T2" fmla="*/ 3393 w 3394"/>
                <a:gd name="T3" fmla="*/ 3036 h 3223"/>
                <a:gd name="T4" fmla="*/ 3208 w 3394"/>
                <a:gd name="T5" fmla="*/ 3222 h 3223"/>
                <a:gd name="T6" fmla="*/ 0 w 3394"/>
                <a:gd name="T7" fmla="*/ 0 h 3223"/>
                <a:gd name="T8" fmla="*/ 370 w 3394"/>
                <a:gd name="T9" fmla="*/ 0 h 32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394" h="3223">
                  <a:moveTo>
                    <a:pt x="370" y="0"/>
                  </a:moveTo>
                  <a:lnTo>
                    <a:pt x="3393" y="3036"/>
                  </a:lnTo>
                  <a:lnTo>
                    <a:pt x="3208" y="3222"/>
                  </a:lnTo>
                  <a:lnTo>
                    <a:pt x="0" y="0"/>
                  </a:lnTo>
                  <a:lnTo>
                    <a:pt x="370" y="0"/>
                  </a:lnTo>
                </a:path>
              </a:pathLst>
            </a:custGeom>
            <a:solidFill>
              <a:schemeClr val="bg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2187" y="0"/>
              <a:ext cx="2859" cy="2556"/>
            </a:xfrm>
            <a:custGeom>
              <a:avLst/>
              <a:gdLst>
                <a:gd name="T0" fmla="*/ 630 w 2859"/>
                <a:gd name="T1" fmla="*/ 0 h 2556"/>
                <a:gd name="T2" fmla="*/ 2858 w 2859"/>
                <a:gd name="T3" fmla="*/ 2238 h 2556"/>
                <a:gd name="T4" fmla="*/ 2543 w 2859"/>
                <a:gd name="T5" fmla="*/ 2555 h 2556"/>
                <a:gd name="T6" fmla="*/ 0 w 2859"/>
                <a:gd name="T7" fmla="*/ 0 h 2556"/>
                <a:gd name="T8" fmla="*/ 630 w 2859"/>
                <a:gd name="T9" fmla="*/ 0 h 25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59" h="2556">
                  <a:moveTo>
                    <a:pt x="630" y="0"/>
                  </a:moveTo>
                  <a:lnTo>
                    <a:pt x="2858" y="2238"/>
                  </a:lnTo>
                  <a:lnTo>
                    <a:pt x="2543" y="2555"/>
                  </a:lnTo>
                  <a:lnTo>
                    <a:pt x="0" y="0"/>
                  </a:lnTo>
                  <a:lnTo>
                    <a:pt x="630" y="0"/>
                  </a:lnTo>
                </a:path>
              </a:pathLst>
            </a:custGeom>
            <a:solidFill>
              <a:schemeClr val="bg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3055" y="0"/>
              <a:ext cx="2286" cy="2121"/>
            </a:xfrm>
            <a:custGeom>
              <a:avLst/>
              <a:gdLst>
                <a:gd name="T0" fmla="*/ 0 w 2286"/>
                <a:gd name="T1" fmla="*/ 0 h 2121"/>
                <a:gd name="T2" fmla="*/ 2111 w 2286"/>
                <a:gd name="T3" fmla="*/ 2120 h 2121"/>
                <a:gd name="T4" fmla="*/ 2285 w 2286"/>
                <a:gd name="T5" fmla="*/ 1945 h 2121"/>
                <a:gd name="T6" fmla="*/ 348 w 2286"/>
                <a:gd name="T7" fmla="*/ 0 h 2121"/>
                <a:gd name="T8" fmla="*/ 0 w 2286"/>
                <a:gd name="T9" fmla="*/ 0 h 21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86" h="2121">
                  <a:moveTo>
                    <a:pt x="0" y="0"/>
                  </a:moveTo>
                  <a:lnTo>
                    <a:pt x="2111" y="2120"/>
                  </a:lnTo>
                  <a:lnTo>
                    <a:pt x="2285" y="1945"/>
                  </a:lnTo>
                  <a:lnTo>
                    <a:pt x="348" y="0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4103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143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tr-TR" altLang="tr-TR" noProof="0" smtClean="0"/>
              <a:t>Asıl başlık stili için tıklatın</a:t>
            </a:r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2819400"/>
            <a:ext cx="6400800" cy="1752600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tr-TR" altLang="tr-TR" noProof="0" smtClean="0"/>
              <a:t>Asıl alt başlık stilini düzenlemek için tıklatın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28732D2-FBA2-44F3-8E32-BA5E8C74DF2E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167914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840FEA-97C9-4B1F-AF7A-D9C71EAB0475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09442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566DF4-DFFB-404E-AE4F-440DE62A149D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179802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85800" y="1641475"/>
            <a:ext cx="3810000" cy="44545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41475"/>
            <a:ext cx="3810000" cy="44545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3574B-65E4-4774-B047-B4E53E21299F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36017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CB7001-2114-43A3-86F1-AB9FD1BD926F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237855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5E57FA-F6CD-4A4B-8CFC-B1D0261E0C26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017646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A893EF-511A-469F-9DC5-1CA314CD0885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811510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5659AD-C095-43E7-A7C3-A098C6437E0E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011029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11A8FE-2249-471A-8DA0-F4B487279AAA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2366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16C6-43A5-4427-9BCB-624339E1E426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21214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15100" y="228600"/>
            <a:ext cx="1943100" cy="586740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85800" y="228600"/>
            <a:ext cx="5676900" cy="586740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EEA84B-AD49-4C9C-BF82-99420E1F1644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312224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8478838" cy="6173788"/>
            <a:chOff x="0" y="0"/>
            <a:chExt cx="5341" cy="3889"/>
          </a:xfrm>
        </p:grpSpPr>
        <p:sp>
          <p:nvSpPr>
            <p:cNvPr id="1032" name="Freeform 3"/>
            <p:cNvSpPr>
              <a:spLocks/>
            </p:cNvSpPr>
            <p:nvPr/>
          </p:nvSpPr>
          <p:spPr bwMode="auto">
            <a:xfrm>
              <a:off x="0" y="0"/>
              <a:ext cx="3863" cy="3889"/>
            </a:xfrm>
            <a:custGeom>
              <a:avLst/>
              <a:gdLst>
                <a:gd name="T0" fmla="*/ 3862 w 3863"/>
                <a:gd name="T1" fmla="*/ 3418 h 3889"/>
                <a:gd name="T2" fmla="*/ 457 w 3863"/>
                <a:gd name="T3" fmla="*/ 0 h 3889"/>
                <a:gd name="T4" fmla="*/ 0 w 3863"/>
                <a:gd name="T5" fmla="*/ 0 h 3889"/>
                <a:gd name="T6" fmla="*/ 0 w 3863"/>
                <a:gd name="T7" fmla="*/ 481 h 3889"/>
                <a:gd name="T8" fmla="*/ 3394 w 3863"/>
                <a:gd name="T9" fmla="*/ 3888 h 3889"/>
                <a:gd name="T10" fmla="*/ 3862 w 3863"/>
                <a:gd name="T11" fmla="*/ 3418 h 388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863" h="3889">
                  <a:moveTo>
                    <a:pt x="3862" y="3418"/>
                  </a:moveTo>
                  <a:lnTo>
                    <a:pt x="457" y="0"/>
                  </a:lnTo>
                  <a:lnTo>
                    <a:pt x="0" y="0"/>
                  </a:lnTo>
                  <a:lnTo>
                    <a:pt x="0" y="481"/>
                  </a:lnTo>
                  <a:lnTo>
                    <a:pt x="3394" y="3888"/>
                  </a:lnTo>
                  <a:lnTo>
                    <a:pt x="3862" y="3418"/>
                  </a:lnTo>
                </a:path>
              </a:pathLst>
            </a:custGeom>
            <a:solidFill>
              <a:schemeClr val="bg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1033" name="Freeform 4"/>
            <p:cNvSpPr>
              <a:spLocks/>
            </p:cNvSpPr>
            <p:nvPr/>
          </p:nvSpPr>
          <p:spPr bwMode="auto">
            <a:xfrm>
              <a:off x="860" y="0"/>
              <a:ext cx="3394" cy="3223"/>
            </a:xfrm>
            <a:custGeom>
              <a:avLst/>
              <a:gdLst>
                <a:gd name="T0" fmla="*/ 370 w 3394"/>
                <a:gd name="T1" fmla="*/ 0 h 3223"/>
                <a:gd name="T2" fmla="*/ 3393 w 3394"/>
                <a:gd name="T3" fmla="*/ 3036 h 3223"/>
                <a:gd name="T4" fmla="*/ 3208 w 3394"/>
                <a:gd name="T5" fmla="*/ 3222 h 3223"/>
                <a:gd name="T6" fmla="*/ 0 w 3394"/>
                <a:gd name="T7" fmla="*/ 0 h 3223"/>
                <a:gd name="T8" fmla="*/ 370 w 3394"/>
                <a:gd name="T9" fmla="*/ 0 h 32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394" h="3223">
                  <a:moveTo>
                    <a:pt x="370" y="0"/>
                  </a:moveTo>
                  <a:lnTo>
                    <a:pt x="3393" y="3036"/>
                  </a:lnTo>
                  <a:lnTo>
                    <a:pt x="3208" y="3222"/>
                  </a:lnTo>
                  <a:lnTo>
                    <a:pt x="0" y="0"/>
                  </a:lnTo>
                  <a:lnTo>
                    <a:pt x="370" y="0"/>
                  </a:lnTo>
                </a:path>
              </a:pathLst>
            </a:custGeom>
            <a:solidFill>
              <a:schemeClr val="bg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1034" name="Freeform 5"/>
            <p:cNvSpPr>
              <a:spLocks/>
            </p:cNvSpPr>
            <p:nvPr/>
          </p:nvSpPr>
          <p:spPr bwMode="auto">
            <a:xfrm>
              <a:off x="2187" y="0"/>
              <a:ext cx="2859" cy="2556"/>
            </a:xfrm>
            <a:custGeom>
              <a:avLst/>
              <a:gdLst>
                <a:gd name="T0" fmla="*/ 630 w 2859"/>
                <a:gd name="T1" fmla="*/ 0 h 2556"/>
                <a:gd name="T2" fmla="*/ 2858 w 2859"/>
                <a:gd name="T3" fmla="*/ 2238 h 2556"/>
                <a:gd name="T4" fmla="*/ 2543 w 2859"/>
                <a:gd name="T5" fmla="*/ 2555 h 2556"/>
                <a:gd name="T6" fmla="*/ 0 w 2859"/>
                <a:gd name="T7" fmla="*/ 0 h 2556"/>
                <a:gd name="T8" fmla="*/ 630 w 2859"/>
                <a:gd name="T9" fmla="*/ 0 h 25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59" h="2556">
                  <a:moveTo>
                    <a:pt x="630" y="0"/>
                  </a:moveTo>
                  <a:lnTo>
                    <a:pt x="2858" y="2238"/>
                  </a:lnTo>
                  <a:lnTo>
                    <a:pt x="2543" y="2555"/>
                  </a:lnTo>
                  <a:lnTo>
                    <a:pt x="0" y="0"/>
                  </a:lnTo>
                  <a:lnTo>
                    <a:pt x="630" y="0"/>
                  </a:lnTo>
                </a:path>
              </a:pathLst>
            </a:custGeom>
            <a:solidFill>
              <a:schemeClr val="bg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1035" name="Freeform 6"/>
            <p:cNvSpPr>
              <a:spLocks/>
            </p:cNvSpPr>
            <p:nvPr/>
          </p:nvSpPr>
          <p:spPr bwMode="auto">
            <a:xfrm>
              <a:off x="3055" y="0"/>
              <a:ext cx="2286" cy="2121"/>
            </a:xfrm>
            <a:custGeom>
              <a:avLst/>
              <a:gdLst>
                <a:gd name="T0" fmla="*/ 0 w 2286"/>
                <a:gd name="T1" fmla="*/ 0 h 2121"/>
                <a:gd name="T2" fmla="*/ 2111 w 2286"/>
                <a:gd name="T3" fmla="*/ 2120 h 2121"/>
                <a:gd name="T4" fmla="*/ 2285 w 2286"/>
                <a:gd name="T5" fmla="*/ 1945 h 2121"/>
                <a:gd name="T6" fmla="*/ 348 w 2286"/>
                <a:gd name="T7" fmla="*/ 0 h 2121"/>
                <a:gd name="T8" fmla="*/ 0 w 2286"/>
                <a:gd name="T9" fmla="*/ 0 h 21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86" h="2121">
                  <a:moveTo>
                    <a:pt x="0" y="0"/>
                  </a:moveTo>
                  <a:lnTo>
                    <a:pt x="2111" y="2120"/>
                  </a:lnTo>
                  <a:lnTo>
                    <a:pt x="2285" y="1945"/>
                  </a:lnTo>
                  <a:lnTo>
                    <a:pt x="348" y="0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3079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7724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başlık stili için tıklatın</a:t>
            </a:r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50000"/>
              </a:spcBef>
              <a:defRPr sz="1400"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50000"/>
              </a:spcBef>
              <a:defRPr sz="1400"/>
            </a:lvl1pPr>
          </a:lstStyle>
          <a:p>
            <a:pPr>
              <a:defRPr/>
            </a:pPr>
            <a:endParaRPr lang="tr-TR" altLang="tr-TR"/>
          </a:p>
        </p:txBody>
      </p:sp>
      <p:sp>
        <p:nvSpPr>
          <p:cNvPr id="3082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50000"/>
              </a:spcBef>
              <a:defRPr sz="1400"/>
            </a:lvl1pPr>
          </a:lstStyle>
          <a:p>
            <a:pPr>
              <a:defRPr/>
            </a:pPr>
            <a:fld id="{F2A734CE-ECFE-4B6E-A7FA-BDD917B02F4F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41475"/>
            <a:ext cx="7772400" cy="445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metin stillerini düzenlemek için tıklatın</a:t>
            </a:r>
          </a:p>
          <a:p>
            <a:pPr lvl="1"/>
            <a:r>
              <a:rPr lang="tr-TR" altLang="tr-TR" smtClean="0"/>
              <a:t>İkinci düzey</a:t>
            </a:r>
          </a:p>
          <a:p>
            <a:pPr lvl="2"/>
            <a:r>
              <a:rPr lang="tr-TR" altLang="tr-TR" smtClean="0"/>
              <a:t>Üçüncü düzey</a:t>
            </a:r>
          </a:p>
          <a:p>
            <a:pPr lvl="3"/>
            <a:r>
              <a:rPr lang="tr-TR" altLang="tr-TR" smtClean="0"/>
              <a:t>Dördüncü düzey</a:t>
            </a:r>
          </a:p>
          <a:p>
            <a:pPr lvl="4"/>
            <a:r>
              <a:rPr lang="tr-TR" altLang="tr-TR" smtClean="0"/>
              <a:t>Beşinci düzey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4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n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»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n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png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png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4.png"/><Relationship Id="rId4" Type="http://schemas.openxmlformats.org/officeDocument/2006/relationships/oleObject" Target="../embeddings/oleObject3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4.png"/><Relationship Id="rId4" Type="http://schemas.openxmlformats.org/officeDocument/2006/relationships/oleObject" Target="../embeddings/oleObject4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5.png"/><Relationship Id="rId4" Type="http://schemas.openxmlformats.org/officeDocument/2006/relationships/oleObject" Target="../embeddings/oleObject5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8.png"/><Relationship Id="rId4" Type="http://schemas.openxmlformats.org/officeDocument/2006/relationships/oleObject" Target="../embeddings/oleObject6.bin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1752600"/>
            <a:ext cx="8134672" cy="1143000"/>
          </a:xfrm>
        </p:spPr>
        <p:txBody>
          <a:bodyPr/>
          <a:lstStyle/>
          <a:p>
            <a:pPr eaLnBrk="1" hangingPunct="1">
              <a:defRPr/>
            </a:pPr>
            <a:r>
              <a:rPr lang="tr-TR" altLang="tr-TR" b="1" dirty="0" smtClean="0"/>
              <a:t>An </a:t>
            </a:r>
            <a:r>
              <a:rPr lang="tr-TR" altLang="tr-TR" b="1" dirty="0" err="1" smtClean="0"/>
              <a:t>Overview</a:t>
            </a:r>
            <a:r>
              <a:rPr lang="tr-TR" altLang="tr-TR" b="1" dirty="0" smtClean="0"/>
              <a:t> of Gene </a:t>
            </a:r>
            <a:r>
              <a:rPr lang="tr-TR" altLang="tr-TR" b="1" dirty="0" err="1" smtClean="0"/>
              <a:t>Expression</a:t>
            </a:r>
            <a:endParaRPr lang="tr-TR" altLang="tr-TR" b="1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4"/>
          <p:cNvSpPr txBox="1">
            <a:spLocks noChangeArrowheads="1"/>
          </p:cNvSpPr>
          <p:nvPr/>
        </p:nvSpPr>
        <p:spPr bwMode="auto">
          <a:xfrm>
            <a:off x="762000" y="1447800"/>
            <a:ext cx="7315200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3600" b="1" dirty="0" smtClean="0"/>
              <a:t>DNA of an </a:t>
            </a:r>
            <a:r>
              <a:rPr lang="tr-TR" altLang="tr-TR" sz="3600" b="1" dirty="0" err="1" smtClean="0"/>
              <a:t>organism</a:t>
            </a:r>
            <a:r>
              <a:rPr lang="tr-TR" altLang="tr-TR" sz="3600" b="1" dirty="0" smtClean="0"/>
              <a:t> </a:t>
            </a:r>
            <a:r>
              <a:rPr lang="tr-TR" altLang="tr-TR" sz="3600" b="1" dirty="0" err="1" smtClean="0"/>
              <a:t>encodes</a:t>
            </a:r>
            <a:r>
              <a:rPr lang="tr-TR" altLang="tr-TR" sz="3600" b="1" dirty="0" smtClean="0"/>
              <a:t> </a:t>
            </a:r>
            <a:r>
              <a:rPr lang="tr-TR" altLang="tr-TR" sz="3600" b="1" dirty="0" err="1" smtClean="0"/>
              <a:t>all</a:t>
            </a:r>
            <a:r>
              <a:rPr lang="tr-TR" altLang="tr-TR" sz="3600" b="1" dirty="0" smtClean="0"/>
              <a:t> of </a:t>
            </a:r>
            <a:r>
              <a:rPr lang="tr-TR" altLang="tr-TR" sz="3600" b="1" dirty="0" err="1" smtClean="0"/>
              <a:t>the</a:t>
            </a:r>
            <a:r>
              <a:rPr lang="tr-TR" altLang="tr-TR" sz="3600" b="1" dirty="0" smtClean="0"/>
              <a:t> RNA </a:t>
            </a:r>
            <a:r>
              <a:rPr lang="tr-TR" altLang="tr-TR" sz="3600" b="1" dirty="0" err="1" smtClean="0"/>
              <a:t>and</a:t>
            </a:r>
            <a:r>
              <a:rPr lang="tr-TR" altLang="tr-TR" sz="3600" b="1" dirty="0" smtClean="0"/>
              <a:t> </a:t>
            </a:r>
            <a:r>
              <a:rPr lang="tr-TR" altLang="tr-TR" sz="3600" b="1" dirty="0" err="1" smtClean="0"/>
              <a:t>proteins</a:t>
            </a:r>
            <a:r>
              <a:rPr lang="tr-TR" altLang="tr-TR" sz="3600" b="1" dirty="0" smtClean="0"/>
              <a:t> </a:t>
            </a:r>
            <a:r>
              <a:rPr lang="tr-TR" altLang="tr-TR" sz="3600" b="1" dirty="0" err="1" smtClean="0"/>
              <a:t>needed</a:t>
            </a:r>
            <a:r>
              <a:rPr lang="tr-TR" altLang="tr-TR" sz="3600" b="1" dirty="0" smtClean="0"/>
              <a:t> </a:t>
            </a:r>
            <a:r>
              <a:rPr lang="tr-TR" altLang="tr-TR" sz="3600" b="1" dirty="0" err="1" smtClean="0"/>
              <a:t>to</a:t>
            </a:r>
            <a:r>
              <a:rPr lang="tr-TR" altLang="tr-TR" sz="3600" b="1" dirty="0" smtClean="0"/>
              <a:t> </a:t>
            </a:r>
            <a:r>
              <a:rPr lang="tr-TR" altLang="tr-TR" sz="3600" b="1" dirty="0" err="1" smtClean="0"/>
              <a:t>make</a:t>
            </a:r>
            <a:r>
              <a:rPr lang="tr-TR" altLang="tr-TR" sz="3600" b="1" dirty="0" smtClean="0"/>
              <a:t> </a:t>
            </a:r>
            <a:r>
              <a:rPr lang="tr-TR" altLang="tr-TR" sz="3600" b="1" dirty="0" err="1" smtClean="0"/>
              <a:t>its</a:t>
            </a:r>
            <a:r>
              <a:rPr lang="tr-TR" altLang="tr-TR" sz="3600" b="1" dirty="0" smtClean="0"/>
              <a:t> </a:t>
            </a:r>
            <a:r>
              <a:rPr lang="tr-TR" altLang="tr-TR" sz="3600" b="1" dirty="0" err="1" smtClean="0"/>
              <a:t>cells</a:t>
            </a:r>
            <a:endParaRPr lang="tr-TR" altLang="tr-TR" sz="3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38200" y="1334616"/>
            <a:ext cx="7620000" cy="4038600"/>
          </a:xfrm>
        </p:spPr>
        <p:txBody>
          <a:bodyPr/>
          <a:lstStyle/>
          <a:p>
            <a:pPr eaLnBrk="1" hangingPunct="1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lang="tr-TR" altLang="tr-TR" sz="3600" b="1" dirty="0" smtClean="0">
                <a:effectLst/>
              </a:rPr>
              <a:t> - </a:t>
            </a:r>
            <a:r>
              <a:rPr lang="tr-TR" altLang="tr-TR" sz="3600" b="1" dirty="0" err="1" smtClean="0">
                <a:effectLst/>
              </a:rPr>
              <a:t>different</a:t>
            </a:r>
            <a:r>
              <a:rPr lang="tr-TR" altLang="tr-TR" sz="3600" b="1" dirty="0" smtClean="0">
                <a:effectLst/>
              </a:rPr>
              <a:t> </a:t>
            </a:r>
            <a:r>
              <a:rPr lang="tr-TR" altLang="tr-TR" sz="3600" b="1" dirty="0" err="1" smtClean="0">
                <a:effectLst/>
              </a:rPr>
              <a:t>cell</a:t>
            </a:r>
            <a:r>
              <a:rPr lang="tr-TR" altLang="tr-TR" sz="3600" b="1" dirty="0" smtClean="0">
                <a:effectLst/>
              </a:rPr>
              <a:t> </a:t>
            </a:r>
            <a:r>
              <a:rPr lang="tr-TR" altLang="tr-TR" sz="3600" b="1" dirty="0" err="1" smtClean="0">
                <a:effectLst/>
              </a:rPr>
              <a:t>types</a:t>
            </a:r>
            <a:r>
              <a:rPr lang="tr-TR" altLang="tr-TR" sz="3600" b="1" dirty="0" smtClean="0">
                <a:effectLst/>
              </a:rPr>
              <a:t> of an </a:t>
            </a:r>
            <a:r>
              <a:rPr lang="tr-TR" altLang="tr-TR" sz="3600" b="1" dirty="0" err="1" smtClean="0">
                <a:effectLst/>
              </a:rPr>
              <a:t>organism</a:t>
            </a:r>
            <a:r>
              <a:rPr lang="tr-TR" altLang="tr-TR" sz="3600" b="1" dirty="0" smtClean="0">
                <a:effectLst/>
              </a:rPr>
              <a:t> </a:t>
            </a:r>
            <a:r>
              <a:rPr lang="tr-TR" altLang="tr-TR" sz="3600" b="1" dirty="0" err="1" smtClean="0">
                <a:effectLst/>
              </a:rPr>
              <a:t>differ</a:t>
            </a:r>
            <a:r>
              <a:rPr lang="tr-TR" altLang="tr-TR" sz="3600" b="1" dirty="0" smtClean="0">
                <a:effectLst/>
              </a:rPr>
              <a:t> in </a:t>
            </a:r>
            <a:r>
              <a:rPr lang="tr-TR" altLang="tr-TR" sz="3600" b="1" dirty="0" err="1" smtClean="0">
                <a:effectLst/>
              </a:rPr>
              <a:t>both</a:t>
            </a:r>
            <a:r>
              <a:rPr lang="tr-TR" altLang="tr-TR" sz="3600" b="1" dirty="0" smtClean="0">
                <a:effectLst/>
              </a:rPr>
              <a:t> </a:t>
            </a:r>
            <a:r>
              <a:rPr lang="tr-TR" altLang="tr-TR" sz="3600" b="1" dirty="0" err="1" smtClean="0">
                <a:effectLst/>
              </a:rPr>
              <a:t>structure</a:t>
            </a:r>
            <a:r>
              <a:rPr lang="tr-TR" altLang="tr-TR" sz="3600" b="1" dirty="0" smtClean="0">
                <a:effectLst/>
              </a:rPr>
              <a:t> </a:t>
            </a:r>
            <a:r>
              <a:rPr lang="tr-TR" altLang="tr-TR" sz="3600" b="1" dirty="0" err="1" smtClean="0">
                <a:effectLst/>
              </a:rPr>
              <a:t>and</a:t>
            </a:r>
            <a:r>
              <a:rPr lang="tr-TR" altLang="tr-TR" sz="3600" b="1" dirty="0" smtClean="0">
                <a:effectLst/>
              </a:rPr>
              <a:t> </a:t>
            </a:r>
            <a:r>
              <a:rPr lang="tr-TR" altLang="tr-TR" sz="3600" b="1" dirty="0" err="1" smtClean="0">
                <a:effectLst/>
              </a:rPr>
              <a:t>function</a:t>
            </a:r>
            <a:endParaRPr lang="tr-TR" altLang="tr-TR" sz="3600" b="1" dirty="0" smtClean="0">
              <a:effectLst/>
            </a:endParaRP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lang="tr-TR" altLang="tr-TR" sz="3600" b="1" dirty="0" smtClean="0">
                <a:effectLst/>
              </a:rPr>
              <a:t>- </a:t>
            </a:r>
            <a:r>
              <a:rPr lang="tr-TR" altLang="tr-TR" sz="3600" b="1" dirty="0" err="1" smtClean="0">
                <a:effectLst/>
              </a:rPr>
              <a:t>due</a:t>
            </a:r>
            <a:r>
              <a:rPr lang="tr-TR" altLang="tr-TR" sz="3600" b="1" dirty="0" smtClean="0">
                <a:effectLst/>
              </a:rPr>
              <a:t> </a:t>
            </a:r>
            <a:r>
              <a:rPr lang="tr-TR" altLang="tr-TR" sz="3600" b="1" dirty="0" err="1" smtClean="0">
                <a:effectLst/>
              </a:rPr>
              <a:t>to</a:t>
            </a:r>
            <a:r>
              <a:rPr lang="tr-TR" altLang="tr-TR" sz="3600" b="1" dirty="0" smtClean="0">
                <a:effectLst/>
              </a:rPr>
              <a:t> </a:t>
            </a:r>
            <a:r>
              <a:rPr lang="tr-TR" altLang="tr-TR" sz="3600" b="1" dirty="0" err="1" smtClean="0">
                <a:effectLst/>
              </a:rPr>
              <a:t>the</a:t>
            </a:r>
            <a:r>
              <a:rPr lang="tr-TR" altLang="tr-TR" sz="3600" b="1" dirty="0" smtClean="0">
                <a:effectLst/>
              </a:rPr>
              <a:t> </a:t>
            </a:r>
            <a:r>
              <a:rPr lang="tr-TR" altLang="tr-TR" sz="3600" b="1" dirty="0" err="1" smtClean="0">
                <a:effectLst/>
              </a:rPr>
              <a:t>differences</a:t>
            </a:r>
            <a:r>
              <a:rPr lang="tr-TR" altLang="tr-TR" sz="3600" b="1" dirty="0" smtClean="0">
                <a:effectLst/>
              </a:rPr>
              <a:t> in gene </a:t>
            </a:r>
            <a:r>
              <a:rPr lang="tr-TR" altLang="tr-TR" sz="3600" b="1" dirty="0" err="1" smtClean="0">
                <a:effectLst/>
              </a:rPr>
              <a:t>expression</a:t>
            </a:r>
            <a:r>
              <a:rPr lang="tr-TR" altLang="tr-TR" sz="3600" b="1" dirty="0" smtClean="0">
                <a:effectLst/>
              </a:rPr>
              <a:t> in </a:t>
            </a:r>
            <a:r>
              <a:rPr lang="tr-TR" altLang="tr-TR" sz="3600" b="1" dirty="0" err="1" smtClean="0">
                <a:effectLst/>
              </a:rPr>
              <a:t>these</a:t>
            </a:r>
            <a:r>
              <a:rPr lang="tr-TR" altLang="tr-TR" sz="3600" b="1" dirty="0" smtClean="0">
                <a:effectLst/>
              </a:rPr>
              <a:t> </a:t>
            </a:r>
            <a:r>
              <a:rPr lang="tr-TR" altLang="tr-TR" sz="3600" b="1" dirty="0" err="1" smtClean="0">
                <a:effectLst/>
              </a:rPr>
              <a:t>cell</a:t>
            </a:r>
            <a:r>
              <a:rPr lang="tr-TR" altLang="tr-TR" sz="3600" b="1" dirty="0" smtClean="0">
                <a:effectLst/>
              </a:rPr>
              <a:t> </a:t>
            </a:r>
            <a:r>
              <a:rPr lang="tr-TR" altLang="tr-TR" sz="3600" b="1" dirty="0" err="1" smtClean="0">
                <a:effectLst/>
              </a:rPr>
              <a:t>types</a:t>
            </a:r>
            <a:endParaRPr lang="tr-TR" altLang="tr-TR" sz="3600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990600"/>
            <a:ext cx="7772400" cy="3886200"/>
          </a:xfrm>
        </p:spPr>
        <p:txBody>
          <a:bodyPr/>
          <a:lstStyle/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3600" b="1" dirty="0" err="1">
                <a:effectLst/>
              </a:rPr>
              <a:t>t</a:t>
            </a:r>
            <a:r>
              <a:rPr lang="tr-TR" altLang="tr-TR" sz="3600" b="1" dirty="0" err="1" smtClean="0">
                <a:effectLst/>
              </a:rPr>
              <a:t>he</a:t>
            </a:r>
            <a:r>
              <a:rPr lang="tr-TR" altLang="tr-TR" sz="3600" b="1" dirty="0" smtClean="0">
                <a:effectLst/>
              </a:rPr>
              <a:t> </a:t>
            </a:r>
            <a:r>
              <a:rPr lang="tr-TR" altLang="tr-TR" sz="3600" b="1" dirty="0" err="1" smtClean="0">
                <a:effectLst/>
              </a:rPr>
              <a:t>difference</a:t>
            </a:r>
            <a:r>
              <a:rPr lang="tr-TR" altLang="tr-TR" sz="3600" b="1" dirty="0" smtClean="0">
                <a:effectLst/>
              </a:rPr>
              <a:t> </a:t>
            </a:r>
            <a:r>
              <a:rPr lang="tr-TR" altLang="tr-TR" sz="3600" b="1" dirty="0" smtClean="0">
                <a:effectLst/>
              </a:rPr>
              <a:t>in gene </a:t>
            </a:r>
            <a:r>
              <a:rPr lang="tr-TR" altLang="tr-TR" sz="3600" b="1" dirty="0" err="1" smtClean="0">
                <a:effectLst/>
              </a:rPr>
              <a:t>expression</a:t>
            </a:r>
            <a:r>
              <a:rPr lang="tr-TR" altLang="tr-TR" sz="3600" b="1" dirty="0" smtClean="0">
                <a:effectLst/>
              </a:rPr>
              <a:t> in </a:t>
            </a:r>
            <a:r>
              <a:rPr lang="tr-TR" altLang="tr-TR" sz="3600" b="1" dirty="0" err="1" smtClean="0">
                <a:effectLst/>
              </a:rPr>
              <a:t>different</a:t>
            </a:r>
            <a:r>
              <a:rPr lang="tr-TR" altLang="tr-TR" sz="3600" b="1" dirty="0" smtClean="0">
                <a:effectLst/>
              </a:rPr>
              <a:t> </a:t>
            </a:r>
            <a:r>
              <a:rPr lang="tr-TR" altLang="tr-TR" sz="3600" b="1" dirty="0" err="1" smtClean="0">
                <a:effectLst/>
              </a:rPr>
              <a:t>cell</a:t>
            </a:r>
            <a:r>
              <a:rPr lang="tr-TR" altLang="tr-TR" sz="3600" b="1" dirty="0" smtClean="0">
                <a:effectLst/>
              </a:rPr>
              <a:t> </a:t>
            </a:r>
            <a:r>
              <a:rPr lang="tr-TR" altLang="tr-TR" sz="3600" b="1" dirty="0" err="1" smtClean="0">
                <a:effectLst/>
              </a:rPr>
              <a:t>types</a:t>
            </a:r>
            <a:r>
              <a:rPr lang="tr-TR" altLang="tr-TR" sz="3600" b="1" dirty="0" smtClean="0">
                <a:effectLst/>
              </a:rPr>
              <a:t> is </a:t>
            </a:r>
            <a:r>
              <a:rPr lang="tr-TR" altLang="tr-TR" sz="3600" b="1" dirty="0" err="1" smtClean="0">
                <a:effectLst/>
              </a:rPr>
              <a:t>due</a:t>
            </a:r>
            <a:r>
              <a:rPr lang="tr-TR" altLang="tr-TR" sz="3600" b="1" dirty="0" smtClean="0">
                <a:effectLst/>
              </a:rPr>
              <a:t> </a:t>
            </a:r>
            <a:r>
              <a:rPr lang="tr-TR" altLang="tr-TR" sz="3600" b="1" dirty="0" err="1" smtClean="0">
                <a:effectLst/>
              </a:rPr>
              <a:t>to</a:t>
            </a:r>
            <a:r>
              <a:rPr lang="tr-TR" altLang="tr-TR" sz="3600" b="1" dirty="0" smtClean="0">
                <a:effectLst/>
              </a:rPr>
              <a:t>;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tr-TR" altLang="tr-TR" sz="3600" b="1" dirty="0" smtClean="0">
              <a:effectLst/>
            </a:endParaRPr>
          </a:p>
          <a:p>
            <a:pPr eaLnBrk="1" hangingPunct="1">
              <a:spcBef>
                <a:spcPct val="50000"/>
              </a:spcBef>
              <a:buClrTx/>
              <a:buSzTx/>
              <a:buFontTx/>
              <a:buChar char="-"/>
            </a:pPr>
            <a:r>
              <a:rPr lang="tr-TR" altLang="tr-TR" sz="3600" b="1" dirty="0" smtClean="0">
                <a:effectLst/>
              </a:rPr>
              <a:t> </a:t>
            </a:r>
            <a:r>
              <a:rPr lang="tr-TR" altLang="tr-TR" sz="3600" b="1" dirty="0" err="1" smtClean="0">
                <a:effectLst/>
              </a:rPr>
              <a:t>the</a:t>
            </a:r>
            <a:r>
              <a:rPr lang="tr-TR" altLang="tr-TR" sz="3600" b="1" dirty="0" smtClean="0">
                <a:effectLst/>
              </a:rPr>
              <a:t> </a:t>
            </a:r>
            <a:r>
              <a:rPr lang="tr-TR" altLang="tr-TR" sz="3600" b="1" dirty="0" err="1" smtClean="0">
                <a:effectLst/>
              </a:rPr>
              <a:t>difference</a:t>
            </a:r>
            <a:r>
              <a:rPr lang="tr-TR" altLang="tr-TR" sz="3600" b="1" dirty="0" smtClean="0">
                <a:effectLst/>
              </a:rPr>
              <a:t> in </a:t>
            </a:r>
            <a:r>
              <a:rPr lang="tr-TR" altLang="tr-TR" sz="3600" b="1" dirty="0" err="1" smtClean="0">
                <a:effectLst/>
              </a:rPr>
              <a:t>their</a:t>
            </a:r>
            <a:r>
              <a:rPr lang="tr-TR" altLang="tr-TR" sz="3600" b="1" dirty="0" smtClean="0">
                <a:effectLst/>
              </a:rPr>
              <a:t> </a:t>
            </a:r>
            <a:r>
              <a:rPr lang="tr-TR" altLang="tr-TR" sz="3600" b="1" dirty="0" err="1" smtClean="0">
                <a:effectLst/>
              </a:rPr>
              <a:t>genome</a:t>
            </a:r>
            <a:r>
              <a:rPr lang="tr-TR" altLang="tr-TR" sz="3600" b="1" dirty="0" smtClean="0">
                <a:effectLst/>
              </a:rPr>
              <a:t>?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Char char="-"/>
            </a:pPr>
            <a:r>
              <a:rPr lang="tr-TR" altLang="tr-TR" sz="3600" b="1" dirty="0" smtClean="0">
                <a:effectLst/>
              </a:rPr>
              <a:t> </a:t>
            </a:r>
            <a:r>
              <a:rPr lang="tr-TR" altLang="tr-TR" sz="3600" b="1" dirty="0" err="1" smtClean="0">
                <a:effectLst/>
              </a:rPr>
              <a:t>the</a:t>
            </a:r>
            <a:r>
              <a:rPr lang="tr-TR" altLang="tr-TR" sz="3600" b="1" dirty="0" smtClean="0">
                <a:effectLst/>
              </a:rPr>
              <a:t> </a:t>
            </a:r>
            <a:r>
              <a:rPr lang="tr-TR" altLang="tr-TR" sz="3600" b="1" dirty="0" err="1" smtClean="0">
                <a:effectLst/>
              </a:rPr>
              <a:t>difference</a:t>
            </a:r>
            <a:r>
              <a:rPr lang="tr-TR" altLang="tr-TR" sz="3600" b="1" dirty="0" smtClean="0">
                <a:effectLst/>
              </a:rPr>
              <a:t> in </a:t>
            </a:r>
            <a:r>
              <a:rPr lang="tr-TR" altLang="tr-TR" sz="3600" b="1" dirty="0" err="1" smtClean="0">
                <a:effectLst/>
              </a:rPr>
              <a:t>their</a:t>
            </a:r>
            <a:r>
              <a:rPr lang="tr-TR" altLang="tr-TR" sz="3600" b="1" dirty="0" smtClean="0">
                <a:effectLst/>
              </a:rPr>
              <a:t> </a:t>
            </a:r>
            <a:r>
              <a:rPr lang="tr-TR" altLang="tr-TR" sz="3600" b="1" dirty="0" err="1" smtClean="0">
                <a:effectLst/>
              </a:rPr>
              <a:t>genome</a:t>
            </a:r>
            <a:r>
              <a:rPr lang="tr-TR" altLang="tr-TR" sz="3600" b="1" dirty="0" smtClean="0">
                <a:effectLst/>
              </a:rPr>
              <a:t> </a:t>
            </a:r>
            <a:r>
              <a:rPr lang="tr-TR" altLang="tr-TR" sz="3600" b="1" dirty="0" err="1" smtClean="0">
                <a:effectLst/>
              </a:rPr>
              <a:t>usage</a:t>
            </a:r>
            <a:r>
              <a:rPr lang="tr-TR" altLang="tr-TR" sz="3600" b="1" dirty="0" smtClean="0">
                <a:effectLst/>
              </a:rPr>
              <a:t>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90" name="Object 2"/>
          <p:cNvGraphicFramePr>
            <a:graphicFrameLocks noChangeAspect="1"/>
          </p:cNvGraphicFramePr>
          <p:nvPr/>
        </p:nvGraphicFramePr>
        <p:xfrm>
          <a:off x="838200" y="533400"/>
          <a:ext cx="7543800" cy="537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5" name="Photo Editor Photo" r:id="rId4" imgW="3772427" imgH="2685714" progId="MSPhotoEd.3">
                  <p:embed/>
                </p:oleObj>
              </mc:Choice>
              <mc:Fallback>
                <p:oleObj name="Photo Editor Photo" r:id="rId4" imgW="3772427" imgH="2685714" progId="MSPhotoEd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533400"/>
                        <a:ext cx="7543800" cy="537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 descr="figure 7-02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71675"/>
            <a:ext cx="8534400" cy="291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6" name="Object 2"/>
          <p:cNvGraphicFramePr>
            <a:graphicFrameLocks noChangeAspect="1"/>
          </p:cNvGraphicFramePr>
          <p:nvPr/>
        </p:nvGraphicFramePr>
        <p:xfrm>
          <a:off x="1600200" y="533400"/>
          <a:ext cx="5943600" cy="594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11" name="Photo Editor Photo" r:id="rId4" imgW="2666667" imgH="2666667" progId="MSPhotoEd.3">
                  <p:embed/>
                </p:oleObj>
              </mc:Choice>
              <mc:Fallback>
                <p:oleObj name="Photo Editor Photo" r:id="rId4" imgW="2666667" imgH="2666667" progId="MSPhotoEd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533400"/>
                        <a:ext cx="5943600" cy="594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1752600"/>
            <a:ext cx="7924800" cy="1752600"/>
          </a:xfrm>
        </p:spPr>
        <p:txBody>
          <a:bodyPr/>
          <a:lstStyle/>
          <a:p>
            <a:pPr eaLnBrk="1" hangingPunct="1">
              <a:defRPr/>
            </a:pPr>
            <a:r>
              <a:rPr lang="tr-TR" altLang="tr-TR" sz="3600" b="1" dirty="0" err="1"/>
              <a:t>r</a:t>
            </a:r>
            <a:r>
              <a:rPr lang="tr-TR" altLang="tr-TR" sz="3600" b="1" dirty="0" err="1" smtClean="0"/>
              <a:t>ecombinant</a:t>
            </a:r>
            <a:r>
              <a:rPr lang="tr-TR" altLang="tr-TR" sz="3600" b="1" dirty="0" smtClean="0"/>
              <a:t> </a:t>
            </a:r>
            <a:r>
              <a:rPr lang="tr-TR" altLang="tr-TR" sz="3600" b="1" dirty="0" smtClean="0"/>
              <a:t>DNA </a:t>
            </a:r>
            <a:r>
              <a:rPr lang="tr-TR" altLang="tr-TR" sz="3600" b="1" dirty="0" err="1" smtClean="0"/>
              <a:t>techniques</a:t>
            </a:r>
            <a:r>
              <a:rPr lang="tr-TR" altLang="tr-TR" sz="3600" b="1" dirty="0" smtClean="0"/>
              <a:t> can be </a:t>
            </a:r>
            <a:r>
              <a:rPr lang="tr-TR" altLang="tr-TR" sz="3600" b="1" dirty="0" err="1" smtClean="0"/>
              <a:t>used</a:t>
            </a:r>
            <a:r>
              <a:rPr lang="tr-TR" altLang="tr-TR" sz="3600" b="1" dirty="0" smtClean="0"/>
              <a:t> </a:t>
            </a:r>
            <a:r>
              <a:rPr lang="tr-TR" altLang="tr-TR" sz="3600" b="1" dirty="0" err="1" smtClean="0"/>
              <a:t>for</a:t>
            </a:r>
            <a:r>
              <a:rPr lang="tr-TR" altLang="tr-TR" sz="3600" b="1" dirty="0" smtClean="0"/>
              <a:t> </a:t>
            </a:r>
            <a:r>
              <a:rPr lang="tr-TR" altLang="tr-TR" sz="3600" b="1" dirty="0" err="1" smtClean="0"/>
              <a:t>detailed</a:t>
            </a:r>
            <a:r>
              <a:rPr lang="tr-TR" altLang="tr-TR" sz="3600" b="1" dirty="0" smtClean="0"/>
              <a:t> </a:t>
            </a:r>
            <a:r>
              <a:rPr lang="tr-TR" altLang="tr-TR" sz="3600" b="1" dirty="0" err="1" smtClean="0"/>
              <a:t>comparison</a:t>
            </a:r>
            <a:r>
              <a:rPr lang="tr-TR" altLang="tr-TR" sz="3600" b="1" dirty="0" smtClean="0"/>
              <a:t> of </a:t>
            </a:r>
            <a:r>
              <a:rPr lang="tr-TR" altLang="tr-TR" sz="3600" b="1" dirty="0" err="1" smtClean="0"/>
              <a:t>genomes</a:t>
            </a:r>
            <a:r>
              <a:rPr lang="tr-TR" altLang="tr-TR" sz="3600" b="1" dirty="0" smtClean="0"/>
              <a:t> of </a:t>
            </a:r>
            <a:r>
              <a:rPr lang="tr-TR" altLang="tr-TR" sz="3600" b="1" dirty="0" err="1" smtClean="0"/>
              <a:t>different</a:t>
            </a:r>
            <a:r>
              <a:rPr lang="tr-TR" altLang="tr-TR" sz="3600" b="1" dirty="0" smtClean="0"/>
              <a:t> </a:t>
            </a:r>
            <a:r>
              <a:rPr lang="tr-TR" altLang="tr-TR" sz="3600" b="1" dirty="0" err="1" smtClean="0"/>
              <a:t>cell</a:t>
            </a:r>
            <a:r>
              <a:rPr lang="tr-TR" altLang="tr-TR" sz="3600" b="1" dirty="0" smtClean="0"/>
              <a:t> </a:t>
            </a:r>
            <a:r>
              <a:rPr lang="tr-TR" altLang="tr-TR" sz="3600" b="1" dirty="0" err="1" smtClean="0"/>
              <a:t>types</a:t>
            </a:r>
            <a:endParaRPr lang="tr-TR" altLang="tr-TR" sz="3600" b="1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3568" y="533400"/>
            <a:ext cx="7776864" cy="5562600"/>
          </a:xfrm>
        </p:spPr>
        <p:txBody>
          <a:bodyPr/>
          <a:lstStyle/>
          <a:p>
            <a:pPr eaLnBrk="1" hangingPunct="1">
              <a:buFontTx/>
              <a:buChar char="-"/>
              <a:defRPr/>
            </a:pPr>
            <a:r>
              <a:rPr lang="tr-TR" altLang="tr-TR" b="1" dirty="0" smtClean="0"/>
              <a:t> </a:t>
            </a:r>
            <a:r>
              <a:rPr lang="tr-TR" altLang="tr-TR" b="1" dirty="0" err="1" smtClean="0"/>
              <a:t>all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cells</a:t>
            </a:r>
            <a:r>
              <a:rPr lang="tr-TR" altLang="tr-TR" b="1" dirty="0" smtClean="0"/>
              <a:t> of an </a:t>
            </a:r>
            <a:r>
              <a:rPr lang="tr-TR" altLang="tr-TR" b="1" dirty="0" err="1" smtClean="0"/>
              <a:t>organism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contain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the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same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genome</a:t>
            </a:r>
            <a:endParaRPr lang="tr-TR" altLang="tr-TR" b="1" dirty="0" smtClean="0"/>
          </a:p>
          <a:p>
            <a:pPr eaLnBrk="1" hangingPunct="1">
              <a:buFontTx/>
              <a:buChar char="-"/>
              <a:defRPr/>
            </a:pPr>
            <a:endParaRPr lang="tr-TR" altLang="tr-TR" b="1" dirty="0" smtClean="0"/>
          </a:p>
          <a:p>
            <a:pPr eaLnBrk="1" hangingPunct="1">
              <a:buFontTx/>
              <a:buChar char="-"/>
              <a:defRPr/>
            </a:pPr>
            <a:r>
              <a:rPr lang="tr-TR" altLang="tr-TR" b="1" dirty="0" smtClean="0"/>
              <a:t> </a:t>
            </a:r>
            <a:r>
              <a:rPr lang="tr-TR" altLang="tr-TR" b="1" dirty="0" err="1" smtClean="0"/>
              <a:t>differences</a:t>
            </a:r>
            <a:r>
              <a:rPr lang="tr-TR" altLang="tr-TR" b="1" dirty="0" smtClean="0"/>
              <a:t> in gene </a:t>
            </a:r>
            <a:r>
              <a:rPr lang="tr-TR" altLang="tr-TR" b="1" dirty="0" err="1" smtClean="0"/>
              <a:t>expression</a:t>
            </a:r>
            <a:r>
              <a:rPr lang="tr-TR" altLang="tr-TR" b="1" dirty="0" smtClean="0"/>
              <a:t> is not </a:t>
            </a:r>
            <a:r>
              <a:rPr lang="tr-TR" altLang="tr-TR" b="1" dirty="0" err="1" smtClean="0"/>
              <a:t>due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to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the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changes</a:t>
            </a:r>
            <a:r>
              <a:rPr lang="tr-TR" altLang="tr-TR" b="1" dirty="0"/>
              <a:t> </a:t>
            </a:r>
            <a:r>
              <a:rPr lang="tr-TR" altLang="tr-TR" b="1" dirty="0" err="1" smtClean="0"/>
              <a:t>or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rearrangements</a:t>
            </a:r>
            <a:r>
              <a:rPr lang="tr-TR" altLang="tr-TR" b="1" dirty="0" smtClean="0"/>
              <a:t> in </a:t>
            </a:r>
            <a:r>
              <a:rPr lang="tr-TR" altLang="tr-TR" b="1" dirty="0" err="1" smtClean="0"/>
              <a:t>nucleotide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sequence</a:t>
            </a:r>
            <a:endParaRPr lang="tr-TR" altLang="tr-TR" b="1" dirty="0" smtClean="0"/>
          </a:p>
          <a:p>
            <a:pPr eaLnBrk="1" hangingPunct="1">
              <a:buFontTx/>
              <a:buChar char="-"/>
              <a:defRPr/>
            </a:pPr>
            <a:endParaRPr lang="tr-TR" altLang="tr-TR" b="1" dirty="0" smtClean="0"/>
          </a:p>
          <a:p>
            <a:pPr eaLnBrk="1" hangingPunct="1">
              <a:buFontTx/>
              <a:buChar char="-"/>
              <a:defRPr/>
            </a:pPr>
            <a:r>
              <a:rPr lang="tr-TR" altLang="tr-TR" b="1" dirty="0" smtClean="0"/>
              <a:t> </a:t>
            </a:r>
            <a:r>
              <a:rPr lang="tr-TR" altLang="tr-TR" b="1" dirty="0" err="1" smtClean="0"/>
              <a:t>different</a:t>
            </a:r>
            <a:r>
              <a:rPr lang="tr-TR" altLang="tr-TR" b="1" dirty="0" smtClean="0"/>
              <a:t> RNA-protein </a:t>
            </a:r>
            <a:r>
              <a:rPr lang="tr-TR" altLang="tr-TR" b="1" dirty="0" err="1" smtClean="0"/>
              <a:t>sets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are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expressed</a:t>
            </a:r>
            <a:r>
              <a:rPr lang="tr-TR" altLang="tr-TR" b="1" dirty="0" smtClean="0"/>
              <a:t> in </a:t>
            </a:r>
            <a:r>
              <a:rPr lang="tr-TR" altLang="tr-TR" b="1" dirty="0" err="1" smtClean="0"/>
              <a:t>different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cell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types</a:t>
            </a:r>
            <a:endParaRPr lang="tr-TR" altLang="tr-TR" b="1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3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3822802"/>
              </p:ext>
            </p:extLst>
          </p:nvPr>
        </p:nvGraphicFramePr>
        <p:xfrm>
          <a:off x="899592" y="1371600"/>
          <a:ext cx="7391400" cy="4703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6" name="Photo Editor Photo" r:id="rId4" imgW="4191585" imgH="2666667" progId="MSPhotoEd.3">
                  <p:embed/>
                </p:oleObj>
              </mc:Choice>
              <mc:Fallback>
                <p:oleObj name="Photo Editor Photo" r:id="rId4" imgW="4191585" imgH="2666667" progId="MSPhotoEd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1371600"/>
                        <a:ext cx="7391400" cy="4703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611560" y="381000"/>
            <a:ext cx="799904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3600" b="1" dirty="0" err="1">
                <a:solidFill>
                  <a:srgbClr val="FFFF00"/>
                </a:solidFill>
              </a:rPr>
              <a:t>reassociation</a:t>
            </a:r>
            <a:r>
              <a:rPr lang="tr-TR" altLang="tr-TR" sz="3600" b="1" dirty="0">
                <a:solidFill>
                  <a:srgbClr val="FFFF00"/>
                </a:solidFill>
              </a:rPr>
              <a:t> </a:t>
            </a:r>
            <a:r>
              <a:rPr lang="tr-TR" altLang="tr-TR" sz="3600" b="1" dirty="0" err="1">
                <a:solidFill>
                  <a:srgbClr val="FFFF00"/>
                </a:solidFill>
              </a:rPr>
              <a:t>kinetics</a:t>
            </a:r>
            <a:endParaRPr lang="tr-TR" altLang="tr-TR" sz="3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476672"/>
            <a:ext cx="8352928" cy="5009728"/>
          </a:xfrm>
        </p:spPr>
        <p:txBody>
          <a:bodyPr/>
          <a:lstStyle/>
          <a:p>
            <a:pPr algn="ctr" eaLnBrk="1" hangingPunct="1">
              <a:defRPr/>
            </a:pPr>
            <a:r>
              <a:rPr lang="tr-TR" altLang="tr-TR" b="1" dirty="0" err="1" smtClean="0"/>
              <a:t>most</a:t>
            </a:r>
            <a:r>
              <a:rPr lang="tr-TR" altLang="tr-TR" b="1" dirty="0" smtClean="0"/>
              <a:t> of </a:t>
            </a:r>
            <a:r>
              <a:rPr lang="tr-TR" altLang="tr-TR" b="1" dirty="0" err="1" smtClean="0"/>
              <a:t>the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cellular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function</a:t>
            </a:r>
            <a:r>
              <a:rPr lang="tr-TR" altLang="tr-TR" b="1" dirty="0" err="1" smtClean="0"/>
              <a:t>s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are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common</a:t>
            </a:r>
            <a:r>
              <a:rPr lang="tr-TR" altLang="tr-TR" b="1" dirty="0" smtClean="0"/>
              <a:t>, </a:t>
            </a:r>
            <a:r>
              <a:rPr lang="tr-TR" altLang="tr-TR" b="1" dirty="0" err="1" smtClean="0"/>
              <a:t>and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therefore</a:t>
            </a:r>
            <a:r>
              <a:rPr lang="tr-TR" altLang="tr-TR" b="1" dirty="0" smtClean="0"/>
              <a:t>, </a:t>
            </a:r>
            <a:r>
              <a:rPr lang="en-US" b="1" dirty="0"/>
              <a:t>many proteins are common to all </a:t>
            </a:r>
            <a:r>
              <a:rPr lang="en-US" b="1" dirty="0" smtClean="0"/>
              <a:t>cells</a:t>
            </a:r>
            <a:r>
              <a:rPr lang="tr-TR" b="1" dirty="0" smtClean="0"/>
              <a:t> (</a:t>
            </a:r>
            <a:r>
              <a:rPr lang="tr-TR" b="1" dirty="0" err="1" smtClean="0"/>
              <a:t>housekeeping</a:t>
            </a:r>
            <a:r>
              <a:rPr lang="tr-TR" b="1" dirty="0" smtClean="0"/>
              <a:t>)</a:t>
            </a:r>
          </a:p>
          <a:p>
            <a:pPr algn="ctr" eaLnBrk="1" hangingPunct="1">
              <a:defRPr/>
            </a:pPr>
            <a:endParaRPr lang="tr-TR" altLang="tr-TR" b="1" dirty="0" smtClean="0"/>
          </a:p>
          <a:p>
            <a:pPr algn="ctr" eaLnBrk="1" hangingPunct="1">
              <a:defRPr/>
            </a:pPr>
            <a:r>
              <a:rPr lang="tr-TR" altLang="tr-TR" b="1" dirty="0" err="1" smtClean="0"/>
              <a:t>some</a:t>
            </a:r>
            <a:r>
              <a:rPr lang="tr-TR" altLang="tr-TR" b="1" dirty="0" smtClean="0"/>
              <a:t> of </a:t>
            </a:r>
            <a:r>
              <a:rPr lang="tr-TR" altLang="tr-TR" b="1" dirty="0" err="1" smtClean="0"/>
              <a:t>the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proteins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are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expressed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only</a:t>
            </a:r>
            <a:r>
              <a:rPr lang="tr-TR" altLang="tr-TR" b="1" dirty="0" smtClean="0"/>
              <a:t> in a </a:t>
            </a:r>
            <a:r>
              <a:rPr lang="tr-TR" altLang="tr-TR" b="1" dirty="0" err="1" smtClean="0"/>
              <a:t>certain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cell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type</a:t>
            </a:r>
            <a:r>
              <a:rPr lang="tr-TR" altLang="tr-TR" b="1" dirty="0" smtClean="0"/>
              <a:t> (</a:t>
            </a:r>
            <a:r>
              <a:rPr lang="tr-TR" altLang="tr-TR" b="1" dirty="0" err="1" smtClean="0"/>
              <a:t>tissue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specific</a:t>
            </a:r>
            <a:r>
              <a:rPr lang="tr-TR" altLang="tr-TR" b="1" dirty="0" smtClean="0"/>
              <a:t>)</a:t>
            </a:r>
          </a:p>
          <a:p>
            <a:pPr algn="ctr" eaLnBrk="1" hangingPunct="1">
              <a:defRPr/>
            </a:pPr>
            <a:endParaRPr lang="tr-TR" altLang="tr-TR" b="1" dirty="0" smtClean="0"/>
          </a:p>
          <a:p>
            <a:pPr algn="ctr" eaLnBrk="1" hangingPunct="1">
              <a:defRPr/>
            </a:pPr>
            <a:r>
              <a:rPr lang="tr-TR" altLang="tr-TR" b="1" dirty="0" err="1" smtClean="0"/>
              <a:t>about</a:t>
            </a:r>
            <a:r>
              <a:rPr lang="tr-TR" altLang="tr-TR" b="1" dirty="0" smtClean="0"/>
              <a:t> 10.000-15.000 </a:t>
            </a:r>
            <a:r>
              <a:rPr lang="tr-TR" altLang="tr-TR" b="1" dirty="0" err="1" smtClean="0"/>
              <a:t>genes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are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expressed</a:t>
            </a:r>
            <a:r>
              <a:rPr lang="tr-TR" altLang="tr-TR" b="1" dirty="0" smtClean="0"/>
              <a:t> in a </a:t>
            </a:r>
            <a:r>
              <a:rPr lang="tr-TR" altLang="tr-TR" b="1" dirty="0" err="1" smtClean="0"/>
              <a:t>cell</a:t>
            </a:r>
            <a:r>
              <a:rPr lang="tr-TR" altLang="tr-TR" b="1" dirty="0" smtClean="0"/>
              <a:t>, </a:t>
            </a:r>
            <a:r>
              <a:rPr lang="tr-TR" altLang="tr-TR" b="1" dirty="0" err="1" smtClean="0"/>
              <a:t>and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expressed</a:t>
            </a:r>
            <a:r>
              <a:rPr lang="tr-TR" altLang="tr-TR" b="1" dirty="0" smtClean="0"/>
              <a:t> set of </a:t>
            </a:r>
            <a:r>
              <a:rPr lang="tr-TR" altLang="tr-TR" b="1" dirty="0" err="1" smtClean="0"/>
              <a:t>genes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differs</a:t>
            </a:r>
            <a:r>
              <a:rPr lang="tr-TR" altLang="tr-TR" b="1" dirty="0" smtClean="0"/>
              <a:t> in </a:t>
            </a:r>
            <a:r>
              <a:rPr lang="tr-TR" altLang="tr-TR" b="1" dirty="0" err="1" smtClean="0"/>
              <a:t>different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cell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types</a:t>
            </a:r>
            <a:endParaRPr lang="tr-TR" altLang="tr-TR" b="1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26" name="Object 3"/>
          <p:cNvGraphicFramePr>
            <a:graphicFrameLocks noChangeAspect="1"/>
          </p:cNvGraphicFramePr>
          <p:nvPr/>
        </p:nvGraphicFramePr>
        <p:xfrm>
          <a:off x="914400" y="914400"/>
          <a:ext cx="7391400" cy="4703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1" name="Photo Editor Photo" r:id="rId4" imgW="4191585" imgH="2666667" progId="MSPhotoEd.3">
                  <p:embed/>
                </p:oleObj>
              </mc:Choice>
              <mc:Fallback>
                <p:oleObj name="Photo Editor Photo" r:id="rId4" imgW="4191585" imgH="2666667" progId="MSPhotoEd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914400"/>
                        <a:ext cx="7391400" cy="4703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1440" y="1219200"/>
            <a:ext cx="8001000" cy="4454525"/>
          </a:xfrm>
        </p:spPr>
        <p:txBody>
          <a:bodyPr/>
          <a:lstStyle/>
          <a:p>
            <a:pPr algn="ctr" eaLnBrk="1" hangingPunct="1">
              <a:defRPr/>
            </a:pPr>
            <a:r>
              <a:rPr lang="tr-TR" altLang="tr-TR" b="1" dirty="0" smtClean="0"/>
              <a:t>a </a:t>
            </a:r>
            <a:r>
              <a:rPr lang="tr-TR" altLang="tr-TR" b="1" dirty="0" err="1" smtClean="0"/>
              <a:t>cell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may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change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its</a:t>
            </a:r>
            <a:r>
              <a:rPr lang="tr-TR" altLang="tr-TR" b="1" dirty="0" smtClean="0"/>
              <a:t> gene </a:t>
            </a:r>
            <a:r>
              <a:rPr lang="tr-TR" altLang="tr-TR" b="1" dirty="0" err="1" smtClean="0"/>
              <a:t>expression</a:t>
            </a:r>
            <a:r>
              <a:rPr lang="tr-TR" altLang="tr-TR" b="1" dirty="0" smtClean="0"/>
              <a:t> in </a:t>
            </a:r>
            <a:r>
              <a:rPr lang="tr-TR" altLang="tr-TR" b="1" dirty="0" err="1" smtClean="0"/>
              <a:t>response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to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external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signals</a:t>
            </a:r>
            <a:endParaRPr lang="tr-TR" altLang="tr-TR" b="1" dirty="0" smtClean="0"/>
          </a:p>
          <a:p>
            <a:pPr marL="0" indent="0" algn="ctr" eaLnBrk="1" hangingPunct="1">
              <a:buNone/>
              <a:defRPr/>
            </a:pPr>
            <a:endParaRPr lang="tr-TR" altLang="tr-TR" b="1" dirty="0" smtClean="0"/>
          </a:p>
          <a:p>
            <a:pPr algn="ctr" eaLnBrk="1" hangingPunct="1">
              <a:defRPr/>
            </a:pPr>
            <a:r>
              <a:rPr lang="tr-TR" altLang="tr-TR" b="1" dirty="0" err="1"/>
              <a:t>d</a:t>
            </a:r>
            <a:r>
              <a:rPr lang="tr-TR" altLang="tr-TR" b="1" dirty="0" err="1" smtClean="0"/>
              <a:t>ifferent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cell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types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may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respond</a:t>
            </a:r>
            <a:r>
              <a:rPr lang="tr-TR" altLang="tr-TR" b="1" dirty="0" smtClean="0"/>
              <a:t> </a:t>
            </a:r>
            <a:r>
              <a:rPr lang="tr-TR" altLang="tr-TR" b="1" dirty="0" err="1" smtClean="0"/>
              <a:t>different</a:t>
            </a:r>
            <a:r>
              <a:rPr lang="tr-TR" altLang="tr-TR" b="1" dirty="0" smtClean="0"/>
              <a:t> in </a:t>
            </a:r>
            <a:r>
              <a:rPr lang="tr-TR" altLang="tr-TR" b="1" dirty="0" err="1" smtClean="0"/>
              <a:t>their</a:t>
            </a:r>
            <a:r>
              <a:rPr lang="tr-TR" altLang="tr-TR" b="1" dirty="0" smtClean="0"/>
              <a:t> gene </a:t>
            </a:r>
            <a:r>
              <a:rPr lang="tr-TR" altLang="tr-TR" b="1" dirty="0" err="1" smtClean="0"/>
              <a:t>expression</a:t>
            </a:r>
            <a:endParaRPr lang="tr-TR" altLang="tr-TR" b="1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22" name="Object 2"/>
          <p:cNvGraphicFramePr>
            <a:graphicFrameLocks noChangeAspect="1"/>
          </p:cNvGraphicFramePr>
          <p:nvPr/>
        </p:nvGraphicFramePr>
        <p:xfrm>
          <a:off x="971550" y="200025"/>
          <a:ext cx="7202488" cy="6459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7" name="Photo Editor Photo" r:id="rId4" imgW="7201905" imgH="6458852" progId="MSPhotoEd.3">
                  <p:embed/>
                </p:oleObj>
              </mc:Choice>
              <mc:Fallback>
                <p:oleObj name="Photo Editor Photo" r:id="rId4" imgW="7201905" imgH="6458852" progId="MSPhotoEd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200025"/>
                        <a:ext cx="7202488" cy="6459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4" descr="figure 7-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307975"/>
            <a:ext cx="5145088" cy="624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 descr="figure 7-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85913"/>
            <a:ext cx="8534400" cy="3687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219200"/>
          </a:xfrm>
        </p:spPr>
        <p:txBody>
          <a:bodyPr/>
          <a:lstStyle/>
          <a:p>
            <a:pPr eaLnBrk="1" hangingPunct="1"/>
            <a:r>
              <a:rPr lang="tr-TR" altLang="tr-TR" sz="3600" b="1" dirty="0" smtClean="0">
                <a:solidFill>
                  <a:schemeClr val="tx1"/>
                </a:solidFill>
                <a:effectLst/>
              </a:rPr>
              <a:t>gene </a:t>
            </a:r>
            <a:r>
              <a:rPr lang="tr-TR" altLang="tr-TR" sz="3600" b="1" dirty="0" err="1" smtClean="0">
                <a:solidFill>
                  <a:schemeClr val="tx1"/>
                </a:solidFill>
                <a:effectLst/>
              </a:rPr>
              <a:t>expression</a:t>
            </a:r>
            <a:r>
              <a:rPr lang="tr-TR" altLang="tr-TR" sz="3600" b="1" dirty="0" smtClean="0">
                <a:solidFill>
                  <a:schemeClr val="tx1"/>
                </a:solidFill>
                <a:effectLst/>
              </a:rPr>
              <a:t> can be </a:t>
            </a:r>
            <a:r>
              <a:rPr lang="tr-TR" altLang="tr-TR" sz="3600" b="1" dirty="0" err="1" smtClean="0">
                <a:solidFill>
                  <a:schemeClr val="tx1"/>
                </a:solidFill>
                <a:effectLst/>
              </a:rPr>
              <a:t>regulated</a:t>
            </a:r>
            <a:r>
              <a:rPr lang="tr-TR" altLang="tr-TR" sz="3600" b="1" dirty="0" smtClean="0">
                <a:solidFill>
                  <a:schemeClr val="tx1"/>
                </a:solidFill>
                <a:effectLst/>
              </a:rPr>
              <a:t> at </a:t>
            </a:r>
            <a:r>
              <a:rPr lang="tr-TR" altLang="tr-TR" sz="3600" b="1" dirty="0" err="1" smtClean="0">
                <a:solidFill>
                  <a:schemeClr val="tx1"/>
                </a:solidFill>
                <a:effectLst/>
              </a:rPr>
              <a:t>different</a:t>
            </a:r>
            <a:r>
              <a:rPr lang="tr-TR" altLang="tr-TR" sz="3600" b="1" dirty="0" smtClean="0">
                <a:solidFill>
                  <a:schemeClr val="tx1"/>
                </a:solidFill>
                <a:effectLst/>
              </a:rPr>
              <a:t> </a:t>
            </a:r>
            <a:r>
              <a:rPr lang="tr-TR" altLang="tr-TR" sz="3600" b="1" dirty="0" err="1" smtClean="0">
                <a:solidFill>
                  <a:schemeClr val="tx1"/>
                </a:solidFill>
                <a:effectLst/>
              </a:rPr>
              <a:t>steps</a:t>
            </a:r>
            <a:endParaRPr lang="tr-TR" altLang="tr-TR" sz="3600" b="1" dirty="0" smtClean="0"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36867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457200" y="2286000"/>
          <a:ext cx="8305800" cy="324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92" name="Photo Editor Photo" r:id="rId4" imgW="5238095" imgH="2048161" progId="MSPhotoEd.3">
                  <p:embed/>
                </p:oleObj>
              </mc:Choice>
              <mc:Fallback>
                <p:oleObj name="Photo Editor Photo" r:id="rId4" imgW="5238095" imgH="2048161" progId="MSPhotoEd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286000"/>
                        <a:ext cx="8305800" cy="3246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Unvan 1"/>
          <p:cNvSpPr>
            <a:spLocks noGrp="1"/>
          </p:cNvSpPr>
          <p:nvPr>
            <p:ph type="ctrTitle"/>
          </p:nvPr>
        </p:nvSpPr>
        <p:spPr>
          <a:xfrm>
            <a:off x="685800" y="765175"/>
            <a:ext cx="7772400" cy="792163"/>
          </a:xfrm>
        </p:spPr>
        <p:txBody>
          <a:bodyPr/>
          <a:lstStyle/>
          <a:p>
            <a:pPr>
              <a:defRPr/>
            </a:pPr>
            <a:r>
              <a:rPr lang="tr-TR" altLang="tr-TR" b="1" dirty="0" err="1" smtClean="0"/>
              <a:t>References</a:t>
            </a:r>
            <a:endParaRPr lang="tr-TR" altLang="tr-TR" b="1" dirty="0" smtClean="0"/>
          </a:p>
        </p:txBody>
      </p:sp>
      <p:sp>
        <p:nvSpPr>
          <p:cNvPr id="56323" name="Alt Başlık 2"/>
          <p:cNvSpPr>
            <a:spLocks noGrp="1"/>
          </p:cNvSpPr>
          <p:nvPr>
            <p:ph type="subTitle" idx="1"/>
          </p:nvPr>
        </p:nvSpPr>
        <p:spPr>
          <a:xfrm>
            <a:off x="539750" y="2349500"/>
            <a:ext cx="8135938" cy="2374900"/>
          </a:xfrm>
        </p:spPr>
        <p:txBody>
          <a:bodyPr/>
          <a:lstStyle/>
          <a:p>
            <a:pPr algn="l">
              <a:defRPr/>
            </a:pPr>
            <a:r>
              <a:rPr lang="tr-TR" altLang="tr-TR" sz="2400" b="1" smtClean="0"/>
              <a:t>Molecular Biology of the Cell, 6th Ed. 2015</a:t>
            </a:r>
          </a:p>
          <a:p>
            <a:pPr algn="l">
              <a:defRPr/>
            </a:pPr>
            <a:endParaRPr lang="tr-TR" altLang="tr-TR" sz="2400" b="1" smtClean="0"/>
          </a:p>
          <a:p>
            <a:pPr algn="l">
              <a:defRPr/>
            </a:pPr>
            <a:r>
              <a:rPr lang="tr-TR" altLang="tr-TR" sz="2400" b="1" smtClean="0"/>
              <a:t>Molecular Biology of the Gene, 7th Ed. 2014</a:t>
            </a:r>
          </a:p>
          <a:p>
            <a:pPr algn="l">
              <a:defRPr/>
            </a:pPr>
            <a:endParaRPr lang="tr-TR" altLang="tr-TR" sz="2400" b="1" smtClean="0"/>
          </a:p>
          <a:p>
            <a:pPr algn="l">
              <a:defRPr/>
            </a:pPr>
            <a:r>
              <a:rPr lang="tr-TR" altLang="tr-TR" sz="2400" b="1" smtClean="0"/>
              <a:t>Genes XII, 2018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avi Köşegen">
  <a:themeElements>
    <a:clrScheme name="Mavi Köşegen 1">
      <a:dk1>
        <a:srgbClr val="000000"/>
      </a:dk1>
      <a:lt1>
        <a:srgbClr val="FFFFFF"/>
      </a:lt1>
      <a:dk2>
        <a:srgbClr val="0066FF"/>
      </a:dk2>
      <a:lt2>
        <a:srgbClr val="FFFF00"/>
      </a:lt2>
      <a:accent1>
        <a:srgbClr val="00CCCC"/>
      </a:accent1>
      <a:accent2>
        <a:srgbClr val="FF33CC"/>
      </a:accent2>
      <a:accent3>
        <a:srgbClr val="AAB8FF"/>
      </a:accent3>
      <a:accent4>
        <a:srgbClr val="DADADA"/>
      </a:accent4>
      <a:accent5>
        <a:srgbClr val="AAE2E2"/>
      </a:accent5>
      <a:accent6>
        <a:srgbClr val="E72DB9"/>
      </a:accent6>
      <a:hlink>
        <a:srgbClr val="FF4568"/>
      </a:hlink>
      <a:folHlink>
        <a:srgbClr val="CCECFF"/>
      </a:folHlink>
    </a:clrScheme>
    <a:fontScheme name="Mavi Köşege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r-TR" altLang="tr-T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r-TR" altLang="tr-T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Mavi Köşegen 1">
        <a:dk1>
          <a:srgbClr val="000000"/>
        </a:dk1>
        <a:lt1>
          <a:srgbClr val="FFFFFF"/>
        </a:lt1>
        <a:dk2>
          <a:srgbClr val="0066FF"/>
        </a:dk2>
        <a:lt2>
          <a:srgbClr val="FFFF00"/>
        </a:lt2>
        <a:accent1>
          <a:srgbClr val="00CCCC"/>
        </a:accent1>
        <a:accent2>
          <a:srgbClr val="FF33CC"/>
        </a:accent2>
        <a:accent3>
          <a:srgbClr val="AAB8FF"/>
        </a:accent3>
        <a:accent4>
          <a:srgbClr val="DADADA"/>
        </a:accent4>
        <a:accent5>
          <a:srgbClr val="AAE2E2"/>
        </a:accent5>
        <a:accent6>
          <a:srgbClr val="E72DB9"/>
        </a:accent6>
        <a:hlink>
          <a:srgbClr val="FF4568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vi Köşegen 2">
        <a:dk1>
          <a:srgbClr val="000000"/>
        </a:dk1>
        <a:lt1>
          <a:srgbClr val="9999FF"/>
        </a:lt1>
        <a:dk2>
          <a:srgbClr val="6600FF"/>
        </a:dk2>
        <a:lt2>
          <a:srgbClr val="FFFFFF"/>
        </a:lt2>
        <a:accent1>
          <a:srgbClr val="CCCCFF"/>
        </a:accent1>
        <a:accent2>
          <a:srgbClr val="FF99FF"/>
        </a:accent2>
        <a:accent3>
          <a:srgbClr val="CACAFF"/>
        </a:accent3>
        <a:accent4>
          <a:srgbClr val="000000"/>
        </a:accent4>
        <a:accent5>
          <a:srgbClr val="E2E2FF"/>
        </a:accent5>
        <a:accent6>
          <a:srgbClr val="E78AE7"/>
        </a:accent6>
        <a:hlink>
          <a:srgbClr val="00CC66"/>
        </a:hlink>
        <a:folHlink>
          <a:srgbClr val="CCE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vi Köşegen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A1A1A1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vi Köşegen 4">
        <a:dk1>
          <a:srgbClr val="000000"/>
        </a:dk1>
        <a:lt1>
          <a:srgbClr val="FFFFFF"/>
        </a:lt1>
        <a:dk2>
          <a:srgbClr val="990066"/>
        </a:dk2>
        <a:lt2>
          <a:srgbClr val="FFFF00"/>
        </a:lt2>
        <a:accent1>
          <a:srgbClr val="996633"/>
        </a:accent1>
        <a:accent2>
          <a:srgbClr val="CC6600"/>
        </a:accent2>
        <a:accent3>
          <a:srgbClr val="CAAAB8"/>
        </a:accent3>
        <a:accent4>
          <a:srgbClr val="DADADA"/>
        </a:accent4>
        <a:accent5>
          <a:srgbClr val="CAB8AD"/>
        </a:accent5>
        <a:accent6>
          <a:srgbClr val="B95C00"/>
        </a:accent6>
        <a:hlink>
          <a:srgbClr val="999933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Designs\Mavi Köşegen.pot</Template>
  <TotalTime>459</TotalTime>
  <Words>256</Words>
  <Application>Microsoft Office PowerPoint</Application>
  <PresentationFormat>Ekran Gösterisi (4:3)</PresentationFormat>
  <Paragraphs>47</Paragraphs>
  <Slides>18</Slides>
  <Notes>17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18</vt:i4>
      </vt:variant>
    </vt:vector>
  </HeadingPairs>
  <TitlesOfParts>
    <vt:vector size="23" baseType="lpstr">
      <vt:lpstr>Arial</vt:lpstr>
      <vt:lpstr>Times New Roman</vt:lpstr>
      <vt:lpstr>Wingdings</vt:lpstr>
      <vt:lpstr>Mavi Köşegen</vt:lpstr>
      <vt:lpstr>Photo Editor Photo</vt:lpstr>
      <vt:lpstr>An Overview of Gene Expression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gene expression can be regulated at different steps</vt:lpstr>
      <vt:lpstr>References</vt:lpstr>
    </vt:vector>
  </TitlesOfParts>
  <Company>AÜTF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Halil</dc:creator>
  <cp:lastModifiedBy>Windows Kullanıcısı</cp:lastModifiedBy>
  <cp:revision>34</cp:revision>
  <dcterms:created xsi:type="dcterms:W3CDTF">2007-10-14T16:52:24Z</dcterms:created>
  <dcterms:modified xsi:type="dcterms:W3CDTF">2020-10-09T10:44:49Z</dcterms:modified>
</cp:coreProperties>
</file>