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660" r:id="rId1"/>
    <p:sldMasterId id="2147483673" r:id="rId2"/>
    <p:sldMasterId id="2147483690" r:id="rId3"/>
  </p:sldMasterIdLst>
  <p:notesMasterIdLst>
    <p:notesMasterId r:id="rId10"/>
  </p:notesMasterIdLst>
  <p:sldIdLst>
    <p:sldId id="1082" r:id="rId4"/>
    <p:sldId id="1084" r:id="rId5"/>
    <p:sldId id="1123" r:id="rId6"/>
    <p:sldId id="1122" r:id="rId7"/>
    <p:sldId id="1121" r:id="rId8"/>
    <p:sldId id="1124" r:id="rId9"/>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176C"/>
    <a:srgbClr val="4616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Açık Stil 1 - Vurgu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6499" autoAdjust="0"/>
    <p:restoredTop sz="91471" autoAdjust="0"/>
  </p:normalViewPr>
  <p:slideViewPr>
    <p:cSldViewPr snapToGrid="0">
      <p:cViewPr varScale="1">
        <p:scale>
          <a:sx n="45" d="100"/>
          <a:sy n="45" d="100"/>
        </p:scale>
        <p:origin x="48" y="768"/>
      </p:cViewPr>
      <p:guideLst>
        <p:guide orient="horz" pos="2160"/>
        <p:guide pos="2880"/>
      </p:guideLst>
    </p:cSldViewPr>
  </p:slideViewPr>
  <p:notesTextViewPr>
    <p:cViewPr>
      <p:scale>
        <a:sx n="66" d="100"/>
        <a:sy n="66" d="100"/>
      </p:scale>
      <p:origin x="0" y="0"/>
    </p:cViewPr>
  </p:notesTextViewPr>
  <p:sorterViewPr>
    <p:cViewPr>
      <p:scale>
        <a:sx n="100" d="100"/>
        <a:sy n="100" d="100"/>
      </p:scale>
      <p:origin x="0" y="0"/>
    </p:cViewPr>
  </p:sorterViewPr>
  <p:notesViewPr>
    <p:cSldViewPr snapToGrid="0" showGuides="1">
      <p:cViewPr varScale="1">
        <p:scale>
          <a:sx n="61" d="100"/>
          <a:sy n="61" d="100"/>
        </p:scale>
        <p:origin x="337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Veri Yer Tutucusu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3F88CA5-4B52-431F-9D0B-7834703D4155}" type="datetimeFigureOut">
              <a:rPr lang="en-US" smtClean="0"/>
              <a:t>2/28/2020</a:t>
            </a:fld>
            <a:endParaRPr lang="en-US"/>
          </a:p>
        </p:txBody>
      </p:sp>
      <p:sp>
        <p:nvSpPr>
          <p:cNvPr id="4" name="Slayt Görüntüsü Yer Tutucusu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 Yer Tutucusu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Altbilgi Yer Tutucusu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ayt Numarası Yer Tutucusu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185FB67-13BD-4A07-A42B-F2DDB568A1B4}" type="slidenum">
              <a:rPr lang="en-US" smtClean="0"/>
              <a:t>‹#›</a:t>
            </a:fld>
            <a:endParaRPr lang="en-US"/>
          </a:p>
        </p:txBody>
      </p:sp>
    </p:spTree>
    <p:extLst>
      <p:ext uri="{BB962C8B-B14F-4D97-AF65-F5344CB8AC3E}">
        <p14:creationId xmlns:p14="http://schemas.microsoft.com/office/powerpoint/2010/main" val="9125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tr-TR"/>
              <a:t>Asıl başlık stili için tıklatın</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FAC2E16-D5DA-4D9C-92CB-3D0DDCA7AE5C}" type="datetime1">
              <a:rPr lang="en-US" smtClean="0"/>
              <a:t>2/28/2020</a:t>
            </a:fld>
            <a:endParaRPr lang="en-US"/>
          </a:p>
        </p:txBody>
      </p:sp>
      <p:sp>
        <p:nvSpPr>
          <p:cNvPr id="5" name="Footer Placeholder 4"/>
          <p:cNvSpPr>
            <a:spLocks noGrp="1"/>
          </p:cNvSpPr>
          <p:nvPr>
            <p:ph type="ftr" sz="quarter" idx="11"/>
          </p:nvPr>
        </p:nvSpPr>
        <p:spPr/>
        <p:txBody>
          <a:bodyPr/>
          <a:lstStyle/>
          <a:p>
            <a:r>
              <a:rPr lang="en-US"/>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71400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Tree>
    <p:extLst>
      <p:ext uri="{BB962C8B-B14F-4D97-AF65-F5344CB8AC3E}">
        <p14:creationId xmlns:p14="http://schemas.microsoft.com/office/powerpoint/2010/main" val="18321148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tr-TR"/>
              <a:t>Asıl başlık stili için tıklatın</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13212512-3B4A-4C0D-950D-6FFEACF07EB0}" type="datetime1">
              <a:rPr lang="en-US" smtClean="0"/>
              <a:t>2/28/2020</a:t>
            </a:fld>
            <a:endParaRPr lang="en-US"/>
          </a:p>
        </p:txBody>
      </p:sp>
      <p:sp>
        <p:nvSpPr>
          <p:cNvPr id="5" name="Footer Placeholder 4"/>
          <p:cNvSpPr>
            <a:spLocks noGrp="1"/>
          </p:cNvSpPr>
          <p:nvPr>
            <p:ph type="ftr" sz="quarter" idx="11"/>
          </p:nvPr>
        </p:nvSpPr>
        <p:spPr/>
        <p:txBody>
          <a:bodyPr/>
          <a:lstStyle/>
          <a:p>
            <a:r>
              <a:rPr lang="en-US"/>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801106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4"/>
          <p:cNvSpPr>
            <a:spLocks noGrp="1"/>
          </p:cNvSpPr>
          <p:nvPr>
            <p:ph type="dt" sz="half" idx="10"/>
          </p:nvPr>
        </p:nvSpPr>
        <p:spPr/>
        <p:txBody>
          <a:bodyPr/>
          <a:lstStyle/>
          <a:p>
            <a:fld id="{FEB19078-E88E-432E-B463-E382E09B18DC}" type="datetime1">
              <a:rPr lang="en-US" smtClean="0"/>
              <a:t>2/28/2020</a:t>
            </a:fld>
            <a:endParaRPr lang="en-US"/>
          </a:p>
        </p:txBody>
      </p:sp>
      <p:sp>
        <p:nvSpPr>
          <p:cNvPr id="6" name="Footer Placeholder 5"/>
          <p:cNvSpPr>
            <a:spLocks noGrp="1"/>
          </p:cNvSpPr>
          <p:nvPr>
            <p:ph type="ftr" sz="quarter" idx="11"/>
          </p:nvPr>
        </p:nvSpPr>
        <p:spPr/>
        <p:txBody>
          <a:bodyPr/>
          <a:lstStyle/>
          <a:p>
            <a:r>
              <a:rPr lang="en-US"/>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3902664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32BF88A8-F742-4F69-A35B-1B28FBF07202}" type="datetime1">
              <a:rPr lang="en-US" smtClean="0"/>
              <a:t>2/28/2020</a:t>
            </a:fld>
            <a:endParaRPr lang="en-US"/>
          </a:p>
        </p:txBody>
      </p:sp>
      <p:sp>
        <p:nvSpPr>
          <p:cNvPr id="8" name="Footer Placeholder 7"/>
          <p:cNvSpPr>
            <a:spLocks noGrp="1"/>
          </p:cNvSpPr>
          <p:nvPr>
            <p:ph type="ftr" sz="quarter" idx="11"/>
          </p:nvPr>
        </p:nvSpPr>
        <p:spPr/>
        <p:txBody>
          <a:bodyPr/>
          <a:lstStyle/>
          <a:p>
            <a:r>
              <a:rPr lang="en-US"/>
              <a:t>Prof. Dr. Harun TANRIVERMİŞ, Yrd. Doç. Dr. Yeşim ALİEFENDİOĞLU Ekonomi I 2016-2017 Güz Dönemi</a:t>
            </a:r>
          </a:p>
        </p:txBody>
      </p:sp>
      <p:sp>
        <p:nvSpPr>
          <p:cNvPr id="9" name="Slide Number Placeholder 8"/>
          <p:cNvSpPr>
            <a:spLocks noGrp="1"/>
          </p:cNvSpPr>
          <p:nvPr>
            <p:ph type="sldNum" sz="quarter" idx="12"/>
          </p:nvPr>
        </p:nvSpPr>
        <p:spPr/>
        <p:txBody>
          <a:bodyPr/>
          <a:lstStyle/>
          <a:p>
            <a:fld id="{450E119D-8EDB-4D0A-AB54-479909DD9FBC}" type="slidenum">
              <a:rPr lang="en-US" smtClean="0"/>
              <a:t>‹#›</a:t>
            </a:fld>
            <a:endParaRPr lang="en-US"/>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377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246C0540-C812-4A10-A4A2-8F2918206376}" type="datetime1">
              <a:rPr lang="en-US" smtClean="0"/>
              <a:t>2/28/2020</a:t>
            </a:fld>
            <a:endParaRPr lang="en-US"/>
          </a:p>
        </p:txBody>
      </p:sp>
      <p:sp>
        <p:nvSpPr>
          <p:cNvPr id="4" name="Footer Placeholder 3"/>
          <p:cNvSpPr>
            <a:spLocks noGrp="1"/>
          </p:cNvSpPr>
          <p:nvPr>
            <p:ph type="ftr" sz="quarter" idx="11"/>
          </p:nvPr>
        </p:nvSpPr>
        <p:spPr/>
        <p:txBody>
          <a:bodyPr/>
          <a:lstStyle/>
          <a:p>
            <a:r>
              <a:rPr lang="en-US"/>
              <a:t>Prof. Dr. Harun TANRIVERMİŞ, Yrd. Doç. Dr. Yeşim ALİEFENDİOĞLU Ekonomi I 2016-2017 Güz Dönemi</a:t>
            </a:r>
          </a:p>
        </p:txBody>
      </p:sp>
      <p:sp>
        <p:nvSpPr>
          <p:cNvPr id="5" name="Slide Number Placeholder 4"/>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3004622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80DDDF-7A43-4041-A150-A5265DD17B5B}" type="datetime1">
              <a:rPr lang="en-US" smtClean="0"/>
              <a:t>2/28/2020</a:t>
            </a:fld>
            <a:endParaRPr lang="en-US"/>
          </a:p>
        </p:txBody>
      </p:sp>
      <p:sp>
        <p:nvSpPr>
          <p:cNvPr id="3" name="Footer Placeholder 2"/>
          <p:cNvSpPr>
            <a:spLocks noGrp="1"/>
          </p:cNvSpPr>
          <p:nvPr>
            <p:ph type="ftr" sz="quarter" idx="11"/>
          </p:nvPr>
        </p:nvSpPr>
        <p:spPr/>
        <p:txBody>
          <a:bodyPr/>
          <a:lstStyle/>
          <a:p>
            <a:r>
              <a:rPr lang="en-US"/>
              <a:t>Prof. Dr. Harun TANRIVERMİŞ, Yrd. Doç. Dr. Yeşim ALİEFENDİOĞLU Ekonomi I 2016-2017 Güz Dönemi</a:t>
            </a:r>
          </a:p>
        </p:txBody>
      </p:sp>
      <p:sp>
        <p:nvSpPr>
          <p:cNvPr id="4" name="Slide Number Placeholder 3"/>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1483881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tr-TR"/>
              <a:t>Asıl başlık stili için tıklatın</a:t>
            </a:r>
            <a:endParaRPr lang="en-US"/>
          </a:p>
        </p:txBody>
      </p:sp>
      <p:sp>
        <p:nvSpPr>
          <p:cNvPr id="3" name="Content Placeholder 2"/>
          <p:cNvSpPr>
            <a:spLocks noGrp="1"/>
          </p:cNvSpPr>
          <p:nvPr>
            <p:ph idx="1"/>
          </p:nvPr>
        </p:nvSpPr>
        <p:spPr>
          <a:xfrm>
            <a:off x="3710866" y="457202"/>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62002"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37B923B-C384-40AA-8590-01472514B94D}" type="datetime1">
              <a:rPr lang="en-US" smtClean="0"/>
              <a:t>2/28/2020</a:t>
            </a:fld>
            <a:endParaRPr lang="en-US"/>
          </a:p>
        </p:txBody>
      </p:sp>
      <p:sp>
        <p:nvSpPr>
          <p:cNvPr id="6" name="Footer Placeholder 5"/>
          <p:cNvSpPr>
            <a:spLocks noGrp="1"/>
          </p:cNvSpPr>
          <p:nvPr>
            <p:ph type="ftr" sz="quarter" idx="11"/>
          </p:nvPr>
        </p:nvSpPr>
        <p:spPr/>
        <p:txBody>
          <a:bodyPr/>
          <a:lstStyle/>
          <a:p>
            <a:r>
              <a:rPr lang="en-US"/>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450E119D-8EDB-4D0A-AB54-479909DD9FBC}" type="slidenum">
              <a:rPr lang="en-US" smtClean="0"/>
              <a:t>‹#›</a:t>
            </a:fld>
            <a:endParaRPr lang="en-US"/>
          </a:p>
        </p:txBody>
      </p:sp>
      <p:cxnSp>
        <p:nvCxnSpPr>
          <p:cNvPr id="10" name="Straight Connector 9"/>
          <p:cNvCxnSpPr/>
          <p:nvPr/>
        </p:nvCxnSpPr>
        <p:spPr>
          <a:xfrm rot="5400000">
            <a:off x="1677194" y="2514601"/>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4325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tr-TR"/>
              <a:t>Asıl başlık stili için tıklatın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E3210B27-1C63-4458-A0DE-D05A3D5ED342}" type="datetime1">
              <a:rPr lang="en-US" smtClean="0"/>
              <a:t>2/28/2020</a:t>
            </a:fld>
            <a:endParaRPr lang="en-US"/>
          </a:p>
        </p:txBody>
      </p:sp>
      <p:sp>
        <p:nvSpPr>
          <p:cNvPr id="6" name="Footer Placeholder 5"/>
          <p:cNvSpPr>
            <a:spLocks noGrp="1"/>
          </p:cNvSpPr>
          <p:nvPr>
            <p:ph type="ftr" sz="quarter" idx="11"/>
          </p:nvPr>
        </p:nvSpPr>
        <p:spPr/>
        <p:txBody>
          <a:bodyPr/>
          <a:lstStyle/>
          <a:p>
            <a:r>
              <a:rPr lang="en-US"/>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7582204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3DC021E8-F963-4E7B-98CE-B76E5E287BD9}" type="datetime1">
              <a:rPr lang="en-US" smtClean="0"/>
              <a:t>2/28/2020</a:t>
            </a:fld>
            <a:endParaRPr lang="en-US"/>
          </a:p>
        </p:txBody>
      </p:sp>
      <p:sp>
        <p:nvSpPr>
          <p:cNvPr id="5" name="Footer Placeholder 4"/>
          <p:cNvSpPr>
            <a:spLocks noGrp="1"/>
          </p:cNvSpPr>
          <p:nvPr>
            <p:ph type="ftr" sz="quarter" idx="11"/>
          </p:nvPr>
        </p:nvSpPr>
        <p:spPr/>
        <p:txBody>
          <a:bodyPr/>
          <a:lstStyle/>
          <a:p>
            <a:r>
              <a:rPr lang="en-US"/>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1607387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3"/>
            <a:ext cx="1828800" cy="5410199"/>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9F771BD1-7858-4A7D-AB54-A4451F562A85}" type="datetime1">
              <a:rPr lang="en-US" smtClean="0"/>
              <a:t>2/28/2020</a:t>
            </a:fld>
            <a:endParaRPr lang="en-US"/>
          </a:p>
        </p:txBody>
      </p:sp>
      <p:sp>
        <p:nvSpPr>
          <p:cNvPr id="5" name="Footer Placeholder 4"/>
          <p:cNvSpPr>
            <a:spLocks noGrp="1"/>
          </p:cNvSpPr>
          <p:nvPr>
            <p:ph type="ftr" sz="quarter" idx="11"/>
          </p:nvPr>
        </p:nvSpPr>
        <p:spPr/>
        <p:txBody>
          <a:bodyPr/>
          <a:lstStyle/>
          <a:p>
            <a:r>
              <a:rPr lang="en-US"/>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1396687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1066800" y="304800"/>
            <a:ext cx="7543800" cy="5791200"/>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3" name="Rectangle 17"/>
          <p:cNvSpPr>
            <a:spLocks noGrp="1" noChangeArrowheads="1"/>
          </p:cNvSpPr>
          <p:nvPr>
            <p:ph type="dt" sz="half" idx="10"/>
          </p:nvPr>
        </p:nvSpPr>
        <p:spPr>
          <a:ln/>
        </p:spPr>
        <p:txBody>
          <a:bodyPr/>
          <a:lstStyle>
            <a:lvl1pPr>
              <a:defRPr/>
            </a:lvl1pPr>
          </a:lstStyle>
          <a:p>
            <a:pPr>
              <a:defRPr/>
            </a:pPr>
            <a:endParaRPr lang="tr-TR"/>
          </a:p>
        </p:txBody>
      </p:sp>
      <p:sp>
        <p:nvSpPr>
          <p:cNvPr id="4" name="Rectangle 18"/>
          <p:cNvSpPr>
            <a:spLocks noGrp="1" noChangeArrowheads="1"/>
          </p:cNvSpPr>
          <p:nvPr>
            <p:ph type="ftr" sz="quarter" idx="11"/>
          </p:nvPr>
        </p:nvSpPr>
        <p:spPr>
          <a:ln/>
        </p:spPr>
        <p:txBody>
          <a:bodyPr/>
          <a:lstStyle>
            <a:lvl1pPr>
              <a:defRPr/>
            </a:lvl1pPr>
          </a:lstStyle>
          <a:p>
            <a:pPr>
              <a:defRPr/>
            </a:pPr>
            <a:endParaRPr lang="tr-TR"/>
          </a:p>
        </p:txBody>
      </p:sp>
      <p:sp>
        <p:nvSpPr>
          <p:cNvPr id="5" name="Rectangle 19"/>
          <p:cNvSpPr>
            <a:spLocks noGrp="1" noChangeArrowheads="1"/>
          </p:cNvSpPr>
          <p:nvPr>
            <p:ph type="sldNum" sz="quarter" idx="12"/>
          </p:nvPr>
        </p:nvSpPr>
        <p:spPr>
          <a:ln/>
        </p:spPr>
        <p:txBody>
          <a:bodyPr/>
          <a:lstStyle>
            <a:lvl1pPr>
              <a:defRPr/>
            </a:lvl1pPr>
          </a:lstStyle>
          <a:p>
            <a:fld id="{E24DB031-92E8-45A5-8D15-81850C813C05}" type="slidenum">
              <a:rPr lang="tr-TR" altLang="tr-TR"/>
              <a:pPr/>
              <a:t>‹#›</a:t>
            </a:fld>
            <a:endParaRPr lang="tr-TR" altLang="tr-TR"/>
          </a:p>
        </p:txBody>
      </p:sp>
    </p:spTree>
    <p:extLst>
      <p:ext uri="{BB962C8B-B14F-4D97-AF65-F5344CB8AC3E}">
        <p14:creationId xmlns:p14="http://schemas.microsoft.com/office/powerpoint/2010/main" val="507171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tr-TR"/>
              <a:t>Asıl başlık stili için tıklatın</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A73093B4-1CC8-466C-AC69-8C4EAAC07B96}" type="datetime1">
              <a:rPr lang="en-US" smtClean="0"/>
              <a:t>2/28/2020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8324808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D590254B-BB82-4C80-A262-98BD5C0B4A90}" type="datetime1">
              <a:rPr lang="en-US" smtClean="0"/>
              <a:t>2/28/2020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887571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tr-TR"/>
              <a:t>Asıl başlık stili için tıklatın</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E3955901-25EF-4B6B-8217-40AE73B567A5}" type="datetime1">
              <a:rPr lang="en-US" smtClean="0"/>
              <a:t>2/28/2020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198684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Date Placeholder 4"/>
          <p:cNvSpPr>
            <a:spLocks noGrp="1"/>
          </p:cNvSpPr>
          <p:nvPr>
            <p:ph type="dt" sz="half" idx="10"/>
          </p:nvPr>
        </p:nvSpPr>
        <p:spPr/>
        <p:txBody>
          <a:bodyPr/>
          <a:lstStyle/>
          <a:p>
            <a:fld id="{FA38C9F5-99EE-46C1-925D-08171F3997F5}" type="datetime1">
              <a:rPr lang="en-US" smtClean="0"/>
              <a:t>2/28/2020</a:t>
            </a:fld>
            <a:endParaRPr lang="tr-TR"/>
          </a:p>
        </p:txBody>
      </p:sp>
      <p:sp>
        <p:nvSpPr>
          <p:cNvPr id="6" name="Footer Placeholder 5"/>
          <p:cNvSpPr>
            <a:spLocks noGrp="1"/>
          </p:cNvSpPr>
          <p:nvPr>
            <p:ph type="ftr" sz="quarter" idx="11"/>
          </p:nvPr>
        </p:nvSpPr>
        <p:spPr/>
        <p:txBody>
          <a:bodyPr/>
          <a:lstStyle/>
          <a:p>
            <a:r>
              <a:rPr lang="tr-TR"/>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283480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B5ECB38C-929A-4885-8B3A-FB2E643FA28D}" type="datetime1">
              <a:rPr lang="en-US" smtClean="0"/>
              <a:t>2/28/2020</a:t>
            </a:fld>
            <a:endParaRPr lang="tr-TR"/>
          </a:p>
        </p:txBody>
      </p:sp>
      <p:sp>
        <p:nvSpPr>
          <p:cNvPr id="8" name="Footer Placeholder 7"/>
          <p:cNvSpPr>
            <a:spLocks noGrp="1"/>
          </p:cNvSpPr>
          <p:nvPr>
            <p:ph type="ftr" sz="quarter" idx="11"/>
          </p:nvPr>
        </p:nvSpPr>
        <p:spPr/>
        <p:txBody>
          <a:bodyPr/>
          <a:lstStyle/>
          <a:p>
            <a:r>
              <a:rPr lang="tr-TR"/>
              <a:t>Prof. Dr. Harun TANRIVERMİŞ, Yrd. Doç. Dr. Yeşim ALİEFENDİOĞLU Ekonomi I 2016-2017 Güz Dönemi</a:t>
            </a:r>
          </a:p>
        </p:txBody>
      </p:sp>
      <p:sp>
        <p:nvSpPr>
          <p:cNvPr id="9" name="Slide Number Placeholder 8"/>
          <p:cNvSpPr>
            <a:spLocks noGrp="1"/>
          </p:cNvSpPr>
          <p:nvPr>
            <p:ph type="sldNum" sz="quarter" idx="12"/>
          </p:nvPr>
        </p:nvSpPr>
        <p:spPr/>
        <p:txBody>
          <a:bodyPr/>
          <a:lstStyle/>
          <a:p>
            <a:fld id="{B1DEFA8C-F947-479F-BE07-76B6B3F80BF1}" type="slidenum">
              <a:rPr lang="tr-TR" smtClean="0"/>
              <a:pPr/>
              <a:t>‹#›</a:t>
            </a:fld>
            <a:endParaRPr lang="tr-TR"/>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49294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AEB3DAA0-B6AA-4ACD-9FB1-17185E43A90D}" type="datetime1">
              <a:rPr lang="en-US" smtClean="0"/>
              <a:t>2/28/2020</a:t>
            </a:fld>
            <a:endParaRPr lang="tr-TR"/>
          </a:p>
        </p:txBody>
      </p:sp>
      <p:sp>
        <p:nvSpPr>
          <p:cNvPr id="4" name="Footer Placeholder 3"/>
          <p:cNvSpPr>
            <a:spLocks noGrp="1"/>
          </p:cNvSpPr>
          <p:nvPr>
            <p:ph type="ftr" sz="quarter" idx="11"/>
          </p:nvPr>
        </p:nvSpPr>
        <p:spPr/>
        <p:txBody>
          <a:bodyPr/>
          <a:lstStyle/>
          <a:p>
            <a:r>
              <a:rPr lang="tr-TR"/>
              <a:t>Prof. Dr. Harun TANRIVERMİŞ, Yrd. Doç. Dr. Yeşim ALİEFENDİOĞLU Ekonomi I 2016-2017 Güz Dönemi</a:t>
            </a:r>
          </a:p>
        </p:txBody>
      </p:sp>
      <p:sp>
        <p:nvSpPr>
          <p:cNvPr id="5" name="Slide Number Placeholder 4"/>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274690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D7F1EA-F52B-42F5-8478-0AF9BFD7E958}" type="datetime1">
              <a:rPr lang="en-US" smtClean="0"/>
              <a:t>2/28/2020</a:t>
            </a:fld>
            <a:endParaRPr lang="tr-TR"/>
          </a:p>
        </p:txBody>
      </p:sp>
      <p:sp>
        <p:nvSpPr>
          <p:cNvPr id="3" name="Footer Placeholder 2"/>
          <p:cNvSpPr>
            <a:spLocks noGrp="1"/>
          </p:cNvSpPr>
          <p:nvPr>
            <p:ph type="ftr" sz="quarter" idx="11"/>
          </p:nvPr>
        </p:nvSpPr>
        <p:spPr/>
        <p:txBody>
          <a:bodyPr/>
          <a:lstStyle/>
          <a:p>
            <a:r>
              <a:rPr lang="tr-TR"/>
              <a:t>Prof. Dr. Harun TANRIVERMİŞ, Yrd. Doç. Dr. Yeşim ALİEFENDİOĞLU Ekonomi I 2016-2017 Güz Dönemi</a:t>
            </a:r>
          </a:p>
        </p:txBody>
      </p:sp>
      <p:sp>
        <p:nvSpPr>
          <p:cNvPr id="4" name="Slide Number Placeholder 3"/>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3747553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tr-TR"/>
              <a:t>Asıl başlık stili için tıklatın</a:t>
            </a:r>
            <a:endParaRPr lang="en-US"/>
          </a:p>
        </p:txBody>
      </p:sp>
      <p:sp>
        <p:nvSpPr>
          <p:cNvPr id="3" name="Content Placeholder 2"/>
          <p:cNvSpPr>
            <a:spLocks noGrp="1"/>
          </p:cNvSpPr>
          <p:nvPr>
            <p:ph idx="1"/>
          </p:nvPr>
        </p:nvSpPr>
        <p:spPr>
          <a:xfrm>
            <a:off x="3710866" y="457202"/>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762002"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989E4876-F515-4632-ACBF-711C6699D7F1}" type="datetime1">
              <a:rPr lang="en-US" smtClean="0"/>
              <a:t>2/28/2020</a:t>
            </a:fld>
            <a:endParaRPr lang="tr-TR"/>
          </a:p>
        </p:txBody>
      </p:sp>
      <p:sp>
        <p:nvSpPr>
          <p:cNvPr id="6" name="Footer Placeholder 5"/>
          <p:cNvSpPr>
            <a:spLocks noGrp="1"/>
          </p:cNvSpPr>
          <p:nvPr>
            <p:ph type="ftr" sz="quarter" idx="11"/>
          </p:nvPr>
        </p:nvSpPr>
        <p:spPr/>
        <p:txBody>
          <a:bodyPr/>
          <a:lstStyle/>
          <a:p>
            <a:r>
              <a:rPr lang="tr-TR"/>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cxnSp>
        <p:nvCxnSpPr>
          <p:cNvPr id="10" name="Straight Connector 9"/>
          <p:cNvCxnSpPr/>
          <p:nvPr/>
        </p:nvCxnSpPr>
        <p:spPr>
          <a:xfrm rot="5400000">
            <a:off x="1677194" y="2514601"/>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54458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tr-TR"/>
              <a:t>Asıl başlık stili için tıklatın</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6EC930EE-5137-4864-99E0-78D0AA38347E}" type="datetime1">
              <a:rPr lang="en-US" smtClean="0"/>
              <a:t>2/28/2020</a:t>
            </a:fld>
            <a:endParaRPr lang="tr-TR"/>
          </a:p>
        </p:txBody>
      </p:sp>
      <p:sp>
        <p:nvSpPr>
          <p:cNvPr id="6" name="Footer Placeholder 5"/>
          <p:cNvSpPr>
            <a:spLocks noGrp="1"/>
          </p:cNvSpPr>
          <p:nvPr>
            <p:ph type="ftr" sz="quarter" idx="11"/>
          </p:nvPr>
        </p:nvSpPr>
        <p:spPr/>
        <p:txBody>
          <a:bodyPr/>
          <a:lstStyle/>
          <a:p>
            <a:r>
              <a:rPr lang="tr-TR"/>
              <a:t>Prof. Dr. Harun TANRIVERMİŞ, Yrd. Doç. Dr. Yeşim ALİEFENDİOĞLU Ekonomi I 2016-2017 Güz Dönemi</a:t>
            </a: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2854796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DDDF37A8-D33E-4B0E-8235-475DB97D5147}" type="datetime1">
              <a:rPr lang="en-US" smtClean="0"/>
              <a:t>2/28/2020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10364376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3"/>
            <a:ext cx="1828800" cy="5410199"/>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F4E96E1F-70EC-4C9F-84B9-309ABB33F145}" type="datetime1">
              <a:rPr lang="en-US" smtClean="0"/>
              <a:t>2/28/2020</a:t>
            </a:fld>
            <a:endParaRPr lang="tr-TR"/>
          </a:p>
        </p:txBody>
      </p:sp>
      <p:sp>
        <p:nvSpPr>
          <p:cNvPr id="5" name="Footer Placeholder 4"/>
          <p:cNvSpPr>
            <a:spLocks noGrp="1"/>
          </p:cNvSpPr>
          <p:nvPr>
            <p:ph type="ftr" sz="quarter" idx="11"/>
          </p:nvPr>
        </p:nvSpPr>
        <p:spPr/>
        <p:txBody>
          <a:bodyPr/>
          <a:lstStyle/>
          <a:p>
            <a:r>
              <a:rPr lang="tr-TR"/>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797439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457200" y="277813"/>
            <a:ext cx="8229600" cy="585311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3" name="Rectangle 44"/>
          <p:cNvSpPr>
            <a:spLocks noGrp="1" noChangeArrowheads="1"/>
          </p:cNvSpPr>
          <p:nvPr>
            <p:ph type="dt" sz="half" idx="10"/>
          </p:nvPr>
        </p:nvSpPr>
        <p:spPr>
          <a:ln/>
        </p:spPr>
        <p:txBody>
          <a:bodyPr/>
          <a:lstStyle>
            <a:lvl1pPr>
              <a:defRPr/>
            </a:lvl1pPr>
          </a:lstStyle>
          <a:p>
            <a:pPr>
              <a:defRPr/>
            </a:pPr>
            <a:fld id="{852F65B9-AF3F-4168-8F3A-EA905B549768}" type="datetime1">
              <a:rPr lang="en-US" smtClean="0"/>
              <a:t>2/28/2020</a:t>
            </a:fld>
            <a:endParaRPr lang="tr-TR"/>
          </a:p>
        </p:txBody>
      </p:sp>
      <p:sp>
        <p:nvSpPr>
          <p:cNvPr id="4" name="Rectangle 45"/>
          <p:cNvSpPr>
            <a:spLocks noGrp="1" noChangeArrowheads="1"/>
          </p:cNvSpPr>
          <p:nvPr>
            <p:ph type="ftr" sz="quarter" idx="11"/>
          </p:nvPr>
        </p:nvSpPr>
        <p:spPr>
          <a:ln/>
        </p:spPr>
        <p:txBody>
          <a:bodyPr/>
          <a:lstStyle>
            <a:lvl1pPr>
              <a:defRPr/>
            </a:lvl1pPr>
          </a:lstStyle>
          <a:p>
            <a:pPr>
              <a:defRPr/>
            </a:pPr>
            <a:r>
              <a:rPr lang="tr-TR"/>
              <a:t>Prof. Dr. Harun TANRIVERMİŞ, Yrd. Doç. Dr. Yeşim ALİEFENDİOĞLU Ekonomi I 2016-2017 Güz Dönemi</a:t>
            </a:r>
          </a:p>
        </p:txBody>
      </p:sp>
      <p:sp>
        <p:nvSpPr>
          <p:cNvPr id="5" name="Rectangle 46"/>
          <p:cNvSpPr>
            <a:spLocks noGrp="1" noChangeArrowheads="1"/>
          </p:cNvSpPr>
          <p:nvPr>
            <p:ph type="sldNum" sz="quarter" idx="12"/>
          </p:nvPr>
        </p:nvSpPr>
        <p:spPr>
          <a:ln/>
        </p:spPr>
        <p:txBody>
          <a:bodyPr/>
          <a:lstStyle>
            <a:lvl1pPr>
              <a:defRPr/>
            </a:lvl1pPr>
          </a:lstStyle>
          <a:p>
            <a:pPr>
              <a:defRPr/>
            </a:pPr>
            <a:fld id="{4ACC9CEF-1B2B-47A9-B112-A53E035B6F79}" type="slidenum">
              <a:rPr lang="tr-TR" smtClean="0"/>
              <a:pPr>
                <a:defRPr/>
              </a:pPr>
              <a:t>‹#›</a:t>
            </a:fld>
            <a:endParaRPr lang="tr-TR"/>
          </a:p>
        </p:txBody>
      </p:sp>
    </p:spTree>
    <p:extLst>
      <p:ext uri="{BB962C8B-B14F-4D97-AF65-F5344CB8AC3E}">
        <p14:creationId xmlns:p14="http://schemas.microsoft.com/office/powerpoint/2010/main" val="41120693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43000"/>
          </a:xfrm>
        </p:spPr>
        <p:txBody>
          <a:bodyPr/>
          <a:lstStyle/>
          <a:p>
            <a:r>
              <a:rPr lang="tr-TR"/>
              <a:t>Asıl başlık stili için tıklatın</a:t>
            </a:r>
          </a:p>
        </p:txBody>
      </p:sp>
      <p:sp>
        <p:nvSpPr>
          <p:cNvPr id="3" name="Metin Yer Tutucusu 2"/>
          <p:cNvSpPr>
            <a:spLocks noGrp="1"/>
          </p:cNvSpPr>
          <p:nvPr>
            <p:ph type="body" sz="half" idx="1"/>
          </p:nvPr>
        </p:nvSpPr>
        <p:spPr>
          <a:xfrm>
            <a:off x="457200" y="1600202"/>
            <a:ext cx="4038600" cy="45307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4648200" y="1600202"/>
            <a:ext cx="4038600" cy="45307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Rectangle 44"/>
          <p:cNvSpPr>
            <a:spLocks noGrp="1" noChangeArrowheads="1"/>
          </p:cNvSpPr>
          <p:nvPr>
            <p:ph type="dt" sz="half" idx="10"/>
          </p:nvPr>
        </p:nvSpPr>
        <p:spPr>
          <a:ln/>
        </p:spPr>
        <p:txBody>
          <a:bodyPr/>
          <a:lstStyle>
            <a:lvl1pPr>
              <a:defRPr/>
            </a:lvl1pPr>
          </a:lstStyle>
          <a:p>
            <a:pPr>
              <a:defRPr/>
            </a:pPr>
            <a:fld id="{06D7AFE2-252A-473E-B74B-445E14A41A1C}" type="datetime1">
              <a:rPr lang="en-US" smtClean="0"/>
              <a:t>2/28/2020</a:t>
            </a:fld>
            <a:endParaRPr lang="tr-TR"/>
          </a:p>
        </p:txBody>
      </p:sp>
      <p:sp>
        <p:nvSpPr>
          <p:cNvPr id="6" name="Rectangle 45"/>
          <p:cNvSpPr>
            <a:spLocks noGrp="1" noChangeArrowheads="1"/>
          </p:cNvSpPr>
          <p:nvPr>
            <p:ph type="ftr" sz="quarter" idx="11"/>
          </p:nvPr>
        </p:nvSpPr>
        <p:spPr>
          <a:ln/>
        </p:spPr>
        <p:txBody>
          <a:bodyPr/>
          <a:lstStyle>
            <a:lvl1pPr>
              <a:defRPr/>
            </a:lvl1pPr>
          </a:lstStyle>
          <a:p>
            <a:pPr>
              <a:defRPr/>
            </a:pPr>
            <a:r>
              <a:rPr lang="tr-TR"/>
              <a:t>Prof. Dr. Harun TANRIVERMİŞ, Yrd. Doç. Dr. Yeşim ALİEFENDİOĞLU Ekonomi I 2016-2017 Güz Dönemi</a:t>
            </a:r>
          </a:p>
        </p:txBody>
      </p:sp>
      <p:sp>
        <p:nvSpPr>
          <p:cNvPr id="7" name="Rectangle 46"/>
          <p:cNvSpPr>
            <a:spLocks noGrp="1" noChangeArrowheads="1"/>
          </p:cNvSpPr>
          <p:nvPr>
            <p:ph type="sldNum" sz="quarter" idx="12"/>
          </p:nvPr>
        </p:nvSpPr>
        <p:spPr>
          <a:ln/>
        </p:spPr>
        <p:txBody>
          <a:bodyPr/>
          <a:lstStyle>
            <a:lvl1pPr>
              <a:defRPr/>
            </a:lvl1pPr>
          </a:lstStyle>
          <a:p>
            <a:pPr>
              <a:defRPr/>
            </a:pPr>
            <a:fld id="{5F9C2CDE-511F-4CCA-A6CE-70569E99ECA7}" type="slidenum">
              <a:rPr lang="tr-TR" smtClean="0"/>
              <a:pPr>
                <a:defRPr/>
              </a:pPr>
              <a:t>‹#›</a:t>
            </a:fld>
            <a:endParaRPr lang="tr-TR"/>
          </a:p>
        </p:txBody>
      </p:sp>
    </p:spTree>
    <p:extLst>
      <p:ext uri="{BB962C8B-B14F-4D97-AF65-F5344CB8AC3E}">
        <p14:creationId xmlns:p14="http://schemas.microsoft.com/office/powerpoint/2010/main" val="2453890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7813"/>
            <a:ext cx="8229600" cy="1143000"/>
          </a:xfrm>
        </p:spPr>
        <p:txBody>
          <a:bodyPr/>
          <a:lstStyle/>
          <a:p>
            <a:r>
              <a:rPr lang="tr-TR"/>
              <a:t>Asıl başlık stili için tıklatın</a:t>
            </a:r>
          </a:p>
        </p:txBody>
      </p:sp>
      <p:sp>
        <p:nvSpPr>
          <p:cNvPr id="3" name="Tablo Yer Tutucusu 2"/>
          <p:cNvSpPr>
            <a:spLocks noGrp="1"/>
          </p:cNvSpPr>
          <p:nvPr>
            <p:ph type="tbl" idx="1"/>
          </p:nvPr>
        </p:nvSpPr>
        <p:spPr>
          <a:xfrm>
            <a:off x="457200" y="1600202"/>
            <a:ext cx="8229600" cy="4530725"/>
          </a:xfrm>
        </p:spPr>
        <p:txBody>
          <a:bodyPr/>
          <a:lstStyle/>
          <a:p>
            <a:pPr lvl="0"/>
            <a:r>
              <a:rPr lang="tr-TR" noProof="0"/>
              <a:t>Tablo eklemek için simgeyi tıklatın</a:t>
            </a:r>
          </a:p>
        </p:txBody>
      </p:sp>
      <p:sp>
        <p:nvSpPr>
          <p:cNvPr id="4" name="Rectangle 44"/>
          <p:cNvSpPr>
            <a:spLocks noGrp="1" noChangeArrowheads="1"/>
          </p:cNvSpPr>
          <p:nvPr>
            <p:ph type="dt" sz="half" idx="10"/>
          </p:nvPr>
        </p:nvSpPr>
        <p:spPr>
          <a:ln/>
        </p:spPr>
        <p:txBody>
          <a:bodyPr/>
          <a:lstStyle>
            <a:lvl1pPr>
              <a:defRPr/>
            </a:lvl1pPr>
          </a:lstStyle>
          <a:p>
            <a:pPr>
              <a:defRPr/>
            </a:pPr>
            <a:fld id="{6A24C5B5-B0BC-4A99-9668-7AA50979CB18}" type="datetime1">
              <a:rPr lang="en-US" smtClean="0"/>
              <a:t>2/28/2020</a:t>
            </a:fld>
            <a:endParaRPr lang="tr-TR"/>
          </a:p>
        </p:txBody>
      </p:sp>
      <p:sp>
        <p:nvSpPr>
          <p:cNvPr id="5" name="Rectangle 45"/>
          <p:cNvSpPr>
            <a:spLocks noGrp="1" noChangeArrowheads="1"/>
          </p:cNvSpPr>
          <p:nvPr>
            <p:ph type="ftr" sz="quarter" idx="11"/>
          </p:nvPr>
        </p:nvSpPr>
        <p:spPr>
          <a:ln/>
        </p:spPr>
        <p:txBody>
          <a:bodyPr/>
          <a:lstStyle>
            <a:lvl1pPr>
              <a:defRPr/>
            </a:lvl1pPr>
          </a:lstStyle>
          <a:p>
            <a:pPr>
              <a:defRPr/>
            </a:pPr>
            <a:r>
              <a:rPr lang="tr-TR"/>
              <a:t>Prof. Dr. Harun TANRIVERMİŞ, Yrd. Doç. Dr. Yeşim ALİEFENDİOĞLU Ekonomi I 2016-2017 Güz Dönemi</a:t>
            </a:r>
          </a:p>
        </p:txBody>
      </p:sp>
      <p:sp>
        <p:nvSpPr>
          <p:cNvPr id="6" name="Rectangle 46"/>
          <p:cNvSpPr>
            <a:spLocks noGrp="1" noChangeArrowheads="1"/>
          </p:cNvSpPr>
          <p:nvPr>
            <p:ph type="sldNum" sz="quarter" idx="12"/>
          </p:nvPr>
        </p:nvSpPr>
        <p:spPr>
          <a:ln/>
        </p:spPr>
        <p:txBody>
          <a:bodyPr/>
          <a:lstStyle>
            <a:lvl1pPr>
              <a:defRPr/>
            </a:lvl1pPr>
          </a:lstStyle>
          <a:p>
            <a:pPr>
              <a:defRPr/>
            </a:pPr>
            <a:fld id="{B5694B09-DDCA-463B-A0FD-225071502900}" type="slidenum">
              <a:rPr lang="tr-TR" smtClean="0"/>
              <a:pPr>
                <a:defRPr/>
              </a:pPr>
              <a:t>‹#›</a:t>
            </a:fld>
            <a:endParaRPr lang="tr-TR"/>
          </a:p>
        </p:txBody>
      </p:sp>
    </p:spTree>
    <p:extLst>
      <p:ext uri="{BB962C8B-B14F-4D97-AF65-F5344CB8AC3E}">
        <p14:creationId xmlns:p14="http://schemas.microsoft.com/office/powerpoint/2010/main" val="24745248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fourObj" preserve="1">
  <p:cSld name="Başlık, 4 İçerik">
    <p:spTree>
      <p:nvGrpSpPr>
        <p:cNvPr id="1" name=""/>
        <p:cNvGrpSpPr/>
        <p:nvPr/>
      </p:nvGrpSpPr>
      <p:grpSpPr>
        <a:xfrm>
          <a:off x="0" y="0"/>
          <a:ext cx="0" cy="0"/>
          <a:chOff x="0" y="0"/>
          <a:chExt cx="0" cy="0"/>
        </a:xfrm>
      </p:grpSpPr>
      <p:sp>
        <p:nvSpPr>
          <p:cNvPr id="2" name="Başlık 1"/>
          <p:cNvSpPr>
            <a:spLocks noGrp="1"/>
          </p:cNvSpPr>
          <p:nvPr>
            <p:ph type="title" sz="quarter"/>
          </p:nvPr>
        </p:nvSpPr>
        <p:spPr>
          <a:xfrm>
            <a:off x="457200" y="277813"/>
            <a:ext cx="8229600" cy="1143000"/>
          </a:xfrm>
        </p:spPr>
        <p:txBody>
          <a:bodyPr/>
          <a:lstStyle/>
          <a:p>
            <a:r>
              <a:rPr lang="tr-TR"/>
              <a:t>Asıl başlık stili için tıklatın</a:t>
            </a:r>
          </a:p>
        </p:txBody>
      </p:sp>
      <p:sp>
        <p:nvSpPr>
          <p:cNvPr id="3" name="İçerik Yer Tutucusu 2"/>
          <p:cNvSpPr>
            <a:spLocks noGrp="1"/>
          </p:cNvSpPr>
          <p:nvPr>
            <p:ph sz="quarter" idx="1"/>
          </p:nvPr>
        </p:nvSpPr>
        <p:spPr>
          <a:xfrm>
            <a:off x="457200" y="1600202"/>
            <a:ext cx="4038600" cy="218916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quarter" idx="2"/>
          </p:nvPr>
        </p:nvSpPr>
        <p:spPr>
          <a:xfrm>
            <a:off x="4648200" y="1600202"/>
            <a:ext cx="4038600" cy="218916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İçerik Yer Tutucusu 4"/>
          <p:cNvSpPr>
            <a:spLocks noGrp="1"/>
          </p:cNvSpPr>
          <p:nvPr>
            <p:ph sz="quarter" idx="3"/>
          </p:nvPr>
        </p:nvSpPr>
        <p:spPr>
          <a:xfrm>
            <a:off x="457200" y="3941763"/>
            <a:ext cx="4038600" cy="218916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İçerik Yer Tutucusu 5"/>
          <p:cNvSpPr>
            <a:spLocks noGrp="1"/>
          </p:cNvSpPr>
          <p:nvPr>
            <p:ph sz="quarter" idx="4"/>
          </p:nvPr>
        </p:nvSpPr>
        <p:spPr>
          <a:xfrm>
            <a:off x="4648200" y="3941763"/>
            <a:ext cx="4038600" cy="218916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Rectangle 44"/>
          <p:cNvSpPr>
            <a:spLocks noGrp="1" noChangeArrowheads="1"/>
          </p:cNvSpPr>
          <p:nvPr>
            <p:ph type="dt" sz="half" idx="10"/>
          </p:nvPr>
        </p:nvSpPr>
        <p:spPr>
          <a:ln/>
        </p:spPr>
        <p:txBody>
          <a:bodyPr/>
          <a:lstStyle>
            <a:lvl1pPr>
              <a:defRPr/>
            </a:lvl1pPr>
          </a:lstStyle>
          <a:p>
            <a:pPr>
              <a:defRPr/>
            </a:pPr>
            <a:fld id="{37B4A527-8F12-4586-8896-F9A7002F02D4}" type="datetime1">
              <a:rPr lang="en-US" smtClean="0"/>
              <a:t>2/28/2020</a:t>
            </a:fld>
            <a:endParaRPr lang="tr-TR"/>
          </a:p>
        </p:txBody>
      </p:sp>
      <p:sp>
        <p:nvSpPr>
          <p:cNvPr id="8" name="Rectangle 45"/>
          <p:cNvSpPr>
            <a:spLocks noGrp="1" noChangeArrowheads="1"/>
          </p:cNvSpPr>
          <p:nvPr>
            <p:ph type="ftr" sz="quarter" idx="11"/>
          </p:nvPr>
        </p:nvSpPr>
        <p:spPr>
          <a:ln/>
        </p:spPr>
        <p:txBody>
          <a:bodyPr/>
          <a:lstStyle>
            <a:lvl1pPr>
              <a:defRPr/>
            </a:lvl1pPr>
          </a:lstStyle>
          <a:p>
            <a:pPr>
              <a:defRPr/>
            </a:pPr>
            <a:r>
              <a:rPr lang="tr-TR"/>
              <a:t>Prof. Dr. Harun TANRIVERMİŞ, Yrd. Doç. Dr. Yeşim ALİEFENDİOĞLU Ekonomi I 2016-2017 Güz Dönemi</a:t>
            </a:r>
          </a:p>
        </p:txBody>
      </p:sp>
      <p:sp>
        <p:nvSpPr>
          <p:cNvPr id="9" name="Rectangle 46"/>
          <p:cNvSpPr>
            <a:spLocks noGrp="1" noChangeArrowheads="1"/>
          </p:cNvSpPr>
          <p:nvPr>
            <p:ph type="sldNum" sz="quarter" idx="12"/>
          </p:nvPr>
        </p:nvSpPr>
        <p:spPr>
          <a:ln/>
        </p:spPr>
        <p:txBody>
          <a:bodyPr/>
          <a:lstStyle>
            <a:lvl1pPr>
              <a:defRPr/>
            </a:lvl1pPr>
          </a:lstStyle>
          <a:p>
            <a:pPr>
              <a:defRPr/>
            </a:pPr>
            <a:fld id="{1DFE3CA1-1F67-46BC-B6F2-EBF60CBDD860}" type="slidenum">
              <a:rPr lang="tr-TR" smtClean="0"/>
              <a:pPr>
                <a:defRPr/>
              </a:pPr>
              <a:t>‹#›</a:t>
            </a:fld>
            <a:endParaRPr lang="tr-TR"/>
          </a:p>
        </p:txBody>
      </p:sp>
    </p:spTree>
    <p:extLst>
      <p:ext uri="{BB962C8B-B14F-4D97-AF65-F5344CB8AC3E}">
        <p14:creationId xmlns:p14="http://schemas.microsoft.com/office/powerpoint/2010/main" val="21756343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sp>
        <p:nvSpPr>
          <p:cNvPr id="7" name="Metin Yer Tutucusu 11"/>
          <p:cNvSpPr>
            <a:spLocks noGrp="1"/>
          </p:cNvSpPr>
          <p:nvPr>
            <p:ph idx="1"/>
          </p:nvPr>
        </p:nvSpPr>
        <p:spPr>
          <a:xfrm>
            <a:off x="410935" y="1299507"/>
            <a:ext cx="7886700" cy="1179054"/>
          </a:xfrm>
          <a:prstGeom prst="rect">
            <a:avLst/>
          </a:prstGeom>
        </p:spPr>
        <p:txBody>
          <a:bodyPr rIns="0" anchor="b" anchorCtr="0">
            <a:noAutofit/>
          </a:bodyPr>
          <a:lstStyle>
            <a:lvl1pPr marL="0" indent="0" algn="l">
              <a:buNone/>
              <a:defRPr sz="2000" b="0" i="0" baseline="0">
                <a:latin typeface="Arial" panose="020B0604020202020204" pitchFamily="34" charset="0"/>
                <a:cs typeface="Arial" panose="020B0604020202020204" pitchFamily="34" charset="0"/>
              </a:defRPr>
            </a:lvl1pPr>
          </a:lstStyle>
          <a:p>
            <a:pPr lvl="0"/>
            <a:r>
              <a:rPr lang="tr-TR" noProof="0"/>
              <a:t>Asıl metin stillerini düzenle</a:t>
            </a:r>
          </a:p>
        </p:txBody>
      </p:sp>
      <p:sp>
        <p:nvSpPr>
          <p:cNvPr id="9" name="Başlık Yer Tutucusu 10"/>
          <p:cNvSpPr>
            <a:spLocks noGrp="1"/>
          </p:cNvSpPr>
          <p:nvPr>
            <p:ph type="title"/>
          </p:nvPr>
        </p:nvSpPr>
        <p:spPr>
          <a:xfrm>
            <a:off x="410935" y="370117"/>
            <a:ext cx="7886700" cy="673965"/>
          </a:xfrm>
          <a:prstGeom prst="rect">
            <a:avLst/>
          </a:prstGeom>
        </p:spPr>
        <p:txBody>
          <a:bodyPr rIns="0" anchor="b" anchorCtr="0">
            <a:normAutofit/>
          </a:bodyPr>
          <a:lstStyle>
            <a:lvl1pPr>
              <a:defRPr sz="2400"/>
            </a:lvl1pPr>
          </a:lstStyle>
          <a:p>
            <a:pPr lvl="0"/>
            <a:r>
              <a:rPr lang="tr-TR"/>
              <a:t>Asıl başlık stili için tıklatın</a:t>
            </a:r>
            <a:endParaRPr lang="tr-TR" dirty="0"/>
          </a:p>
        </p:txBody>
      </p:sp>
    </p:spTree>
    <p:extLst>
      <p:ext uri="{BB962C8B-B14F-4D97-AF65-F5344CB8AC3E}">
        <p14:creationId xmlns:p14="http://schemas.microsoft.com/office/powerpoint/2010/main" val="23362738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Özel Düze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endParaRPr lang="tr-TR" dirty="0"/>
          </a:p>
        </p:txBody>
      </p:sp>
    </p:spTree>
    <p:extLst>
      <p:ext uri="{BB962C8B-B14F-4D97-AF65-F5344CB8AC3E}">
        <p14:creationId xmlns:p14="http://schemas.microsoft.com/office/powerpoint/2010/main" val="1954219885"/>
      </p:ext>
    </p:extLst>
  </p:cSld>
  <p:clrMapOvr>
    <a:masterClrMapping/>
  </p:clrMapOvr>
  <p:hf sldNum="0" hd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sz="2400"/>
            </a:lvl1pPr>
          </a:lstStyle>
          <a:p>
            <a:r>
              <a:rPr lang="tr-TR" dirty="0"/>
              <a:t>Asıl başlık stili için tıklatın</a:t>
            </a:r>
          </a:p>
        </p:txBody>
      </p:sp>
      <p:sp>
        <p:nvSpPr>
          <p:cNvPr id="3" name="İçerik Yer Tutucusu 2"/>
          <p:cNvSpPr>
            <a:spLocks noGrp="1"/>
          </p:cNvSpPr>
          <p:nvPr>
            <p:ph idx="1"/>
          </p:nvPr>
        </p:nvSpPr>
        <p:spPr>
          <a:xfrm>
            <a:off x="1066800" y="1981200"/>
            <a:ext cx="7543800" cy="4114800"/>
          </a:xfrm>
          <a:prstGeom prst="rect">
            <a:avLst/>
          </a:prstGeom>
        </p:spPr>
        <p:txBody>
          <a:bodyPr/>
          <a:lstStyle>
            <a:lvl1pPr marL="2286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1pPr>
            <a:lvl2pPr marL="6858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2pPr>
            <a:lvl3pPr marL="11430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3pPr>
            <a:lvl4pPr marL="16002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4pPr>
            <a:lvl5pPr marL="2057400" indent="-228600">
              <a:buClr>
                <a:srgbClr val="000099"/>
              </a:buClr>
              <a:buFont typeface="Wingdings" panose="05000000000000000000" pitchFamily="2" charset="2"/>
              <a:buChar char="q"/>
              <a:defRPr sz="2000">
                <a:latin typeface="Arial" panose="020B0604020202020204" pitchFamily="34" charset="0"/>
                <a:cs typeface="Arial" panose="020B0604020202020204" pitchFamily="34" charset="0"/>
              </a:defRPr>
            </a:lvl5p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Rectangle 17"/>
          <p:cNvSpPr>
            <a:spLocks noGrp="1" noChangeArrowheads="1"/>
          </p:cNvSpPr>
          <p:nvPr>
            <p:ph type="dt" sz="half" idx="10"/>
          </p:nvPr>
        </p:nvSpPr>
        <p:spPr>
          <a:xfrm>
            <a:off x="1066800" y="6248400"/>
            <a:ext cx="1905000" cy="457200"/>
          </a:xfrm>
          <a:prstGeom prst="rect">
            <a:avLst/>
          </a:prstGeom>
          <a:ln/>
        </p:spPr>
        <p:txBody>
          <a:bodyPr/>
          <a:lstStyle>
            <a:lvl1pPr>
              <a:defRPr/>
            </a:lvl1pPr>
          </a:lstStyle>
          <a:p>
            <a:pPr>
              <a:defRPr/>
            </a:pPr>
            <a:endParaRPr lang="tr-TR"/>
          </a:p>
        </p:txBody>
      </p:sp>
      <p:sp>
        <p:nvSpPr>
          <p:cNvPr id="5" name="Rectangle 18"/>
          <p:cNvSpPr>
            <a:spLocks noGrp="1" noChangeArrowheads="1"/>
          </p:cNvSpPr>
          <p:nvPr>
            <p:ph type="ftr" sz="quarter" idx="11"/>
          </p:nvPr>
        </p:nvSpPr>
        <p:spPr>
          <a:xfrm>
            <a:off x="3429000" y="6248400"/>
            <a:ext cx="2895600" cy="457200"/>
          </a:xfrm>
          <a:prstGeom prst="rect">
            <a:avLst/>
          </a:prstGeom>
          <a:ln/>
        </p:spPr>
        <p:txBody>
          <a:bodyPr/>
          <a:lstStyle>
            <a:lvl1pPr>
              <a:defRPr/>
            </a:lvl1pPr>
          </a:lstStyle>
          <a:p>
            <a:pPr>
              <a:defRPr/>
            </a:pPr>
            <a:endParaRPr lang="tr-TR"/>
          </a:p>
        </p:txBody>
      </p:sp>
      <p:sp>
        <p:nvSpPr>
          <p:cNvPr id="6" name="Rectangle 19"/>
          <p:cNvSpPr>
            <a:spLocks noGrp="1" noChangeArrowheads="1"/>
          </p:cNvSpPr>
          <p:nvPr>
            <p:ph type="sldNum" sz="quarter" idx="12"/>
          </p:nvPr>
        </p:nvSpPr>
        <p:spPr>
          <a:xfrm>
            <a:off x="6705600" y="6248400"/>
            <a:ext cx="1905000" cy="457200"/>
          </a:xfrm>
          <a:prstGeom prst="rect">
            <a:avLst/>
          </a:prstGeom>
          <a:ln/>
        </p:spPr>
        <p:txBody>
          <a:bodyPr/>
          <a:lstStyle>
            <a:lvl1pPr>
              <a:defRPr/>
            </a:lvl1pPr>
          </a:lstStyle>
          <a:p>
            <a:pPr>
              <a:defRPr/>
            </a:pPr>
            <a:fld id="{67F7C0EF-15DE-425E-A602-6416008CF6C9}" type="slidenum">
              <a:rPr lang="tr-TR" altLang="tr-TR"/>
              <a:pPr>
                <a:defRPr/>
              </a:pPr>
              <a:t>‹#›</a:t>
            </a:fld>
            <a:endParaRPr lang="tr-TR" altLang="tr-TR"/>
          </a:p>
        </p:txBody>
      </p:sp>
    </p:spTree>
    <p:extLst>
      <p:ext uri="{BB962C8B-B14F-4D97-AF65-F5344CB8AC3E}">
        <p14:creationId xmlns:p14="http://schemas.microsoft.com/office/powerpoint/2010/main" val="40457147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Asıl başlık stili için tıklatın</a:t>
            </a:r>
            <a:endParaRPr lang="en-US" dirty="0"/>
          </a:p>
        </p:txBody>
      </p:sp>
      <p:sp>
        <p:nvSpPr>
          <p:cNvPr id="4" name="Date Placeholder 3"/>
          <p:cNvSpPr>
            <a:spLocks noGrp="1"/>
          </p:cNvSpPr>
          <p:nvPr>
            <p:ph type="dt" sz="half" idx="10"/>
          </p:nvPr>
        </p:nvSpPr>
        <p:spPr/>
        <p:txBody>
          <a:bodyPr/>
          <a:lstStyle/>
          <a:p>
            <a:fld id="{419913B4-353A-43F0-919E-C9E766A5124A}" type="datetime1">
              <a:rPr lang="en-US" smtClean="0"/>
              <a:t>2/28/2020</a:t>
            </a:fld>
            <a:endParaRPr lang="en-US"/>
          </a:p>
        </p:txBody>
      </p:sp>
      <p:sp>
        <p:nvSpPr>
          <p:cNvPr id="5" name="Footer Placeholder 4"/>
          <p:cNvSpPr>
            <a:spLocks noGrp="1"/>
          </p:cNvSpPr>
          <p:nvPr>
            <p:ph type="ftr" sz="quarter" idx="11"/>
          </p:nvPr>
        </p:nvSpPr>
        <p:spPr/>
        <p:txBody>
          <a:bodyPr/>
          <a:lstStyle/>
          <a:p>
            <a:r>
              <a:rPr lang="en-US"/>
              <a:t>Prof. Dr. Harun TANRIVERMİŞ, Yrd. Doç. Dr. Yeşim ALİEFENDİOĞLU Ekonomi I 2016-2017 Güz Dönemi</a:t>
            </a:r>
          </a:p>
        </p:txBody>
      </p:sp>
      <p:sp>
        <p:nvSpPr>
          <p:cNvPr id="6" name="Slide Number Placeholder 5"/>
          <p:cNvSpPr>
            <a:spLocks noGrp="1"/>
          </p:cNvSpPr>
          <p:nvPr>
            <p:ph type="sldNum" sz="quarter" idx="12"/>
          </p:nvPr>
        </p:nvSpPr>
        <p:spPr/>
        <p:txBody>
          <a:bodyPr/>
          <a:lstStyle/>
          <a:p>
            <a:fld id="{450E119D-8EDB-4D0A-AB54-479909DD9FBC}" type="slidenum">
              <a:rPr lang="en-US" smtClean="0"/>
              <a:t>‹#›</a:t>
            </a:fld>
            <a:endParaRPr lang="en-US"/>
          </a:p>
        </p:txBody>
      </p:sp>
    </p:spTree>
    <p:extLst>
      <p:ext uri="{BB962C8B-B14F-4D97-AF65-F5344CB8AC3E}">
        <p14:creationId xmlns:p14="http://schemas.microsoft.com/office/powerpoint/2010/main" val="1907470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image" Target="../media/image2.jpeg"/><Relationship Id="rId5" Type="http://schemas.openxmlformats.org/officeDocument/2006/relationships/theme" Target="../theme/theme3.xml"/><Relationship Id="rId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tr-TR"/>
              <a:t>Asıl başlık stili için tıklatın</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248400" y="6208778"/>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D5BA3AE7-9ECF-44E5-AA35-A658ADA8F751}" type="datetime1">
              <a:rPr lang="en-US" smtClean="0"/>
              <a:t>2/28/2020</a:t>
            </a:fld>
            <a:endParaRPr lang="en-US"/>
          </a:p>
        </p:txBody>
      </p:sp>
      <p:sp>
        <p:nvSpPr>
          <p:cNvPr id="5" name="Footer Placeholder 4"/>
          <p:cNvSpPr>
            <a:spLocks noGrp="1"/>
          </p:cNvSpPr>
          <p:nvPr>
            <p:ph type="ftr" sz="quarter" idx="3"/>
          </p:nvPr>
        </p:nvSpPr>
        <p:spPr>
          <a:xfrm>
            <a:off x="761999" y="6208778"/>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r>
              <a:rPr lang="en-US"/>
              <a:t>Prof. Dr. Harun TANRIVERMİŞ, Yrd. Doç. Dr. Yeşim ALİEFENDİOĞLU Ekonomi I 2016-2017 Güz Dönemi</a:t>
            </a:r>
          </a:p>
        </p:txBody>
      </p:sp>
      <p:sp>
        <p:nvSpPr>
          <p:cNvPr id="6" name="Slide Number Placeholder 5"/>
          <p:cNvSpPr>
            <a:spLocks noGrp="1"/>
          </p:cNvSpPr>
          <p:nvPr>
            <p:ph type="sldNum" sz="quarter" idx="4"/>
          </p:nvPr>
        </p:nvSpPr>
        <p:spPr>
          <a:xfrm>
            <a:off x="7620000" y="5687570"/>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450E119D-8EDB-4D0A-AB54-479909DD9FBC}" type="slidenum">
              <a:rPr lang="en-US" smtClean="0"/>
              <a:t>‹#›</a:t>
            </a:fld>
            <a:endParaRPr lang="en-US"/>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6328270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9" r:id="rId12"/>
  </p:sldLayoutIdLst>
  <p:hf sldNum="0" hd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tr-TR"/>
              <a:t>Asıl başlık stili için tıklatın</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248400" y="6208778"/>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39369955-C8A4-4023-9F6B-3A82C0FA9480}" type="datetime1">
              <a:rPr lang="en-US" smtClean="0"/>
              <a:t>2/28/2020</a:t>
            </a:fld>
            <a:endParaRPr lang="tr-TR"/>
          </a:p>
        </p:txBody>
      </p:sp>
      <p:sp>
        <p:nvSpPr>
          <p:cNvPr id="5" name="Footer Placeholder 4"/>
          <p:cNvSpPr>
            <a:spLocks noGrp="1"/>
          </p:cNvSpPr>
          <p:nvPr>
            <p:ph type="ftr" sz="quarter" idx="3"/>
          </p:nvPr>
        </p:nvSpPr>
        <p:spPr>
          <a:xfrm>
            <a:off x="761999" y="6208778"/>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r>
              <a:rPr lang="tr-TR"/>
              <a:t>Prof. Dr. Harun TANRIVERMİŞ, Yrd. Doç. Dr. Yeşim ALİEFENDİOĞLU Ekonomi I 2016-2017 Güz Dönemi</a:t>
            </a:r>
          </a:p>
        </p:txBody>
      </p:sp>
      <p:sp>
        <p:nvSpPr>
          <p:cNvPr id="6" name="Slide Number Placeholder 5"/>
          <p:cNvSpPr>
            <a:spLocks noGrp="1"/>
          </p:cNvSpPr>
          <p:nvPr>
            <p:ph type="sldNum" sz="quarter" idx="4"/>
          </p:nvPr>
        </p:nvSpPr>
        <p:spPr>
          <a:xfrm>
            <a:off x="7620000" y="5687570"/>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1DEFA8C-F947-479F-BE07-76B6B3F80BF1}" type="slidenum">
              <a:rPr lang="tr-TR" smtClean="0"/>
              <a:pPr/>
              <a:t>‹#›</a:t>
            </a:fld>
            <a:endParaRPr lang="tr-TR"/>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94172972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Lst>
  <p:hf sldNum="0" hd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Resim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2"/>
            <a:ext cx="91440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702806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6" r:id="rId4"/>
  </p:sldLayoutIdLst>
  <p:hf sldNum="0" hdr="0" dt="0"/>
  <p:txStyles>
    <p:titleStyle>
      <a:lvl1pPr algn="l" rtl="0" eaLnBrk="1" fontAlgn="base" hangingPunct="1">
        <a:lnSpc>
          <a:spcPct val="90000"/>
        </a:lnSpc>
        <a:spcBef>
          <a:spcPct val="0"/>
        </a:spcBef>
        <a:spcAft>
          <a:spcPct val="0"/>
        </a:spcAft>
        <a:defRPr lang="tr-TR" sz="2000" b="1" kern="1200" dirty="0">
          <a:solidFill>
            <a:srgbClr val="160093"/>
          </a:solidFill>
          <a:latin typeface="Arial"/>
          <a:ea typeface="ＭＳ Ｐゴシック" charset="0"/>
          <a:cs typeface="Arial"/>
        </a:defRPr>
      </a:lvl1pPr>
      <a:lvl2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2pPr>
      <a:lvl3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3pPr>
      <a:lvl4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4pPr>
      <a:lvl5pPr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5pPr>
      <a:lvl6pPr marL="457200"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6pPr>
      <a:lvl7pPr marL="914400"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7pPr>
      <a:lvl8pPr marL="1371600"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8pPr>
      <a:lvl9pPr marL="1828800" algn="l" rtl="0" eaLnBrk="1" fontAlgn="base" hangingPunct="1">
        <a:lnSpc>
          <a:spcPct val="90000"/>
        </a:lnSpc>
        <a:spcBef>
          <a:spcPct val="0"/>
        </a:spcBef>
        <a:spcAft>
          <a:spcPct val="0"/>
        </a:spcAft>
        <a:defRPr sz="2000" b="1">
          <a:solidFill>
            <a:srgbClr val="160093"/>
          </a:solidFill>
          <a:latin typeface="Arial" panose="020B0604020202020204" pitchFamily="34" charset="0"/>
          <a:ea typeface="ＭＳ Ｐゴシック" panose="020B0600070205080204" pitchFamily="34" charset="-128"/>
          <a:cs typeface="Arial" panose="020B060402020202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0.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Dikdörtgen 13"/>
          <p:cNvSpPr/>
          <p:nvPr/>
        </p:nvSpPr>
        <p:spPr>
          <a:xfrm>
            <a:off x="503198" y="1533155"/>
            <a:ext cx="8137603" cy="2357568"/>
          </a:xfrm>
          <a:prstGeom prst="rect">
            <a:avLst/>
          </a:prstGeom>
        </p:spPr>
        <p:txBody>
          <a:bodyPr wrap="square">
            <a:spAutoFit/>
          </a:bodyPr>
          <a:lstStyle/>
          <a:p>
            <a:pPr marL="0" lvl="1" algn="ctr">
              <a:spcBef>
                <a:spcPct val="20000"/>
              </a:spcBef>
              <a:buClr>
                <a:schemeClr val="accent1"/>
              </a:buClr>
            </a:pPr>
            <a:r>
              <a:rPr lang="tr-TR" sz="3200" b="1" dirty="0">
                <a:latin typeface="Arial" panose="020B0604020202020204" pitchFamily="34" charset="0"/>
                <a:cs typeface="Arial" panose="020B0604020202020204" pitchFamily="34" charset="0"/>
              </a:rPr>
              <a:t>GGY </a:t>
            </a:r>
            <a:r>
              <a:rPr lang="tr-TR" sz="3200" b="1" dirty="0" smtClean="0">
                <a:latin typeface="Arial" panose="020B0604020202020204" pitchFamily="34" charset="0"/>
                <a:cs typeface="Arial" panose="020B0604020202020204" pitchFamily="34" charset="0"/>
              </a:rPr>
              <a:t>320</a:t>
            </a:r>
            <a:endParaRPr lang="tr-TR" sz="3200" b="1" dirty="0">
              <a:latin typeface="Arial" panose="020B0604020202020204" pitchFamily="34" charset="0"/>
              <a:cs typeface="Arial" panose="020B0604020202020204" pitchFamily="34" charset="0"/>
            </a:endParaRPr>
          </a:p>
          <a:p>
            <a:pPr marL="0" lvl="1" algn="ctr">
              <a:spcBef>
                <a:spcPct val="20000"/>
              </a:spcBef>
              <a:buClr>
                <a:schemeClr val="accent1"/>
              </a:buClr>
            </a:pPr>
            <a:r>
              <a:rPr lang="tr-TR" sz="3200" b="1" dirty="0">
                <a:latin typeface="Arial" panose="020B0604020202020204" pitchFamily="34" charset="0"/>
                <a:cs typeface="Arial" panose="020B0604020202020204" pitchFamily="34" charset="0"/>
              </a:rPr>
              <a:t>İnşaat, İhale ve Sözleşme Hukuku</a:t>
            </a:r>
          </a:p>
          <a:p>
            <a:pPr marL="0" lvl="1" algn="ctr">
              <a:spcBef>
                <a:spcPct val="20000"/>
              </a:spcBef>
              <a:buClr>
                <a:schemeClr val="accent1"/>
              </a:buClr>
            </a:pPr>
            <a:r>
              <a:rPr lang="tr-TR" sz="3200" b="1" dirty="0">
                <a:latin typeface="Arial" panose="020B0604020202020204" pitchFamily="34" charset="0"/>
                <a:cs typeface="Arial" panose="020B0604020202020204" pitchFamily="34" charset="0"/>
              </a:rPr>
              <a:t>(3-0)3</a:t>
            </a:r>
          </a:p>
          <a:p>
            <a:pPr marL="0" lvl="1" algn="ctr">
              <a:spcBef>
                <a:spcPct val="20000"/>
              </a:spcBef>
              <a:buClr>
                <a:schemeClr val="accent1"/>
              </a:buClr>
            </a:pPr>
            <a:endParaRPr lang="tr-TR" sz="3200" b="1" dirty="0">
              <a:solidFill>
                <a:schemeClr val="tx2"/>
              </a:solidFill>
              <a:latin typeface="Arial" panose="020B0604020202020204" pitchFamily="34" charset="0"/>
              <a:cs typeface="Arial" panose="020B0604020202020204" pitchFamily="34" charset="0"/>
            </a:endParaRPr>
          </a:p>
        </p:txBody>
      </p:sp>
      <p:sp>
        <p:nvSpPr>
          <p:cNvPr id="13" name="Dikdörtgen 12"/>
          <p:cNvSpPr/>
          <p:nvPr/>
        </p:nvSpPr>
        <p:spPr>
          <a:xfrm>
            <a:off x="440762" y="4393802"/>
            <a:ext cx="8479708" cy="584775"/>
          </a:xfrm>
          <a:prstGeom prst="rect">
            <a:avLst/>
          </a:prstGeom>
        </p:spPr>
        <p:txBody>
          <a:bodyPr wrap="square">
            <a:spAutoFit/>
          </a:bodyPr>
          <a:lstStyle/>
          <a:p>
            <a:pPr algn="ctr">
              <a:spcAft>
                <a:spcPts val="0"/>
              </a:spcAft>
            </a:pPr>
            <a:r>
              <a:rPr lang="tr-TR" sz="1600" b="1" dirty="0">
                <a:effectLst/>
                <a:latin typeface="Arial" panose="020B0604020202020204" pitchFamily="34" charset="0"/>
                <a:ea typeface="Times New Roman" panose="02020603050405020304" pitchFamily="18" charset="0"/>
                <a:cs typeface="Arial" panose="020B0604020202020204" pitchFamily="34" charset="0"/>
              </a:rPr>
              <a:t>Dr. </a:t>
            </a:r>
            <a:r>
              <a:rPr lang="tr-TR" sz="1600" b="1" dirty="0">
                <a:latin typeface="Arial" panose="020B0604020202020204" pitchFamily="34" charset="0"/>
                <a:ea typeface="Times New Roman" panose="02020603050405020304" pitchFamily="18" charset="0"/>
                <a:cs typeface="Arial" panose="020B0604020202020204" pitchFamily="34" charset="0"/>
              </a:rPr>
              <a:t>Veli BÖKE</a:t>
            </a:r>
            <a:endParaRPr lang="tr-TR" sz="1600" b="1" dirty="0">
              <a:effectLst/>
              <a:latin typeface="Arial" panose="020B0604020202020204" pitchFamily="34" charset="0"/>
              <a:ea typeface="Times New Roman" panose="02020603050405020304" pitchFamily="18" charset="0"/>
              <a:cs typeface="Arial" panose="020B0604020202020204" pitchFamily="34" charset="0"/>
            </a:endParaRPr>
          </a:p>
          <a:p>
            <a:pPr algn="ctr">
              <a:spcAft>
                <a:spcPts val="0"/>
              </a:spcAft>
            </a:pPr>
            <a:r>
              <a:rPr lang="tr-TR" sz="1600" dirty="0">
                <a:latin typeface="Arial" panose="020B0604020202020204" pitchFamily="34" charset="0"/>
                <a:ea typeface="Times New Roman" panose="02020603050405020304" pitchFamily="18" charset="0"/>
                <a:cs typeface="Arial" panose="020B0604020202020204" pitchFamily="34" charset="0"/>
              </a:rPr>
              <a:t>Ankara Üniversitesi UBF Gayrimenkul Geliştirme ve Yönetimi Bölümü </a:t>
            </a:r>
            <a:endParaRPr lang="tr-TR" sz="16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743516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ikdörtgen 12"/>
          <p:cNvSpPr/>
          <p:nvPr/>
        </p:nvSpPr>
        <p:spPr>
          <a:xfrm>
            <a:off x="-178439" y="448450"/>
            <a:ext cx="10053405" cy="369332"/>
          </a:xfrm>
          <a:prstGeom prst="rect">
            <a:avLst/>
          </a:prstGeom>
        </p:spPr>
        <p:txBody>
          <a:bodyPr/>
          <a:lstStyle/>
          <a:p>
            <a:pPr lvl="1"/>
            <a:r>
              <a:rPr lang="tr-TR" altLang="tr-TR" sz="2400" b="1" dirty="0">
                <a:latin typeface="Times New Roman" panose="02020603050405020304" pitchFamily="18" charset="0"/>
                <a:cs typeface="Times New Roman" panose="02020603050405020304" pitchFamily="18" charset="0"/>
              </a:rPr>
              <a:t>İNŞAAT SÖZLEŞMESİ</a:t>
            </a:r>
            <a:r>
              <a:rPr lang="tr-TR" altLang="tr-TR" sz="2800" b="1" dirty="0">
                <a:latin typeface="Times New Roman" panose="02020603050405020304" pitchFamily="18" charset="0"/>
                <a:cs typeface="Times New Roman" panose="02020603050405020304" pitchFamily="18" charset="0"/>
              </a:rPr>
              <a:t> </a:t>
            </a:r>
            <a:endParaRPr lang="tr-TR" altLang="tr-TR" sz="2400" b="1" dirty="0">
              <a:latin typeface="Times New Roman" panose="02020603050405020304" pitchFamily="18" charset="0"/>
              <a:cs typeface="Times New Roman" panose="02020603050405020304" pitchFamily="18" charset="0"/>
            </a:endParaRPr>
          </a:p>
          <a:p>
            <a:pPr lvl="1"/>
            <a:endParaRPr lang="en-US" dirty="0"/>
          </a:p>
        </p:txBody>
      </p:sp>
      <p:sp>
        <p:nvSpPr>
          <p:cNvPr id="4" name="Dikdörtgen 3"/>
          <p:cNvSpPr/>
          <p:nvPr/>
        </p:nvSpPr>
        <p:spPr>
          <a:xfrm>
            <a:off x="313081" y="1265736"/>
            <a:ext cx="8517838" cy="1585049"/>
          </a:xfrm>
          <a:prstGeom prst="rect">
            <a:avLst/>
          </a:prstGeom>
        </p:spPr>
        <p:txBody>
          <a:bodyPr wrap="square">
            <a:spAutoFit/>
          </a:bodyPr>
          <a:lstStyle/>
          <a:p>
            <a:pPr fontAlgn="auto">
              <a:spcAft>
                <a:spcPts val="0"/>
              </a:spcAft>
              <a:buClr>
                <a:schemeClr val="accent1"/>
              </a:buClr>
              <a:buFont typeface="Wingdings 2" panose="05020102010507070707" pitchFamily="18" charset="2"/>
              <a:buNone/>
              <a:defRPr/>
            </a:pPr>
            <a:r>
              <a:rPr lang="tr-TR" altLang="tr-TR" sz="2000" dirty="0">
                <a:solidFill>
                  <a:srgbClr val="FF0000"/>
                </a:solidFill>
                <a:latin typeface="Times New Roman" panose="02020603050405020304" pitchFamily="18" charset="0"/>
                <a:cs typeface="Times New Roman" panose="02020603050405020304" pitchFamily="18" charset="0"/>
              </a:rPr>
              <a:t>	</a:t>
            </a:r>
            <a:r>
              <a:rPr lang="tr-TR" altLang="tr-TR" sz="2400" dirty="0">
                <a:latin typeface="Times New Roman" panose="02020603050405020304" pitchFamily="18" charset="0"/>
                <a:cs typeface="Times New Roman" panose="02020603050405020304" pitchFamily="18" charset="0"/>
              </a:rPr>
              <a:t>Yüklenicinin, iş sahibinin ödemeyi borçlandığı bir bedel karşılığında taşınmaz bir yapı eseri meydana getirip, bunu teslim etmeyi borçlandığı sözleşmedir. </a:t>
            </a:r>
          </a:p>
          <a:p>
            <a:pPr marL="342900" indent="-342900" algn="just">
              <a:spcBef>
                <a:spcPts val="600"/>
              </a:spcBef>
              <a:spcAft>
                <a:spcPts val="600"/>
              </a:spcAft>
              <a:buClr>
                <a:srgbClr val="000099"/>
              </a:buClr>
              <a:buFont typeface="Wingdings" panose="05000000000000000000" pitchFamily="2" charset="2"/>
              <a:buChar char="q"/>
            </a:pPr>
            <a:endParaRPr lang="tr-TR" sz="2000" spc="-50" dirty="0">
              <a:latin typeface="Arial" panose="020B0604020202020204" pitchFamily="34" charset="0"/>
              <a:ea typeface="Trebuchet MS" panose="020B0603020202020204" pitchFamily="34" charset="0"/>
              <a:cs typeface="Arial" panose="020B0604020202020204" pitchFamily="34" charset="0"/>
            </a:endParaRPr>
          </a:p>
        </p:txBody>
      </p:sp>
      <p:sp>
        <p:nvSpPr>
          <p:cNvPr id="11" name="Dikdörtgen 10"/>
          <p:cNvSpPr/>
          <p:nvPr/>
        </p:nvSpPr>
        <p:spPr>
          <a:xfrm>
            <a:off x="313081" y="702412"/>
            <a:ext cx="8517837" cy="424732"/>
          </a:xfrm>
          <a:prstGeom prst="rect">
            <a:avLst/>
          </a:prstGeom>
        </p:spPr>
        <p:txBody>
          <a:bodyPr/>
          <a:lstStyle/>
          <a:p>
            <a:pPr fontAlgn="base">
              <a:lnSpc>
                <a:spcPct val="90000"/>
              </a:lnSpc>
              <a:spcBef>
                <a:spcPct val="0"/>
              </a:spcBef>
              <a:spcAft>
                <a:spcPct val="0"/>
              </a:spcAft>
            </a:pPr>
            <a:endParaRPr lang="tr-TR" sz="2400" b="1" dirty="0">
              <a:solidFill>
                <a:srgbClr val="160093"/>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Resim 2"/>
          <p:cNvPicPr>
            <a:picLocks noChangeAspect="1"/>
          </p:cNvPicPr>
          <p:nvPr/>
        </p:nvPicPr>
        <p:blipFill>
          <a:blip r:embed="rId2"/>
          <a:stretch>
            <a:fillRect/>
          </a:stretch>
        </p:blipFill>
        <p:spPr>
          <a:xfrm>
            <a:off x="0" y="3974592"/>
            <a:ext cx="2428392" cy="1821293"/>
          </a:xfrm>
          <a:prstGeom prst="rect">
            <a:avLst/>
          </a:prstGeom>
          <a:ln>
            <a:solidFill>
              <a:schemeClr val="tx1"/>
            </a:solidFill>
          </a:ln>
        </p:spPr>
      </p:pic>
      <p:pic>
        <p:nvPicPr>
          <p:cNvPr id="5" name="Resim 4"/>
          <p:cNvPicPr>
            <a:picLocks noChangeAspect="1"/>
          </p:cNvPicPr>
          <p:nvPr/>
        </p:nvPicPr>
        <p:blipFill>
          <a:blip r:embed="rId3"/>
          <a:stretch>
            <a:fillRect/>
          </a:stretch>
        </p:blipFill>
        <p:spPr>
          <a:xfrm>
            <a:off x="5604171" y="3974592"/>
            <a:ext cx="3544407" cy="1808371"/>
          </a:xfrm>
          <a:prstGeom prst="rect">
            <a:avLst/>
          </a:prstGeom>
          <a:ln>
            <a:solidFill>
              <a:schemeClr val="tx1"/>
            </a:solidFill>
          </a:ln>
        </p:spPr>
      </p:pic>
      <p:pic>
        <p:nvPicPr>
          <p:cNvPr id="6" name="Resim 5"/>
          <p:cNvPicPr>
            <a:picLocks noChangeAspect="1"/>
          </p:cNvPicPr>
          <p:nvPr/>
        </p:nvPicPr>
        <p:blipFill>
          <a:blip r:embed="rId4"/>
          <a:stretch>
            <a:fillRect/>
          </a:stretch>
        </p:blipFill>
        <p:spPr>
          <a:xfrm>
            <a:off x="2279903" y="3974592"/>
            <a:ext cx="3540775" cy="1821293"/>
          </a:xfrm>
          <a:prstGeom prst="rect">
            <a:avLst/>
          </a:prstGeom>
          <a:ln>
            <a:solidFill>
              <a:schemeClr val="tx1"/>
            </a:solidFill>
          </a:ln>
        </p:spPr>
      </p:pic>
    </p:spTree>
    <p:extLst>
      <p:ext uri="{BB962C8B-B14F-4D97-AF65-F5344CB8AC3E}">
        <p14:creationId xmlns:p14="http://schemas.microsoft.com/office/powerpoint/2010/main" val="79520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12C7AE-AE4A-4BD2-8173-5CF0933F54FB}"/>
              </a:ext>
            </a:extLst>
          </p:cNvPr>
          <p:cNvSpPr>
            <a:spLocks noGrp="1"/>
          </p:cNvSpPr>
          <p:nvPr>
            <p:ph type="title"/>
          </p:nvPr>
        </p:nvSpPr>
        <p:spPr/>
        <p:txBody>
          <a:bodyPr/>
          <a:lstStyle/>
          <a:p>
            <a:r>
              <a:rPr lang="tr-TR" altLang="tr-TR" sz="2800" dirty="0" smtClean="0">
                <a:solidFill>
                  <a:schemeClr val="tx1"/>
                </a:solidFill>
                <a:latin typeface="Times New Roman" panose="02020603050405020304" pitchFamily="18" charset="0"/>
                <a:cs typeface="Times New Roman" panose="02020603050405020304" pitchFamily="18" charset="0"/>
              </a:rPr>
              <a:t/>
            </a:r>
            <a:br>
              <a:rPr lang="tr-TR" altLang="tr-TR" sz="2800" dirty="0" smtClean="0">
                <a:solidFill>
                  <a:schemeClr val="tx1"/>
                </a:solidFill>
                <a:latin typeface="Times New Roman" panose="02020603050405020304" pitchFamily="18" charset="0"/>
                <a:cs typeface="Times New Roman" panose="02020603050405020304" pitchFamily="18" charset="0"/>
              </a:rPr>
            </a:br>
            <a:r>
              <a:rPr lang="tr-TR" altLang="tr-TR" sz="2800" dirty="0" smtClean="0">
                <a:solidFill>
                  <a:schemeClr val="tx1"/>
                </a:solidFill>
                <a:latin typeface="Times New Roman" panose="02020603050405020304" pitchFamily="18" charset="0"/>
                <a:cs typeface="Times New Roman" panose="02020603050405020304" pitchFamily="18" charset="0"/>
              </a:rPr>
              <a:t>     İnşaat </a:t>
            </a:r>
            <a:r>
              <a:rPr lang="tr-TR" altLang="tr-TR" sz="2800" dirty="0">
                <a:solidFill>
                  <a:schemeClr val="tx1"/>
                </a:solidFill>
                <a:latin typeface="Times New Roman" panose="02020603050405020304" pitchFamily="18" charset="0"/>
                <a:cs typeface="Times New Roman" panose="02020603050405020304" pitchFamily="18" charset="0"/>
              </a:rPr>
              <a:t>Sözleşmesi Tipleri</a:t>
            </a:r>
            <a:endParaRPr lang="tr-TR" sz="2800" dirty="0">
              <a:solidFill>
                <a:schemeClr val="tx1"/>
              </a:solidFill>
            </a:endParaRPr>
          </a:p>
        </p:txBody>
      </p:sp>
      <p:sp>
        <p:nvSpPr>
          <p:cNvPr id="3" name="İçerik Yer Tutucusu 2">
            <a:extLst>
              <a:ext uri="{FF2B5EF4-FFF2-40B4-BE49-F238E27FC236}">
                <a16:creationId xmlns:a16="http://schemas.microsoft.com/office/drawing/2014/main" id="{B63FE8F9-859D-4D8F-B21A-2C020198C7B9}"/>
              </a:ext>
            </a:extLst>
          </p:cNvPr>
          <p:cNvSpPr>
            <a:spLocks noGrp="1"/>
          </p:cNvSpPr>
          <p:nvPr>
            <p:ph idx="1"/>
          </p:nvPr>
        </p:nvSpPr>
        <p:spPr>
          <a:xfrm>
            <a:off x="493776" y="1335024"/>
            <a:ext cx="7543800" cy="4114800"/>
          </a:xfrm>
        </p:spPr>
        <p:txBody>
          <a:bodyPr/>
          <a:lstStyle/>
          <a:p>
            <a:pPr fontAlgn="auto">
              <a:spcAft>
                <a:spcPts val="1200"/>
              </a:spcAft>
              <a:defRPr/>
            </a:pPr>
            <a:r>
              <a:rPr lang="tr-TR" altLang="tr-TR" sz="2400" dirty="0">
                <a:latin typeface="Times New Roman" panose="02020603050405020304" pitchFamily="18" charset="0"/>
                <a:cs typeface="Times New Roman" panose="02020603050405020304" pitchFamily="18" charset="0"/>
              </a:rPr>
              <a:t>Yap-İşlet-Devret tipi ihalelerde yapılan sözleşme</a:t>
            </a:r>
          </a:p>
          <a:p>
            <a:pPr fontAlgn="auto">
              <a:spcAft>
                <a:spcPts val="1200"/>
              </a:spcAft>
              <a:defRPr/>
            </a:pPr>
            <a:r>
              <a:rPr lang="tr-TR" altLang="tr-TR" sz="2400" dirty="0">
                <a:latin typeface="Times New Roman" panose="02020603050405020304" pitchFamily="18" charset="0"/>
                <a:cs typeface="Times New Roman" panose="02020603050405020304" pitchFamily="18" charset="0"/>
              </a:rPr>
              <a:t>Maliyet + Ücret usulü ihalelerde yapılan sözleşme</a:t>
            </a:r>
          </a:p>
          <a:p>
            <a:pPr fontAlgn="auto">
              <a:spcAft>
                <a:spcPts val="1200"/>
              </a:spcAft>
              <a:defRPr/>
            </a:pPr>
            <a:r>
              <a:rPr lang="tr-TR" altLang="tr-TR" sz="2400" dirty="0">
                <a:latin typeface="Times New Roman" panose="02020603050405020304" pitchFamily="18" charset="0"/>
                <a:cs typeface="Times New Roman" panose="02020603050405020304" pitchFamily="18" charset="0"/>
              </a:rPr>
              <a:t>Anahtar teslimi usulü ile götürü bedel ihalelerde yapılan sözleşme </a:t>
            </a:r>
          </a:p>
          <a:p>
            <a:pPr fontAlgn="auto">
              <a:spcAft>
                <a:spcPts val="1200"/>
              </a:spcAft>
              <a:defRPr/>
            </a:pPr>
            <a:r>
              <a:rPr lang="tr-TR" altLang="tr-TR" sz="2400" dirty="0">
                <a:latin typeface="Times New Roman" panose="02020603050405020304" pitchFamily="18" charset="0"/>
                <a:cs typeface="Times New Roman" panose="02020603050405020304" pitchFamily="18" charset="0"/>
              </a:rPr>
              <a:t>İnşaat yönetimi (CM=Construction Management) tipi ihalelerde yapılan sözleşme</a:t>
            </a:r>
          </a:p>
          <a:p>
            <a:pPr fontAlgn="auto">
              <a:spcAft>
                <a:spcPts val="1200"/>
              </a:spcAft>
              <a:defRPr/>
            </a:pPr>
            <a:r>
              <a:rPr lang="tr-TR" altLang="tr-TR" sz="2400" dirty="0">
                <a:latin typeface="Times New Roman" panose="02020603050405020304" pitchFamily="18" charset="0"/>
                <a:cs typeface="Times New Roman" panose="02020603050405020304" pitchFamily="18" charset="0"/>
              </a:rPr>
              <a:t>Rekabete dayalı ihalelerde yapılan sözleşme</a:t>
            </a:r>
          </a:p>
          <a:p>
            <a:endParaRPr lang="tr-TR" dirty="0"/>
          </a:p>
        </p:txBody>
      </p:sp>
      <p:sp>
        <p:nvSpPr>
          <p:cNvPr id="4" name="Alt Bilgi Yer Tutucusu 3">
            <a:extLst>
              <a:ext uri="{FF2B5EF4-FFF2-40B4-BE49-F238E27FC236}">
                <a16:creationId xmlns:a16="http://schemas.microsoft.com/office/drawing/2014/main" id="{F3DF60FE-AAAE-4011-9BB2-3FDDC3718E7B}"/>
              </a:ext>
            </a:extLst>
          </p:cNvPr>
          <p:cNvSpPr>
            <a:spLocks noGrp="1"/>
          </p:cNvSpPr>
          <p:nvPr>
            <p:ph type="ftr" sz="quarter" idx="11"/>
          </p:nvPr>
        </p:nvSpPr>
        <p:spPr/>
        <p:txBody>
          <a:bodyPr/>
          <a:lstStyle/>
          <a:p>
            <a:pPr>
              <a:defRPr/>
            </a:pPr>
            <a:endParaRPr lang="tr-TR"/>
          </a:p>
        </p:txBody>
      </p:sp>
    </p:spTree>
    <p:extLst>
      <p:ext uri="{BB962C8B-B14F-4D97-AF65-F5344CB8AC3E}">
        <p14:creationId xmlns:p14="http://schemas.microsoft.com/office/powerpoint/2010/main" val="3030770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EE2C9B-1908-40F6-BAC0-EA91954D4B13}"/>
              </a:ext>
            </a:extLst>
          </p:cNvPr>
          <p:cNvSpPr>
            <a:spLocks noGrp="1"/>
          </p:cNvSpPr>
          <p:nvPr>
            <p:ph type="title"/>
          </p:nvPr>
        </p:nvSpPr>
        <p:spPr/>
        <p:txBody>
          <a:bodyPr/>
          <a:lstStyle/>
          <a:p>
            <a:r>
              <a:rPr lang="tr-TR" altLang="tr-TR" sz="2800" dirty="0" smtClean="0">
                <a:solidFill>
                  <a:schemeClr val="tx1"/>
                </a:solidFill>
                <a:latin typeface="Times New Roman" panose="02020603050405020304" pitchFamily="18" charset="0"/>
                <a:cs typeface="Times New Roman" panose="02020603050405020304" pitchFamily="18" charset="0"/>
              </a:rPr>
              <a:t/>
            </a:r>
            <a:br>
              <a:rPr lang="tr-TR" altLang="tr-TR" sz="2800" dirty="0" smtClean="0">
                <a:solidFill>
                  <a:schemeClr val="tx1"/>
                </a:solidFill>
                <a:latin typeface="Times New Roman" panose="02020603050405020304" pitchFamily="18" charset="0"/>
                <a:cs typeface="Times New Roman" panose="02020603050405020304" pitchFamily="18" charset="0"/>
              </a:rPr>
            </a:br>
            <a:r>
              <a:rPr lang="tr-TR" altLang="tr-TR" sz="2800" dirty="0">
                <a:solidFill>
                  <a:schemeClr val="tx1"/>
                </a:solidFill>
                <a:latin typeface="Times New Roman" panose="02020603050405020304" pitchFamily="18" charset="0"/>
                <a:cs typeface="Times New Roman" panose="02020603050405020304" pitchFamily="18" charset="0"/>
              </a:rPr>
              <a:t> </a:t>
            </a:r>
            <a:r>
              <a:rPr lang="tr-TR" altLang="tr-TR" sz="2800" dirty="0" smtClean="0">
                <a:solidFill>
                  <a:schemeClr val="tx1"/>
                </a:solidFill>
                <a:latin typeface="Times New Roman" panose="02020603050405020304" pitchFamily="18" charset="0"/>
                <a:cs typeface="Times New Roman" panose="02020603050405020304" pitchFamily="18" charset="0"/>
              </a:rPr>
              <a:t>    Sözleşme </a:t>
            </a:r>
            <a:r>
              <a:rPr lang="tr-TR" altLang="tr-TR" sz="2800" dirty="0">
                <a:solidFill>
                  <a:schemeClr val="tx1"/>
                </a:solidFill>
                <a:latin typeface="Times New Roman" panose="02020603050405020304" pitchFamily="18" charset="0"/>
                <a:cs typeface="Times New Roman" panose="02020603050405020304" pitchFamily="18" charset="0"/>
              </a:rPr>
              <a:t>Tipleri</a:t>
            </a:r>
            <a:endParaRPr lang="tr-TR" sz="2800" dirty="0">
              <a:solidFill>
                <a:schemeClr val="tx1"/>
              </a:solidFill>
            </a:endParaRPr>
          </a:p>
        </p:txBody>
      </p:sp>
      <p:sp>
        <p:nvSpPr>
          <p:cNvPr id="3" name="İçerik Yer Tutucusu 2">
            <a:extLst>
              <a:ext uri="{FF2B5EF4-FFF2-40B4-BE49-F238E27FC236}">
                <a16:creationId xmlns:a16="http://schemas.microsoft.com/office/drawing/2014/main" id="{675886EC-EEF2-4078-8179-CA318D05F0BE}"/>
              </a:ext>
            </a:extLst>
          </p:cNvPr>
          <p:cNvSpPr>
            <a:spLocks noGrp="1"/>
          </p:cNvSpPr>
          <p:nvPr>
            <p:ph idx="1"/>
          </p:nvPr>
        </p:nvSpPr>
        <p:spPr>
          <a:xfrm>
            <a:off x="493776" y="1310640"/>
            <a:ext cx="8516112" cy="4114800"/>
          </a:xfrm>
        </p:spPr>
        <p:txBody>
          <a:bodyPr/>
          <a:lstStyle/>
          <a:p>
            <a:pPr marL="360363" lvl="1" algn="just" fontAlgn="auto">
              <a:spcAft>
                <a:spcPts val="0"/>
              </a:spcAft>
              <a:buClr>
                <a:srgbClr val="C00000"/>
              </a:buClr>
              <a:buFont typeface="Wingdings" panose="05000000000000000000" pitchFamily="2" charset="2"/>
              <a:buChar char="§"/>
              <a:defRPr/>
            </a:pPr>
            <a:r>
              <a:rPr lang="tr-TR" altLang="tr-TR" sz="3200" dirty="0">
                <a:solidFill>
                  <a:srgbClr val="FF0000"/>
                </a:solidFill>
                <a:latin typeface="Times New Roman" panose="02020603050405020304" pitchFamily="18" charset="0"/>
                <a:cs typeface="Times New Roman" panose="02020603050405020304" pitchFamily="18" charset="0"/>
              </a:rPr>
              <a:t>Sabit Fiyat Sözleşmeleri</a:t>
            </a:r>
          </a:p>
          <a:p>
            <a:pPr marL="0" indent="17463" algn="just" fontAlgn="auto">
              <a:spcBef>
                <a:spcPct val="0"/>
              </a:spcBef>
              <a:spcAft>
                <a:spcPts val="1200"/>
              </a:spcAft>
              <a:buClr>
                <a:srgbClr val="C00000"/>
              </a:buClr>
              <a:buSzPct val="50000"/>
              <a:buFont typeface="Wingdings 2" panose="05020102010507070707" pitchFamily="18" charset="2"/>
              <a:buNone/>
              <a:defRPr/>
            </a:pPr>
            <a:r>
              <a:rPr lang="tr-TR" altLang="tr-TR" sz="2800" dirty="0"/>
              <a:t>Yüklenici her koşul ve şartta, sözleşmede anlaşılmış biçimde yapım işini tamamlamak zorundadır. Yapım esnasında oluşacak değişikliklerle ilgili yükleniciye herhangi bir ek ücret ödenmeyecektir. </a:t>
            </a:r>
            <a:r>
              <a:rPr lang="tr-TR" altLang="tr-TR" sz="2800" dirty="0">
                <a:latin typeface="Times New Roman" panose="02020603050405020304" pitchFamily="18" charset="0"/>
                <a:cs typeface="Times New Roman" panose="02020603050405020304" pitchFamily="18" charset="0"/>
              </a:rPr>
              <a:t> </a:t>
            </a:r>
          </a:p>
          <a:p>
            <a:pPr algn="just"/>
            <a:endParaRPr lang="tr-TR" dirty="0"/>
          </a:p>
        </p:txBody>
      </p:sp>
      <p:sp>
        <p:nvSpPr>
          <p:cNvPr id="4" name="Alt Bilgi Yer Tutucusu 3">
            <a:extLst>
              <a:ext uri="{FF2B5EF4-FFF2-40B4-BE49-F238E27FC236}">
                <a16:creationId xmlns:a16="http://schemas.microsoft.com/office/drawing/2014/main" id="{6D252216-30DB-41BB-8E14-D7CBBDBF3F3C}"/>
              </a:ext>
            </a:extLst>
          </p:cNvPr>
          <p:cNvSpPr>
            <a:spLocks noGrp="1"/>
          </p:cNvSpPr>
          <p:nvPr>
            <p:ph type="ftr" sz="quarter" idx="11"/>
          </p:nvPr>
        </p:nvSpPr>
        <p:spPr/>
        <p:txBody>
          <a:bodyPr/>
          <a:lstStyle/>
          <a:p>
            <a:pPr>
              <a:defRPr/>
            </a:pPr>
            <a:endParaRPr lang="tr-TR"/>
          </a:p>
        </p:txBody>
      </p:sp>
    </p:spTree>
    <p:extLst>
      <p:ext uri="{BB962C8B-B14F-4D97-AF65-F5344CB8AC3E}">
        <p14:creationId xmlns:p14="http://schemas.microsoft.com/office/powerpoint/2010/main" val="1892562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DA98676-B524-4B84-BEBF-17CED2739DAD}"/>
              </a:ext>
            </a:extLst>
          </p:cNvPr>
          <p:cNvSpPr>
            <a:spLocks noGrp="1"/>
          </p:cNvSpPr>
          <p:nvPr>
            <p:ph type="title"/>
          </p:nvPr>
        </p:nvSpPr>
        <p:spPr/>
        <p:txBody>
          <a:bodyPr/>
          <a:lstStyle/>
          <a:p>
            <a:r>
              <a:rPr lang="tr-TR" altLang="tr-TR" sz="2800" dirty="0" smtClean="0">
                <a:solidFill>
                  <a:schemeClr val="tx1"/>
                </a:solidFill>
                <a:latin typeface="Times New Roman" panose="02020603050405020304" pitchFamily="18" charset="0"/>
                <a:cs typeface="Times New Roman" panose="02020603050405020304" pitchFamily="18" charset="0"/>
              </a:rPr>
              <a:t/>
            </a:r>
            <a:br>
              <a:rPr lang="tr-TR" altLang="tr-TR" sz="2800" dirty="0" smtClean="0">
                <a:solidFill>
                  <a:schemeClr val="tx1"/>
                </a:solidFill>
                <a:latin typeface="Times New Roman" panose="02020603050405020304" pitchFamily="18" charset="0"/>
                <a:cs typeface="Times New Roman" panose="02020603050405020304" pitchFamily="18" charset="0"/>
              </a:rPr>
            </a:br>
            <a:r>
              <a:rPr lang="tr-TR" altLang="tr-TR" sz="2800" dirty="0">
                <a:solidFill>
                  <a:schemeClr val="tx1"/>
                </a:solidFill>
                <a:latin typeface="Times New Roman" panose="02020603050405020304" pitchFamily="18" charset="0"/>
                <a:cs typeface="Times New Roman" panose="02020603050405020304" pitchFamily="18" charset="0"/>
              </a:rPr>
              <a:t> </a:t>
            </a:r>
            <a:r>
              <a:rPr lang="tr-TR" altLang="tr-TR" sz="2800" dirty="0" smtClean="0">
                <a:solidFill>
                  <a:schemeClr val="tx1"/>
                </a:solidFill>
                <a:latin typeface="Times New Roman" panose="02020603050405020304" pitchFamily="18" charset="0"/>
                <a:cs typeface="Times New Roman" panose="02020603050405020304" pitchFamily="18" charset="0"/>
              </a:rPr>
              <a:t>   Sözleşme </a:t>
            </a:r>
            <a:r>
              <a:rPr lang="tr-TR" altLang="tr-TR" sz="2800" dirty="0">
                <a:solidFill>
                  <a:schemeClr val="tx1"/>
                </a:solidFill>
                <a:latin typeface="Times New Roman" panose="02020603050405020304" pitchFamily="18" charset="0"/>
                <a:cs typeface="Times New Roman" panose="02020603050405020304" pitchFamily="18" charset="0"/>
              </a:rPr>
              <a:t>Tipleri</a:t>
            </a:r>
            <a:endParaRPr lang="tr-TR" sz="2800" dirty="0">
              <a:solidFill>
                <a:schemeClr val="tx1"/>
              </a:solidFill>
            </a:endParaRPr>
          </a:p>
        </p:txBody>
      </p:sp>
      <p:sp>
        <p:nvSpPr>
          <p:cNvPr id="3" name="İçerik Yer Tutucusu 2">
            <a:extLst>
              <a:ext uri="{FF2B5EF4-FFF2-40B4-BE49-F238E27FC236}">
                <a16:creationId xmlns:a16="http://schemas.microsoft.com/office/drawing/2014/main" id="{DE17BB4A-EC6E-4DCD-855C-4641B37C00D0}"/>
              </a:ext>
            </a:extLst>
          </p:cNvPr>
          <p:cNvSpPr>
            <a:spLocks noGrp="1"/>
          </p:cNvSpPr>
          <p:nvPr>
            <p:ph idx="1"/>
          </p:nvPr>
        </p:nvSpPr>
        <p:spPr>
          <a:xfrm>
            <a:off x="371856" y="1249680"/>
            <a:ext cx="7735824" cy="4114800"/>
          </a:xfrm>
        </p:spPr>
        <p:txBody>
          <a:bodyPr/>
          <a:lstStyle/>
          <a:p>
            <a:pPr marL="360363" lvl="1" algn="just" fontAlgn="auto">
              <a:spcAft>
                <a:spcPts val="0"/>
              </a:spcAft>
              <a:buClr>
                <a:srgbClr val="C00000"/>
              </a:buClr>
              <a:buFont typeface="Wingdings" panose="05000000000000000000" pitchFamily="2" charset="2"/>
              <a:buChar char="§"/>
              <a:defRPr/>
            </a:pPr>
            <a:r>
              <a:rPr lang="tr-TR" altLang="tr-TR" sz="3200" dirty="0">
                <a:solidFill>
                  <a:srgbClr val="FF0000"/>
                </a:solidFill>
                <a:latin typeface="Times New Roman" panose="02020603050405020304" pitchFamily="18" charset="0"/>
                <a:cs typeface="Times New Roman" panose="02020603050405020304" pitchFamily="18" charset="0"/>
              </a:rPr>
              <a:t>Birim Fiyat Sözleşmeleri</a:t>
            </a:r>
          </a:p>
          <a:p>
            <a:pPr marL="360363" lvl="1" algn="just" fontAlgn="auto">
              <a:spcAft>
                <a:spcPts val="1200"/>
              </a:spcAft>
              <a:buClr>
                <a:srgbClr val="C00000"/>
              </a:buClr>
              <a:buFont typeface="Wingdings 2" panose="05020102010507070707" pitchFamily="18" charset="2"/>
              <a:buNone/>
              <a:defRPr/>
            </a:pPr>
            <a:r>
              <a:rPr lang="tr-TR" altLang="tr-TR" sz="2800" dirty="0"/>
              <a:t>	Birim fiyatlar; malzeme, işçilik, masraflar ve yüklenici karını da içerecek şekilde belirlenir. Birim fiyatlar, yüklenici teklifi ile tahmini proje imalatlarının miktarlarına göre belirlenir. Bu tip sözleşmede yükleniciye, işin uygulama aşamasında yapılan iş miktarlarına göre ödeme yapılmaktadır.</a:t>
            </a:r>
          </a:p>
          <a:p>
            <a:pPr algn="just"/>
            <a:endParaRPr lang="tr-TR" dirty="0"/>
          </a:p>
        </p:txBody>
      </p:sp>
      <p:sp>
        <p:nvSpPr>
          <p:cNvPr id="4" name="Alt Bilgi Yer Tutucusu 3">
            <a:extLst>
              <a:ext uri="{FF2B5EF4-FFF2-40B4-BE49-F238E27FC236}">
                <a16:creationId xmlns:a16="http://schemas.microsoft.com/office/drawing/2014/main" id="{42841028-00C1-48CF-965E-DC2A2D986FC1}"/>
              </a:ext>
            </a:extLst>
          </p:cNvPr>
          <p:cNvSpPr>
            <a:spLocks noGrp="1"/>
          </p:cNvSpPr>
          <p:nvPr>
            <p:ph type="ftr" sz="quarter" idx="11"/>
          </p:nvPr>
        </p:nvSpPr>
        <p:spPr/>
        <p:txBody>
          <a:bodyPr/>
          <a:lstStyle/>
          <a:p>
            <a:pPr>
              <a:defRPr/>
            </a:pPr>
            <a:endParaRPr lang="tr-TR"/>
          </a:p>
        </p:txBody>
      </p:sp>
    </p:spTree>
    <p:extLst>
      <p:ext uri="{BB962C8B-B14F-4D97-AF65-F5344CB8AC3E}">
        <p14:creationId xmlns:p14="http://schemas.microsoft.com/office/powerpoint/2010/main" val="1351597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BA0B10D-DBCE-4FB1-9030-ACFFE81DF5F1}"/>
              </a:ext>
            </a:extLst>
          </p:cNvPr>
          <p:cNvSpPr>
            <a:spLocks noGrp="1"/>
          </p:cNvSpPr>
          <p:nvPr>
            <p:ph type="title"/>
          </p:nvPr>
        </p:nvSpPr>
        <p:spPr/>
        <p:txBody>
          <a:bodyPr/>
          <a:lstStyle/>
          <a:p>
            <a:r>
              <a:rPr lang="tr-TR" altLang="tr-TR" u="sng" dirty="0" smtClean="0">
                <a:latin typeface="Times New Roman" panose="02020603050405020304" pitchFamily="18" charset="0"/>
                <a:cs typeface="Times New Roman" panose="02020603050405020304" pitchFamily="18" charset="0"/>
              </a:rPr>
              <a:t/>
            </a:r>
            <a:br>
              <a:rPr lang="tr-TR" altLang="tr-TR" u="sng" dirty="0" smtClean="0">
                <a:latin typeface="Times New Roman" panose="02020603050405020304" pitchFamily="18" charset="0"/>
                <a:cs typeface="Times New Roman" panose="02020603050405020304" pitchFamily="18" charset="0"/>
              </a:rPr>
            </a:br>
            <a:r>
              <a:rPr lang="tr-TR" altLang="tr-TR" u="sng" dirty="0">
                <a:latin typeface="Times New Roman" panose="02020603050405020304" pitchFamily="18" charset="0"/>
                <a:cs typeface="Times New Roman" panose="02020603050405020304" pitchFamily="18" charset="0"/>
              </a:rPr>
              <a:t/>
            </a:r>
            <a:br>
              <a:rPr lang="tr-TR" altLang="tr-TR" u="sng" dirty="0">
                <a:latin typeface="Times New Roman" panose="02020603050405020304" pitchFamily="18" charset="0"/>
                <a:cs typeface="Times New Roman" panose="02020603050405020304" pitchFamily="18" charset="0"/>
              </a:rPr>
            </a:br>
            <a:r>
              <a:rPr lang="tr-TR" altLang="tr-TR" dirty="0" smtClean="0">
                <a:latin typeface="Times New Roman" panose="02020603050405020304" pitchFamily="18" charset="0"/>
                <a:cs typeface="Times New Roman" panose="02020603050405020304" pitchFamily="18" charset="0"/>
              </a:rPr>
              <a:t>	</a:t>
            </a:r>
            <a:r>
              <a:rPr lang="tr-TR" altLang="tr-TR" u="sng" dirty="0" smtClean="0">
                <a:latin typeface="Times New Roman" panose="02020603050405020304" pitchFamily="18" charset="0"/>
                <a:cs typeface="Times New Roman" panose="02020603050405020304" pitchFamily="18" charset="0"/>
              </a:rPr>
              <a:t>Kaynaklar</a:t>
            </a:r>
            <a:endParaRPr lang="tr-TR" dirty="0"/>
          </a:p>
        </p:txBody>
      </p:sp>
      <p:graphicFrame>
        <p:nvGraphicFramePr>
          <p:cNvPr id="5" name="Tablo 4"/>
          <p:cNvGraphicFramePr>
            <a:graphicFrameLocks noGrp="1"/>
          </p:cNvGraphicFramePr>
          <p:nvPr/>
        </p:nvGraphicFramePr>
        <p:xfrm>
          <a:off x="465812" y="1187949"/>
          <a:ext cx="7886700" cy="3657600"/>
        </p:xfrm>
        <a:graphic>
          <a:graphicData uri="http://schemas.openxmlformats.org/drawingml/2006/table">
            <a:tbl>
              <a:tblPr/>
              <a:tblGrid>
                <a:gridCol w="7886700">
                  <a:extLst>
                    <a:ext uri="{9D8B030D-6E8A-4147-A177-3AD203B41FA5}">
                      <a16:colId xmlns:a16="http://schemas.microsoft.com/office/drawing/2014/main" val="515471720"/>
                    </a:ext>
                  </a:extLst>
                </a:gridCol>
              </a:tblGrid>
              <a:tr h="0">
                <a:tc>
                  <a:txBody>
                    <a:bodyPr/>
                    <a:lstStyle/>
                    <a:p>
                      <a:pPr marL="285750" indent="-285750">
                        <a:lnSpc>
                          <a:spcPct val="150000"/>
                        </a:lnSpc>
                        <a:buFont typeface="Wingdings" panose="05000000000000000000" pitchFamily="2" charset="2"/>
                        <a:buChar char="q"/>
                      </a:pPr>
                      <a:r>
                        <a:rPr lang="en-US" sz="2000" dirty="0" err="1">
                          <a:effectLst/>
                          <a:latin typeface="Arial" panose="020B0604020202020204" pitchFamily="34" charset="0"/>
                          <a:cs typeface="Arial" panose="020B0604020202020204" pitchFamily="34" charset="0"/>
                        </a:rPr>
                        <a:t>Borçlar</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Hukuku</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Özel</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Hükümler</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Eren</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Fikret</a:t>
                      </a:r>
                      <a:r>
                        <a:rPr lang="en-US" sz="2000" dirty="0">
                          <a:effectLst/>
                          <a:latin typeface="Arial" panose="020B0604020202020204" pitchFamily="34" charset="0"/>
                          <a:cs typeface="Arial" panose="020B0604020202020204" pitchFamily="34" charset="0"/>
                        </a:rPr>
                        <a:t>, , Ankara 2015 </a:t>
                      </a:r>
                    </a:p>
                  </a:txBody>
                  <a:tcPr marL="0" marR="0" marT="0" marB="0" anchor="ctr">
                    <a:lnL>
                      <a:noFill/>
                    </a:lnL>
                    <a:lnR>
                      <a:noFill/>
                    </a:lnR>
                    <a:lnT>
                      <a:noFill/>
                    </a:lnT>
                    <a:lnB>
                      <a:noFill/>
                    </a:lnB>
                  </a:tcPr>
                </a:tc>
                <a:extLst>
                  <a:ext uri="{0D108BD9-81ED-4DB2-BD59-A6C34878D82A}">
                    <a16:rowId xmlns:a16="http://schemas.microsoft.com/office/drawing/2014/main" val="4129779016"/>
                  </a:ext>
                </a:extLst>
              </a:tr>
              <a:tr h="0">
                <a:tc>
                  <a:txBody>
                    <a:bodyPr/>
                    <a:lstStyle/>
                    <a:p>
                      <a:pPr marL="285750" indent="-285750">
                        <a:lnSpc>
                          <a:spcPct val="150000"/>
                        </a:lnSpc>
                        <a:buFont typeface="Wingdings" panose="05000000000000000000" pitchFamily="2" charset="2"/>
                        <a:buChar char="q"/>
                      </a:pPr>
                      <a:r>
                        <a:rPr lang="en-US" sz="2000">
                          <a:effectLst/>
                          <a:latin typeface="Arial" panose="020B0604020202020204" pitchFamily="34" charset="0"/>
                          <a:cs typeface="Arial" panose="020B0604020202020204" pitchFamily="34" charset="0"/>
                        </a:rPr>
                        <a:t>Elektrik Piyasası Kanununun Öngördüğü Hukuki Rejim ve Elektrik Tedarik Sözleşmeleri, M. Yavuz, 2011. </a:t>
                      </a:r>
                    </a:p>
                  </a:txBody>
                  <a:tcPr marL="0" marR="0" marT="0" marB="0" anchor="ctr">
                    <a:lnL>
                      <a:noFill/>
                    </a:lnL>
                    <a:lnR>
                      <a:noFill/>
                    </a:lnR>
                    <a:lnT>
                      <a:noFill/>
                    </a:lnT>
                    <a:lnB>
                      <a:noFill/>
                    </a:lnB>
                  </a:tcPr>
                </a:tc>
                <a:extLst>
                  <a:ext uri="{0D108BD9-81ED-4DB2-BD59-A6C34878D82A}">
                    <a16:rowId xmlns:a16="http://schemas.microsoft.com/office/drawing/2014/main" val="4251427587"/>
                  </a:ext>
                </a:extLst>
              </a:tr>
              <a:tr h="0">
                <a:tc>
                  <a:txBody>
                    <a:bodyPr/>
                    <a:lstStyle/>
                    <a:p>
                      <a:pPr marL="285750" indent="-285750">
                        <a:lnSpc>
                          <a:spcPct val="150000"/>
                        </a:lnSpc>
                        <a:buFont typeface="Wingdings" panose="05000000000000000000" pitchFamily="2" charset="2"/>
                        <a:buChar char="q"/>
                      </a:pPr>
                      <a:r>
                        <a:rPr lang="en-US" sz="2000">
                          <a:effectLst/>
                          <a:latin typeface="Arial" panose="020B0604020202020204" pitchFamily="34" charset="0"/>
                          <a:cs typeface="Arial" panose="020B0604020202020204" pitchFamily="34" charset="0"/>
                        </a:rPr>
                        <a:t>Enerji Hukuku Araştırma Enstitüsü, Türkiye’de Elektrik Enerjisi Sektörü ve Hukuki Durumu, Ankara, 2007. </a:t>
                      </a:r>
                    </a:p>
                  </a:txBody>
                  <a:tcPr marL="0" marR="0" marT="0" marB="0" anchor="ctr">
                    <a:lnL>
                      <a:noFill/>
                    </a:lnL>
                    <a:lnR>
                      <a:noFill/>
                    </a:lnR>
                    <a:lnT>
                      <a:noFill/>
                    </a:lnT>
                    <a:lnB>
                      <a:noFill/>
                    </a:lnB>
                  </a:tcPr>
                </a:tc>
                <a:extLst>
                  <a:ext uri="{0D108BD9-81ED-4DB2-BD59-A6C34878D82A}">
                    <a16:rowId xmlns:a16="http://schemas.microsoft.com/office/drawing/2014/main" val="3772062962"/>
                  </a:ext>
                </a:extLst>
              </a:tr>
              <a:tr h="0">
                <a:tc>
                  <a:txBody>
                    <a:bodyPr/>
                    <a:lstStyle/>
                    <a:p>
                      <a:pPr marL="285750" indent="-285750">
                        <a:lnSpc>
                          <a:spcPct val="150000"/>
                        </a:lnSpc>
                        <a:buFont typeface="Wingdings" panose="05000000000000000000" pitchFamily="2" charset="2"/>
                        <a:buChar char="q"/>
                      </a:pPr>
                      <a:r>
                        <a:rPr lang="en-US" sz="2000">
                          <a:effectLst/>
                          <a:latin typeface="Arial" panose="020B0604020202020204" pitchFamily="34" charset="0"/>
                          <a:cs typeface="Arial" panose="020B0604020202020204" pitchFamily="34" charset="0"/>
                        </a:rPr>
                        <a:t>Enerji Hukuku, Y. Aslan, C.I, C.II, C.III, 2007, 2008, 2009. </a:t>
                      </a:r>
                    </a:p>
                  </a:txBody>
                  <a:tcPr marL="0" marR="0" marT="0" marB="0" anchor="ctr">
                    <a:lnL>
                      <a:noFill/>
                    </a:lnL>
                    <a:lnR>
                      <a:noFill/>
                    </a:lnR>
                    <a:lnT>
                      <a:noFill/>
                    </a:lnT>
                    <a:lnB>
                      <a:noFill/>
                    </a:lnB>
                  </a:tcPr>
                </a:tc>
                <a:extLst>
                  <a:ext uri="{0D108BD9-81ED-4DB2-BD59-A6C34878D82A}">
                    <a16:rowId xmlns:a16="http://schemas.microsoft.com/office/drawing/2014/main" val="598522762"/>
                  </a:ext>
                </a:extLst>
              </a:tr>
              <a:tr h="0">
                <a:tc>
                  <a:txBody>
                    <a:bodyPr/>
                    <a:lstStyle/>
                    <a:p>
                      <a:pPr marL="285750" indent="-285750">
                        <a:lnSpc>
                          <a:spcPct val="150000"/>
                        </a:lnSpc>
                        <a:buFont typeface="Wingdings" panose="05000000000000000000" pitchFamily="2" charset="2"/>
                        <a:buChar char="q"/>
                      </a:pPr>
                      <a:r>
                        <a:rPr lang="en-US" sz="2000">
                          <a:effectLst/>
                          <a:latin typeface="Arial" panose="020B0604020202020204" pitchFamily="34" charset="0"/>
                          <a:cs typeface="Arial" panose="020B0604020202020204" pitchFamily="34" charset="0"/>
                        </a:rPr>
                        <a:t>Enerji Sözleşmeleri, H. Ayrancı, 2010. </a:t>
                      </a:r>
                    </a:p>
                  </a:txBody>
                  <a:tcPr marL="0" marR="0" marT="0" marB="0" anchor="ctr">
                    <a:lnL>
                      <a:noFill/>
                    </a:lnL>
                    <a:lnR>
                      <a:noFill/>
                    </a:lnR>
                    <a:lnT>
                      <a:noFill/>
                    </a:lnT>
                    <a:lnB>
                      <a:noFill/>
                    </a:lnB>
                  </a:tcPr>
                </a:tc>
                <a:extLst>
                  <a:ext uri="{0D108BD9-81ED-4DB2-BD59-A6C34878D82A}">
                    <a16:rowId xmlns:a16="http://schemas.microsoft.com/office/drawing/2014/main" val="1853039253"/>
                  </a:ext>
                </a:extLst>
              </a:tr>
              <a:tr h="0">
                <a:tc>
                  <a:txBody>
                    <a:bodyPr/>
                    <a:lstStyle/>
                    <a:p>
                      <a:pPr marL="285750" indent="-285750">
                        <a:lnSpc>
                          <a:spcPct val="150000"/>
                        </a:lnSpc>
                        <a:buFont typeface="Wingdings" panose="05000000000000000000" pitchFamily="2" charset="2"/>
                        <a:buChar char="q"/>
                      </a:pPr>
                      <a:r>
                        <a:rPr lang="en-US" sz="2000" dirty="0" err="1">
                          <a:effectLst/>
                          <a:latin typeface="Arial" panose="020B0604020202020204" pitchFamily="34" charset="0"/>
                          <a:cs typeface="Arial" panose="020B0604020202020204" pitchFamily="34" charset="0"/>
                        </a:rPr>
                        <a:t>Eser</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Sözleşmesi</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ve</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İnşaat</a:t>
                      </a:r>
                      <a:r>
                        <a:rPr lang="en-US" sz="2000" dirty="0">
                          <a:effectLst/>
                          <a:latin typeface="Arial" panose="020B0604020202020204" pitchFamily="34" charset="0"/>
                          <a:cs typeface="Arial" panose="020B0604020202020204" pitchFamily="34" charset="0"/>
                        </a:rPr>
                        <a:t> </a:t>
                      </a:r>
                      <a:r>
                        <a:rPr lang="en-US" sz="2000" dirty="0" err="1">
                          <a:effectLst/>
                          <a:latin typeface="Arial" panose="020B0604020202020204" pitchFamily="34" charset="0"/>
                          <a:cs typeface="Arial" panose="020B0604020202020204" pitchFamily="34" charset="0"/>
                        </a:rPr>
                        <a:t>Hukuku</a:t>
                      </a:r>
                      <a:r>
                        <a:rPr lang="en-US" sz="2000" dirty="0">
                          <a:effectLst/>
                          <a:latin typeface="Arial" panose="020B0604020202020204" pitchFamily="34" charset="0"/>
                          <a:cs typeface="Arial" panose="020B0604020202020204" pitchFamily="34" charset="0"/>
                        </a:rPr>
                        <a:t>, E. </a:t>
                      </a:r>
                      <a:r>
                        <a:rPr lang="en-US" sz="2000" dirty="0" err="1">
                          <a:effectLst/>
                          <a:latin typeface="Arial" panose="020B0604020202020204" pitchFamily="34" charset="0"/>
                          <a:cs typeface="Arial" panose="020B0604020202020204" pitchFamily="34" charset="0"/>
                        </a:rPr>
                        <a:t>Aydemir</a:t>
                      </a:r>
                      <a:r>
                        <a:rPr lang="en-US" sz="2000" dirty="0">
                          <a:effectLst/>
                          <a:latin typeface="Arial" panose="020B0604020202020204" pitchFamily="34" charset="0"/>
                          <a:cs typeface="Arial" panose="020B0604020202020204" pitchFamily="34" charset="0"/>
                        </a:rPr>
                        <a:t>, Ankara 2012 </a:t>
                      </a:r>
                    </a:p>
                  </a:txBody>
                  <a:tcPr marL="0" marR="0" marT="0" marB="0" anchor="ctr">
                    <a:lnL>
                      <a:noFill/>
                    </a:lnL>
                    <a:lnR>
                      <a:noFill/>
                    </a:lnR>
                    <a:lnT>
                      <a:noFill/>
                    </a:lnT>
                    <a:lnB>
                      <a:noFill/>
                    </a:lnB>
                  </a:tcPr>
                </a:tc>
                <a:extLst>
                  <a:ext uri="{0D108BD9-81ED-4DB2-BD59-A6C34878D82A}">
                    <a16:rowId xmlns:a16="http://schemas.microsoft.com/office/drawing/2014/main" val="2487217264"/>
                  </a:ext>
                </a:extLst>
              </a:tr>
            </a:tbl>
          </a:graphicData>
        </a:graphic>
      </p:graphicFrame>
    </p:spTree>
    <p:extLst>
      <p:ext uri="{BB962C8B-B14F-4D97-AF65-F5344CB8AC3E}">
        <p14:creationId xmlns:p14="http://schemas.microsoft.com/office/powerpoint/2010/main" val="9714908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konomi">
  <a:themeElements>
    <a:clrScheme name="Gazete kağıdı">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is Klasi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zete kağıdı">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extLst>
    <a:ext uri="{05A4C25C-085E-4340-85A3-A5531E510DB2}">
      <thm15:themeFamily xmlns:thm15="http://schemas.microsoft.com/office/thememl/2012/main" name="ekonomi" id="{14396F44-94C0-4BF2-8333-266569A57D02}" vid="{03703BF9-DFA0-42C9-89F9-C03DE1C4A071}"/>
    </a:ext>
  </a:extLst>
</a:theme>
</file>

<file path=ppt/theme/theme2.xml><?xml version="1.0" encoding="utf-8"?>
<a:theme xmlns:a="http://schemas.openxmlformats.org/drawingml/2006/main" name="1_Rics">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is Klasi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3.xml><?xml version="1.0" encoding="utf-8"?>
<a:theme xmlns:a="http://schemas.openxmlformats.org/drawingml/2006/main" name="h.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t." id="{413A7544-DC64-4FD9-B67F-E82A6B382656}" vid="{2993C0EF-C761-423D-BA24-A50FC7959470}"/>
    </a:ext>
  </a:extLst>
</a:theme>
</file>

<file path=ppt/theme/theme4.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ekonomi</Template>
  <TotalTime>12504</TotalTime>
  <Words>264</Words>
  <Application>Microsoft Office PowerPoint</Application>
  <PresentationFormat>Ekran Gösterisi (4:3)</PresentationFormat>
  <Paragraphs>26</Paragraphs>
  <Slides>6</Slides>
  <Notes>0</Notes>
  <HiddenSlides>0</HiddenSlides>
  <MMClips>0</MMClips>
  <ScaleCrop>false</ScaleCrop>
  <HeadingPairs>
    <vt:vector size="6" baseType="variant">
      <vt:variant>
        <vt:lpstr>Kullanılan Yazı Tipleri</vt:lpstr>
      </vt:variant>
      <vt:variant>
        <vt:i4>7</vt:i4>
      </vt:variant>
      <vt:variant>
        <vt:lpstr>Tema</vt:lpstr>
      </vt:variant>
      <vt:variant>
        <vt:i4>3</vt:i4>
      </vt:variant>
      <vt:variant>
        <vt:lpstr>Slayt Başlıkları</vt:lpstr>
      </vt:variant>
      <vt:variant>
        <vt:i4>6</vt:i4>
      </vt:variant>
    </vt:vector>
  </HeadingPairs>
  <TitlesOfParts>
    <vt:vector size="16" baseType="lpstr">
      <vt:lpstr>ＭＳ Ｐゴシック</vt:lpstr>
      <vt:lpstr>Arial</vt:lpstr>
      <vt:lpstr>Calibri</vt:lpstr>
      <vt:lpstr>Times New Roman</vt:lpstr>
      <vt:lpstr>Trebuchet MS</vt:lpstr>
      <vt:lpstr>Wingdings</vt:lpstr>
      <vt:lpstr>Wingdings 2</vt:lpstr>
      <vt:lpstr>ekonomi</vt:lpstr>
      <vt:lpstr>1_Rics</vt:lpstr>
      <vt:lpstr>h.t.</vt:lpstr>
      <vt:lpstr>PowerPoint Sunusu</vt:lpstr>
      <vt:lpstr>PowerPoint Sunusu</vt:lpstr>
      <vt:lpstr>      İnşaat Sözleşmesi Tipleri</vt:lpstr>
      <vt:lpstr>      Sözleşme Tipleri</vt:lpstr>
      <vt:lpstr>     Sözleşme Tipleri</vt:lpstr>
      <vt:lpstr>   Kaynaklar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ANKARA ÜNİVERSİTESİ UYGULAMALI BİLİMLER FAKÜLTESİ GAYRİMENKUL GELİŞTİRME VE YÖNETİMİ BÖLÜMÜ</dc:title>
  <dc:creator>sibel</dc:creator>
  <cp:lastModifiedBy>Windows Kullanıcısı</cp:lastModifiedBy>
  <cp:revision>816</cp:revision>
  <cp:lastPrinted>2016-10-24T07:53:35Z</cp:lastPrinted>
  <dcterms:created xsi:type="dcterms:W3CDTF">2016-09-18T09:35:24Z</dcterms:created>
  <dcterms:modified xsi:type="dcterms:W3CDTF">2020-02-28T13:56:00Z</dcterms:modified>
</cp:coreProperties>
</file>