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7"/>
  </p:notesMasterIdLst>
  <p:sldIdLst>
    <p:sldId id="256" r:id="rId2"/>
    <p:sldId id="265" r:id="rId3"/>
    <p:sldId id="264" r:id="rId4"/>
    <p:sldId id="266" r:id="rId5"/>
    <p:sldId id="269" r:id="rId6"/>
    <p:sldId id="272" r:id="rId7"/>
    <p:sldId id="273" r:id="rId8"/>
    <p:sldId id="274" r:id="rId9"/>
    <p:sldId id="288" r:id="rId10"/>
    <p:sldId id="291" r:id="rId11"/>
    <p:sldId id="260" r:id="rId12"/>
    <p:sldId id="259" r:id="rId13"/>
    <p:sldId id="296" r:id="rId14"/>
    <p:sldId id="298" r:id="rId15"/>
    <p:sldId id="30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Kullanıcısı" initials="MOK" lastIdx="1" clrIdx="0">
    <p:extLst>
      <p:ext uri="{19B8F6BF-5375-455C-9EA6-DF929625EA0E}">
        <p15:presenceInfo xmlns:p15="http://schemas.microsoft.com/office/powerpoint/2012/main" userId="Microsoft Office Kullanıcısı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1"/>
    <p:restoredTop sz="94674"/>
  </p:normalViewPr>
  <p:slideViewPr>
    <p:cSldViewPr snapToGrid="0" snapToObjects="1">
      <p:cViewPr varScale="1">
        <p:scale>
          <a:sx n="71" d="100"/>
          <a:sy n="71" d="100"/>
        </p:scale>
        <p:origin x="1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C8D09-444F-414A-BA15-DA92577B3E56}" type="datetimeFigureOut">
              <a:rPr lang="tr-TR" smtClean="0"/>
              <a:t>9.01.2019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DA059-CD9A-5042-91FB-D142FCBF73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2896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1247-813C-A44B-81CA-8BD336C6C6BE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B1665-1131-014F-A311-0E40A0776417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1027A-11E7-D240-936E-C59526AB6250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D8F1-CA39-534D-9959-6E469E420AE3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FDC2B-8995-4D4A-A046-492724D5F91E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385E2-525A-CB4F-82A4-AA7739BD08F2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2A9D-BA1B-FB40-A0E5-8B7041FB1116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0B125-7C55-3D45-A930-35599037AD53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B74EF-0F3F-0B43-B3C7-2F0CE57CD324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869A-56B3-AB42-A6FE-F95DF4C7EAC3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A924-EA28-8E4D-9E68-7AE118A3900F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6E889-14B4-5A4E-BBD1-F803F1C2803B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940C4-C396-DF4F-B6A9-A53D32C4020F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8E6EC-751F-8043-9042-39C62916EC0D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F237-2EF3-FE4D-90AF-7500B4EEF11B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362EB-1572-3840-9B03-475ECD0F883A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33CFD-4104-C74C-A61A-309D4B284DD1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F3D8673-50CD-284D-87B6-E054E015E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6226" y="1817575"/>
            <a:ext cx="6338046" cy="2262781"/>
          </a:xfrm>
        </p:spPr>
        <p:txBody>
          <a:bodyPr>
            <a:normAutofit/>
          </a:bodyPr>
          <a:lstStyle/>
          <a:p>
            <a:r>
              <a:rPr lang="tr-TR" dirty="0" smtClean="0"/>
              <a:t>Genel Sosyoloji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41AEF47-ACB2-3D41-8935-831F470F7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55893" y="3617895"/>
            <a:ext cx="5526741" cy="1908846"/>
          </a:xfrm>
        </p:spPr>
        <p:txBody>
          <a:bodyPr>
            <a:normAutofit/>
          </a:bodyPr>
          <a:lstStyle/>
          <a:p>
            <a:pPr algn="ctr"/>
            <a:r>
              <a:rPr lang="tr-TR" sz="2400" b="1" dirty="0"/>
              <a:t>SOS </a:t>
            </a:r>
            <a:r>
              <a:rPr lang="tr-TR" sz="2400" b="1" dirty="0" smtClean="0"/>
              <a:t>107</a:t>
            </a:r>
            <a:endParaRPr lang="tr-TR" sz="2400" b="1" dirty="0"/>
          </a:p>
          <a:p>
            <a:pPr algn="ctr"/>
            <a:r>
              <a:rPr lang="tr-TR" sz="2400" b="1" dirty="0"/>
              <a:t>Toplumsal </a:t>
            </a:r>
            <a:r>
              <a:rPr lang="tr-TR" sz="2400" b="1" dirty="0" err="1"/>
              <a:t>Tabakalaşma</a:t>
            </a:r>
            <a:r>
              <a:rPr lang="tr-TR" sz="2400" b="1" dirty="0"/>
              <a:t> ve Sınıf</a:t>
            </a:r>
          </a:p>
        </p:txBody>
      </p:sp>
    </p:spTree>
    <p:extLst>
      <p:ext uri="{BB962C8B-B14F-4D97-AF65-F5344CB8AC3E}">
        <p14:creationId xmlns:p14="http://schemas.microsoft.com/office/powerpoint/2010/main" val="22687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8EDB354-AF3B-0345-960E-7E56B05FF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Tabakalaşma</a:t>
            </a:r>
            <a:r>
              <a:rPr lang="tr-TR" b="1" dirty="0"/>
              <a:t> ve Sınıf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B14FC88-CB75-2A44-AAFA-1F0BAB4C8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0" y="1682496"/>
            <a:ext cx="9127172" cy="4228726"/>
          </a:xfrm>
        </p:spPr>
        <p:txBody>
          <a:bodyPr/>
          <a:lstStyle/>
          <a:p>
            <a:r>
              <a:rPr lang="tr-TR" sz="2400" dirty="0"/>
              <a:t>Başarı ve zenginlik hikayeleri</a:t>
            </a:r>
          </a:p>
          <a:p>
            <a:r>
              <a:rPr lang="en-US" sz="2400" dirty="0" err="1"/>
              <a:t>Neden</a:t>
            </a:r>
            <a:r>
              <a:rPr lang="en-US" sz="2400" dirty="0"/>
              <a:t> </a:t>
            </a:r>
            <a:r>
              <a:rPr lang="en-US" sz="2400" dirty="0" err="1"/>
              <a:t>yoksulluktan</a:t>
            </a:r>
            <a:r>
              <a:rPr lang="en-US" sz="2400" dirty="0"/>
              <a:t> </a:t>
            </a:r>
            <a:r>
              <a:rPr lang="en-US" sz="2400" dirty="0" err="1"/>
              <a:t>zenginliğe</a:t>
            </a:r>
            <a:r>
              <a:rPr lang="en-US" sz="2400" dirty="0"/>
              <a:t> </a:t>
            </a:r>
            <a:r>
              <a:rPr lang="en-US" sz="2400" dirty="0" err="1"/>
              <a:t>geçiş</a:t>
            </a:r>
            <a:r>
              <a:rPr lang="en-US" sz="2400" dirty="0"/>
              <a:t> </a:t>
            </a:r>
            <a:r>
              <a:rPr lang="en-US" sz="2400" dirty="0" err="1"/>
              <a:t>hikayeleri</a:t>
            </a:r>
            <a:r>
              <a:rPr lang="en-US" sz="2400" dirty="0"/>
              <a:t> </a:t>
            </a:r>
            <a:r>
              <a:rPr lang="en-US" sz="2400" dirty="0" err="1"/>
              <a:t>sosyologlar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önemlidir</a:t>
            </a:r>
            <a:r>
              <a:rPr lang="en-US" sz="2400" dirty="0"/>
              <a:t>?</a:t>
            </a:r>
            <a:endParaRPr lang="tr-TR" sz="2400" dirty="0"/>
          </a:p>
          <a:p>
            <a:r>
              <a:rPr lang="en-US" sz="2400" dirty="0" err="1"/>
              <a:t>Toplumdaki</a:t>
            </a:r>
            <a:r>
              <a:rPr lang="en-US" sz="2400" dirty="0"/>
              <a:t> </a:t>
            </a:r>
            <a:r>
              <a:rPr lang="en-US" sz="2400" dirty="0" err="1"/>
              <a:t>ekonomik</a:t>
            </a:r>
            <a:r>
              <a:rPr lang="en-US" sz="2400" dirty="0"/>
              <a:t> </a:t>
            </a:r>
            <a:r>
              <a:rPr lang="en-US" sz="2400" dirty="0" err="1"/>
              <a:t>eşitsizlikler</a:t>
            </a:r>
            <a:r>
              <a:rPr lang="en-US" sz="2400" dirty="0"/>
              <a:t> </a:t>
            </a:r>
            <a:r>
              <a:rPr lang="en-US" sz="2400" dirty="0" err="1"/>
              <a:t>nasıl</a:t>
            </a:r>
            <a:r>
              <a:rPr lang="en-US" sz="2400" dirty="0"/>
              <a:t> </a:t>
            </a:r>
            <a:r>
              <a:rPr lang="en-US" sz="2400" dirty="0" err="1"/>
              <a:t>var</a:t>
            </a:r>
            <a:r>
              <a:rPr lang="en-US" sz="2400" dirty="0"/>
              <a:t> </a:t>
            </a:r>
            <a:r>
              <a:rPr lang="en-US" sz="2400" dirty="0" err="1"/>
              <a:t>olur</a:t>
            </a:r>
            <a:r>
              <a:rPr lang="en-US" sz="2400" dirty="0"/>
              <a:t>? </a:t>
            </a:r>
            <a:endParaRPr lang="tr-TR" sz="2400" dirty="0"/>
          </a:p>
          <a:p>
            <a:r>
              <a:rPr lang="en-US" sz="2400" dirty="0" err="1"/>
              <a:t>Çağdaş</a:t>
            </a:r>
            <a:r>
              <a:rPr lang="en-US" sz="2400" dirty="0"/>
              <a:t> </a:t>
            </a:r>
            <a:r>
              <a:rPr lang="en-US" sz="2400" dirty="0" err="1"/>
              <a:t>toplumlar</a:t>
            </a:r>
            <a:r>
              <a:rPr lang="en-US" sz="2400" dirty="0"/>
              <a:t> ne </a:t>
            </a:r>
            <a:r>
              <a:rPr lang="en-US" sz="2400" dirty="0" err="1"/>
              <a:t>kadar</a:t>
            </a:r>
            <a:r>
              <a:rPr lang="en-US" sz="2400" dirty="0"/>
              <a:t> </a:t>
            </a:r>
            <a:r>
              <a:rPr lang="en-US" sz="2400" dirty="0" err="1"/>
              <a:t>eşitsizdir</a:t>
            </a:r>
            <a:r>
              <a:rPr lang="en-US" sz="2400" dirty="0"/>
              <a:t>?</a:t>
            </a:r>
            <a:endParaRPr lang="tr-TR" sz="2400" dirty="0"/>
          </a:p>
          <a:p>
            <a:r>
              <a:rPr lang="en-US" sz="2400" dirty="0" err="1"/>
              <a:t>Hangi</a:t>
            </a:r>
            <a:r>
              <a:rPr lang="en-US" sz="2400" dirty="0"/>
              <a:t> </a:t>
            </a:r>
            <a:r>
              <a:rPr lang="en-US" sz="2400" dirty="0" err="1"/>
              <a:t>toplumsal</a:t>
            </a:r>
            <a:r>
              <a:rPr lang="en-US" sz="2400" dirty="0"/>
              <a:t> </a:t>
            </a:r>
            <a:r>
              <a:rPr lang="en-US" sz="2400" dirty="0" err="1"/>
              <a:t>etkenler</a:t>
            </a:r>
            <a:r>
              <a:rPr lang="en-US" sz="2400" dirty="0"/>
              <a:t>, </a:t>
            </a:r>
            <a:r>
              <a:rPr lang="en-US" sz="2400" dirty="0" err="1"/>
              <a:t>toplumdaki</a:t>
            </a:r>
            <a:r>
              <a:rPr lang="en-US" sz="2400" dirty="0"/>
              <a:t> </a:t>
            </a:r>
            <a:r>
              <a:rPr lang="en-US" sz="2400" dirty="0" err="1"/>
              <a:t>ekonomik</a:t>
            </a:r>
            <a:r>
              <a:rPr lang="en-US" sz="2400" dirty="0"/>
              <a:t> </a:t>
            </a:r>
            <a:r>
              <a:rPr lang="en-US" sz="2400" dirty="0" err="1"/>
              <a:t>konumu</a:t>
            </a:r>
            <a:r>
              <a:rPr lang="en-US" sz="2400" dirty="0"/>
              <a:t> </a:t>
            </a:r>
            <a:r>
              <a:rPr lang="en-US" sz="2400" dirty="0" err="1"/>
              <a:t>etkiler</a:t>
            </a:r>
            <a:r>
              <a:rPr lang="en-US" sz="2400" dirty="0"/>
              <a:t>?</a:t>
            </a:r>
            <a:endParaRPr lang="tr-TR" sz="2400" dirty="0"/>
          </a:p>
          <a:p>
            <a:r>
              <a:rPr lang="en-US" sz="2400" dirty="0" err="1"/>
              <a:t>Kadınlar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zorluklar</a:t>
            </a:r>
            <a:r>
              <a:rPr lang="en-US" sz="2400" dirty="0"/>
              <a:t> </a:t>
            </a:r>
            <a:r>
              <a:rPr lang="en-US" sz="2400" dirty="0" err="1"/>
              <a:t>eşit</a:t>
            </a:r>
            <a:r>
              <a:rPr lang="en-US" sz="2400" dirty="0"/>
              <a:t> </a:t>
            </a:r>
            <a:r>
              <a:rPr lang="en-US" sz="2400" dirty="0" err="1"/>
              <a:t>midir</a:t>
            </a:r>
            <a:r>
              <a:rPr lang="en-US" sz="2400" dirty="0"/>
              <a:t>? Fark </a:t>
            </a:r>
            <a:r>
              <a:rPr lang="en-US" sz="2400" dirty="0" err="1"/>
              <a:t>var</a:t>
            </a:r>
            <a:r>
              <a:rPr lang="en-US" sz="2400" dirty="0"/>
              <a:t> </a:t>
            </a:r>
            <a:r>
              <a:rPr lang="en-US" sz="2400" dirty="0" err="1"/>
              <a:t>mıdır</a:t>
            </a:r>
            <a:r>
              <a:rPr lang="en-US" sz="2400" dirty="0"/>
              <a:t>?</a:t>
            </a:r>
            <a:endParaRPr lang="tr-TR" sz="2400" dirty="0"/>
          </a:p>
          <a:p>
            <a:r>
              <a:rPr lang="en-US" sz="2400" dirty="0" err="1"/>
              <a:t>Ekonominin</a:t>
            </a:r>
            <a:r>
              <a:rPr lang="en-US" sz="2400" dirty="0"/>
              <a:t> </a:t>
            </a:r>
            <a:r>
              <a:rPr lang="en-US" sz="2400" dirty="0" err="1"/>
              <a:t>küreselleşmesi</a:t>
            </a:r>
            <a:r>
              <a:rPr lang="en-US" sz="2400" dirty="0"/>
              <a:t> </a:t>
            </a:r>
            <a:r>
              <a:rPr lang="en-US" sz="2400" dirty="0" err="1"/>
              <a:t>yaşam</a:t>
            </a:r>
            <a:r>
              <a:rPr lang="en-US" sz="2400" dirty="0"/>
              <a:t> </a:t>
            </a:r>
            <a:r>
              <a:rPr lang="en-US" sz="2400" dirty="0" err="1"/>
              <a:t>olanaklarını</a:t>
            </a:r>
            <a:r>
              <a:rPr lang="en-US" sz="2400" dirty="0"/>
              <a:t> </a:t>
            </a:r>
            <a:r>
              <a:rPr lang="en-US" sz="2400" dirty="0" err="1"/>
              <a:t>nasıl</a:t>
            </a:r>
            <a:r>
              <a:rPr lang="en-US" sz="2400" dirty="0"/>
              <a:t> </a:t>
            </a:r>
            <a:r>
              <a:rPr lang="en-US" sz="2400" dirty="0" err="1"/>
              <a:t>etkiler</a:t>
            </a:r>
            <a:r>
              <a:rPr lang="en-US" sz="2400" dirty="0"/>
              <a:t>?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0372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E896A7EE-87BA-4841-AFFD-5ED1FD1DF3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7045" y="127321"/>
            <a:ext cx="5945381" cy="6504015"/>
          </a:xfrm>
        </p:spPr>
      </p:pic>
    </p:spTree>
    <p:extLst>
      <p:ext uri="{BB962C8B-B14F-4D97-AF65-F5344CB8AC3E}">
        <p14:creationId xmlns:p14="http://schemas.microsoft.com/office/powerpoint/2010/main" val="3995413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7B4CE07-DB6C-984A-9EDD-42327040B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039" y="512462"/>
            <a:ext cx="8911687" cy="1280890"/>
          </a:xfrm>
        </p:spPr>
        <p:txBody>
          <a:bodyPr/>
          <a:lstStyle/>
          <a:p>
            <a:r>
              <a:rPr lang="tr-TR" dirty="0" err="1"/>
              <a:t>Tabakalaşma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C65F43-312C-0440-972E-4F55B9236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5923" y="1706639"/>
            <a:ext cx="9431972" cy="4423798"/>
          </a:xfrm>
        </p:spPr>
        <p:txBody>
          <a:bodyPr>
            <a:normAutofit/>
          </a:bodyPr>
          <a:lstStyle/>
          <a:p>
            <a:r>
              <a:rPr lang="en-US" sz="2800" dirty="0" err="1"/>
              <a:t>İnsan</a:t>
            </a:r>
            <a:r>
              <a:rPr lang="en-US" sz="2800" dirty="0"/>
              <a:t> </a:t>
            </a:r>
            <a:r>
              <a:rPr lang="en-US" sz="2800" dirty="0" err="1"/>
              <a:t>toplulukları</a:t>
            </a:r>
            <a:r>
              <a:rPr lang="en-US" sz="2800" dirty="0"/>
              <a:t> </a:t>
            </a:r>
            <a:r>
              <a:rPr lang="en-US" sz="2800" dirty="0" err="1"/>
              <a:t>içindeki</a:t>
            </a:r>
            <a:r>
              <a:rPr lang="en-US" sz="2800" dirty="0"/>
              <a:t> </a:t>
            </a:r>
            <a:r>
              <a:rPr lang="en-US" sz="2800" dirty="0" err="1"/>
              <a:t>gruplar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bireyler</a:t>
            </a:r>
            <a:r>
              <a:rPr lang="en-US" sz="2800" dirty="0"/>
              <a:t> </a:t>
            </a:r>
            <a:r>
              <a:rPr lang="en-US" sz="2800" dirty="0" err="1"/>
              <a:t>arasında</a:t>
            </a:r>
            <a:r>
              <a:rPr lang="en-US" sz="2800" dirty="0"/>
              <a:t> </a:t>
            </a:r>
            <a:r>
              <a:rPr lang="en-US" sz="2800" dirty="0" err="1"/>
              <a:t>varolan</a:t>
            </a:r>
            <a:r>
              <a:rPr lang="en-US" sz="2800" dirty="0"/>
              <a:t> </a:t>
            </a:r>
            <a:r>
              <a:rPr lang="en-US" sz="2800" dirty="0" err="1"/>
              <a:t>eşitsizlikleri</a:t>
            </a:r>
            <a:r>
              <a:rPr lang="en-US" sz="2800" dirty="0"/>
              <a:t> </a:t>
            </a:r>
            <a:r>
              <a:rPr lang="en-US" sz="2800" dirty="0" err="1"/>
              <a:t>açıkla</a:t>
            </a:r>
            <a:r>
              <a:rPr lang="tr-TR" sz="2800" dirty="0"/>
              <a:t>r.</a:t>
            </a:r>
          </a:p>
          <a:p>
            <a:r>
              <a:rPr lang="tr-TR" sz="2800" dirty="0" err="1"/>
              <a:t>Tabakalaşma</a:t>
            </a:r>
            <a:r>
              <a:rPr lang="tr-TR" sz="2800" dirty="0"/>
              <a:t>, varlık yada mülk, toplumsal cinsiyet, yaş, dinsel bağ, askeri rütbe vb. nitelikler dolayısıyla ortaya çıkar.</a:t>
            </a:r>
          </a:p>
          <a:p>
            <a:r>
              <a:rPr lang="en-US" sz="2800" dirty="0" err="1"/>
              <a:t>Toplumları</a:t>
            </a:r>
            <a:r>
              <a:rPr lang="en-US" sz="2800" dirty="0"/>
              <a:t>,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hiyerarşi</a:t>
            </a:r>
            <a:r>
              <a:rPr lang="en-US" sz="2800" dirty="0"/>
              <a:t> </a:t>
            </a:r>
            <a:r>
              <a:rPr lang="en-US" sz="2800" dirty="0" err="1"/>
              <a:t>içinde</a:t>
            </a:r>
            <a:r>
              <a:rPr lang="en-US" sz="2800" dirty="0"/>
              <a:t>, </a:t>
            </a:r>
            <a:r>
              <a:rPr lang="en-US" sz="2800" dirty="0" err="1"/>
              <a:t>tabana</a:t>
            </a:r>
            <a:r>
              <a:rPr lang="en-US" sz="2800" dirty="0"/>
              <a:t> </a:t>
            </a:r>
            <a:r>
              <a:rPr lang="en-US" sz="2800" dirty="0" err="1"/>
              <a:t>yakın</a:t>
            </a:r>
            <a:r>
              <a:rPr lang="en-US" sz="2800" dirty="0"/>
              <a:t> </a:t>
            </a:r>
            <a:r>
              <a:rPr lang="en-US" sz="2800" dirty="0" err="1"/>
              <a:t>az</a:t>
            </a:r>
            <a:r>
              <a:rPr lang="en-US" sz="2800" dirty="0"/>
              <a:t> </a:t>
            </a:r>
            <a:r>
              <a:rPr lang="en-US" sz="2800" dirty="0" err="1"/>
              <a:t>ayrıcalıklılarla</a:t>
            </a:r>
            <a:r>
              <a:rPr lang="en-US" sz="2800" dirty="0"/>
              <a:t>, </a:t>
            </a:r>
            <a:r>
              <a:rPr lang="en-US" sz="2800" dirty="0" err="1"/>
              <a:t>tavandaki</a:t>
            </a:r>
            <a:r>
              <a:rPr lang="en-US" sz="2800" dirty="0"/>
              <a:t> </a:t>
            </a:r>
            <a:r>
              <a:rPr lang="en-US" sz="2800" dirty="0" err="1"/>
              <a:t>daha</a:t>
            </a:r>
            <a:r>
              <a:rPr lang="en-US" sz="2800" dirty="0"/>
              <a:t> </a:t>
            </a:r>
            <a:r>
              <a:rPr lang="en-US" sz="2800" dirty="0" err="1"/>
              <a:t>fazla</a:t>
            </a:r>
            <a:r>
              <a:rPr lang="en-US" sz="2800" dirty="0"/>
              <a:t> </a:t>
            </a:r>
            <a:r>
              <a:rPr lang="en-US" sz="2800" dirty="0" err="1"/>
              <a:t>kayrılmış</a:t>
            </a:r>
            <a:r>
              <a:rPr lang="en-US" sz="2800" dirty="0"/>
              <a:t> </a:t>
            </a:r>
            <a:r>
              <a:rPr lang="en-US" sz="2800" dirty="0" err="1"/>
              <a:t>olanlardan</a:t>
            </a:r>
            <a:r>
              <a:rPr lang="en-US" sz="2800" dirty="0"/>
              <a:t> </a:t>
            </a:r>
            <a:r>
              <a:rPr lang="en-US" sz="2800" dirty="0" err="1"/>
              <a:t>oluşan</a:t>
            </a:r>
            <a:r>
              <a:rPr lang="en-US" sz="2800" dirty="0"/>
              <a:t> "</a:t>
            </a:r>
            <a:r>
              <a:rPr lang="en-US" sz="2800" dirty="0" err="1"/>
              <a:t>katman"lar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görebiliriz</a:t>
            </a:r>
            <a:r>
              <a:rPr lang="en-US" sz="2800" dirty="0"/>
              <a:t>.</a:t>
            </a:r>
            <a:r>
              <a:rPr lang="tr-T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4496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097E5C7-5BCA-C847-8EE3-09B76D180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Tarihsel olarak dört temel </a:t>
            </a:r>
            <a:r>
              <a:rPr lang="tr-TR" dirty="0" err="1"/>
              <a:t>tabakalaşma</a:t>
            </a:r>
            <a:r>
              <a:rPr lang="tr-TR" dirty="0"/>
              <a:t> sistemi: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8C849D-6E9F-DF40-B6B9-134E4909D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1068" y="2352815"/>
            <a:ext cx="8915400" cy="3777622"/>
          </a:xfrm>
        </p:spPr>
        <p:txBody>
          <a:bodyPr>
            <a:normAutofit/>
          </a:bodyPr>
          <a:lstStyle/>
          <a:p>
            <a:r>
              <a:rPr lang="tr-TR" sz="2800" dirty="0"/>
              <a:t>Kölelik</a:t>
            </a:r>
          </a:p>
          <a:p>
            <a:r>
              <a:rPr lang="tr-TR" sz="2800" dirty="0"/>
              <a:t>Kast</a:t>
            </a:r>
          </a:p>
          <a:p>
            <a:r>
              <a:rPr lang="tr-TR" sz="2800" dirty="0"/>
              <a:t>Mülk sahipleri </a:t>
            </a:r>
          </a:p>
          <a:p>
            <a:r>
              <a:rPr lang="tr-TR" sz="2800" dirty="0"/>
              <a:t>Sınıf</a:t>
            </a:r>
          </a:p>
        </p:txBody>
      </p:sp>
    </p:spTree>
    <p:extLst>
      <p:ext uri="{BB962C8B-B14F-4D97-AF65-F5344CB8AC3E}">
        <p14:creationId xmlns:p14="http://schemas.microsoft.com/office/powerpoint/2010/main" val="574074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EBE6C3E-9A52-374B-8B59-A3B4F923A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045" y="402729"/>
            <a:ext cx="8911687" cy="1280890"/>
          </a:xfrm>
        </p:spPr>
        <p:txBody>
          <a:bodyPr/>
          <a:lstStyle/>
          <a:p>
            <a:r>
              <a:rPr lang="tr-TR" dirty="0"/>
              <a:t>Sınıf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F1558E-0E4C-5844-A167-58C1E0B82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0045" y="1222409"/>
            <a:ext cx="9094567" cy="4908028"/>
          </a:xfrm>
        </p:spPr>
        <p:txBody>
          <a:bodyPr/>
          <a:lstStyle/>
          <a:p>
            <a:r>
              <a:rPr lang="en-US" dirty="0" err="1"/>
              <a:t>Kölelik</a:t>
            </a:r>
            <a:r>
              <a:rPr lang="en-US" dirty="0"/>
              <a:t>, kast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mülk</a:t>
            </a:r>
            <a:r>
              <a:rPr lang="en-US" dirty="0"/>
              <a:t> </a:t>
            </a:r>
            <a:r>
              <a:rPr lang="en-US" dirty="0" err="1"/>
              <a:t>sahiplerinden</a:t>
            </a:r>
            <a:r>
              <a:rPr lang="en-US" dirty="0"/>
              <a:t> </a:t>
            </a:r>
            <a:r>
              <a:rPr lang="en-US" dirty="0" err="1"/>
              <a:t>farklıdır</a:t>
            </a:r>
            <a:r>
              <a:rPr lang="en-US" dirty="0"/>
              <a:t>. </a:t>
            </a:r>
            <a:endParaRPr lang="tr-TR" dirty="0"/>
          </a:p>
          <a:p>
            <a:r>
              <a:rPr lang="tr-TR" dirty="0"/>
              <a:t>Sınıf, yönelebildikleri yaşam biçimini güçlü  bir biçimde etkileyen genel ekonomik kaynakları paylaşan büyük çapta insan öbeği olarak tanımlayabiliriz.</a:t>
            </a:r>
          </a:p>
          <a:p>
            <a:r>
              <a:rPr lang="tr-TR" dirty="0"/>
              <a:t>İş gücüyle ve zenginlerin mülkiyeti, sınıf ayrımının ana temelleridir. </a:t>
            </a:r>
          </a:p>
          <a:p>
            <a:endParaRPr lang="tr-TR" dirty="0"/>
          </a:p>
          <a:p>
            <a:r>
              <a:rPr lang="tr-TR" dirty="0"/>
              <a:t>Sınıf, </a:t>
            </a:r>
            <a:r>
              <a:rPr lang="tr-TR" dirty="0" err="1"/>
              <a:t>tabakalaşmanın</a:t>
            </a:r>
            <a:r>
              <a:rPr lang="tr-TR" dirty="0"/>
              <a:t> erken biçimlerinden dört temel yönüyle ayrılır:</a:t>
            </a:r>
          </a:p>
          <a:p>
            <a:pPr lvl="1"/>
            <a:r>
              <a:rPr lang="tr-TR" i="1" dirty="0"/>
              <a:t>1. Sınıf düzenleri değişkendir.</a:t>
            </a:r>
            <a:endParaRPr lang="tr-TR" dirty="0"/>
          </a:p>
          <a:p>
            <a:pPr lvl="1"/>
            <a:r>
              <a:rPr lang="en-US" i="1" dirty="0"/>
              <a:t>2. </a:t>
            </a:r>
            <a:r>
              <a:rPr lang="en-US" i="1" dirty="0" err="1"/>
              <a:t>Sınıfsal</a:t>
            </a:r>
            <a:r>
              <a:rPr lang="en-US" i="1" dirty="0"/>
              <a:t> </a:t>
            </a:r>
            <a:r>
              <a:rPr lang="en-US" i="1" dirty="0" err="1"/>
              <a:t>konumun</a:t>
            </a:r>
            <a:r>
              <a:rPr lang="en-US" i="1" dirty="0"/>
              <a:t> </a:t>
            </a:r>
            <a:r>
              <a:rPr lang="en-US" i="1" dirty="0" err="1"/>
              <a:t>bazı</a:t>
            </a:r>
            <a:r>
              <a:rPr lang="en-US" i="1" dirty="0"/>
              <a:t> </a:t>
            </a:r>
            <a:r>
              <a:rPr lang="en-US" i="1" dirty="0" err="1"/>
              <a:t>yanları</a:t>
            </a:r>
            <a:r>
              <a:rPr lang="en-US" i="1" dirty="0"/>
              <a:t> </a:t>
            </a:r>
            <a:r>
              <a:rPr lang="en-US" i="1" dirty="0" err="1"/>
              <a:t>edinilir</a:t>
            </a:r>
            <a:r>
              <a:rPr lang="en-US" i="1" dirty="0"/>
              <a:t>.</a:t>
            </a:r>
          </a:p>
          <a:p>
            <a:pPr lvl="1"/>
            <a:r>
              <a:rPr lang="tr-TR" i="1" dirty="0"/>
              <a:t>3. Sınıf ekonomik temellidir. </a:t>
            </a:r>
            <a:endParaRPr lang="tr-TR" dirty="0"/>
          </a:p>
          <a:p>
            <a:pPr lvl="1"/>
            <a:r>
              <a:rPr lang="tr-TR" i="1" dirty="0"/>
              <a:t>4. Sınıf düzenleri büyük çaptadır ve kişisel değildirler. 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29679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D00990-3DE6-8640-AF06-F2043BE9D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1465" y="2656574"/>
            <a:ext cx="6762783" cy="2993092"/>
          </a:xfrm>
        </p:spPr>
        <p:txBody>
          <a:bodyPr>
            <a:normAutofit/>
          </a:bodyPr>
          <a:lstStyle/>
          <a:p>
            <a:r>
              <a:rPr lang="tr-TR" sz="3600" dirty="0"/>
              <a:t>Kast yerini sınıfa bırakır mı?</a:t>
            </a:r>
          </a:p>
        </p:txBody>
      </p:sp>
    </p:spTree>
    <p:extLst>
      <p:ext uri="{BB962C8B-B14F-4D97-AF65-F5344CB8AC3E}">
        <p14:creationId xmlns:p14="http://schemas.microsoft.com/office/powerpoint/2010/main" val="3587085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D4CE886-8BD4-A244-8A3A-5DCA507A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592" y="652986"/>
            <a:ext cx="8911687" cy="1280890"/>
          </a:xfrm>
        </p:spPr>
        <p:txBody>
          <a:bodyPr/>
          <a:lstStyle/>
          <a:p>
            <a:r>
              <a:rPr lang="tr-TR" dirty="0"/>
              <a:t>Sınıf ve </a:t>
            </a:r>
            <a:r>
              <a:rPr lang="tr-TR" dirty="0" err="1"/>
              <a:t>Tabakalaşma</a:t>
            </a:r>
            <a:r>
              <a:rPr lang="tr-TR" dirty="0"/>
              <a:t> Kuramları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6FC167-C15B-4C4A-8C6F-A8EDE551A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5592" y="2249347"/>
            <a:ext cx="8915400" cy="3777622"/>
          </a:xfrm>
        </p:spPr>
        <p:txBody>
          <a:bodyPr>
            <a:normAutofit/>
          </a:bodyPr>
          <a:lstStyle/>
          <a:p>
            <a:r>
              <a:rPr lang="tr-TR" sz="2800" dirty="0"/>
              <a:t>Karl </a:t>
            </a:r>
            <a:r>
              <a:rPr lang="tr-TR" sz="2800" dirty="0" err="1"/>
              <a:t>Marx’ın</a:t>
            </a:r>
            <a:r>
              <a:rPr lang="tr-TR" sz="2800" dirty="0"/>
              <a:t> sınıf kuramı</a:t>
            </a:r>
          </a:p>
          <a:p>
            <a:r>
              <a:rPr lang="tr-TR" sz="2800" dirty="0" err="1"/>
              <a:t>Max</a:t>
            </a:r>
            <a:r>
              <a:rPr lang="tr-TR" sz="2800" dirty="0"/>
              <a:t> </a:t>
            </a:r>
            <a:r>
              <a:rPr lang="tr-TR" sz="2800" dirty="0" err="1"/>
              <a:t>Weber’in</a:t>
            </a:r>
            <a:r>
              <a:rPr lang="tr-TR" sz="2800" dirty="0"/>
              <a:t> kuramı</a:t>
            </a:r>
          </a:p>
          <a:p>
            <a:r>
              <a:rPr lang="tr-TR" sz="2800" dirty="0"/>
              <a:t>Erik </a:t>
            </a:r>
            <a:r>
              <a:rPr lang="tr-TR" sz="2800" dirty="0" err="1"/>
              <a:t>Olin</a:t>
            </a:r>
            <a:r>
              <a:rPr lang="tr-TR" sz="2800" dirty="0"/>
              <a:t> Wright’ın sınıf kuramı</a:t>
            </a:r>
          </a:p>
        </p:txBody>
      </p:sp>
    </p:spTree>
    <p:extLst>
      <p:ext uri="{BB962C8B-B14F-4D97-AF65-F5344CB8AC3E}">
        <p14:creationId xmlns:p14="http://schemas.microsoft.com/office/powerpoint/2010/main" val="4001074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2C3D28D-5ECB-9145-8CF1-A830C6486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2276" y="278719"/>
            <a:ext cx="8911687" cy="1280890"/>
          </a:xfrm>
        </p:spPr>
        <p:txBody>
          <a:bodyPr/>
          <a:lstStyle/>
          <a:p>
            <a:r>
              <a:rPr lang="tr-TR" b="1" dirty="0"/>
              <a:t>John </a:t>
            </a:r>
            <a:r>
              <a:rPr lang="tr-TR" b="1" dirty="0" err="1"/>
              <a:t>Goldthorpe</a:t>
            </a:r>
            <a:r>
              <a:rPr lang="tr-TR" b="1" dirty="0"/>
              <a:t>: sınıf ve meslek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88CCAF-30E7-FE4F-B815-D31385480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1707" y="1152907"/>
            <a:ext cx="9666188" cy="5051174"/>
          </a:xfrm>
        </p:spPr>
        <p:txBody>
          <a:bodyPr>
            <a:noAutofit/>
          </a:bodyPr>
          <a:lstStyle/>
          <a:p>
            <a:r>
              <a:rPr lang="tr-TR" sz="2400" dirty="0"/>
              <a:t>Toplumsal değişkenlik üzerine şema yaratmıştır.</a:t>
            </a:r>
          </a:p>
          <a:p>
            <a:r>
              <a:rPr lang="tr-TR" sz="2400" dirty="0"/>
              <a:t>Çağdaş sınıf yapısının »ilişkisel» bir temsili üzerine tasarlamıştır.</a:t>
            </a:r>
          </a:p>
          <a:p>
            <a:r>
              <a:rPr lang="tr-TR" sz="2400" dirty="0"/>
              <a:t>Yeni </a:t>
            </a:r>
            <a:r>
              <a:rPr lang="tr-TR" sz="2400" dirty="0" err="1"/>
              <a:t>Weberci</a:t>
            </a:r>
            <a:r>
              <a:rPr lang="tr-TR" sz="2400" dirty="0"/>
              <a:t> bir sınıf şemasıdır: Pazar konumu ve iş konumu üzerine temellenmiştir.</a:t>
            </a:r>
          </a:p>
          <a:p>
            <a:r>
              <a:rPr lang="tr-TR" sz="2400" b="1" dirty="0"/>
              <a:t>Pazar konumu</a:t>
            </a:r>
            <a:r>
              <a:rPr lang="tr-TR" sz="2400" dirty="0"/>
              <a:t>: </a:t>
            </a:r>
            <a:r>
              <a:rPr lang="en-US" sz="2400" dirty="0" err="1"/>
              <a:t>bireyin</a:t>
            </a:r>
            <a:r>
              <a:rPr lang="en-US" sz="2400" dirty="0"/>
              <a:t> </a:t>
            </a:r>
            <a:r>
              <a:rPr lang="en-US" sz="2400" dirty="0" err="1"/>
              <a:t>maaşı</a:t>
            </a:r>
            <a:r>
              <a:rPr lang="en-US" sz="2400" dirty="0"/>
              <a:t>, </a:t>
            </a:r>
            <a:r>
              <a:rPr lang="en-US" sz="2400" dirty="0" err="1"/>
              <a:t>iş</a:t>
            </a:r>
            <a:r>
              <a:rPr lang="en-US" sz="2400" dirty="0"/>
              <a:t> </a:t>
            </a:r>
            <a:r>
              <a:rPr lang="en-US" sz="2400" dirty="0" err="1"/>
              <a:t>güvenliği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yükselme</a:t>
            </a:r>
            <a:r>
              <a:rPr lang="en-US" sz="2400" dirty="0"/>
              <a:t> </a:t>
            </a:r>
            <a:r>
              <a:rPr lang="en-US" sz="2400" dirty="0" err="1"/>
              <a:t>beklentisiyle</a:t>
            </a:r>
            <a:r>
              <a:rPr lang="en-US" sz="2400" dirty="0"/>
              <a:t> </a:t>
            </a:r>
            <a:r>
              <a:rPr lang="en-US" sz="2400" dirty="0" err="1"/>
              <a:t>bağlantılıdır</a:t>
            </a:r>
            <a:r>
              <a:rPr lang="en-US" sz="2400" dirty="0"/>
              <a:t>; </a:t>
            </a:r>
            <a:r>
              <a:rPr lang="en-US" sz="2400" dirty="0" err="1"/>
              <a:t>genel</a:t>
            </a:r>
            <a:r>
              <a:rPr lang="en-US" sz="2400" dirty="0"/>
              <a:t> </a:t>
            </a:r>
            <a:r>
              <a:rPr lang="en-US" sz="2400" dirty="0" err="1"/>
              <a:t>yaşam</a:t>
            </a:r>
            <a:r>
              <a:rPr lang="en-US" sz="2400" dirty="0"/>
              <a:t> </a:t>
            </a:r>
            <a:r>
              <a:rPr lang="en-US" sz="2400" dirty="0" err="1"/>
              <a:t>olanaklarını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maddi</a:t>
            </a:r>
            <a:r>
              <a:rPr lang="en-US" sz="2400" dirty="0"/>
              <a:t> </a:t>
            </a:r>
            <a:r>
              <a:rPr lang="en-US" sz="2400" dirty="0" err="1"/>
              <a:t>ödülleri</a:t>
            </a:r>
            <a:r>
              <a:rPr lang="en-US" sz="2400" dirty="0"/>
              <a:t> </a:t>
            </a:r>
            <a:r>
              <a:rPr lang="en-US" sz="2400" dirty="0" err="1"/>
              <a:t>vurgular</a:t>
            </a:r>
            <a:r>
              <a:rPr lang="tr-TR" sz="2400" dirty="0"/>
              <a:t>. </a:t>
            </a:r>
          </a:p>
          <a:p>
            <a:r>
              <a:rPr lang="tr-TR" sz="2400" b="1" dirty="0"/>
              <a:t>İş konumu</a:t>
            </a:r>
            <a:r>
              <a:rPr lang="tr-TR" sz="2400" dirty="0"/>
              <a:t>: Meslek içindeki yetke, güç ve denetim sorunlarına odaklanır. Bireyin iş durumu, işyerindeki özerkliği ve bir çalışanı etkileyen bütün ilişkilerle bağlantılıdır. </a:t>
            </a:r>
          </a:p>
          <a:p>
            <a:r>
              <a:rPr lang="tr-TR" sz="2400" dirty="0" err="1"/>
              <a:t>Goldthorpe</a:t>
            </a:r>
            <a:r>
              <a:rPr lang="tr-TR" sz="2400" dirty="0"/>
              <a:t> şemasını, mesleklerin iş durumu ve göreli pazarlar durumları temelinde değerlendirerek tasarlar.</a:t>
            </a:r>
          </a:p>
        </p:txBody>
      </p:sp>
    </p:spTree>
    <p:extLst>
      <p:ext uri="{BB962C8B-B14F-4D97-AF65-F5344CB8AC3E}">
        <p14:creationId xmlns:p14="http://schemas.microsoft.com/office/powerpoint/2010/main" val="2395728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F48F7AD-BF9A-FE4B-94D4-AF6B327BF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Bugünkü Batı toplumundaki toplumsal sınıf ayrımları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692598-DD85-EF4A-8741-20A36AFB7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1068" y="2349098"/>
            <a:ext cx="8915400" cy="3781339"/>
          </a:xfrm>
        </p:spPr>
        <p:txBody>
          <a:bodyPr>
            <a:normAutofit/>
          </a:bodyPr>
          <a:lstStyle/>
          <a:p>
            <a:r>
              <a:rPr lang="tr-TR" sz="3600" dirty="0"/>
              <a:t>Üst sınıf</a:t>
            </a:r>
          </a:p>
          <a:p>
            <a:r>
              <a:rPr lang="tr-TR" sz="3600" dirty="0"/>
              <a:t>Orta sınıf</a:t>
            </a:r>
          </a:p>
          <a:p>
            <a:r>
              <a:rPr lang="tr-TR" sz="3600" dirty="0"/>
              <a:t>İşçi sınıfı</a:t>
            </a:r>
          </a:p>
          <a:p>
            <a:r>
              <a:rPr lang="tr-TR" sz="3600" dirty="0"/>
              <a:t>Alt sınıf, AB ve göçmenlik </a:t>
            </a:r>
          </a:p>
        </p:txBody>
      </p:sp>
    </p:spTree>
    <p:extLst>
      <p:ext uri="{BB962C8B-B14F-4D97-AF65-F5344CB8AC3E}">
        <p14:creationId xmlns:p14="http://schemas.microsoft.com/office/powerpoint/2010/main" val="3082886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817D07BB-792D-4D4D-8B23-FE0CBAC02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44661" y="219852"/>
            <a:ext cx="4732071" cy="6078379"/>
          </a:xfrm>
        </p:spPr>
      </p:pic>
    </p:spTree>
    <p:extLst>
      <p:ext uri="{BB962C8B-B14F-4D97-AF65-F5344CB8AC3E}">
        <p14:creationId xmlns:p14="http://schemas.microsoft.com/office/powerpoint/2010/main" val="269657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D34B61BA-C4FD-DE42-B164-D23CEB5BB2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2344" y="1501604"/>
            <a:ext cx="10673733" cy="3946129"/>
          </a:xfrm>
        </p:spPr>
      </p:pic>
    </p:spTree>
    <p:extLst>
      <p:ext uri="{BB962C8B-B14F-4D97-AF65-F5344CB8AC3E}">
        <p14:creationId xmlns:p14="http://schemas.microsoft.com/office/powerpoint/2010/main" val="3292118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272BB2D-8631-814A-A381-9DE4C344E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3762" y="327264"/>
            <a:ext cx="8911687" cy="1280890"/>
          </a:xfrm>
        </p:spPr>
        <p:txBody>
          <a:bodyPr/>
          <a:lstStyle/>
          <a:p>
            <a:r>
              <a:rPr lang="tr-TR" dirty="0"/>
              <a:t>Sınıf ve Yaşam Tarzı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0B7958-ACB5-2240-B721-F7BAC8AFE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4516" y="1195333"/>
            <a:ext cx="10181064" cy="5347926"/>
          </a:xfrm>
        </p:spPr>
        <p:txBody>
          <a:bodyPr>
            <a:normAutofit/>
          </a:bodyPr>
          <a:lstStyle/>
          <a:p>
            <a:r>
              <a:rPr lang="tr-TR" sz="2800" dirty="0"/>
              <a:t>Geleneksel olarak sınıf, piyasa, üretim ve iş gibi göstergelere bağlanmıştır. Bireyleri sadece ekonomi ve istihdam bağlamında sınıf üyesi olarak değerlendirmemek gerekmektedir. </a:t>
            </a:r>
          </a:p>
          <a:p>
            <a:r>
              <a:rPr lang="tr-TR" sz="2800" dirty="0"/>
              <a:t>Tüketim ögeleri, yaşam tarzı gibi kültürel faktörler göz önündedir.</a:t>
            </a:r>
          </a:p>
          <a:p>
            <a:r>
              <a:rPr lang="tr-TR" sz="2800" dirty="0"/>
              <a:t>Çağımız tüketimle ilgili simgelerin ve işaretlerin günlük yaşamda büyük rol oynadığı çağdır. </a:t>
            </a:r>
          </a:p>
          <a:p>
            <a:r>
              <a:rPr lang="tr-TR" sz="2800" dirty="0"/>
              <a:t>Fransız sosyolog, Pierre </a:t>
            </a:r>
            <a:r>
              <a:rPr lang="tr-TR" sz="2800" dirty="0" err="1"/>
              <a:t>Bourdieu</a:t>
            </a:r>
            <a:r>
              <a:rPr lang="tr-TR" sz="2800" dirty="0"/>
              <a:t> (1930-2002), yaşam tarzı tercihlerinin sınıf için önemli olduğunu savunur. </a:t>
            </a:r>
          </a:p>
        </p:txBody>
      </p:sp>
    </p:spTree>
    <p:extLst>
      <p:ext uri="{BB962C8B-B14F-4D97-AF65-F5344CB8AC3E}">
        <p14:creationId xmlns:p14="http://schemas.microsoft.com/office/powerpoint/2010/main" val="3753074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360BD22-3EAF-CA44-A2D4-729BABF05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Toplumsal Cinsiyet ve </a:t>
            </a:r>
            <a:r>
              <a:rPr lang="tr-TR" dirty="0" err="1"/>
              <a:t>Tabakalaşma</a:t>
            </a:r>
            <a:r>
              <a:rPr lang="tr-TR" dirty="0"/>
              <a:t> 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14FA22-57C0-4C40-9114-B8F53BD37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2615" y="1784194"/>
            <a:ext cx="9541997" cy="4127027"/>
          </a:xfrm>
        </p:spPr>
        <p:txBody>
          <a:bodyPr>
            <a:normAutofit lnSpcReduction="10000"/>
          </a:bodyPr>
          <a:lstStyle/>
          <a:p>
            <a:r>
              <a:rPr lang="tr-TR" sz="2400" dirty="0" err="1"/>
              <a:t>Tabakalaşma</a:t>
            </a:r>
            <a:r>
              <a:rPr lang="tr-TR" sz="2400" dirty="0"/>
              <a:t> hakkında yapılan araştırmalar «toplumsal cinsiyet </a:t>
            </a:r>
            <a:r>
              <a:rPr lang="tr-TR" sz="2400" dirty="0" err="1"/>
              <a:t>körü»ydü</a:t>
            </a:r>
            <a:r>
              <a:rPr lang="tr-TR" sz="2400" dirty="0"/>
              <a:t>.  </a:t>
            </a:r>
          </a:p>
          <a:p>
            <a:r>
              <a:rPr lang="tr-TR" sz="2400" dirty="0"/>
              <a:t>Bu araştırmalar yapılırken kadınlar hiç hesaba katılmamıştır veya güç, ücret ve prestij gibi konular çözümlenirken kadınlar konusuna hem hiç önem verilmemiştir.</a:t>
            </a:r>
          </a:p>
          <a:p>
            <a:r>
              <a:rPr lang="tr-TR" sz="2400" dirty="0"/>
              <a:t>bu konular için kadınlar ilgi çekici bulunmamıştır. Ancak toplumsal cinsiyet, </a:t>
            </a:r>
            <a:r>
              <a:rPr lang="tr-TR" sz="2400" dirty="0" err="1"/>
              <a:t>tabakalaşmayla</a:t>
            </a:r>
            <a:r>
              <a:rPr lang="tr-TR" sz="2400" dirty="0"/>
              <a:t> ilgili en önemli konulardan biridir. </a:t>
            </a:r>
          </a:p>
          <a:p>
            <a:r>
              <a:rPr lang="tr-TR" sz="2400" dirty="0"/>
              <a:t>Erkeklerin, toplumsal hayatla ilgili pek çok yerde daha fazla ücret, statü ve kadınlardan daha fazla etkiye sahip olmadığı hiçbir toplum yoktur.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9341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898F30A-4922-4849-9647-7AF26614B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Toplumsal hareketlilik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1A875D-07DC-554B-AE65-C946D23F8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3929" y="1328285"/>
            <a:ext cx="9550683" cy="4802151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Toplumsal</a:t>
            </a:r>
            <a:r>
              <a:rPr lang="en-US" sz="2400" b="1" dirty="0"/>
              <a:t> </a:t>
            </a:r>
            <a:r>
              <a:rPr lang="en-US" sz="2400" b="1" dirty="0" err="1"/>
              <a:t>hareketlilik</a:t>
            </a:r>
            <a:r>
              <a:rPr lang="en-US" sz="2400" dirty="0"/>
              <a:t>, </a:t>
            </a:r>
            <a:r>
              <a:rPr lang="en-US" sz="2400" dirty="0" err="1"/>
              <a:t>farklı</a:t>
            </a:r>
            <a:r>
              <a:rPr lang="en-US" sz="2400" dirty="0"/>
              <a:t> </a:t>
            </a:r>
            <a:r>
              <a:rPr lang="en-US" sz="2400" dirty="0" err="1"/>
              <a:t>sosyoekonomik</a:t>
            </a:r>
            <a:r>
              <a:rPr lang="en-US" sz="2400" dirty="0"/>
              <a:t> </a:t>
            </a:r>
            <a:r>
              <a:rPr lang="en-US" sz="2400" dirty="0" err="1"/>
              <a:t>konumlar</a:t>
            </a:r>
            <a:r>
              <a:rPr lang="en-US" sz="2400" dirty="0"/>
              <a:t> </a:t>
            </a:r>
            <a:r>
              <a:rPr lang="en-US" sz="2400" dirty="0" err="1"/>
              <a:t>arasındaki</a:t>
            </a:r>
            <a:r>
              <a:rPr lang="en-US" sz="2400" dirty="0"/>
              <a:t> </a:t>
            </a:r>
            <a:r>
              <a:rPr lang="en-US" sz="2400" dirty="0" err="1"/>
              <a:t>gruplar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bireylerin</a:t>
            </a:r>
            <a:r>
              <a:rPr lang="en-US" sz="2400" dirty="0"/>
              <a:t> </a:t>
            </a:r>
            <a:r>
              <a:rPr lang="en-US" sz="2400" dirty="0" err="1"/>
              <a:t>hareketlerine</a:t>
            </a:r>
            <a:r>
              <a:rPr lang="en-US" sz="2400" dirty="0"/>
              <a:t> </a:t>
            </a:r>
            <a:r>
              <a:rPr lang="en-US" sz="2400" dirty="0" err="1"/>
              <a:t>gönderme</a:t>
            </a:r>
            <a:r>
              <a:rPr lang="en-US" sz="2400" dirty="0"/>
              <a:t> </a:t>
            </a:r>
            <a:r>
              <a:rPr lang="en-US" sz="2400" dirty="0" err="1"/>
              <a:t>yapan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kavramdır</a:t>
            </a:r>
            <a:r>
              <a:rPr lang="en-US" sz="2400" dirty="0"/>
              <a:t>.</a:t>
            </a:r>
          </a:p>
          <a:p>
            <a:r>
              <a:rPr lang="en-US" sz="2400" b="1" dirty="0" err="1"/>
              <a:t>Dikey</a:t>
            </a:r>
            <a:r>
              <a:rPr lang="en-US" sz="2400" b="1" dirty="0"/>
              <a:t> </a:t>
            </a:r>
            <a:r>
              <a:rPr lang="en-US" sz="2400" b="1" dirty="0" err="1"/>
              <a:t>hareketlilik</a:t>
            </a:r>
            <a:r>
              <a:rPr lang="en-US" sz="2400" dirty="0"/>
              <a:t>, </a:t>
            </a:r>
            <a:r>
              <a:rPr lang="en-US" sz="2400" dirty="0" err="1"/>
              <a:t>sosyo</a:t>
            </a:r>
            <a:r>
              <a:rPr lang="en-US" sz="2400" dirty="0"/>
              <a:t> </a:t>
            </a:r>
            <a:r>
              <a:rPr lang="en-US" sz="2400" dirty="0" err="1"/>
              <a:t>ekonomik</a:t>
            </a:r>
            <a:r>
              <a:rPr lang="en-US" sz="2400" dirty="0"/>
              <a:t> </a:t>
            </a:r>
            <a:r>
              <a:rPr lang="en-US" sz="2400" dirty="0" err="1"/>
              <a:t>skalada</a:t>
            </a:r>
            <a:r>
              <a:rPr lang="en-US" sz="2400" dirty="0"/>
              <a:t> </a:t>
            </a:r>
            <a:r>
              <a:rPr lang="en-US" sz="2400" dirty="0" err="1"/>
              <a:t>bireylerin</a:t>
            </a:r>
            <a:r>
              <a:rPr lang="en-US" sz="2400" dirty="0"/>
              <a:t> </a:t>
            </a:r>
            <a:r>
              <a:rPr lang="en-US" sz="2400" dirty="0" err="1"/>
              <a:t>aşağı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yukarı</a:t>
            </a:r>
            <a:r>
              <a:rPr lang="en-US" sz="2400" dirty="0"/>
              <a:t> </a:t>
            </a:r>
            <a:r>
              <a:rPr lang="en-US" sz="2400" dirty="0" err="1"/>
              <a:t>doğru</a:t>
            </a:r>
            <a:r>
              <a:rPr lang="en-US" sz="2400" dirty="0"/>
              <a:t> </a:t>
            </a:r>
            <a:r>
              <a:rPr lang="en-US" sz="2400" dirty="0" err="1"/>
              <a:t>olan</a:t>
            </a:r>
            <a:r>
              <a:rPr lang="en-US" sz="2400" dirty="0"/>
              <a:t> </a:t>
            </a:r>
            <a:r>
              <a:rPr lang="en-US" sz="2400" dirty="0" err="1"/>
              <a:t>hareketleri</a:t>
            </a:r>
            <a:r>
              <a:rPr lang="en-US" sz="2400" dirty="0"/>
              <a:t> </a:t>
            </a:r>
            <a:r>
              <a:rPr lang="en-US" sz="2400" dirty="0" err="1"/>
              <a:t>anlamına</a:t>
            </a:r>
            <a:r>
              <a:rPr lang="en-US" sz="2400" dirty="0"/>
              <a:t> </a:t>
            </a:r>
            <a:r>
              <a:rPr lang="en-US" sz="2400" dirty="0" err="1"/>
              <a:t>gelir</a:t>
            </a:r>
            <a:r>
              <a:rPr lang="en-US" sz="2400" dirty="0"/>
              <a:t>.</a:t>
            </a:r>
          </a:p>
          <a:p>
            <a:r>
              <a:rPr lang="en-US" sz="2400" dirty="0"/>
              <a:t>Mal </a:t>
            </a:r>
            <a:r>
              <a:rPr lang="en-US" sz="2400" dirty="0" err="1"/>
              <a:t>mülk</a:t>
            </a:r>
            <a:r>
              <a:rPr lang="en-US" sz="2400" dirty="0"/>
              <a:t>, </a:t>
            </a:r>
            <a:r>
              <a:rPr lang="en-US" sz="2400" dirty="0" err="1"/>
              <a:t>gelir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statü</a:t>
            </a:r>
            <a:r>
              <a:rPr lang="en-US" sz="2400" dirty="0"/>
              <a:t> </a:t>
            </a:r>
            <a:r>
              <a:rPr lang="en-US" sz="2400" dirty="0" err="1"/>
              <a:t>kazanma</a:t>
            </a:r>
            <a:r>
              <a:rPr lang="en-US" sz="2400" dirty="0"/>
              <a:t> </a:t>
            </a:r>
            <a:r>
              <a:rPr lang="en-US" sz="2400" i="1" dirty="0" err="1"/>
              <a:t>yukarı</a:t>
            </a:r>
            <a:r>
              <a:rPr lang="en-US" sz="2400" i="1" dirty="0"/>
              <a:t> </a:t>
            </a:r>
            <a:r>
              <a:rPr lang="en-US" sz="2400" i="1" dirty="0" err="1"/>
              <a:t>doğru</a:t>
            </a:r>
            <a:r>
              <a:rPr lang="en-US" sz="2400" i="1" dirty="0"/>
              <a:t> </a:t>
            </a:r>
            <a:r>
              <a:rPr lang="en-US" sz="2400" i="1" dirty="0" err="1"/>
              <a:t>hareketlilik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bunun</a:t>
            </a:r>
            <a:r>
              <a:rPr lang="en-US" sz="2400" dirty="0"/>
              <a:t> </a:t>
            </a:r>
            <a:r>
              <a:rPr lang="en-US" sz="2400" dirty="0" err="1"/>
              <a:t>tersine</a:t>
            </a:r>
            <a:r>
              <a:rPr lang="en-US" sz="2400" dirty="0"/>
              <a:t> </a:t>
            </a:r>
            <a:r>
              <a:rPr lang="en-US" sz="2400" dirty="0" err="1"/>
              <a:t>doğru</a:t>
            </a:r>
            <a:r>
              <a:rPr lang="en-US" sz="2400" dirty="0"/>
              <a:t> </a:t>
            </a:r>
            <a:r>
              <a:rPr lang="en-US" sz="2400" dirty="0" err="1"/>
              <a:t>olan</a:t>
            </a:r>
            <a:r>
              <a:rPr lang="en-US" sz="2400" dirty="0"/>
              <a:t> </a:t>
            </a:r>
            <a:r>
              <a:rPr lang="en-US" sz="2400" dirty="0" err="1"/>
              <a:t>hareket</a:t>
            </a:r>
            <a:r>
              <a:rPr lang="en-US" sz="2400" dirty="0"/>
              <a:t> de </a:t>
            </a:r>
            <a:r>
              <a:rPr lang="en-US" sz="2400" i="1" dirty="0" err="1"/>
              <a:t>aşağı</a:t>
            </a:r>
            <a:r>
              <a:rPr lang="en-US" sz="2400" i="1" dirty="0"/>
              <a:t> </a:t>
            </a:r>
            <a:r>
              <a:rPr lang="en-US" sz="2400" i="1" dirty="0" err="1"/>
              <a:t>doğru</a:t>
            </a:r>
            <a:r>
              <a:rPr lang="en-US" sz="2400" i="1" dirty="0"/>
              <a:t> </a:t>
            </a:r>
            <a:r>
              <a:rPr lang="en-US" sz="2400" i="1" dirty="0" err="1"/>
              <a:t>hareketlilik</a:t>
            </a:r>
            <a:r>
              <a:rPr lang="en-US" sz="2400" dirty="0"/>
              <a:t> </a:t>
            </a:r>
            <a:r>
              <a:rPr lang="en-US" sz="2400" dirty="0" err="1"/>
              <a:t>adını</a:t>
            </a:r>
            <a:r>
              <a:rPr lang="en-US" sz="2400" dirty="0"/>
              <a:t> </a:t>
            </a:r>
            <a:r>
              <a:rPr lang="en-US" sz="2400" dirty="0" err="1"/>
              <a:t>alır</a:t>
            </a:r>
            <a:r>
              <a:rPr lang="en-US" sz="2400" dirty="0"/>
              <a:t>.</a:t>
            </a:r>
          </a:p>
          <a:p>
            <a:r>
              <a:rPr lang="en-US" sz="2400" dirty="0"/>
              <a:t>Modern </a:t>
            </a:r>
            <a:r>
              <a:rPr lang="en-US" sz="2400" dirty="0" err="1"/>
              <a:t>toplumlarda</a:t>
            </a:r>
            <a:r>
              <a:rPr lang="en-US" sz="2400" dirty="0"/>
              <a:t>, </a:t>
            </a:r>
            <a:r>
              <a:rPr lang="en-US" sz="2400" dirty="0" err="1"/>
              <a:t>komşu</a:t>
            </a:r>
            <a:r>
              <a:rPr lang="en-US" sz="2400" dirty="0"/>
              <a:t> </a:t>
            </a:r>
            <a:r>
              <a:rPr lang="en-US" sz="2400" dirty="0" err="1"/>
              <a:t>alanlar</a:t>
            </a:r>
            <a:r>
              <a:rPr lang="en-US" sz="2400" dirty="0"/>
              <a:t>, </a:t>
            </a:r>
            <a:r>
              <a:rPr lang="en-US" sz="2400" dirty="0" err="1"/>
              <a:t>kasabalar</a:t>
            </a:r>
            <a:r>
              <a:rPr lang="en-US" sz="2400" dirty="0"/>
              <a:t> yada </a:t>
            </a:r>
            <a:r>
              <a:rPr lang="en-US" sz="2400" dirty="0" err="1"/>
              <a:t>bölgeler</a:t>
            </a:r>
            <a:r>
              <a:rPr lang="en-US" sz="2400" dirty="0"/>
              <a:t> </a:t>
            </a:r>
            <a:r>
              <a:rPr lang="en-US" sz="2400" dirty="0" err="1"/>
              <a:t>arasındaki</a:t>
            </a:r>
            <a:r>
              <a:rPr lang="en-US" sz="2400" dirty="0"/>
              <a:t> </a:t>
            </a:r>
            <a:r>
              <a:rPr lang="en-US" sz="2400" dirty="0" err="1"/>
              <a:t>coğrafik</a:t>
            </a:r>
            <a:r>
              <a:rPr lang="en-US" sz="2400" dirty="0"/>
              <a:t> </a:t>
            </a:r>
            <a:r>
              <a:rPr lang="en-US" sz="2400" dirty="0" err="1"/>
              <a:t>hareketi</a:t>
            </a:r>
            <a:r>
              <a:rPr lang="en-US" sz="2400" dirty="0"/>
              <a:t> </a:t>
            </a:r>
            <a:r>
              <a:rPr lang="en-US" sz="2400" dirty="0" err="1"/>
              <a:t>anlatmak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kullanılan</a:t>
            </a:r>
            <a:r>
              <a:rPr lang="en-US" sz="2400" dirty="0"/>
              <a:t> </a:t>
            </a:r>
            <a:r>
              <a:rPr lang="en-US" sz="2400" b="1" dirty="0" err="1"/>
              <a:t>yatay</a:t>
            </a:r>
            <a:r>
              <a:rPr lang="en-US" sz="2400" b="1" dirty="0"/>
              <a:t> </a:t>
            </a:r>
            <a:r>
              <a:rPr lang="en-US" sz="2400" b="1" dirty="0" err="1"/>
              <a:t>hareketlilik</a:t>
            </a:r>
            <a:r>
              <a:rPr lang="en-US" sz="2400" dirty="0"/>
              <a:t> de </a:t>
            </a:r>
            <a:r>
              <a:rPr lang="en-US" sz="2400" dirty="0" err="1"/>
              <a:t>söz</a:t>
            </a:r>
            <a:r>
              <a:rPr lang="en-US" sz="2400" dirty="0"/>
              <a:t> </a:t>
            </a:r>
            <a:r>
              <a:rPr lang="en-US" sz="2400" dirty="0" err="1"/>
              <a:t>konusudur</a:t>
            </a:r>
            <a:r>
              <a:rPr lang="en-US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93879408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Duman</Template>
  <TotalTime>1216</TotalTime>
  <Words>580</Words>
  <Application>Microsoft Office PowerPoint</Application>
  <PresentationFormat>Geniş ekran</PresentationFormat>
  <Paragraphs>62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Duman</vt:lpstr>
      <vt:lpstr>Genel Sosyoloji </vt:lpstr>
      <vt:lpstr>Tabakalaşma ve Sınıf</vt:lpstr>
      <vt:lpstr>PowerPoint Sunusu</vt:lpstr>
      <vt:lpstr>Tabakalaşma</vt:lpstr>
      <vt:lpstr>Tarihsel olarak dört temel tabakalaşma sistemi:</vt:lpstr>
      <vt:lpstr>Sınıf</vt:lpstr>
      <vt:lpstr>PowerPoint Sunusu</vt:lpstr>
      <vt:lpstr>Sınıf ve Tabakalaşma Kuramları</vt:lpstr>
      <vt:lpstr>John Goldthorpe: sınıf ve meslek </vt:lpstr>
      <vt:lpstr>Bugünkü Batı toplumundaki toplumsal sınıf ayrımları </vt:lpstr>
      <vt:lpstr>PowerPoint Sunusu</vt:lpstr>
      <vt:lpstr>PowerPoint Sunusu</vt:lpstr>
      <vt:lpstr>Sınıf ve Yaşam Tarzı</vt:lpstr>
      <vt:lpstr>Toplumsal Cinsiyet ve Tabakalaşma  </vt:lpstr>
      <vt:lpstr>Toplumsal hareketlilik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Nsakdoğan</cp:lastModifiedBy>
  <cp:revision>43</cp:revision>
  <dcterms:created xsi:type="dcterms:W3CDTF">2018-10-01T18:52:37Z</dcterms:created>
  <dcterms:modified xsi:type="dcterms:W3CDTF">2019-01-09T11:02:17Z</dcterms:modified>
</cp:coreProperties>
</file>