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9D1E46-9050-4AF2-8C86-A2707AEA403C}" v="104" dt="2018-12-07T08:22:09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6349" autoAdjust="0"/>
  </p:normalViewPr>
  <p:slideViewPr>
    <p:cSldViewPr snapToGrid="0">
      <p:cViewPr varScale="1">
        <p:scale>
          <a:sx n="111" d="100"/>
          <a:sy n="111" d="100"/>
        </p:scale>
        <p:origin x="588" y="108"/>
      </p:cViewPr>
      <p:guideLst/>
    </p:cSldViewPr>
  </p:slideViewPr>
  <p:outlineViewPr>
    <p:cViewPr>
      <p:scale>
        <a:sx n="33" d="100"/>
        <a:sy n="33" d="100"/>
      </p:scale>
      <p:origin x="0" y="-596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F8C5D-8E2F-4E00-B597-4241CE24F6E7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94E11-6B68-4F2C-88E4-AAEC2C08E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5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B05B-80FC-4786-992D-E2F463D3F153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84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41B6-FC82-48CC-A15D-F35FC1B8EF16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6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939C1-5357-4371-A6E1-A976A01EE7F6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8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E448-CBCD-4EBB-8908-4455A9E53029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9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4239-A2F5-4D57-97AC-3FD529E116A7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86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695E5-8EE6-4BC7-9ED7-6EDA2D7272F7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9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B908F-73E0-4EC5-8FAC-C064586F7E5C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35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506D-CDB4-4239-B797-55D537FC021A}" type="datetime1">
              <a:rPr lang="en-US" smtClean="0"/>
              <a:t>20-Jan-20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8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7598-402C-4E8C-9B3C-027F082BA2BC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0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E08E0BC-60D2-45C1-81C9-789F3AAFAA49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8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B517-C61E-4D48-97B8-DD37301FABB7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3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48E99B-ED6B-4953-88E9-5034F9113549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5E7661-4D90-4D52-9637-815FD24F021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21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tBZ1NhsdN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B5EE1-9177-49E7-87AD-59BCD381C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noProof="0" dirty="0"/>
              <a:t>Dinamik Oligopol Modelleri ve Gizli Anlaşmalar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EC3F8-9971-474B-B276-E8DDCB63B5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noProof="0" dirty="0"/>
              <a:t>Sanayi İktisadı Ders 11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4C1696-DAC2-47DD-9696-3CD021F0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546688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4A92F-F767-458C-B766-6F05C3B1D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Gizli ittifakların çeşitleri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44061-9F33-424C-9F3C-DADCA0E5B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Bu derste miktarı kısıtlayıp fiyatı arttıran ittifakları ele alacağız. Ama gerçekte reklam harcamalarının kısılması, hizmet standartlarını azaltma (havayollarında olduğu gibi) veya her firmanın belli bir bölgede hakim olması şeklinde gerçekleşir. </a:t>
            </a:r>
            <a:endParaRPr lang="en-US" noProof="0" dirty="0"/>
          </a:p>
          <a:p>
            <a:r>
              <a:rPr lang="tr-TR" noProof="0" dirty="0"/>
              <a:t>1930’larda kimya sektöründe çok yaygın bir ittifak yapısıydı bölgesel ayrıştırma. </a:t>
            </a:r>
          </a:p>
          <a:p>
            <a:r>
              <a:rPr lang="tr-TR" dirty="0"/>
              <a:t>Ayrıca: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>
                <a:hlinkClick r:id="rId2"/>
              </a:rPr>
              <a:t>https://youtu.be/5tBZ1NhsdNo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E3CDE2-9CBC-4F3C-AD7B-52B1CAE8F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408064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EA0F1-3A4B-4BB4-B231-CCC930AB0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Tekrarlanan Etkileşim ve İttifakların Yapısal Gücü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56B42-4844-4373-9885-0514D7DBF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Varsayalım</a:t>
            </a:r>
            <a:r>
              <a:rPr lang="en-US" noProof="0" dirty="0"/>
              <a:t>:</a:t>
            </a:r>
          </a:p>
          <a:p>
            <a:r>
              <a:rPr lang="tr-TR" noProof="0" dirty="0"/>
              <a:t>Homojen ürün, sabit MC, kapasite sınırsız.</a:t>
            </a:r>
            <a:endParaRPr lang="en-US" noProof="0" dirty="0"/>
          </a:p>
          <a:p>
            <a:r>
              <a:rPr lang="tr-TR" noProof="0" dirty="0"/>
              <a:t>Buraya kadar Bertrand modeli ancak tekrarlanan etkileşime izin verdik</a:t>
            </a:r>
            <a:endParaRPr lang="en-US" noProof="0" dirty="0"/>
          </a:p>
          <a:p>
            <a:r>
              <a:rPr lang="tr-TR" b="1" noProof="0" dirty="0"/>
              <a:t>Tekrarlanan oyunlar</a:t>
            </a:r>
            <a:r>
              <a:rPr lang="en-US" b="1" noProof="0" dirty="0"/>
              <a:t>: </a:t>
            </a:r>
            <a:r>
              <a:rPr lang="en-US" noProof="0" dirty="0"/>
              <a:t>t= 1, 2, 3, 4.....</a:t>
            </a:r>
          </a:p>
          <a:p>
            <a:r>
              <a:rPr lang="tr-TR" noProof="0" dirty="0"/>
              <a:t>Denge ne olacak</a:t>
            </a:r>
            <a:r>
              <a:rPr lang="en-US" noProof="0" dirty="0"/>
              <a:t>?</a:t>
            </a:r>
          </a:p>
          <a:p>
            <a:r>
              <a:rPr lang="tr-TR" noProof="0" dirty="0"/>
              <a:t>Basit cevap: P = MC, tek oyundaki denge tekrarlarda da ortaya çıkacak.</a:t>
            </a:r>
            <a:endParaRPr lang="en-US" noProof="0" dirty="0"/>
          </a:p>
          <a:p>
            <a:endParaRPr lang="en-US" b="1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D2CAAA-416E-433C-A61C-F7F1458A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765142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9AF52-6E3A-434B-A380-20CD3475D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Daha farklı ve ilginç dengeler de mümkün olabilir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5F75A-7534-4022-9809-EC24CF3DE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noProof="0" dirty="0"/>
              <a:t>Acımasız stratejiler</a:t>
            </a:r>
            <a:r>
              <a:rPr lang="en-US" b="1" noProof="0" dirty="0"/>
              <a:t>: </a:t>
            </a:r>
            <a:r>
              <a:rPr lang="tr-TR" noProof="0" dirty="0"/>
              <a:t>Ceza mekanizması</a:t>
            </a:r>
            <a:endParaRPr lang="en-US" noProof="0" dirty="0"/>
          </a:p>
          <a:p>
            <a:r>
              <a:rPr lang="tr-TR" noProof="0" dirty="0"/>
              <a:t>İlk etapta anlaşma monopol karının paylaşılması üzerine:</a:t>
            </a:r>
            <a:endParaRPr lang="en-US" noProof="0" dirty="0"/>
          </a:p>
          <a:p>
            <a:r>
              <a:rPr lang="tr-TR" noProof="0" dirty="0"/>
              <a:t>İki tarafta uyarsa aynı stratejiye devam.</a:t>
            </a:r>
          </a:p>
          <a:p>
            <a:r>
              <a:rPr lang="tr-TR" dirty="0"/>
              <a:t>Biri hile yaparsa oyun sonuna kadar p = MC</a:t>
            </a:r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A0E177-552D-4F9C-B517-481BEA5A70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6022" y="2218444"/>
            <a:ext cx="908698" cy="44053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F44C4-9285-446D-ABA8-9C476EB07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029784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7F423-3F3D-4B9C-ACB4-388D3CB36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Acımasız strateji denge midir</a:t>
            </a:r>
            <a:r>
              <a:rPr lang="en-US" noProof="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36FA4-3090-4051-ADDD-CAE29AA47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Sapmayı engelleyen kısıtlara bakmalıyız.</a:t>
            </a:r>
            <a:r>
              <a:rPr lang="en-US" b="1" noProof="0" dirty="0"/>
              <a:t> </a:t>
            </a:r>
          </a:p>
          <a:p>
            <a:r>
              <a:rPr lang="tr-TR" noProof="0" dirty="0"/>
              <a:t>Anlaşmaya uyulursa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pPr marL="0" indent="0">
              <a:buNone/>
            </a:pPr>
            <a:r>
              <a:rPr lang="tr-TR" dirty="0"/>
              <a:t>Ya da,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8BB8D3-E1E0-48E1-9C20-947D9488E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066733"/>
            <a:ext cx="2895600" cy="7245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C3AF0A-6C0F-4A09-9031-9C5EF6A24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298" y="4723290"/>
            <a:ext cx="1858372" cy="72453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C321B-30D5-4ADD-BF5D-96716769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763660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B587-9536-40F9-9E5B-0086C4753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3FAA7-7365-4AC1-AD61-64D4520CE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Bir firma hile yaparsa</a:t>
            </a:r>
            <a:r>
              <a:rPr lang="en-US" noProof="0" dirty="0"/>
              <a:t>.</a:t>
            </a:r>
          </a:p>
          <a:p>
            <a:r>
              <a:rPr lang="tr-TR" noProof="0" dirty="0"/>
              <a:t>Hile yapan hangi fiyatı seçer</a:t>
            </a:r>
            <a:r>
              <a:rPr lang="en-US" noProof="0" dirty="0"/>
              <a:t>?</a:t>
            </a:r>
          </a:p>
          <a:p>
            <a:r>
              <a:rPr lang="tr-TR" noProof="0" dirty="0"/>
              <a:t>Monopol fiyatının biraz altında bir fiyat</a:t>
            </a:r>
            <a:r>
              <a:rPr lang="en-US" noProof="0" dirty="0"/>
              <a:t>:</a:t>
            </a:r>
          </a:p>
          <a:p>
            <a:endParaRPr lang="en-US" noProof="0" dirty="0"/>
          </a:p>
          <a:p>
            <a:r>
              <a:rPr lang="tr-TR" noProof="0" dirty="0"/>
              <a:t>Yani hile yaptığında monopol karını elde eder sonrasında karı hep sıfırdır.</a:t>
            </a:r>
            <a:endParaRPr lang="en-US" noProof="0" dirty="0"/>
          </a:p>
          <a:p>
            <a:r>
              <a:rPr lang="en-US" noProof="0" dirty="0"/>
              <a:t> </a:t>
            </a:r>
          </a:p>
          <a:p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CF01BF-5DEF-4C2A-8DCA-68230880A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79" y="2751843"/>
            <a:ext cx="996215" cy="454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98F94DE-DC78-44C4-8F8C-833CF14B76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664338"/>
            <a:ext cx="1036320" cy="456873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86331-A4FB-440D-98BC-E6F64E391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19828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0C21A-21F7-4702-B33F-C4F0F8CC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Hile yapma koşulu</a:t>
            </a:r>
            <a:r>
              <a:rPr lang="en-US" noProof="0" dirty="0"/>
              <a:t>....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16EF35B-4A35-45D3-91EA-EBC6DC17A8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2132145"/>
            <a:ext cx="2255002" cy="8394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831850-1B22-4E06-889A-12C509ED3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886372"/>
            <a:ext cx="991603" cy="97593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17C67C-5FAA-4F50-A09D-80C10264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34293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84F6-BBED-4EDB-9E83-EBEC7382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Delta değerinin belirleyicisi</a:t>
            </a:r>
            <a:r>
              <a:rPr lang="en-US" noProof="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B8455-2B25-4D72-BAF2-3B2C00B4B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37027"/>
            <a:ext cx="10058400" cy="4023360"/>
          </a:xfrm>
        </p:spPr>
        <p:txBody>
          <a:bodyPr/>
          <a:lstStyle/>
          <a:p>
            <a:r>
              <a:rPr lang="tr-TR" noProof="0" dirty="0"/>
              <a:t>Yarın size ödenecek 1 Tl’nin bugünkü değeri</a:t>
            </a:r>
            <a:endParaRPr lang="en-US" noProof="0" dirty="0"/>
          </a:p>
          <a:p>
            <a:r>
              <a:rPr lang="tr-TR" noProof="0" dirty="0"/>
              <a:t>Reel faiz r ise:</a:t>
            </a:r>
          </a:p>
          <a:p>
            <a:endParaRPr lang="en-US" noProof="0" dirty="0"/>
          </a:p>
          <a:p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F53808-F054-43FD-82D2-55BDA4234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49" y="3009293"/>
            <a:ext cx="1310439" cy="83941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E2FFC-B129-4A9A-AC7A-05ED8427D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705803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CBDB0-917C-4A02-9CAC-C5B5BFF8C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D8F8B-A000-47CF-AD26-A9FDBA00A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1776"/>
            <a:ext cx="10058400" cy="4023360"/>
          </a:xfrm>
        </p:spPr>
        <p:txBody>
          <a:bodyPr/>
          <a:lstStyle/>
          <a:p>
            <a:r>
              <a:rPr lang="tr-TR" noProof="0" dirty="0"/>
              <a:t>r yıllık faiz f ise firmanın fiyatlarını değiştirme sıklığı ise: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f </a:t>
            </a:r>
            <a:r>
              <a:rPr lang="tr-TR" noProof="0" dirty="0"/>
              <a:t>fiyatların yılda kaç kez değiştiğini gösteriyor.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323A6B-61A2-457F-9C17-B46811294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458415"/>
            <a:ext cx="1504950" cy="83816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AE5B8-D7E3-451B-BF8D-2D642535F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252776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94AD9-CC6E-4CBD-BE2D-76984874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Hayatta kalma olasılığını da eklersek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E2004-DF26-4DC7-A6C5-C39560378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0 &lt; h &lt; 1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A2F4C5-126F-4C45-A2F7-72FEEBA4A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409351"/>
            <a:ext cx="2116265" cy="8961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CF433-6381-4C78-899A-A5D5082A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452402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122B6-4AE8-4C7B-B01A-57A628EE9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Talebin büyüme oranı g ise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5672A-FDD9-4E37-AD88-4E496FF4C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tr-TR" noProof="0" dirty="0"/>
          </a:p>
          <a:p>
            <a:r>
              <a:rPr lang="tr-TR" dirty="0"/>
              <a:t>Koşulumuz:</a:t>
            </a:r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C5AB08-8671-4B46-B53C-9E0860D44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384" y="3028140"/>
            <a:ext cx="3324429" cy="12069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A3E766C-7780-493B-87BB-A74A2E560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4930535"/>
            <a:ext cx="1163905" cy="109211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38B8A-217A-4E4E-809E-1E8DEA4BA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89542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924E-82EF-4ABB-A2CB-F5A7765AE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Dinamik Oligopol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7E955-7B92-4F6D-9DDD-58D3C5621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noProof="0" dirty="0"/>
              <a:t>Şimdiye kadar kararların eş zamanlı verildiğini varsaydık.</a:t>
            </a:r>
            <a:endParaRPr lang="en-US" noProof="0" dirty="0"/>
          </a:p>
          <a:p>
            <a:r>
              <a:rPr lang="tr-TR" noProof="0" dirty="0"/>
              <a:t>Eğer bir firma diğerinden önce hareket edebiliyorsa ne olur?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205081-9525-4063-886D-63709C29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3829226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62D0DF-E2D5-49FC-8B72-B735C712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E60CC76-7361-4DCD-A327-5E5D819CA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f, h </a:t>
            </a:r>
            <a:r>
              <a:rPr lang="tr-TR" noProof="0" dirty="0"/>
              <a:t>ve</a:t>
            </a:r>
            <a:r>
              <a:rPr lang="en-US" noProof="0" dirty="0"/>
              <a:t> g</a:t>
            </a:r>
            <a:r>
              <a:rPr lang="tr-TR" noProof="0" dirty="0"/>
              <a:t> arttıkça delta da artıyor.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tr-TR" noProof="0" dirty="0"/>
              <a:t>Etkileşim sıklığı, hayatta kalma (iflas etmeme) olasılığı ve piyasanın büyüme hızı arttıkça gizli ittifakın başarısı artıyor.</a:t>
            </a:r>
            <a:endParaRPr lang="en-US" noProof="0" dirty="0"/>
          </a:p>
          <a:p>
            <a:endParaRPr lang="en-US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45589A-0C77-4267-900A-B5A774F39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4343" y="2628200"/>
            <a:ext cx="2511593" cy="103509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15C394-9790-4E38-B8D6-6B95F947E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50529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F0012-80F8-4165-9825-EFD24BA67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Stackelberg</a:t>
            </a:r>
            <a:r>
              <a:rPr lang="en-US" noProof="0" dirty="0"/>
              <a:t> </a:t>
            </a:r>
            <a:r>
              <a:rPr lang="tr-TR" noProof="0" dirty="0"/>
              <a:t>Lider Takipçi Modeli</a:t>
            </a:r>
            <a:endParaRPr lang="en-US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59609-5722-428A-9558-80D1647F27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noProof="0" dirty="0"/>
                  <a:t>Perloff &amp; Carlton Chapter 6 p. 200</a:t>
                </a:r>
              </a:p>
              <a:p>
                <a:r>
                  <a:rPr lang="en-US" noProof="0" dirty="0"/>
                  <a:t> </a:t>
                </a:r>
                <a:r>
                  <a:rPr lang="tr-TR" noProof="0" dirty="0"/>
                  <a:t>Oyunun zaman yapısı</a:t>
                </a:r>
                <a:r>
                  <a:rPr lang="en-US" noProof="0" dirty="0"/>
                  <a:t>: (1) firm</a:t>
                </a:r>
                <a:r>
                  <a:rPr lang="tr-TR" noProof="0" dirty="0"/>
                  <a:t>a1 </a:t>
                </a:r>
                <a:r>
                  <a:rPr lang="en-US" i="1" noProof="0" dirty="0"/>
                  <a:t>q1 &gt;</a:t>
                </a:r>
                <a:r>
                  <a:rPr lang="en-US" noProof="0" dirty="0"/>
                  <a:t> 0</a:t>
                </a:r>
                <a:r>
                  <a:rPr lang="tr-TR" noProof="0" dirty="0"/>
                  <a:t> seçer</a:t>
                </a:r>
                <a:r>
                  <a:rPr lang="en-US" noProof="0" dirty="0"/>
                  <a:t>; </a:t>
                </a:r>
                <a:endParaRPr lang="tr-TR" noProof="0" dirty="0"/>
              </a:p>
              <a:p>
                <a:r>
                  <a:rPr lang="en-US" noProof="0" dirty="0"/>
                  <a:t>(2) firm</a:t>
                </a:r>
                <a:r>
                  <a:rPr lang="tr-TR" noProof="0" dirty="0"/>
                  <a:t>a2</a:t>
                </a:r>
                <a:r>
                  <a:rPr lang="en-US" noProof="0" dirty="0"/>
                  <a:t> </a:t>
                </a:r>
                <a:r>
                  <a:rPr lang="en-US" i="1" noProof="0" dirty="0"/>
                  <a:t>q1</a:t>
                </a:r>
                <a:r>
                  <a:rPr lang="tr-TR" i="1" noProof="0" dirty="0"/>
                  <a:t>’yi görür ve </a:t>
                </a:r>
                <a:r>
                  <a:rPr lang="en-US" noProof="0" dirty="0"/>
                  <a:t>q2</a:t>
                </a:r>
                <a:r>
                  <a:rPr lang="tr-TR" noProof="0" dirty="0"/>
                  <a:t>’yi seçer</a:t>
                </a:r>
                <a:endParaRPr lang="en-US" noProof="0" dirty="0"/>
              </a:p>
              <a:p>
                <a:endParaRPr lang="en-US" noProof="0" dirty="0"/>
              </a:p>
              <a:p>
                <a:r>
                  <a:rPr lang="tr-TR" noProof="0" dirty="0"/>
                  <a:t>Tepki fonksiyonları Cournot’daki gibi</a:t>
                </a:r>
                <a:endParaRPr lang="en-US" noProof="0" dirty="0"/>
              </a:p>
              <a:p>
                <a:r>
                  <a:rPr lang="en-US" noProof="0" dirty="0"/>
                  <a:t>P = a - </a:t>
                </a:r>
                <a:r>
                  <a:rPr lang="tr-TR" noProof="0" dirty="0"/>
                  <a:t>b</a:t>
                </a:r>
                <a:r>
                  <a:rPr lang="en-US" noProof="0" dirty="0"/>
                  <a:t>Q </a:t>
                </a:r>
              </a:p>
              <a:p>
                <a:endParaRPr lang="en-US" noProof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)= </m:t>
                    </m:r>
                    <m:f>
                      <m:f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noProof="0" dirty="0"/>
              </a:p>
              <a:p>
                <a:endParaRPr lang="en-US" noProof="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59609-5722-428A-9558-80D1647F27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F2600B-0C8C-4B7B-8F11-69D4DD25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284857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019D7-8250-401D-A7D0-10A01FEC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Firm</a:t>
            </a:r>
            <a:r>
              <a:rPr lang="tr-TR" noProof="0" dirty="0"/>
              <a:t>a</a:t>
            </a:r>
            <a:r>
              <a:rPr lang="en-US" noProof="0" dirty="0"/>
              <a:t> 1’</a:t>
            </a:r>
            <a:r>
              <a:rPr lang="tr-TR" noProof="0" dirty="0"/>
              <a:t>in</a:t>
            </a:r>
            <a:r>
              <a:rPr lang="en-US" noProof="0" dirty="0"/>
              <a:t> </a:t>
            </a:r>
            <a:r>
              <a:rPr lang="tr-TR" noProof="0" dirty="0"/>
              <a:t>Sorunu</a:t>
            </a:r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969F23-50C2-4232-965C-1FDC32A85C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sz="2800" noProof="0" dirty="0"/>
              </a:p>
              <a:p>
                <a:endParaRPr lang="en-US" sz="2800" noProof="0" dirty="0"/>
              </a:p>
              <a:p>
                <a:r>
                  <a:rPr lang="en-US" sz="2800" noProof="0" dirty="0"/>
                  <a:t>Max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𝑏</m:t>
                        </m:r>
                        <m:sSub>
                          <m:sSubPr>
                            <m:ctrlPr>
                              <a:rPr lang="en-US" sz="2800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noProof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i="1" noProof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𝑏</m:t>
                        </m:r>
                        <m:sSub>
                          <m:sSubPr>
                            <m:ctrlPr>
                              <a:rPr lang="en-US" sz="2800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noProof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i="1" noProof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US" sz="2800" i="1" noProof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 noProof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 noProof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2800" i="1" noProof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noProof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US" sz="2800" b="0" noProof="0" dirty="0"/>
              </a:p>
              <a:p>
                <a:endParaRPr lang="en-US" noProof="0" dirty="0"/>
              </a:p>
              <a:p>
                <a:endParaRPr lang="en-US" noProof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969F23-50C2-4232-965C-1FDC32A85C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5BC80-2ECA-4685-B812-7E52ACB6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109022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6BF9F-2472-49BA-95E8-FD4C06AE7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Çözüm</a:t>
            </a:r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BC804E-6B2A-461A-A50B-4D17A50552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noProof="0" dirty="0"/>
              </a:p>
              <a:p>
                <a:endParaRPr lang="en-US" noProof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noProof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 noProof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noProof="0" dirty="0"/>
              </a:p>
              <a:p>
                <a:endParaRPr lang="en-US" noProof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noProof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 noProof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noProof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BC804E-6B2A-461A-A50B-4D17A50552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0A67A-6D27-4407-AA0E-F93272C8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24474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5F41-014D-4614-9D5E-D079265B8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F4673-9CBB-4FC5-863F-089113BF7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Q = 1000 – 1000 P   </a:t>
            </a:r>
            <a:r>
              <a:rPr lang="tr-TR" noProof="0" dirty="0"/>
              <a:t>ve</a:t>
            </a:r>
            <a:r>
              <a:rPr lang="en-US" noProof="0" dirty="0"/>
              <a:t> c=0,28</a:t>
            </a:r>
          </a:p>
          <a:p>
            <a:r>
              <a:rPr lang="en-US" noProof="0" dirty="0"/>
              <a:t>(a= 1   b = 1/1000 )</a:t>
            </a:r>
          </a:p>
          <a:p>
            <a:endParaRPr lang="en-US" noProof="0" dirty="0"/>
          </a:p>
          <a:p>
            <a:r>
              <a:rPr lang="tr-TR" noProof="0" dirty="0"/>
              <a:t>O zamn</a:t>
            </a:r>
            <a:r>
              <a:rPr lang="en-US" noProof="0" dirty="0"/>
              <a:t> q1 = 360</a:t>
            </a:r>
          </a:p>
          <a:p>
            <a:r>
              <a:rPr lang="en-US" noProof="0" dirty="0"/>
              <a:t>q2 = 180       P = 0,46    </a:t>
            </a:r>
            <a:r>
              <a:rPr lang="tr-TR" noProof="0" dirty="0"/>
              <a:t>Kar1</a:t>
            </a:r>
            <a:r>
              <a:rPr lang="en-US" noProof="0" dirty="0"/>
              <a:t>= 64,80  </a:t>
            </a:r>
            <a:r>
              <a:rPr lang="tr-TR" noProof="0" dirty="0"/>
              <a:t>Kar</a:t>
            </a:r>
            <a:r>
              <a:rPr lang="en-US" noProof="0" dirty="0"/>
              <a:t>2 = 32.40</a:t>
            </a:r>
          </a:p>
          <a:p>
            <a:endParaRPr lang="en-US" noProof="0" dirty="0"/>
          </a:p>
          <a:p>
            <a:r>
              <a:rPr lang="tr-TR" noProof="0" dirty="0"/>
              <a:t>Aynı anda hareket etselerdi</a:t>
            </a:r>
            <a:r>
              <a:rPr lang="en-US" noProof="0" dirty="0"/>
              <a:t>:    q1 = q2 = 240 P = 0,52  </a:t>
            </a:r>
            <a:r>
              <a:rPr lang="tr-TR" noProof="0" dirty="0"/>
              <a:t>Kar1</a:t>
            </a:r>
            <a:r>
              <a:rPr lang="en-US" noProof="0" dirty="0"/>
              <a:t>= 57,60 </a:t>
            </a:r>
            <a:r>
              <a:rPr lang="tr-TR" noProof="0" dirty="0"/>
              <a:t>Kar</a:t>
            </a:r>
            <a:r>
              <a:rPr lang="en-US" noProof="0" dirty="0"/>
              <a:t>2=57,60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013A1-CE1E-4F9E-9647-DD50E057D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913757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2817B-8F58-479E-8DCE-1ECF2E99A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58915EE-70E4-4B5D-9131-E0F191F46C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3331" y="143301"/>
            <a:ext cx="5385337" cy="6571397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609D8-857F-4090-88D7-1C95228AC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482330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B440C-83C7-47C7-A9E0-F4FA4FBDD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299814B-49D0-4DB5-BE65-B9B0ACD207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4132" y="653288"/>
            <a:ext cx="9504696" cy="555142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1C4E39-4242-4E65-900C-1DA55A332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21297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D0AA-446E-4F6E-9733-CF8F1BD55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>
                <a:cs typeface="Calibri Light"/>
              </a:rPr>
              <a:t>Gizli İttifak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4AA9A-A2B5-4731-BDE9-3D2089B91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Oligopoller mahkumlar ikilemi oyunu oynuyor, bir firmanın karını arttırması diğer firmanın karının azalması anlamına geliyor ve seçim yaparken bu gerçeği göz önünde tutmuyorlar.</a:t>
            </a:r>
            <a:endParaRPr lang="en-US" noProof="0" dirty="0"/>
          </a:p>
          <a:p>
            <a:endParaRPr lang="en-US" noProof="0" dirty="0"/>
          </a:p>
          <a:p>
            <a:r>
              <a:rPr lang="tr-TR" noProof="0" dirty="0"/>
              <a:t>Aslında doğal olan firmaların ittifak kurmaya çalışması</a:t>
            </a:r>
            <a:r>
              <a:rPr lang="en-US" noProof="0" dirty="0"/>
              <a:t>. </a:t>
            </a:r>
          </a:p>
          <a:p>
            <a:endParaRPr lang="en-US" noProof="0" dirty="0"/>
          </a:p>
          <a:p>
            <a:r>
              <a:rPr lang="tr-TR" noProof="0" dirty="0"/>
              <a:t>Gizli ittifaklar ve karteller</a:t>
            </a:r>
            <a:r>
              <a:rPr lang="en-US" noProof="0" dirty="0"/>
              <a:t>: OPEC </a:t>
            </a:r>
            <a:r>
              <a:rPr lang="tr-TR" noProof="0" dirty="0"/>
              <a:t>en önemli örneği.</a:t>
            </a:r>
            <a:endParaRPr lang="en-US" noProof="0" dirty="0"/>
          </a:p>
          <a:p>
            <a:endParaRPr lang="en-US" noProof="0" dirty="0"/>
          </a:p>
          <a:p>
            <a:r>
              <a:rPr lang="tr-TR" noProof="0" dirty="0"/>
              <a:t>İttifaklar genel olarak yasak olduğundan gizli bir şekilde oluşturulur.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C5C708-1FA2-4AFD-8E79-808C839E4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6778691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378</TotalTime>
  <Words>635</Words>
  <Application>Microsoft Office PowerPoint</Application>
  <PresentationFormat>Widescreen</PresentationFormat>
  <Paragraphs>121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Calibri Light</vt:lpstr>
      <vt:lpstr>Cambria Math</vt:lpstr>
      <vt:lpstr>Retrospect</vt:lpstr>
      <vt:lpstr>Dinamik Oligopol Modelleri ve Gizli Anlaşmalar</vt:lpstr>
      <vt:lpstr>Dinamik Oligopol</vt:lpstr>
      <vt:lpstr>Stackelberg Lider Takipçi Modeli</vt:lpstr>
      <vt:lpstr>Firma 1’in Sorunu</vt:lpstr>
      <vt:lpstr>Çözüm</vt:lpstr>
      <vt:lpstr>PowerPoint Presentation</vt:lpstr>
      <vt:lpstr>PowerPoint Presentation</vt:lpstr>
      <vt:lpstr>PowerPoint Presentation</vt:lpstr>
      <vt:lpstr>Gizli İttifak</vt:lpstr>
      <vt:lpstr>Gizli ittifakların çeşitleri</vt:lpstr>
      <vt:lpstr>Tekrarlanan Etkileşim ve İttifakların Yapısal Gücü</vt:lpstr>
      <vt:lpstr>Daha farklı ve ilginç dengeler de mümkün olabilir</vt:lpstr>
      <vt:lpstr>Acımasız strateji denge midir?</vt:lpstr>
      <vt:lpstr>PowerPoint Presentation</vt:lpstr>
      <vt:lpstr>Hile yapma koşulu....</vt:lpstr>
      <vt:lpstr>Delta değerinin belirleyicisi?</vt:lpstr>
      <vt:lpstr>PowerPoint Presentation</vt:lpstr>
      <vt:lpstr>Hayatta kalma olasılığını da eklersek</vt:lpstr>
      <vt:lpstr>Talebin büyüme oranı g ise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Oligopoly Models and Collusion</dc:title>
  <dc:creator>Umut Öneş</dc:creator>
  <cp:lastModifiedBy>Umut Öneş</cp:lastModifiedBy>
  <cp:revision>12</cp:revision>
  <dcterms:created xsi:type="dcterms:W3CDTF">2018-12-06T12:05:00Z</dcterms:created>
  <dcterms:modified xsi:type="dcterms:W3CDTF">2020-01-20T12:32:49Z</dcterms:modified>
</cp:coreProperties>
</file>