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67" r:id="rId4"/>
    <p:sldId id="269" r:id="rId5"/>
    <p:sldId id="258" r:id="rId6"/>
    <p:sldId id="271" r:id="rId7"/>
    <p:sldId id="272" r:id="rId8"/>
    <p:sldId id="273" r:id="rId9"/>
    <p:sldId id="266" r:id="rId10"/>
    <p:sldId id="25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76" autoAdjust="0"/>
    <p:restoredTop sz="94660"/>
  </p:normalViewPr>
  <p:slideViewPr>
    <p:cSldViewPr>
      <p:cViewPr varScale="1">
        <p:scale>
          <a:sx n="68" d="100"/>
          <a:sy n="68" d="100"/>
        </p:scale>
        <p:origin x="132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2B47E-C5A4-4842-934D-94D53028D79E}"/>
              </a:ext>
            </a:extLst>
          </p:cNvPr>
          <p:cNvSpPr>
            <a:spLocks noGrp="1"/>
          </p:cNvSpPr>
          <p:nvPr>
            <p:ph type="title"/>
          </p:nvPr>
        </p:nvSpPr>
        <p:spPr/>
        <p:txBody>
          <a:bodyPr/>
          <a:lstStyle/>
          <a:p>
            <a:r>
              <a:rPr lang="tr-TR" dirty="0">
                <a:solidFill>
                  <a:srgbClr val="00B050"/>
                </a:solidFill>
              </a:rPr>
              <a:t>Çatışma ve Öfke</a:t>
            </a:r>
          </a:p>
        </p:txBody>
      </p:sp>
      <p:sp>
        <p:nvSpPr>
          <p:cNvPr id="3" name="İçerik Yer Tutucusu 2">
            <a:extLst>
              <a:ext uri="{FF2B5EF4-FFF2-40B4-BE49-F238E27FC236}">
                <a16:creationId xmlns:a16="http://schemas.microsoft.com/office/drawing/2014/main" id="{4201734C-D1EE-4235-BB12-B9BA2DA184B3}"/>
              </a:ext>
            </a:extLst>
          </p:cNvPr>
          <p:cNvSpPr>
            <a:spLocks noGrp="1"/>
          </p:cNvSpPr>
          <p:nvPr>
            <p:ph idx="1"/>
          </p:nvPr>
        </p:nvSpPr>
        <p:spPr>
          <a:xfrm>
            <a:off x="1043608" y="1166018"/>
            <a:ext cx="7623310" cy="4525963"/>
          </a:xfrm>
        </p:spPr>
        <p:txBody>
          <a:bodyPr>
            <a:normAutofit/>
          </a:bodyPr>
          <a:lstStyle/>
          <a:p>
            <a:pPr marL="0" indent="0" algn="just">
              <a:buNone/>
            </a:pPr>
            <a:endParaRPr lang="tr-TR" sz="2200" dirty="0"/>
          </a:p>
          <a:p>
            <a:pPr marL="0" indent="0" algn="just">
              <a:buNone/>
            </a:pPr>
            <a:r>
              <a:rPr lang="tr-TR" sz="2200" dirty="0"/>
              <a:t>Çatışma günlük hayatta ne kadar doğal ve  kaçınılmaz ise çatışma </a:t>
            </a:r>
            <a:r>
              <a:rPr lang="tr-TR" sz="2000" dirty="0"/>
              <a:t>sonunda yaşanan öfke duygusu da  doğaldır. Çatışma duygusu olan öfke toplumsal kurallar ve beklentiler sonucu ortaya çıkar (Bayrak, s. 122, 2013). </a:t>
            </a:r>
          </a:p>
          <a:p>
            <a:pPr marL="0" indent="0" algn="just">
              <a:buNone/>
            </a:pPr>
            <a:endParaRPr lang="tr-TR" sz="2000" dirty="0"/>
          </a:p>
          <a:p>
            <a:pPr marL="0" indent="0" algn="just">
              <a:buNone/>
            </a:pPr>
            <a:r>
              <a:rPr lang="tr-TR" sz="2000" dirty="0"/>
              <a:t>Öfkenin TDK sözlüğünde anlamı, engellenme, incinme ya da göz dağı karşısında gösterilen saldırganlık tepkisi, kızgınlık, hışım, hiddet olarak belirtilmiştir.</a:t>
            </a:r>
          </a:p>
          <a:p>
            <a:pPr marL="0" indent="0" algn="just">
              <a:buNone/>
            </a:pPr>
            <a:endParaRPr lang="tr-TR" sz="2200" dirty="0"/>
          </a:p>
          <a:p>
            <a:endParaRPr lang="tr-TR" dirty="0"/>
          </a:p>
        </p:txBody>
      </p:sp>
    </p:spTree>
    <p:extLst>
      <p:ext uri="{BB962C8B-B14F-4D97-AF65-F5344CB8AC3E}">
        <p14:creationId xmlns:p14="http://schemas.microsoft.com/office/powerpoint/2010/main" val="91748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48D2D77-9C74-488C-B3EE-1C8C412CF00A}"/>
              </a:ext>
            </a:extLst>
          </p:cNvPr>
          <p:cNvSpPr>
            <a:spLocks noGrp="1"/>
          </p:cNvSpPr>
          <p:nvPr>
            <p:ph type="title"/>
          </p:nvPr>
        </p:nvSpPr>
        <p:spPr/>
        <p:txBody>
          <a:bodyPr>
            <a:normAutofit/>
          </a:bodyPr>
          <a:lstStyle/>
          <a:p>
            <a:r>
              <a:rPr lang="tr-TR" sz="2800" dirty="0"/>
              <a:t>Kaynaklar</a:t>
            </a:r>
          </a:p>
        </p:txBody>
      </p:sp>
      <p:sp>
        <p:nvSpPr>
          <p:cNvPr id="5" name="İçerik Yer Tutucusu 4">
            <a:extLst>
              <a:ext uri="{FF2B5EF4-FFF2-40B4-BE49-F238E27FC236}">
                <a16:creationId xmlns:a16="http://schemas.microsoft.com/office/drawing/2014/main" id="{915C8D46-0F1C-4320-9219-B08D7C8B600A}"/>
              </a:ext>
            </a:extLst>
          </p:cNvPr>
          <p:cNvSpPr>
            <a:spLocks noGrp="1"/>
          </p:cNvSpPr>
          <p:nvPr>
            <p:ph idx="1"/>
          </p:nvPr>
        </p:nvSpPr>
        <p:spPr/>
        <p:txBody>
          <a:bodyPr>
            <a:normAutofit fontScale="32500" lnSpcReduction="20000"/>
          </a:bodyPr>
          <a:lstStyle/>
          <a:p>
            <a:pPr marL="0" indent="0">
              <a:buNone/>
            </a:pPr>
            <a:r>
              <a:rPr lang="tr-TR" sz="4900" dirty="0"/>
              <a:t>Bayrak, C. (2013).</a:t>
            </a:r>
            <a:r>
              <a:rPr lang="tr-TR" sz="4900" dirty="0">
                <a:cs typeface="Times New Roman" panose="02020603050405020304" pitchFamily="18" charset="0"/>
              </a:rPr>
              <a:t> (2013). Çatışma ve Stres Yönetimi I. «Çatışma Yönetiminde Öfke Kontrolü ». Anadolu Üniversitesi Yayınları: Eskişehir.</a:t>
            </a:r>
          </a:p>
          <a:p>
            <a:pPr marL="0" indent="0">
              <a:buNone/>
            </a:pPr>
            <a:endParaRPr lang="tr-TR" sz="4900" dirty="0">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r>
              <a:rPr lang="tr-TR" sz="4900" dirty="0">
                <a:cs typeface="Times New Roman" panose="02020603050405020304" pitchFamily="18" charset="0"/>
              </a:rPr>
              <a:t>Korkut, F. (2004). Okul Temelli Önleyici Rehberlik ve Psikolojik Danışma. Ankara: Anı Yayıncılık</a:t>
            </a:r>
          </a:p>
          <a:p>
            <a:pPr marL="0" indent="0">
              <a:buNone/>
            </a:pPr>
            <a:endParaRPr lang="tr-TR" sz="4900" dirty="0"/>
          </a:p>
          <a:p>
            <a:pPr marL="0" indent="0">
              <a:buNone/>
            </a:pPr>
            <a:r>
              <a:rPr lang="tr-TR" sz="4900" dirty="0"/>
              <a:t>Şahin, H. (2005). Öfke Denetiminin Kuramsal Temelleri. SDÜ Burdur Eğitim Fakültesi Dergisi, 26(3),47.62.</a:t>
            </a:r>
          </a:p>
          <a:p>
            <a:pPr marL="0" indent="0">
              <a:buNone/>
            </a:pPr>
            <a:endParaRPr lang="tr-TR" sz="4900" dirty="0"/>
          </a:p>
          <a:p>
            <a:pPr marL="0" indent="0">
              <a:buNone/>
            </a:pPr>
            <a:r>
              <a:rPr lang="tr-TR" sz="4900" dirty="0" err="1"/>
              <a:t>Balkaya</a:t>
            </a:r>
            <a:r>
              <a:rPr lang="tr-TR" sz="4900" dirty="0"/>
              <a:t>, F., Şahin, H. N. (2003). Çok Boyutlu Öfke Ölçeği, Türk Psikiyatri Dergisi 2003; 14(3):192-202</a:t>
            </a:r>
          </a:p>
          <a:p>
            <a:pPr marL="0" indent="0">
              <a:buNone/>
            </a:pPr>
            <a:endParaRPr lang="tr-TR" sz="4900" dirty="0">
              <a:cs typeface="Times New Roman" panose="02020603050405020304" pitchFamily="18" charset="0"/>
            </a:endParaRPr>
          </a:p>
          <a:p>
            <a:pPr marL="0" indent="0">
              <a:buNone/>
            </a:pPr>
            <a:r>
              <a:rPr lang="tr-TR" sz="4900" dirty="0" err="1">
                <a:cs typeface="Times New Roman" panose="02020603050405020304" pitchFamily="18" charset="0"/>
              </a:rPr>
              <a:t>Kökdemir</a:t>
            </a:r>
            <a:r>
              <a:rPr lang="tr-TR" sz="4900" dirty="0">
                <a:cs typeface="Times New Roman" panose="02020603050405020304" pitchFamily="18" charset="0"/>
              </a:rPr>
              <a:t>, H. (2004). Öfke ve öfke kontrolü. </a:t>
            </a:r>
            <a:r>
              <a:rPr lang="tr-TR" sz="4900" dirty="0" err="1">
                <a:cs typeface="Times New Roman" panose="02020603050405020304" pitchFamily="18" charset="0"/>
              </a:rPr>
              <a:t>Pivalko</a:t>
            </a:r>
            <a:r>
              <a:rPr lang="tr-TR" sz="4900" dirty="0">
                <a:cs typeface="Times New Roman" panose="02020603050405020304" pitchFamily="18" charset="0"/>
              </a:rPr>
              <a:t>, 3(12), 7-10.</a:t>
            </a:r>
          </a:p>
          <a:p>
            <a:pPr marL="0" indent="0">
              <a:buNone/>
            </a:pPr>
            <a:r>
              <a:rPr lang="tr-TR" sz="4900" dirty="0"/>
              <a:t> </a:t>
            </a:r>
          </a:p>
          <a:p>
            <a:pPr marL="0" indent="0">
              <a:buNone/>
            </a:pPr>
            <a:r>
              <a:rPr lang="tr-TR" sz="4900" dirty="0"/>
              <a:t>Soykan, Ç. (2003). Öfke ve Öfke Yönetimi , Kriz Dergisi 11 (2) 19-27 </a:t>
            </a:r>
          </a:p>
          <a:p>
            <a:pPr marL="0" indent="0">
              <a:buNone/>
            </a:pPr>
            <a:endParaRPr lang="tr-TR" sz="4900" dirty="0">
              <a:highlight>
                <a:srgbClr val="FFFF00"/>
              </a:highlight>
              <a:cs typeface="Times New Roman" panose="02020603050405020304" pitchFamily="18" charset="0"/>
            </a:endParaRPr>
          </a:p>
          <a:p>
            <a:pPr marL="0" indent="0">
              <a:buNone/>
            </a:pPr>
            <a:endParaRPr lang="tr-TR" sz="4900" dirty="0">
              <a:highlight>
                <a:srgbClr val="FFFF00"/>
              </a:highlight>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endParaRPr lang="tr-TR" sz="43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27531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A191DB-01DE-4469-9257-3203E905A250}"/>
              </a:ext>
            </a:extLst>
          </p:cNvPr>
          <p:cNvSpPr>
            <a:spLocks noGrp="1"/>
          </p:cNvSpPr>
          <p:nvPr>
            <p:ph type="title"/>
          </p:nvPr>
        </p:nvSpPr>
        <p:spPr/>
        <p:txBody>
          <a:bodyPr/>
          <a:lstStyle/>
          <a:p>
            <a:r>
              <a:rPr lang="tr-TR" dirty="0">
                <a:solidFill>
                  <a:srgbClr val="00B050"/>
                </a:solidFill>
              </a:rPr>
              <a:t>Öfke Nedir</a:t>
            </a:r>
          </a:p>
        </p:txBody>
      </p:sp>
      <p:sp>
        <p:nvSpPr>
          <p:cNvPr id="3" name="İçerik Yer Tutucusu 2">
            <a:extLst>
              <a:ext uri="{FF2B5EF4-FFF2-40B4-BE49-F238E27FC236}">
                <a16:creationId xmlns:a16="http://schemas.microsoft.com/office/drawing/2014/main" id="{89D828E1-DE93-4288-B2B1-93F4465AA8D4}"/>
              </a:ext>
            </a:extLst>
          </p:cNvPr>
          <p:cNvSpPr>
            <a:spLocks noGrp="1"/>
          </p:cNvSpPr>
          <p:nvPr>
            <p:ph idx="1"/>
          </p:nvPr>
        </p:nvSpPr>
        <p:spPr>
          <a:xfrm>
            <a:off x="457200" y="1383433"/>
            <a:ext cx="8229600" cy="4525963"/>
          </a:xfrm>
        </p:spPr>
        <p:txBody>
          <a:bodyPr>
            <a:normAutofit/>
          </a:bodyPr>
          <a:lstStyle/>
          <a:p>
            <a:pPr marL="0" indent="0" algn="just">
              <a:buNone/>
            </a:pPr>
            <a:r>
              <a:rPr lang="tr-TR" sz="2600" dirty="0"/>
              <a:t>Her kültürde farklı ortaya çıkan öfke, insanın günlük yaşamında  önemli yere sahip olan evrensel bir duygudur (</a:t>
            </a:r>
            <a:r>
              <a:rPr lang="tr-TR" sz="2600" dirty="0" err="1"/>
              <a:t>Balkaya</a:t>
            </a:r>
            <a:r>
              <a:rPr lang="tr-TR" sz="2600" dirty="0"/>
              <a:t> ve Şahin, 2003). Durumluk ve sürekli olmak üzere iki tür öfke vardır (Bayrak, s. 122, 2013</a:t>
            </a:r>
            <a:r>
              <a:rPr lang="tr-TR" sz="2600"/>
              <a:t>): </a:t>
            </a:r>
          </a:p>
          <a:p>
            <a:pPr marL="0" indent="0" algn="just">
              <a:buNone/>
            </a:pPr>
            <a:r>
              <a:rPr lang="tr-TR" sz="2600"/>
              <a:t>«</a:t>
            </a:r>
            <a:r>
              <a:rPr lang="tr-TR" sz="2600" i="1" dirty="0"/>
              <a:t>1-Durumluk öfke: amaca yönelmiş davranışın engellenmesi veya haksızlık algısı karşısında gerginlik sinirlilik hiddet gibi duyguların yaşandığı durumdur.</a:t>
            </a:r>
          </a:p>
          <a:p>
            <a:pPr marL="0" indent="0" algn="just">
              <a:buNone/>
            </a:pPr>
            <a:r>
              <a:rPr lang="tr-TR" sz="2600" i="1" dirty="0"/>
              <a:t>2-Sürekli öfke: bireyin sürekli olarak öfke duygusunu bünyesinde barındırması veya öfke eğiliminde olması durumu»</a:t>
            </a:r>
          </a:p>
          <a:p>
            <a:endParaRPr lang="tr-TR" sz="2600" dirty="0"/>
          </a:p>
          <a:p>
            <a:endParaRPr lang="tr-TR" dirty="0"/>
          </a:p>
          <a:p>
            <a:endParaRPr lang="tr-TR" dirty="0"/>
          </a:p>
        </p:txBody>
      </p:sp>
    </p:spTree>
    <p:extLst>
      <p:ext uri="{BB962C8B-B14F-4D97-AF65-F5344CB8AC3E}">
        <p14:creationId xmlns:p14="http://schemas.microsoft.com/office/powerpoint/2010/main" val="1981188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C6347E-879B-4CE1-9B03-888BFD172EF5}"/>
              </a:ext>
            </a:extLst>
          </p:cNvPr>
          <p:cNvSpPr>
            <a:spLocks noGrp="1"/>
          </p:cNvSpPr>
          <p:nvPr>
            <p:ph type="title"/>
          </p:nvPr>
        </p:nvSpPr>
        <p:spPr/>
        <p:txBody>
          <a:bodyPr/>
          <a:lstStyle/>
          <a:p>
            <a:r>
              <a:rPr lang="tr-TR" dirty="0">
                <a:solidFill>
                  <a:srgbClr val="00B050"/>
                </a:solidFill>
              </a:rPr>
              <a:t>Öfkenin işlevleri</a:t>
            </a:r>
          </a:p>
        </p:txBody>
      </p:sp>
      <p:sp>
        <p:nvSpPr>
          <p:cNvPr id="3" name="İçerik Yer Tutucusu 2">
            <a:extLst>
              <a:ext uri="{FF2B5EF4-FFF2-40B4-BE49-F238E27FC236}">
                <a16:creationId xmlns:a16="http://schemas.microsoft.com/office/drawing/2014/main" id="{9F39D742-E8B6-42E9-8FFB-2A786CA796B4}"/>
              </a:ext>
            </a:extLst>
          </p:cNvPr>
          <p:cNvSpPr>
            <a:spLocks noGrp="1"/>
          </p:cNvSpPr>
          <p:nvPr>
            <p:ph idx="1"/>
          </p:nvPr>
        </p:nvSpPr>
        <p:spPr>
          <a:xfrm>
            <a:off x="393405" y="1268760"/>
            <a:ext cx="8229600" cy="4525963"/>
          </a:xfrm>
        </p:spPr>
        <p:txBody>
          <a:bodyPr>
            <a:normAutofit fontScale="70000" lnSpcReduction="20000"/>
          </a:bodyPr>
          <a:lstStyle/>
          <a:p>
            <a:pPr algn="just"/>
            <a:endParaRPr lang="tr-TR" dirty="0"/>
          </a:p>
          <a:p>
            <a:pPr marL="0" indent="0" algn="just">
              <a:buNone/>
            </a:pPr>
            <a:r>
              <a:rPr lang="tr-TR" dirty="0"/>
              <a:t>Öfkenin, motivasyon sağlama ve hedef oluşturma, bireyin amaçlarına ulaşmasını sağlamada araç olma gibi olumlu işlevleri yanında, öfkeye uzun süre maruz kalmanın da yüksek tansiyon, kalp ve damar hastalıkları, bağışıklık sisteminin zayıflaması gibi   sağlık sorunlarına yol açtığı olumsuz işlevleri bulunmaktadır (Bayrak, s. 122, 2013).</a:t>
            </a:r>
          </a:p>
          <a:p>
            <a:pPr marL="0" indent="0" algn="just">
              <a:buNone/>
            </a:pPr>
            <a:endParaRPr lang="tr-TR" dirty="0"/>
          </a:p>
          <a:p>
            <a:pPr marL="0" indent="0" algn="just">
              <a:buNone/>
            </a:pPr>
            <a:r>
              <a:rPr lang="tr-TR" dirty="0"/>
              <a:t>Korkut’a (2002) göre öfkenin, güç ve kontrol etme isteği, sorumluluktan kaçma, zayıf iletişim becerilerine sahip olma, başka duygulara karşı savunma aracı olarak kullanma işlevlerinin yanı sıra, kişinin kendi sınırlarını koruma  ve haksızlıkları düzeltmek için kişiyi harekete geçirme işlevleri de bulunmaktadır. </a:t>
            </a:r>
          </a:p>
          <a:p>
            <a:pPr marL="0" indent="0" algn="just">
              <a:buNone/>
            </a:pPr>
            <a:endParaRPr lang="tr-TR" dirty="0"/>
          </a:p>
          <a:p>
            <a:pPr algn="just"/>
            <a:endParaRPr lang="tr-TR" dirty="0"/>
          </a:p>
        </p:txBody>
      </p:sp>
    </p:spTree>
    <p:extLst>
      <p:ext uri="{BB962C8B-B14F-4D97-AF65-F5344CB8AC3E}">
        <p14:creationId xmlns:p14="http://schemas.microsoft.com/office/powerpoint/2010/main" val="390130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538791-EF39-493C-9342-609F37057392}"/>
              </a:ext>
            </a:extLst>
          </p:cNvPr>
          <p:cNvSpPr>
            <a:spLocks noGrp="1"/>
          </p:cNvSpPr>
          <p:nvPr>
            <p:ph type="title"/>
          </p:nvPr>
        </p:nvSpPr>
        <p:spPr/>
        <p:txBody>
          <a:bodyPr/>
          <a:lstStyle/>
          <a:p>
            <a:r>
              <a:rPr lang="tr-TR" dirty="0">
                <a:solidFill>
                  <a:srgbClr val="00B050"/>
                </a:solidFill>
              </a:rPr>
              <a:t>Öfkenin İşlevleri</a:t>
            </a:r>
          </a:p>
        </p:txBody>
      </p:sp>
      <p:sp>
        <p:nvSpPr>
          <p:cNvPr id="3" name="İçerik Yer Tutucusu 2">
            <a:extLst>
              <a:ext uri="{FF2B5EF4-FFF2-40B4-BE49-F238E27FC236}">
                <a16:creationId xmlns:a16="http://schemas.microsoft.com/office/drawing/2014/main" id="{8B53059C-2006-4217-A2BE-D2FD2BA39025}"/>
              </a:ext>
            </a:extLst>
          </p:cNvPr>
          <p:cNvSpPr>
            <a:spLocks noGrp="1"/>
          </p:cNvSpPr>
          <p:nvPr>
            <p:ph idx="1"/>
          </p:nvPr>
        </p:nvSpPr>
        <p:spPr/>
        <p:txBody>
          <a:bodyPr>
            <a:normAutofit fontScale="77500" lnSpcReduction="20000"/>
          </a:bodyPr>
          <a:lstStyle/>
          <a:p>
            <a:pPr marL="0" indent="0">
              <a:buNone/>
            </a:pPr>
            <a:r>
              <a:rPr lang="tr-TR" dirty="0"/>
              <a:t>Öfkenin olumlu işlevleri şu şekilde sıralanabilir (</a:t>
            </a:r>
            <a:r>
              <a:rPr lang="tr-TR" dirty="0" err="1"/>
              <a:t>Novaco</a:t>
            </a:r>
            <a:r>
              <a:rPr lang="tr-TR" dirty="0"/>
              <a:t>, 1975’den </a:t>
            </a:r>
            <a:r>
              <a:rPr lang="tr-TR" dirty="0" err="1"/>
              <a:t>akt</a:t>
            </a:r>
            <a:r>
              <a:rPr lang="tr-TR" dirty="0"/>
              <a:t>; Şahin, 2004):</a:t>
            </a:r>
          </a:p>
          <a:p>
            <a:pPr marL="0" indent="0">
              <a:buNone/>
            </a:pPr>
            <a:r>
              <a:rPr lang="tr-TR" i="1" dirty="0"/>
              <a:t>1. Öfke enerji verir.</a:t>
            </a:r>
          </a:p>
          <a:p>
            <a:pPr marL="0" indent="0">
              <a:buNone/>
            </a:pPr>
            <a:r>
              <a:rPr lang="tr-TR" i="1" dirty="0"/>
              <a:t>2. Öfke, kişinin duygularını daha da kabartan, rahatsız edici iç tepkisel davranışları  önler. </a:t>
            </a:r>
          </a:p>
          <a:p>
            <a:pPr marL="0" indent="0">
              <a:buNone/>
            </a:pPr>
            <a:r>
              <a:rPr lang="tr-TR" i="1" dirty="0"/>
              <a:t>3. Öfke, olumsuz duyguların başkalarına karşı dışa </a:t>
            </a:r>
            <a:r>
              <a:rPr lang="tr-TR" i="1" dirty="0" err="1"/>
              <a:t>vurumunu</a:t>
            </a:r>
            <a:r>
              <a:rPr lang="tr-TR" i="1" dirty="0"/>
              <a:t> kolaylaştırır. </a:t>
            </a:r>
          </a:p>
          <a:p>
            <a:pPr marL="0" indent="0">
              <a:buNone/>
            </a:pPr>
            <a:r>
              <a:rPr lang="tr-TR" i="1" dirty="0"/>
              <a:t>4. Öfke, kaygının dışsal çatışmalara yönelmesi sonucu, egonun zarar görme ihtimaline karşılık bir savunma oluşturur. </a:t>
            </a:r>
          </a:p>
          <a:p>
            <a:pPr marL="0" indent="0">
              <a:buNone/>
            </a:pPr>
            <a:r>
              <a:rPr lang="tr-TR" i="1" dirty="0"/>
              <a:t>5. Öfke, kişiyi  isteklerini elde etme konusunda daha atılgan bir hale getirir. </a:t>
            </a:r>
          </a:p>
          <a:p>
            <a:pPr marL="0" indent="0">
              <a:buNone/>
            </a:pPr>
            <a:r>
              <a:rPr lang="tr-TR" i="1" dirty="0"/>
              <a:t>6. Öfke, kişiyi tahrik edildiğine ilişkin uyarır. </a:t>
            </a:r>
          </a:p>
          <a:p>
            <a:endParaRPr lang="tr-TR" dirty="0"/>
          </a:p>
        </p:txBody>
      </p:sp>
    </p:spTree>
    <p:extLst>
      <p:ext uri="{BB962C8B-B14F-4D97-AF65-F5344CB8AC3E}">
        <p14:creationId xmlns:p14="http://schemas.microsoft.com/office/powerpoint/2010/main" val="4124651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5D242-768C-4F3E-B8B6-1473444BB449}"/>
              </a:ext>
            </a:extLst>
          </p:cNvPr>
          <p:cNvSpPr>
            <a:spLocks noGrp="1"/>
          </p:cNvSpPr>
          <p:nvPr>
            <p:ph type="title"/>
          </p:nvPr>
        </p:nvSpPr>
        <p:spPr/>
        <p:txBody>
          <a:bodyPr/>
          <a:lstStyle/>
          <a:p>
            <a:r>
              <a:rPr lang="tr-TR" dirty="0">
                <a:solidFill>
                  <a:srgbClr val="00B050"/>
                </a:solidFill>
              </a:rPr>
              <a:t>Öfkeye Yol Açan Nedenler</a:t>
            </a:r>
          </a:p>
        </p:txBody>
      </p:sp>
      <p:sp>
        <p:nvSpPr>
          <p:cNvPr id="3" name="İçerik Yer Tutucusu 2">
            <a:extLst>
              <a:ext uri="{FF2B5EF4-FFF2-40B4-BE49-F238E27FC236}">
                <a16:creationId xmlns:a16="http://schemas.microsoft.com/office/drawing/2014/main" id="{113F0DC8-2BB9-4CD8-AD39-9C1C722A35DE}"/>
              </a:ext>
            </a:extLst>
          </p:cNvPr>
          <p:cNvSpPr>
            <a:spLocks noGrp="1"/>
          </p:cNvSpPr>
          <p:nvPr>
            <p:ph idx="1"/>
          </p:nvPr>
        </p:nvSpPr>
        <p:spPr>
          <a:xfrm>
            <a:off x="439383" y="1166019"/>
            <a:ext cx="8229600" cy="4207198"/>
          </a:xfrm>
        </p:spPr>
        <p:txBody>
          <a:bodyPr>
            <a:normAutofit fontScale="55000" lnSpcReduction="20000"/>
          </a:bodyPr>
          <a:lstStyle/>
          <a:p>
            <a:pPr marL="0" indent="0">
              <a:buNone/>
            </a:pPr>
            <a:r>
              <a:rPr lang="tr-TR" dirty="0"/>
              <a:t>    Öfkeye yol açan nedenler şu şekilde sıralanabilir(Bayrak, s. 123, 2013): </a:t>
            </a:r>
          </a:p>
          <a:p>
            <a:pPr marL="514350" indent="-514350">
              <a:buFont typeface="+mj-lt"/>
              <a:buAutoNum type="arabicPeriod"/>
            </a:pPr>
            <a:r>
              <a:rPr lang="tr-TR" dirty="0"/>
              <a:t>Bireyin adaletsiz bir şekilde davranış gördüğünü hissetmesi, </a:t>
            </a:r>
          </a:p>
          <a:p>
            <a:pPr marL="514350" indent="-514350">
              <a:buFont typeface="+mj-lt"/>
              <a:buAutoNum type="arabicPeriod"/>
            </a:pPr>
            <a:r>
              <a:rPr lang="tr-TR" dirty="0"/>
              <a:t>Bireyin olumsuz olayları kontrol edilebileceğine olan inancı, </a:t>
            </a:r>
          </a:p>
          <a:p>
            <a:pPr marL="514350" indent="-514350">
              <a:buFont typeface="+mj-lt"/>
              <a:buAutoNum type="arabicPeriod"/>
            </a:pPr>
            <a:r>
              <a:rPr lang="tr-TR" dirty="0"/>
              <a:t>Uğratılan zararın kasıtlı olduğu kanaatinin oluşması, </a:t>
            </a:r>
          </a:p>
          <a:p>
            <a:pPr marL="514350" indent="-514350">
              <a:buFont typeface="+mj-lt"/>
              <a:buAutoNum type="arabicPeriod"/>
            </a:pPr>
            <a:r>
              <a:rPr lang="tr-TR" dirty="0"/>
              <a:t>Başkalarını suçlamanın uygun olduğunun kabul edilmesi,</a:t>
            </a:r>
          </a:p>
          <a:p>
            <a:pPr marL="514350" indent="-514350">
              <a:buFont typeface="+mj-lt"/>
              <a:buAutoNum type="arabicPeriod"/>
            </a:pPr>
            <a:r>
              <a:rPr lang="tr-TR" dirty="0"/>
              <a:t>Birinin saldırısına uğradığı ya da tehlikeye atıldığı inancı ile ilişkilendirme yapılması, </a:t>
            </a:r>
          </a:p>
          <a:p>
            <a:pPr marL="514350" indent="-514350">
              <a:buFont typeface="+mj-lt"/>
              <a:buAutoNum type="arabicPeriod"/>
            </a:pPr>
            <a:r>
              <a:rPr lang="tr-TR" dirty="0"/>
              <a:t>Birilerinin istediklerini yapma konusunda sürekli engel çıkarttığını düşünmesi,</a:t>
            </a:r>
          </a:p>
          <a:p>
            <a:pPr marL="514350" indent="-514350">
              <a:buFont typeface="+mj-lt"/>
              <a:buAutoNum type="arabicPeriod"/>
            </a:pPr>
            <a:r>
              <a:rPr lang="tr-TR" dirty="0"/>
              <a:t>Başkalarının soruna yönelik abartılı bilgi vermesi ya da bu yönde tahrik edici telkinlerde bulunması, </a:t>
            </a:r>
          </a:p>
          <a:p>
            <a:pPr marL="514350" indent="-514350">
              <a:buFont typeface="+mj-lt"/>
              <a:buAutoNum type="arabicPeriod"/>
            </a:pPr>
            <a:r>
              <a:rPr lang="tr-TR" dirty="0"/>
              <a:t>Öfke yaşantısı olan bireylerin öfkelerini göstermek yoluyla sorunu çözebileceklerine inanması, </a:t>
            </a:r>
          </a:p>
          <a:p>
            <a:pPr marL="514350" indent="-514350">
              <a:buFont typeface="+mj-lt"/>
              <a:buAutoNum type="arabicPeriod"/>
            </a:pPr>
            <a:r>
              <a:rPr lang="tr-TR" dirty="0"/>
              <a:t>Bireyin başkaları tarafından hafife alınması, </a:t>
            </a:r>
            <a:endParaRPr lang="tr-TR" b="1" dirty="0"/>
          </a:p>
          <a:p>
            <a:pPr marL="514350" indent="-514350">
              <a:buFont typeface="+mj-lt"/>
              <a:buAutoNum type="arabicPeriod"/>
            </a:pPr>
            <a:r>
              <a:rPr lang="tr-TR" dirty="0"/>
              <a:t>Bireyin beklentilerine uygun biçimde yanıtlanmayan ya da var olan algıya yeterince uygun olmayan durumların olması.</a:t>
            </a:r>
          </a:p>
          <a:p>
            <a:endParaRPr lang="tr-TR" dirty="0"/>
          </a:p>
        </p:txBody>
      </p:sp>
    </p:spTree>
    <p:extLst>
      <p:ext uri="{BB962C8B-B14F-4D97-AF65-F5344CB8AC3E}">
        <p14:creationId xmlns:p14="http://schemas.microsoft.com/office/powerpoint/2010/main" val="1721972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615BEE-0A28-4B57-886A-363FBBF57AA7}"/>
              </a:ext>
            </a:extLst>
          </p:cNvPr>
          <p:cNvSpPr>
            <a:spLocks noGrp="1"/>
          </p:cNvSpPr>
          <p:nvPr>
            <p:ph type="title"/>
          </p:nvPr>
        </p:nvSpPr>
        <p:spPr/>
        <p:txBody>
          <a:bodyPr/>
          <a:lstStyle/>
          <a:p>
            <a:r>
              <a:rPr lang="tr-TR" dirty="0">
                <a:solidFill>
                  <a:srgbClr val="00B050"/>
                </a:solidFill>
              </a:rPr>
              <a:t>Öfke kontrolü</a:t>
            </a:r>
          </a:p>
        </p:txBody>
      </p:sp>
      <p:sp>
        <p:nvSpPr>
          <p:cNvPr id="3" name="İçerik Yer Tutucusu 2">
            <a:extLst>
              <a:ext uri="{FF2B5EF4-FFF2-40B4-BE49-F238E27FC236}">
                <a16:creationId xmlns:a16="http://schemas.microsoft.com/office/drawing/2014/main" id="{95D17FA4-6A45-4A96-82CC-0348FC4BA44E}"/>
              </a:ext>
            </a:extLst>
          </p:cNvPr>
          <p:cNvSpPr>
            <a:spLocks noGrp="1"/>
          </p:cNvSpPr>
          <p:nvPr>
            <p:ph idx="1"/>
          </p:nvPr>
        </p:nvSpPr>
        <p:spPr>
          <a:xfrm>
            <a:off x="457200" y="1400811"/>
            <a:ext cx="8229600" cy="4525963"/>
          </a:xfrm>
        </p:spPr>
        <p:txBody>
          <a:bodyPr>
            <a:normAutofit fontScale="70000" lnSpcReduction="20000"/>
          </a:bodyPr>
          <a:lstStyle/>
          <a:p>
            <a:pPr marL="0" indent="0" algn="just">
              <a:buNone/>
            </a:pPr>
            <a:r>
              <a:rPr lang="tr-TR" dirty="0"/>
              <a:t>Öfke düzeyi kişiden kişiye genetik ya da fizyolojik nedenlerden dolayı değişebilir. Huysuzluk, alınganlık ve çabuk sinirlenme gibi davranışların çok erken yaşlarda itibaren görüldüğüne ilişkin bulgular vardır (</a:t>
            </a:r>
            <a:r>
              <a:rPr lang="tr-TR" dirty="0" err="1"/>
              <a:t>Kökdemir</a:t>
            </a:r>
            <a:r>
              <a:rPr lang="tr-TR" dirty="0"/>
              <a:t> 2004).</a:t>
            </a:r>
          </a:p>
          <a:p>
            <a:pPr marL="0" indent="0" algn="just">
              <a:buNone/>
            </a:pPr>
            <a:endParaRPr lang="tr-TR" dirty="0"/>
          </a:p>
          <a:p>
            <a:pPr marL="0" indent="0" algn="just">
              <a:buNone/>
            </a:pPr>
            <a:r>
              <a:rPr lang="tr-TR" dirty="0"/>
              <a:t>Kadınlar da erkekler kadar ve onlara benzer yoğunlukta ve benzer nedenlerle öfkelenmekte, erkekler kadınlara göre öfkelerini daha doğrudan ifade ederken, kadınlar öfkelerini daha dolaylı biçimde  ifade etmektedir (</a:t>
            </a:r>
            <a:r>
              <a:rPr lang="tr-TR" dirty="0" err="1"/>
              <a:t>Balkaya</a:t>
            </a:r>
            <a:r>
              <a:rPr lang="tr-TR" dirty="0"/>
              <a:t>, Şahin, 2003). </a:t>
            </a:r>
          </a:p>
          <a:p>
            <a:pPr marL="0" indent="0" algn="just">
              <a:buNone/>
            </a:pPr>
            <a:endParaRPr lang="tr-TR" dirty="0"/>
          </a:p>
          <a:p>
            <a:pPr marL="0" indent="0" algn="just">
              <a:buNone/>
            </a:pPr>
            <a:r>
              <a:rPr lang="tr-TR" dirty="0"/>
              <a:t>"Öfkeyi  saldırganlıktan uzak, şiddet içermeyen, kişinin kendisine ve çevresindekilere zarar vermeyecek şekilde duygusunu ifade etme becerisi kazanmaya öfke kontrolü” denir (</a:t>
            </a:r>
            <a:r>
              <a:rPr lang="tr-TR" dirty="0" err="1"/>
              <a:t>Kökdemir</a:t>
            </a:r>
            <a:r>
              <a:rPr lang="tr-TR" dirty="0"/>
              <a:t> 2004). </a:t>
            </a:r>
          </a:p>
        </p:txBody>
      </p:sp>
    </p:spTree>
    <p:extLst>
      <p:ext uri="{BB962C8B-B14F-4D97-AF65-F5344CB8AC3E}">
        <p14:creationId xmlns:p14="http://schemas.microsoft.com/office/powerpoint/2010/main" val="3936701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2AD8F-C710-49CE-AAA7-0757D449F7B5}"/>
              </a:ext>
            </a:extLst>
          </p:cNvPr>
          <p:cNvSpPr>
            <a:spLocks noGrp="1"/>
          </p:cNvSpPr>
          <p:nvPr>
            <p:ph type="title"/>
          </p:nvPr>
        </p:nvSpPr>
        <p:spPr/>
        <p:txBody>
          <a:bodyPr/>
          <a:lstStyle/>
          <a:p>
            <a:r>
              <a:rPr lang="tr-TR" dirty="0">
                <a:solidFill>
                  <a:srgbClr val="00B050"/>
                </a:solidFill>
              </a:rPr>
              <a:t>Öfke kontrolü</a:t>
            </a:r>
          </a:p>
        </p:txBody>
      </p:sp>
      <p:sp>
        <p:nvSpPr>
          <p:cNvPr id="3" name="İçerik Yer Tutucusu 2">
            <a:extLst>
              <a:ext uri="{FF2B5EF4-FFF2-40B4-BE49-F238E27FC236}">
                <a16:creationId xmlns:a16="http://schemas.microsoft.com/office/drawing/2014/main" id="{B70647D9-590A-4806-AB16-4C74BCB907AC}"/>
              </a:ext>
            </a:extLst>
          </p:cNvPr>
          <p:cNvSpPr>
            <a:spLocks noGrp="1"/>
          </p:cNvSpPr>
          <p:nvPr>
            <p:ph idx="1"/>
          </p:nvPr>
        </p:nvSpPr>
        <p:spPr/>
        <p:txBody>
          <a:bodyPr>
            <a:normAutofit fontScale="92500" lnSpcReduction="20000"/>
          </a:bodyPr>
          <a:lstStyle/>
          <a:p>
            <a:pPr algn="just"/>
            <a:r>
              <a:rPr lang="tr-TR" sz="3000" dirty="0"/>
              <a:t>Öfke kontrolünü öğretirken, kişinin kendi kişiliğine, yaşam tarzına uygun yöntemi uygulaması sağlanmalıdır (</a:t>
            </a:r>
            <a:r>
              <a:rPr lang="tr-TR" sz="3000" dirty="0" err="1"/>
              <a:t>Kökdemir</a:t>
            </a:r>
            <a:r>
              <a:rPr lang="tr-TR" sz="3000" dirty="0"/>
              <a:t> 2004).  Öfke kontrolü için hazırlanan eğitim programları ile  «çatışma çözme, ben dilinin kullanım gücünü fark etme, öfkeliyken duygu ve düşünceleri ben diliyle ifade etmeye yardımcı olma, sözel ve fiziksel olarak öfkeye verilen tepkilerin ve sonuçlarının farkında olmayı öğrenme, öfke ve çatışmayı uyaran çevresel uyarıcıların çevresel koşulların farkına varmayı sağlama gibi davranışların kazandırılması» söz konusudur  (Korkut, 2004).</a:t>
            </a:r>
          </a:p>
          <a:p>
            <a:endParaRPr lang="tr-TR" dirty="0"/>
          </a:p>
        </p:txBody>
      </p:sp>
    </p:spTree>
    <p:extLst>
      <p:ext uri="{BB962C8B-B14F-4D97-AF65-F5344CB8AC3E}">
        <p14:creationId xmlns:p14="http://schemas.microsoft.com/office/powerpoint/2010/main" val="3366597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55111A-86E9-450B-83EA-D8FC70E705EA}"/>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A0E6764-0A6D-4B61-A7BF-CF2BA9D9D703}"/>
              </a:ext>
            </a:extLst>
          </p:cNvPr>
          <p:cNvSpPr>
            <a:spLocks noGrp="1"/>
          </p:cNvSpPr>
          <p:nvPr>
            <p:ph idx="1"/>
          </p:nvPr>
        </p:nvSpPr>
        <p:spPr/>
        <p:txBody>
          <a:bodyPr>
            <a:normAutofit fontScale="92500"/>
          </a:bodyPr>
          <a:lstStyle/>
          <a:p>
            <a:pPr marL="0" indent="0" algn="just">
              <a:buNone/>
            </a:pPr>
            <a:r>
              <a:rPr lang="tr-TR" dirty="0"/>
              <a:t>Öfkenin ifade ve kontrol biçimi kişinin eğitimine, çevresine, yaşına cinsiyetine ve kültürel özelliklerine göre değişiklik gösterir(Bayrak, s. 123, 2013). </a:t>
            </a:r>
          </a:p>
          <a:p>
            <a:pPr marL="0" indent="0" algn="just">
              <a:buNone/>
            </a:pPr>
            <a:r>
              <a:rPr lang="tr-TR" dirty="0"/>
              <a:t>Uygun ifade edildiğinde sağlıklı bir duygu olan öfke, problem çözme aracı, öç alma ya da intikam yolu, başkalarını suçlama biçimi, şiddet gösterme ya da suç işleme nedeni, başkalarını kontrol etme ya da  haklı olma yolu olarak görülmemelidir (Soykan, 2003).</a:t>
            </a:r>
          </a:p>
          <a:p>
            <a:endParaRPr lang="tr-TR" dirty="0"/>
          </a:p>
        </p:txBody>
      </p:sp>
    </p:spTree>
    <p:extLst>
      <p:ext uri="{BB962C8B-B14F-4D97-AF65-F5344CB8AC3E}">
        <p14:creationId xmlns:p14="http://schemas.microsoft.com/office/powerpoint/2010/main" val="207572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83B3E6-4165-4FC6-9364-8E83CDDD789C}"/>
              </a:ext>
            </a:extLst>
          </p:cNvPr>
          <p:cNvSpPr>
            <a:spLocks noGrp="1"/>
          </p:cNvSpPr>
          <p:nvPr>
            <p:ph type="title"/>
          </p:nvPr>
        </p:nvSpPr>
        <p:spPr/>
        <p:txBody>
          <a:bodyPr/>
          <a:lstStyle/>
          <a:p>
            <a:r>
              <a:rPr lang="tr-TR" dirty="0">
                <a:solidFill>
                  <a:srgbClr val="00B050"/>
                </a:solidFill>
              </a:rPr>
              <a:t>Öfkenin Belirtileri</a:t>
            </a:r>
          </a:p>
        </p:txBody>
      </p:sp>
      <p:sp>
        <p:nvSpPr>
          <p:cNvPr id="3" name="İçerik Yer Tutucusu 2">
            <a:extLst>
              <a:ext uri="{FF2B5EF4-FFF2-40B4-BE49-F238E27FC236}">
                <a16:creationId xmlns:a16="http://schemas.microsoft.com/office/drawing/2014/main" id="{A9311811-CF01-4C60-AFC8-27CF28D293B9}"/>
              </a:ext>
            </a:extLst>
          </p:cNvPr>
          <p:cNvSpPr>
            <a:spLocks noGrp="1"/>
          </p:cNvSpPr>
          <p:nvPr>
            <p:ph idx="1"/>
          </p:nvPr>
        </p:nvSpPr>
        <p:spPr/>
        <p:txBody>
          <a:bodyPr>
            <a:normAutofit fontScale="92500" lnSpcReduction="20000"/>
          </a:bodyPr>
          <a:lstStyle/>
          <a:p>
            <a:pPr algn="just"/>
            <a:r>
              <a:rPr lang="tr-TR" dirty="0"/>
              <a:t>Öfke  duygusu ile birlikte kişide «kas geriliminin artması, kaşların çatılması, dişlerin gıcırdatılması, ters ters bakma, yumrukları sıkma, yüzün kızarması, titreme hissi, uyuşma hissi, tıkanma hissi (nefes almakta zorluk), vücudun çeşitli bölgelerinde </a:t>
            </a:r>
            <a:r>
              <a:rPr lang="tr-TR" dirty="0" err="1"/>
              <a:t>seyirmeler</a:t>
            </a:r>
            <a:r>
              <a:rPr lang="tr-TR" dirty="0"/>
              <a:t> olması, terleme, kontrol kaybı, sıcaklık hissi, burundan soluma, dudakları ısırma, beynin zonklaması, baş ağrısı ve hareketlerin hızlanması» gibi tepkiler ortaya çıkabilir (</a:t>
            </a:r>
            <a:r>
              <a:rPr lang="tr-TR" dirty="0" err="1"/>
              <a:t>Tavris</a:t>
            </a:r>
            <a:r>
              <a:rPr lang="tr-TR" dirty="0"/>
              <a:t> 1989; </a:t>
            </a:r>
            <a:r>
              <a:rPr lang="tr-TR" dirty="0" err="1"/>
              <a:t>Akt</a:t>
            </a:r>
            <a:r>
              <a:rPr lang="tr-TR" dirty="0"/>
              <a:t>. </a:t>
            </a:r>
            <a:r>
              <a:rPr lang="tr-TR" dirty="0" err="1"/>
              <a:t>Balkaya</a:t>
            </a:r>
            <a:r>
              <a:rPr lang="tr-TR" dirty="0"/>
              <a:t> ve Şahin, 2009).</a:t>
            </a:r>
          </a:p>
        </p:txBody>
      </p:sp>
    </p:spTree>
    <p:extLst>
      <p:ext uri="{BB962C8B-B14F-4D97-AF65-F5344CB8AC3E}">
        <p14:creationId xmlns:p14="http://schemas.microsoft.com/office/powerpoint/2010/main" val="197943909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TotalTime>
  <Words>941</Words>
  <Application>Microsoft Office PowerPoint</Application>
  <PresentationFormat>Ekran Gösterisi (4:3)</PresentationFormat>
  <Paragraphs>64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Çatışma ve Öfke</vt:lpstr>
      <vt:lpstr>Öfke Nedir</vt:lpstr>
      <vt:lpstr>Öfkenin işlevleri</vt:lpstr>
      <vt:lpstr>Öfkenin İşlevleri</vt:lpstr>
      <vt:lpstr>Öfkeye Yol Açan Nedenler</vt:lpstr>
      <vt:lpstr>Öfke kontrolü</vt:lpstr>
      <vt:lpstr>Öfke kontrolü</vt:lpstr>
      <vt:lpstr>PowerPoint Sunusu</vt:lpstr>
      <vt:lpstr>Öfkenin Belirtileri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24</cp:revision>
  <dcterms:created xsi:type="dcterms:W3CDTF">2020-04-29T13:06:54Z</dcterms:created>
  <dcterms:modified xsi:type="dcterms:W3CDTF">2022-04-06T06:55:50Z</dcterms:modified>
</cp:coreProperties>
</file>