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2" d="100"/>
          <a:sy n="52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6DD26-32A4-2A43-990A-6F7E5E73786E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1"/>
          <p:cNvSpPr txBox="1"/>
          <p:nvPr/>
        </p:nvSpPr>
        <p:spPr>
          <a:xfrm>
            <a:off x="2673729" y="1190201"/>
            <a:ext cx="5350597" cy="36907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4000" b="1" spc="-30" dirty="0">
                <a:solidFill>
                  <a:srgbClr val="552112"/>
                </a:solidFill>
                <a:latin typeface="Arial"/>
                <a:ea typeface="Arial"/>
              </a:rPr>
              <a:t>MUKAVEMET</a:t>
            </a:r>
            <a:r>
              <a:rPr lang="en-US" altLang="zh-CN" sz="4000" b="1" spc="40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4000" b="1" spc="-25" dirty="0">
                <a:solidFill>
                  <a:srgbClr val="552112"/>
                </a:solidFill>
                <a:latin typeface="Arial"/>
                <a:ea typeface="Arial"/>
              </a:rPr>
              <a:t>DERSİ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835"/>
              </a:lnSpc>
            </a:pPr>
            <a:endParaRPr lang="en-US" dirty="0" smtClean="0"/>
          </a:p>
          <a:p>
            <a:pPr marL="0" indent="828421">
              <a:lnSpc>
                <a:spcPct val="100000"/>
              </a:lnSpc>
            </a:pPr>
            <a:r>
              <a:rPr lang="en-US" altLang="zh-CN" sz="3600" b="1" spc="-20" dirty="0">
                <a:solidFill>
                  <a:srgbClr val="BF0000"/>
                </a:solidFill>
                <a:latin typeface="Arial"/>
                <a:ea typeface="Arial"/>
              </a:rPr>
              <a:t>(Kesit</a:t>
            </a:r>
            <a:r>
              <a:rPr lang="en-US" altLang="zh-CN" sz="3600" b="1" spc="-1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3600" b="1" spc="-15" dirty="0">
                <a:solidFill>
                  <a:srgbClr val="BF0000"/>
                </a:solidFill>
                <a:latin typeface="Arial"/>
                <a:ea typeface="Arial"/>
              </a:rPr>
              <a:t>Tesirleri)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460"/>
              </a:lnSpc>
            </a:pPr>
            <a:endParaRPr lang="en-US" dirty="0" smtClean="0"/>
          </a:p>
          <a:p>
            <a:pPr indent="344042"/>
            <a:r>
              <a:rPr lang="tr-TR" altLang="zh-CN" sz="2800" b="1" i="1" dirty="0">
                <a:solidFill>
                  <a:srgbClr val="26110C"/>
                </a:solidFill>
                <a:latin typeface="Arial"/>
                <a:ea typeface="Arial"/>
              </a:rPr>
              <a:t>Doç.</a:t>
            </a:r>
            <a:r>
              <a:rPr lang="en-US" altLang="zh-CN" sz="2800" b="1" i="1" dirty="0">
                <a:solidFill>
                  <a:srgbClr val="26110C"/>
                </a:solidFill>
                <a:latin typeface="Arial"/>
                <a:cs typeface="Arial"/>
              </a:rPr>
              <a:t> </a:t>
            </a:r>
            <a:r>
              <a:rPr lang="en-US" altLang="zh-CN" sz="2800" b="1" i="1" dirty="0">
                <a:solidFill>
                  <a:srgbClr val="26110C"/>
                </a:solidFill>
                <a:latin typeface="Arial"/>
                <a:ea typeface="Arial"/>
              </a:rPr>
              <a:t>Dr.</a:t>
            </a:r>
            <a:r>
              <a:rPr lang="en-US" altLang="zh-CN" sz="2800" b="1" i="1" dirty="0">
                <a:solidFill>
                  <a:srgbClr val="26110C"/>
                </a:solidFill>
                <a:latin typeface="Arial"/>
                <a:cs typeface="Arial"/>
              </a:rPr>
              <a:t> </a:t>
            </a:r>
            <a:r>
              <a:rPr lang="tr-TR" altLang="zh-CN" sz="2800" b="1" i="1" dirty="0">
                <a:solidFill>
                  <a:srgbClr val="26110C"/>
                </a:solidFill>
                <a:latin typeface="Arial"/>
                <a:ea typeface="Arial"/>
              </a:rPr>
              <a:t>Havva Eylem POLAT</a:t>
            </a:r>
            <a:endParaRPr lang="en-US" altLang="zh-CN" sz="2800" b="1" i="1" dirty="0">
              <a:solidFill>
                <a:srgbClr val="26110C"/>
              </a:solidFill>
              <a:latin typeface="Arial"/>
              <a:ea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95297" y="573435"/>
            <a:ext cx="2022309" cy="487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dirty="0">
                <a:solidFill>
                  <a:srgbClr val="BF0000"/>
                </a:solidFill>
                <a:latin typeface="Arial"/>
                <a:ea typeface="Arial"/>
              </a:rPr>
              <a:t>Ders</a:t>
            </a:r>
            <a:r>
              <a:rPr lang="en-US" altLang="zh-CN" sz="3200" spc="-3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3200" dirty="0">
                <a:solidFill>
                  <a:srgbClr val="BF0000"/>
                </a:solidFill>
                <a:latin typeface="Arial"/>
                <a:ea typeface="Arial"/>
              </a:rPr>
              <a:t>Planı</a:t>
            </a: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397253" y="1118362"/>
          <a:ext cx="7298308" cy="50546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9058"/>
                <a:gridCol w="6199251"/>
              </a:tblGrid>
              <a:tr h="463550">
                <a:tc>
                  <a:txBody>
                    <a:bodyPr/>
                    <a:lstStyle/>
                    <a:p>
                      <a:pPr>
                        <a:lnSpc>
                          <a:spcPts val="734"/>
                        </a:lnSpc>
                      </a:pPr>
                      <a:endParaRPr lang="en-US" dirty="0" smtClean="0"/>
                    </a:p>
                    <a:p>
                      <a:pPr marL="0" indent="116459">
                        <a:lnSpc>
                          <a:spcPct val="100000"/>
                        </a:lnSpc>
                      </a:pPr>
                      <a:r>
                        <a:rPr lang="en-US" altLang="zh-CN" sz="2000" b="1" spc="-5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HA</a:t>
                      </a:r>
                      <a:r>
                        <a:rPr lang="en-US" altLang="zh-CN" sz="2000" b="1" spc="-44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FTA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734"/>
                        </a:lnSpc>
                      </a:pPr>
                      <a:endParaRPr lang="en-US" dirty="0" smtClean="0"/>
                    </a:p>
                    <a:p>
                      <a:pPr marL="0" indent="56133">
                        <a:lnSpc>
                          <a:spcPct val="100000"/>
                        </a:lnSpc>
                      </a:pPr>
                      <a:r>
                        <a:rPr lang="en-US" altLang="zh-CN" sz="2000" b="1" spc="-25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KO</a:t>
                      </a:r>
                      <a:r>
                        <a:rPr lang="en-US" altLang="zh-CN" sz="2000" b="1" spc="-2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NU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ts val="669"/>
                        </a:lnSpc>
                      </a:pPr>
                      <a:endParaRPr lang="en-US" dirty="0" smtClean="0"/>
                    </a:p>
                    <a:p>
                      <a:pPr marL="0" indent="468503">
                        <a:lnSpc>
                          <a:spcPct val="100000"/>
                        </a:lnSpc>
                      </a:pPr>
                      <a:r>
                        <a:rPr lang="en-US" altLang="zh-CN" sz="2000" spc="-109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709"/>
                        </a:lnSpc>
                      </a:pPr>
                      <a:endParaRPr lang="en-US" dirty="0" smtClean="0"/>
                    </a:p>
                    <a:p>
                      <a:pPr marL="0" indent="56133">
                        <a:lnSpc>
                          <a:spcPct val="100000"/>
                        </a:lnSpc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Giriş,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Mukavemetin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tanımı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ve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genel</a:t>
                      </a:r>
                      <a:r>
                        <a:rPr lang="en-US" altLang="zh-CN" sz="2000" spc="-16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ilkeleri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ts val="669"/>
                        </a:lnSpc>
                      </a:pPr>
                      <a:endParaRPr lang="en-US" dirty="0" smtClean="0"/>
                    </a:p>
                    <a:p>
                      <a:pPr marL="0" indent="468503">
                        <a:lnSpc>
                          <a:spcPct val="100000"/>
                        </a:lnSpc>
                      </a:pPr>
                      <a:r>
                        <a:rPr lang="en-US" altLang="zh-CN" sz="2000" spc="-109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2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709"/>
                        </a:lnSpc>
                      </a:pPr>
                      <a:endParaRPr lang="en-US" dirty="0" smtClean="0"/>
                    </a:p>
                    <a:p>
                      <a:pPr marL="0" indent="56133">
                        <a:lnSpc>
                          <a:spcPct val="100000"/>
                        </a:lnSpc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Mukavemetin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temel</a:t>
                      </a:r>
                      <a:r>
                        <a:rPr lang="en-US" altLang="zh-CN" sz="2000" spc="-11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kavramları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ts val="669"/>
                        </a:lnSpc>
                      </a:pPr>
                      <a:endParaRPr lang="en-US" dirty="0" smtClean="0"/>
                    </a:p>
                    <a:p>
                      <a:pPr marL="0" indent="355727">
                        <a:lnSpc>
                          <a:spcPct val="100000"/>
                        </a:lnSpc>
                      </a:pPr>
                      <a:r>
                        <a:rPr lang="en-US" altLang="zh-CN" sz="2000" spc="-34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3</a:t>
                      </a:r>
                      <a:r>
                        <a:rPr lang="en-US" altLang="zh-CN" sz="2000" spc="-25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</a:t>
                      </a:r>
                      <a:r>
                        <a:rPr lang="en-US" altLang="zh-CN" sz="2000" spc="-4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4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69"/>
                        </a:lnSpc>
                      </a:pPr>
                      <a:endParaRPr lang="en-US" dirty="0" smtClean="0"/>
                    </a:p>
                    <a:p>
                      <a:pPr marL="0" indent="56133">
                        <a:lnSpc>
                          <a:spcPct val="100000"/>
                        </a:lnSpc>
                      </a:pPr>
                      <a:r>
                        <a:rPr lang="en-US" altLang="zh-CN" sz="2000" spc="-1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Normal</a:t>
                      </a:r>
                      <a:r>
                        <a:rPr lang="en-US" altLang="zh-CN" sz="2000" spc="-25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2000" spc="-5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kuvvet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ts val="669"/>
                        </a:lnSpc>
                      </a:pPr>
                      <a:endParaRPr lang="en-US" dirty="0" smtClean="0"/>
                    </a:p>
                    <a:p>
                      <a:pPr marL="0" indent="355727">
                        <a:lnSpc>
                          <a:spcPct val="100000"/>
                        </a:lnSpc>
                      </a:pPr>
                      <a:r>
                        <a:rPr lang="en-US" altLang="zh-CN" sz="2000" spc="-34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5</a:t>
                      </a:r>
                      <a:r>
                        <a:rPr lang="en-US" altLang="zh-CN" sz="2000" spc="-25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</a:t>
                      </a:r>
                      <a:r>
                        <a:rPr lang="en-US" altLang="zh-CN" sz="2000" spc="-4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6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69"/>
                        </a:lnSpc>
                      </a:pPr>
                      <a:endParaRPr lang="en-US" dirty="0" smtClean="0"/>
                    </a:p>
                    <a:p>
                      <a:pPr marL="0" indent="56133">
                        <a:lnSpc>
                          <a:spcPct val="100000"/>
                        </a:lnSpc>
                      </a:pPr>
                      <a:r>
                        <a:rPr lang="en-US" altLang="zh-CN" sz="2000" spc="-5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Gerilme</a:t>
                      </a:r>
                      <a:r>
                        <a:rPr lang="en-US" altLang="zh-CN" sz="2000" spc="-35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2000" spc="-5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analizi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ts val="669"/>
                        </a:lnSpc>
                      </a:pPr>
                      <a:endParaRPr lang="en-US" dirty="0" smtClean="0"/>
                    </a:p>
                    <a:p>
                      <a:pPr marL="0" indent="468503">
                        <a:lnSpc>
                          <a:spcPct val="100000"/>
                        </a:lnSpc>
                      </a:pPr>
                      <a:r>
                        <a:rPr lang="en-US" altLang="zh-CN" sz="2000" spc="-109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7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709"/>
                        </a:lnSpc>
                      </a:pPr>
                      <a:endParaRPr lang="en-US" dirty="0" smtClean="0"/>
                    </a:p>
                    <a:p>
                      <a:pPr marL="0" indent="56133">
                        <a:lnSpc>
                          <a:spcPct val="100000"/>
                        </a:lnSpc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Şekil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değiştirme</a:t>
                      </a:r>
                      <a:r>
                        <a:rPr lang="en-US" altLang="zh-CN" sz="2000" spc="-1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analizi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ts val="669"/>
                        </a:lnSpc>
                      </a:pPr>
                      <a:endParaRPr lang="en-US" dirty="0" smtClean="0"/>
                    </a:p>
                    <a:p>
                      <a:pPr marL="0" indent="468503">
                        <a:lnSpc>
                          <a:spcPct val="100000"/>
                        </a:lnSpc>
                      </a:pPr>
                      <a:r>
                        <a:rPr lang="en-US" altLang="zh-CN" sz="2000" spc="-109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8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709"/>
                        </a:lnSpc>
                      </a:pPr>
                      <a:endParaRPr lang="en-US" dirty="0" smtClean="0"/>
                    </a:p>
                    <a:p>
                      <a:pPr marL="0" indent="56133">
                        <a:lnSpc>
                          <a:spcPct val="100000"/>
                        </a:lnSpc>
                      </a:pPr>
                      <a:r>
                        <a:rPr lang="en-US" altLang="zh-CN" sz="2000" spc="-15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Aras</a:t>
                      </a:r>
                      <a:r>
                        <a:rPr lang="en-US" altLang="zh-CN" sz="2000" spc="-1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ınavı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ts val="675"/>
                        </a:lnSpc>
                      </a:pPr>
                      <a:endParaRPr lang="en-US" dirty="0" smtClean="0"/>
                    </a:p>
                    <a:p>
                      <a:pPr marL="0" indent="284099">
                        <a:lnSpc>
                          <a:spcPct val="100000"/>
                        </a:lnSpc>
                      </a:pPr>
                      <a:r>
                        <a:rPr lang="en-US" altLang="zh-CN" sz="2000" spc="-25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9</a:t>
                      </a:r>
                      <a:r>
                        <a:rPr lang="en-US" altLang="zh-CN" sz="2000" spc="-15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</a:t>
                      </a:r>
                      <a:r>
                        <a:rPr lang="en-US" altLang="zh-CN" sz="2000" spc="-3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10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75"/>
                        </a:lnSpc>
                      </a:pPr>
                      <a:endParaRPr lang="en-US" dirty="0" smtClean="0"/>
                    </a:p>
                    <a:p>
                      <a:pPr marL="0" indent="56133">
                        <a:lnSpc>
                          <a:spcPct val="100000"/>
                        </a:lnSpc>
                      </a:pPr>
                      <a:r>
                        <a:rPr lang="en-US" altLang="zh-CN" sz="2000" spc="-1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Kesme</a:t>
                      </a:r>
                      <a:r>
                        <a:rPr lang="en-US" altLang="zh-CN" sz="2000" spc="-2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2000" spc="-5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etkisi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ts val="675"/>
                        </a:lnSpc>
                      </a:pPr>
                      <a:endParaRPr lang="en-US" dirty="0" smtClean="0"/>
                    </a:p>
                    <a:p>
                      <a:pPr marL="0" indent="407543">
                        <a:lnSpc>
                          <a:spcPct val="100000"/>
                        </a:lnSpc>
                      </a:pPr>
                      <a:r>
                        <a:rPr lang="en-US" altLang="zh-CN" sz="2000" spc="-125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11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715"/>
                        </a:lnSpc>
                      </a:pPr>
                      <a:endParaRPr lang="en-US" dirty="0" smtClean="0"/>
                    </a:p>
                    <a:p>
                      <a:pPr marL="0" indent="56133">
                        <a:lnSpc>
                          <a:spcPct val="100000"/>
                        </a:lnSpc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Kirişlerde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kesit</a:t>
                      </a:r>
                      <a:r>
                        <a:rPr lang="en-US" altLang="zh-CN" sz="2000" spc="-104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tesirleri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225">
                <a:tc>
                  <a:txBody>
                    <a:bodyPr/>
                    <a:lstStyle/>
                    <a:p>
                      <a:pPr>
                        <a:lnSpc>
                          <a:spcPts val="675"/>
                        </a:lnSpc>
                      </a:pPr>
                      <a:endParaRPr lang="en-US" dirty="0" smtClean="0"/>
                    </a:p>
                    <a:p>
                      <a:pPr marL="0" indent="213995">
                        <a:lnSpc>
                          <a:spcPct val="100000"/>
                        </a:lnSpc>
                      </a:pPr>
                      <a:r>
                        <a:rPr lang="en-US" altLang="zh-CN" sz="2000" spc="-2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12</a:t>
                      </a:r>
                      <a:r>
                        <a:rPr lang="en-US" altLang="zh-CN" sz="2000" spc="-1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</a:t>
                      </a:r>
                      <a:r>
                        <a:rPr lang="en-US" altLang="zh-CN" sz="2000" spc="-2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13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715"/>
                        </a:lnSpc>
                      </a:pPr>
                      <a:endParaRPr lang="en-US" dirty="0" smtClean="0"/>
                    </a:p>
                    <a:p>
                      <a:pPr marL="0" indent="56133">
                        <a:lnSpc>
                          <a:spcPct val="100000"/>
                        </a:lnSpc>
                      </a:pPr>
                      <a:r>
                        <a:rPr lang="en-US" altLang="zh-CN" sz="2000" spc="-1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Eğilme</a:t>
                      </a:r>
                      <a:r>
                        <a:rPr lang="en-US" altLang="zh-CN" sz="2000" spc="-5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2000" spc="-5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etkisi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>
                        <a:lnSpc>
                          <a:spcPts val="675"/>
                        </a:lnSpc>
                      </a:pPr>
                      <a:endParaRPr lang="en-US" dirty="0" smtClean="0"/>
                    </a:p>
                    <a:p>
                      <a:pPr marL="0" indent="213995">
                        <a:lnSpc>
                          <a:spcPct val="100000"/>
                        </a:lnSpc>
                      </a:pPr>
                      <a:r>
                        <a:rPr lang="en-US" altLang="zh-CN" sz="2000" spc="-2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14</a:t>
                      </a:r>
                      <a:r>
                        <a:rPr lang="en-US" altLang="zh-CN" sz="2000" spc="-1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</a:t>
                      </a:r>
                      <a:r>
                        <a:rPr lang="en-US" altLang="zh-CN" sz="2000" spc="-2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15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75"/>
                        </a:lnSpc>
                      </a:pPr>
                      <a:endParaRPr lang="en-US" dirty="0" smtClean="0"/>
                    </a:p>
                    <a:p>
                      <a:pPr marL="0" indent="56133">
                        <a:lnSpc>
                          <a:spcPct val="100000"/>
                        </a:lnSpc>
                      </a:pPr>
                      <a:r>
                        <a:rPr lang="en-US" altLang="zh-CN" sz="2000" spc="-5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Burkulma</a:t>
                      </a:r>
                      <a:r>
                        <a:rPr lang="en-US" altLang="zh-CN" sz="2000" spc="-35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2000" spc="-5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etkisi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6"/>
          <p:cNvSpPr txBox="1"/>
          <p:nvPr/>
        </p:nvSpPr>
        <p:spPr>
          <a:xfrm>
            <a:off x="1432813" y="584321"/>
            <a:ext cx="7509335" cy="28178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93980">
              <a:lnSpc>
                <a:spcPct val="100000"/>
              </a:lnSpc>
            </a:pPr>
            <a:r>
              <a:rPr lang="en-US" altLang="zh-CN" sz="3600" spc="-10" dirty="0">
                <a:solidFill>
                  <a:srgbClr val="BF0000"/>
                </a:solidFill>
                <a:latin typeface="Arial"/>
                <a:ea typeface="Arial"/>
              </a:rPr>
              <a:t>Yararlanılan</a:t>
            </a:r>
            <a:r>
              <a:rPr lang="en-US" altLang="zh-CN" sz="3600" spc="-3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3600" spc="-15" dirty="0">
                <a:solidFill>
                  <a:srgbClr val="BF0000"/>
                </a:solidFill>
                <a:latin typeface="Arial"/>
                <a:ea typeface="Arial"/>
              </a:rPr>
              <a:t>Kaynaklar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854"/>
              </a:lnSpc>
            </a:pPr>
            <a:endParaRPr lang="en-US" dirty="0" smtClean="0"/>
          </a:p>
          <a:p>
            <a:pPr marL="283463" indent="-283463" hangingPunct="0">
              <a:lnSpc>
                <a:spcPct val="100000"/>
              </a:lnSpc>
            </a:pPr>
            <a:r>
              <a:rPr lang="en-US" altLang="zh-CN" sz="1900" dirty="0">
                <a:solidFill>
                  <a:srgbClr val="3790A6"/>
                </a:solidFill>
                <a:latin typeface="Wingdings"/>
                <a:ea typeface="Wingdings"/>
              </a:rPr>
              <a:t></a:t>
            </a:r>
            <a:r>
              <a:rPr lang="en-US" altLang="zh-CN" sz="1900" dirty="0">
                <a:solidFill>
                  <a:srgbClr val="3790A6"/>
                </a:solidFill>
                <a:latin typeface="Wingdings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Girgin,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İ.,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Beyribey,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M.,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1990.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i="1" dirty="0">
                <a:solidFill>
                  <a:srgbClr val="000000"/>
                </a:solidFill>
                <a:latin typeface="Arial"/>
                <a:ea typeface="Arial"/>
              </a:rPr>
              <a:t>Mukavemet.</a:t>
            </a:r>
            <a:r>
              <a:rPr lang="en-US" altLang="zh-CN" sz="2400" i="1" spc="17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A.Ü.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Ziraat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Fakültesi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Yayınları: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1191,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Ders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Kitabı:</a:t>
            </a:r>
            <a:r>
              <a:rPr lang="en-US" altLang="zh-CN" sz="2400" spc="-19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341,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Ankara</a:t>
            </a:r>
            <a:r>
              <a:rPr lang="en-US" altLang="zh-CN" sz="2400" spc="-15" dirty="0">
                <a:solidFill>
                  <a:srgbClr val="000000"/>
                </a:solidFill>
                <a:latin typeface="Arial"/>
                <a:ea typeface="Arial"/>
              </a:rPr>
              <a:t>.</a:t>
            </a:r>
          </a:p>
          <a:p>
            <a:pPr>
              <a:lnSpc>
                <a:spcPts val="605"/>
              </a:lnSpc>
            </a:pPr>
            <a:endParaRPr lang="en-US" dirty="0" smtClean="0"/>
          </a:p>
          <a:p>
            <a:pPr marL="283463" indent="-283463" hangingPunct="0">
              <a:lnSpc>
                <a:spcPct val="100000"/>
              </a:lnSpc>
            </a:pPr>
            <a:r>
              <a:rPr lang="en-US" altLang="zh-CN" sz="1900" dirty="0">
                <a:solidFill>
                  <a:srgbClr val="3790A6"/>
                </a:solidFill>
                <a:latin typeface="Wingdings"/>
                <a:ea typeface="Wingdings"/>
              </a:rPr>
              <a:t></a:t>
            </a:r>
            <a:r>
              <a:rPr lang="en-US" altLang="zh-CN" sz="1900" spc="150" dirty="0">
                <a:solidFill>
                  <a:srgbClr val="3790A6"/>
                </a:solidFill>
                <a:latin typeface="Wingdings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Omurtag,</a:t>
            </a:r>
            <a:r>
              <a:rPr lang="en-US" altLang="zh-CN" sz="24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M.,</a:t>
            </a:r>
            <a:r>
              <a:rPr lang="en-US" altLang="zh-CN" sz="24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2012.,</a:t>
            </a:r>
            <a:r>
              <a:rPr lang="en-US" altLang="zh-CN" sz="24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i="1" dirty="0">
                <a:solidFill>
                  <a:srgbClr val="000000"/>
                </a:solidFill>
                <a:latin typeface="Arial"/>
                <a:ea typeface="Arial"/>
              </a:rPr>
              <a:t>Mukavemet</a:t>
            </a:r>
            <a:r>
              <a:rPr lang="en-US" altLang="zh-CN" sz="2400" i="1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i="1" dirty="0">
                <a:solidFill>
                  <a:srgbClr val="000000"/>
                </a:solidFill>
                <a:latin typeface="Arial"/>
                <a:ea typeface="Arial"/>
              </a:rPr>
              <a:t>I.</a:t>
            </a:r>
            <a:r>
              <a:rPr lang="en-US" altLang="zh-CN" sz="2400" i="1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Birsen</a:t>
            </a:r>
            <a:r>
              <a:rPr lang="en-US" altLang="zh-CN" sz="24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yayınevi,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İstanbul,</a:t>
            </a:r>
            <a:r>
              <a:rPr lang="en-US" altLang="zh-CN" sz="240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-10" dirty="0">
                <a:solidFill>
                  <a:srgbClr val="000000"/>
                </a:solidFill>
                <a:latin typeface="Arial"/>
                <a:ea typeface="Arial"/>
              </a:rPr>
              <a:t>472</a:t>
            </a:r>
            <a:r>
              <a:rPr lang="en-US" altLang="zh-CN" sz="2400" spc="-5" dirty="0">
                <a:solidFill>
                  <a:srgbClr val="000000"/>
                </a:solidFill>
                <a:latin typeface="Arial"/>
                <a:ea typeface="Arial"/>
              </a:rPr>
              <a:t>s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8"/>
          <p:cNvSpPr txBox="1"/>
          <p:nvPr/>
        </p:nvSpPr>
        <p:spPr>
          <a:xfrm>
            <a:off x="3735959" y="281559"/>
            <a:ext cx="3026097" cy="5486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600" b="1" dirty="0">
                <a:solidFill>
                  <a:srgbClr val="552112"/>
                </a:solidFill>
                <a:latin typeface="Arial"/>
                <a:ea typeface="Arial"/>
              </a:rPr>
              <a:t>Kesit</a:t>
            </a:r>
            <a:r>
              <a:rPr lang="en-US" altLang="zh-CN" sz="3600" b="1" spc="5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3600" b="1" dirty="0">
                <a:solidFill>
                  <a:srgbClr val="552112"/>
                </a:solidFill>
                <a:latin typeface="Arial"/>
                <a:ea typeface="Arial"/>
              </a:rPr>
              <a:t>tesirleri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61566" y="957138"/>
            <a:ext cx="7535667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1080515" algn="l"/>
                <a:tab pos="2880614" algn="l"/>
                <a:tab pos="4647311" algn="l"/>
                <a:tab pos="5950585" algn="l"/>
              </a:tabLst>
            </a:pPr>
            <a:r>
              <a:rPr lang="en-US" altLang="zh-CN" sz="1900" spc="-405" dirty="0">
                <a:solidFill>
                  <a:srgbClr val="3790A6"/>
                </a:solidFill>
                <a:latin typeface="Wingdings"/>
                <a:ea typeface="Wingdings"/>
              </a:rPr>
              <a:t></a:t>
            </a:r>
            <a:r>
              <a:rPr lang="en-US" altLang="zh-CN" sz="1900" spc="-405" dirty="0">
                <a:solidFill>
                  <a:srgbClr val="3790A6"/>
                </a:solidFill>
                <a:latin typeface="Wingdings"/>
                <a:cs typeface="Wingdings"/>
              </a:rPr>
              <a:t> </a:t>
            </a:r>
            <a:r>
              <a:rPr lang="en-US" altLang="zh-CN" sz="2400" spc="-254" dirty="0">
                <a:solidFill>
                  <a:srgbClr val="000000"/>
                </a:solidFill>
                <a:latin typeface="Arial"/>
                <a:ea typeface="Arial"/>
              </a:rPr>
              <a:t>Dış	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kuvvetlerin	etkisindeki	</a:t>
            </a:r>
            <a:r>
              <a:rPr lang="en-US" altLang="zh-CN" sz="2400" spc="-5" dirty="0">
                <a:solidFill>
                  <a:srgbClr val="000000"/>
                </a:solidFill>
                <a:latin typeface="Arial"/>
                <a:ea typeface="Arial"/>
              </a:rPr>
              <a:t>taşıyıcı	sistemlerin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45030" y="1323263"/>
            <a:ext cx="7253498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400" spc="40" dirty="0">
                <a:solidFill>
                  <a:srgbClr val="000000"/>
                </a:solidFill>
                <a:latin typeface="Arial"/>
                <a:ea typeface="Arial"/>
              </a:rPr>
              <a:t>elemanlarında</a:t>
            </a:r>
            <a:r>
              <a:rPr lang="en-US" altLang="zh-CN" sz="2400" spc="2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spc="44" dirty="0">
                <a:solidFill>
                  <a:srgbClr val="000000"/>
                </a:solidFill>
                <a:latin typeface="Arial"/>
                <a:ea typeface="Arial"/>
              </a:rPr>
              <a:t>oluşan</a:t>
            </a:r>
            <a:r>
              <a:rPr lang="en-US" altLang="zh-CN" sz="2400" spc="2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spc="34" dirty="0">
                <a:solidFill>
                  <a:srgbClr val="000000"/>
                </a:solidFill>
                <a:latin typeface="Arial"/>
                <a:ea typeface="Arial"/>
              </a:rPr>
              <a:t>iç</a:t>
            </a:r>
            <a:r>
              <a:rPr lang="en-US" altLang="zh-CN" sz="2400" spc="3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spc="34" dirty="0">
                <a:solidFill>
                  <a:srgbClr val="000000"/>
                </a:solidFill>
                <a:latin typeface="Arial"/>
                <a:ea typeface="Arial"/>
              </a:rPr>
              <a:t>kuvvetlerin</a:t>
            </a:r>
            <a:r>
              <a:rPr lang="en-US" altLang="zh-CN" sz="2400" spc="2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spc="40" dirty="0">
                <a:solidFill>
                  <a:srgbClr val="000000"/>
                </a:solidFill>
                <a:latin typeface="Arial"/>
                <a:ea typeface="Arial"/>
              </a:rPr>
              <a:t>incelenmesi,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45030" y="1689024"/>
            <a:ext cx="7252585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1996694" algn="l"/>
                <a:tab pos="4331842" algn="l"/>
                <a:tab pos="6328537" algn="l"/>
              </a:tabLst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mukavemet	problemlerinin	çözümünde	</a:t>
            </a:r>
            <a:r>
              <a:rPr lang="en-US" altLang="zh-CN" sz="2400" spc="-5" dirty="0">
                <a:solidFill>
                  <a:srgbClr val="000000"/>
                </a:solidFill>
                <a:latin typeface="Arial"/>
                <a:ea typeface="Arial"/>
              </a:rPr>
              <a:t>birinci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45030" y="2054784"/>
            <a:ext cx="1223666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400" spc="-25" dirty="0">
                <a:solidFill>
                  <a:srgbClr val="000000"/>
                </a:solidFill>
                <a:latin typeface="Arial"/>
                <a:ea typeface="Arial"/>
              </a:rPr>
              <a:t>adımdır</a:t>
            </a:r>
            <a:r>
              <a:rPr lang="en-US" altLang="zh-CN" sz="2400" spc="-5" dirty="0">
                <a:solidFill>
                  <a:srgbClr val="000000"/>
                </a:solidFill>
                <a:latin typeface="Arial"/>
                <a:ea typeface="Arial"/>
              </a:rPr>
              <a:t>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61566" y="2496632"/>
            <a:ext cx="7537221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900" dirty="0">
                <a:solidFill>
                  <a:srgbClr val="3790A6"/>
                </a:solidFill>
                <a:latin typeface="Wingdings"/>
                <a:ea typeface="Wingdings"/>
              </a:rPr>
              <a:t></a:t>
            </a:r>
            <a:r>
              <a:rPr lang="en-US" altLang="zh-CN" sz="1900" spc="179" dirty="0">
                <a:solidFill>
                  <a:srgbClr val="3790A6"/>
                </a:solidFill>
                <a:latin typeface="Wingdings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İç</a:t>
            </a:r>
            <a:r>
              <a:rPr lang="en-US" altLang="zh-CN" sz="2400" spc="6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kuvvetler</a:t>
            </a:r>
            <a:r>
              <a:rPr lang="en-US" altLang="zh-CN" sz="2400" spc="64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cisimlerin</a:t>
            </a:r>
            <a:r>
              <a:rPr lang="en-US" altLang="zh-CN" sz="2400" spc="64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ya</a:t>
            </a:r>
            <a:r>
              <a:rPr lang="en-US" altLang="zh-CN" sz="2400" spc="6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da</a:t>
            </a:r>
            <a:r>
              <a:rPr lang="en-US" altLang="zh-CN" sz="2400" spc="64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taşıyıcı</a:t>
            </a:r>
            <a:r>
              <a:rPr lang="en-US" altLang="zh-CN" sz="2400" spc="64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sistem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45030" y="2862884"/>
            <a:ext cx="7224786" cy="731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100000"/>
              </a:lnSpc>
            </a:pPr>
            <a:r>
              <a:rPr lang="en-US" altLang="zh-CN" sz="2400" spc="50" dirty="0">
                <a:solidFill>
                  <a:srgbClr val="000000"/>
                </a:solidFill>
                <a:latin typeface="Arial"/>
                <a:ea typeface="Arial"/>
              </a:rPr>
              <a:t>elemanlarının</a:t>
            </a:r>
            <a:r>
              <a:rPr lang="en-US" altLang="zh-CN" sz="2400" spc="3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spc="50" dirty="0">
                <a:solidFill>
                  <a:srgbClr val="000000"/>
                </a:solidFill>
                <a:latin typeface="Arial"/>
                <a:ea typeface="Arial"/>
              </a:rPr>
              <a:t>kendi</a:t>
            </a:r>
            <a:r>
              <a:rPr lang="en-US" altLang="zh-CN" sz="2400" spc="3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spc="44" dirty="0">
                <a:solidFill>
                  <a:srgbClr val="000000"/>
                </a:solidFill>
                <a:latin typeface="Arial"/>
                <a:ea typeface="Arial"/>
              </a:rPr>
              <a:t>parçaları</a:t>
            </a:r>
            <a:r>
              <a:rPr lang="en-US" altLang="zh-CN" sz="2400" spc="3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spc="50" dirty="0">
                <a:solidFill>
                  <a:srgbClr val="000000"/>
                </a:solidFill>
                <a:latin typeface="Arial"/>
                <a:ea typeface="Arial"/>
              </a:rPr>
              <a:t>arasındaki</a:t>
            </a:r>
            <a:r>
              <a:rPr lang="en-US" altLang="zh-CN" sz="2400" spc="3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spc="50" dirty="0">
                <a:solidFill>
                  <a:srgbClr val="000000"/>
                </a:solidFill>
                <a:latin typeface="Arial"/>
                <a:ea typeface="Arial"/>
              </a:rPr>
              <a:t>etki</a:t>
            </a:r>
            <a:r>
              <a:rPr lang="en-US" altLang="zh-CN" sz="2400" spc="3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spc="64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-15" dirty="0">
                <a:solidFill>
                  <a:srgbClr val="000000"/>
                </a:solidFill>
                <a:latin typeface="Arial"/>
                <a:ea typeface="Arial"/>
              </a:rPr>
              <a:t>tepkilerdir</a:t>
            </a:r>
            <a:r>
              <a:rPr lang="en-US" altLang="zh-CN" sz="2400" spc="5" dirty="0">
                <a:solidFill>
                  <a:srgbClr val="000000"/>
                </a:solidFill>
                <a:latin typeface="Arial"/>
                <a:ea typeface="Arial"/>
              </a:rPr>
              <a:t>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566" y="3670493"/>
            <a:ext cx="7535965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900" dirty="0">
                <a:solidFill>
                  <a:srgbClr val="3790A6"/>
                </a:solidFill>
                <a:latin typeface="Wingdings"/>
                <a:ea typeface="Wingdings"/>
              </a:rPr>
              <a:t></a:t>
            </a:r>
            <a:r>
              <a:rPr lang="en-US" altLang="zh-CN" sz="1900" spc="85" dirty="0">
                <a:solidFill>
                  <a:srgbClr val="3790A6"/>
                </a:solidFill>
                <a:latin typeface="Wingdings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400" spc="3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basit</a:t>
            </a:r>
            <a:r>
              <a:rPr lang="en-US" altLang="zh-CN" sz="2400" spc="3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kirişi</a:t>
            </a:r>
            <a:r>
              <a:rPr lang="en-US" altLang="zh-CN" sz="2400" spc="3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göz</a:t>
            </a:r>
            <a:r>
              <a:rPr lang="en-US" altLang="zh-CN" sz="2400" spc="3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önüne</a:t>
            </a:r>
            <a:r>
              <a:rPr lang="en-US" altLang="zh-CN" sz="2400" spc="3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aldığımızda</a:t>
            </a:r>
            <a:r>
              <a:rPr lang="en-US" altLang="zh-CN" sz="2400" spc="34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kirişin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645030" y="4036618"/>
            <a:ext cx="7252879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2109470" algn="l"/>
                <a:tab pos="3454019" algn="l"/>
                <a:tab pos="4543678" algn="l"/>
                <a:tab pos="6279769" algn="l"/>
              </a:tabLst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mesnedinde	</a:t>
            </a:r>
            <a:r>
              <a:rPr lang="en-US" altLang="zh-CN" sz="2400" spc="-5" dirty="0">
                <a:solidFill>
                  <a:srgbClr val="000000"/>
                </a:solidFill>
                <a:latin typeface="Arial"/>
                <a:ea typeface="Arial"/>
              </a:rPr>
              <a:t>oluşan	tepki	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kuvvetleri	</a:t>
            </a:r>
            <a:r>
              <a:rPr lang="en-US" altLang="zh-CN" sz="2400" spc="-15" dirty="0">
                <a:solidFill>
                  <a:srgbClr val="000000"/>
                </a:solidFill>
                <a:latin typeface="Arial"/>
                <a:ea typeface="Arial"/>
              </a:rPr>
              <a:t>denge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645030" y="4402378"/>
            <a:ext cx="7223799" cy="14634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10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denklemleri</a:t>
            </a:r>
            <a:r>
              <a:rPr lang="en-US" altLang="zh-CN" sz="2400" spc="12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400" spc="12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bulunabilir.</a:t>
            </a:r>
            <a:r>
              <a:rPr lang="en-US" altLang="zh-CN" sz="2400" spc="12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Kirişin</a:t>
            </a:r>
            <a:r>
              <a:rPr lang="en-US" altLang="zh-CN" sz="2400" spc="12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herhangi</a:t>
            </a:r>
            <a:r>
              <a:rPr lang="en-US" altLang="zh-CN" sz="2400" spc="12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400" spc="12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C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34" dirty="0">
                <a:solidFill>
                  <a:srgbClr val="000000"/>
                </a:solidFill>
                <a:latin typeface="Arial"/>
                <a:ea typeface="Arial"/>
              </a:rPr>
              <a:t>noktasında</a:t>
            </a:r>
            <a:r>
              <a:rPr lang="en-US" altLang="zh-CN" sz="24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40" dirty="0">
                <a:solidFill>
                  <a:srgbClr val="000000"/>
                </a:solidFill>
                <a:latin typeface="Arial"/>
                <a:ea typeface="Arial"/>
              </a:rPr>
              <a:t>oluşan</a:t>
            </a:r>
            <a:r>
              <a:rPr lang="en-US" altLang="zh-CN" sz="24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34" dirty="0">
                <a:solidFill>
                  <a:srgbClr val="000000"/>
                </a:solidFill>
                <a:latin typeface="Arial"/>
                <a:ea typeface="Arial"/>
              </a:rPr>
              <a:t>iç</a:t>
            </a:r>
            <a:r>
              <a:rPr lang="en-US" altLang="zh-CN" sz="24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30" dirty="0">
                <a:solidFill>
                  <a:srgbClr val="000000"/>
                </a:solidFill>
                <a:latin typeface="Arial"/>
                <a:ea typeface="Arial"/>
              </a:rPr>
              <a:t>kuvvetlerini</a:t>
            </a:r>
            <a:r>
              <a:rPr lang="en-US" altLang="zh-CN" sz="24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40" dirty="0">
                <a:solidFill>
                  <a:srgbClr val="000000"/>
                </a:solidFill>
                <a:latin typeface="Arial"/>
                <a:ea typeface="Arial"/>
              </a:rPr>
              <a:t>bulabilmek</a:t>
            </a:r>
            <a:r>
              <a:rPr lang="en-US" altLang="zh-CN" sz="24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30" dirty="0">
                <a:solidFill>
                  <a:srgbClr val="000000"/>
                </a:solidFill>
                <a:latin typeface="Arial"/>
                <a:ea typeface="Arial"/>
              </a:rPr>
              <a:t>için</a:t>
            </a:r>
            <a:r>
              <a:rPr lang="en-US" altLang="zh-CN" sz="24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44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noktadan</a:t>
            </a:r>
            <a:r>
              <a:rPr lang="en-US" altLang="zh-CN" sz="2400" spc="10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hayali</a:t>
            </a:r>
            <a:r>
              <a:rPr lang="en-US" altLang="zh-CN" sz="2400" spc="10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400" spc="1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kesit</a:t>
            </a:r>
            <a:r>
              <a:rPr lang="en-US" altLang="zh-CN" sz="2400" spc="10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düzlemi</a:t>
            </a:r>
            <a:r>
              <a:rPr lang="en-US" altLang="zh-CN" sz="2400" spc="1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400" spc="10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iki</a:t>
            </a:r>
            <a:r>
              <a:rPr lang="en-US" altLang="zh-CN" sz="2400" spc="11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parçaya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-10" dirty="0">
                <a:solidFill>
                  <a:srgbClr val="000000"/>
                </a:solidFill>
                <a:latin typeface="Arial"/>
                <a:ea typeface="Arial"/>
              </a:rPr>
              <a:t>ayrılması</a:t>
            </a:r>
            <a:r>
              <a:rPr lang="en-US" altLang="zh-CN" sz="24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-10" dirty="0">
                <a:solidFill>
                  <a:srgbClr val="000000"/>
                </a:solidFill>
                <a:latin typeface="Arial"/>
                <a:ea typeface="Arial"/>
              </a:rPr>
              <a:t>gerekir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19"/>
          <p:cNvSpPr txBox="1"/>
          <p:nvPr/>
        </p:nvSpPr>
        <p:spPr>
          <a:xfrm>
            <a:off x="1361566" y="101980"/>
            <a:ext cx="7493868" cy="10047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2271014">
              <a:lnSpc>
                <a:spcPct val="100000"/>
              </a:lnSpc>
            </a:pPr>
            <a:r>
              <a:rPr lang="en-US" altLang="zh-CN" sz="3600" b="1" dirty="0">
                <a:solidFill>
                  <a:srgbClr val="552112"/>
                </a:solidFill>
                <a:latin typeface="Arial"/>
                <a:ea typeface="Arial"/>
              </a:rPr>
              <a:t>Kesit</a:t>
            </a:r>
            <a:r>
              <a:rPr lang="en-US" altLang="zh-CN" sz="3600" b="1" spc="-10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3600" b="1" dirty="0">
                <a:solidFill>
                  <a:srgbClr val="552112"/>
                </a:solidFill>
                <a:latin typeface="Arial"/>
                <a:ea typeface="Arial"/>
              </a:rPr>
              <a:t>tesirleri</a:t>
            </a:r>
          </a:p>
          <a:p>
            <a:pPr>
              <a:lnSpc>
                <a:spcPts val="709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1900" dirty="0">
                <a:solidFill>
                  <a:srgbClr val="3790A6"/>
                </a:solidFill>
                <a:latin typeface="Wingdings"/>
                <a:ea typeface="Wingdings"/>
              </a:rPr>
              <a:t></a:t>
            </a:r>
            <a:r>
              <a:rPr lang="en-US" altLang="zh-CN" sz="1900" spc="179" dirty="0">
                <a:solidFill>
                  <a:srgbClr val="3790A6"/>
                </a:solidFill>
                <a:latin typeface="Wingdings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Kirişin</a:t>
            </a:r>
            <a:r>
              <a:rPr lang="en-US" altLang="zh-CN" sz="2400" spc="6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sol</a:t>
            </a:r>
            <a:r>
              <a:rPr lang="en-US" altLang="zh-CN" sz="2400" spc="6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parçasını</a:t>
            </a:r>
            <a:r>
              <a:rPr lang="en-US" altLang="zh-CN" sz="2400" spc="6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dikkate</a:t>
            </a:r>
            <a:r>
              <a:rPr lang="en-US" altLang="zh-CN" sz="2400" spc="6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alırsak,</a:t>
            </a:r>
            <a:r>
              <a:rPr lang="en-US" altLang="zh-CN" sz="2400" spc="6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400" spc="6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parçada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645030" y="1107236"/>
            <a:ext cx="7324456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1185926" algn="l"/>
                <a:tab pos="2559430" algn="l"/>
              </a:tabLst>
            </a:pPr>
            <a:r>
              <a:rPr lang="en-US" altLang="zh-CN" sz="2400" spc="-5" dirty="0">
                <a:solidFill>
                  <a:srgbClr val="000000"/>
                </a:solidFill>
                <a:latin typeface="Arial"/>
                <a:ea typeface="Arial"/>
              </a:rPr>
              <a:t>denge	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durumu	yoktur.</a:t>
            </a:r>
            <a:r>
              <a:rPr lang="en-US" altLang="zh-CN" sz="2400" spc="19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400" spc="2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parçanın</a:t>
            </a:r>
            <a:r>
              <a:rPr lang="en-US" altLang="zh-CN" sz="2400" spc="2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dengeye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61566" y="1472996"/>
            <a:ext cx="7578313" cy="41918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3463" hangingPunct="0">
              <a:lnSpc>
                <a:spcPct val="10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gelebilmesi</a:t>
            </a:r>
            <a:r>
              <a:rPr lang="en-US" altLang="zh-CN" sz="2400" spc="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için</a:t>
            </a:r>
            <a:r>
              <a:rPr lang="en-US" altLang="zh-CN" sz="240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ara</a:t>
            </a:r>
            <a:r>
              <a:rPr lang="en-US" altLang="zh-CN" sz="240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kesitte</a:t>
            </a:r>
            <a:r>
              <a:rPr lang="en-US" altLang="zh-CN" sz="240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yatay</a:t>
            </a:r>
            <a:r>
              <a:rPr lang="en-US" altLang="zh-CN" sz="240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40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düşey</a:t>
            </a:r>
            <a:r>
              <a:rPr lang="en-US" altLang="zh-CN" sz="240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dik</a:t>
            </a:r>
            <a:r>
              <a:rPr lang="en-US" altLang="zh-CN" sz="240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kuvvet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bileşenleri</a:t>
            </a:r>
            <a:r>
              <a:rPr lang="en-US" altLang="zh-CN" sz="2400" spc="89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400" spc="9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bileşke</a:t>
            </a:r>
            <a:r>
              <a:rPr lang="en-US" altLang="zh-CN" sz="2400" spc="9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kuvvet</a:t>
            </a:r>
            <a:r>
              <a:rPr lang="en-US" altLang="zh-CN" sz="2400" spc="9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çifti</a:t>
            </a:r>
            <a:r>
              <a:rPr lang="en-US" altLang="zh-CN" sz="2400" spc="9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momentinin</a:t>
            </a:r>
            <a:r>
              <a:rPr lang="en-US" altLang="zh-CN" sz="2400" spc="89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göz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önüne</a:t>
            </a:r>
            <a:r>
              <a:rPr lang="en-US" altLang="zh-CN" sz="24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alınması</a:t>
            </a:r>
            <a:r>
              <a:rPr lang="en-US" altLang="zh-CN" sz="24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gerekir.</a:t>
            </a:r>
            <a:r>
              <a:rPr lang="en-US" altLang="zh-CN" sz="24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Bunlar</a:t>
            </a:r>
            <a:r>
              <a:rPr lang="en-US" altLang="zh-CN" sz="24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iç</a:t>
            </a:r>
            <a:r>
              <a:rPr lang="en-US" altLang="zh-CN" sz="24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kuvvetlerdir.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335"/>
              </a:lnSpc>
            </a:pPr>
            <a:endParaRPr lang="en-US" dirty="0" smtClean="0"/>
          </a:p>
          <a:p>
            <a:pPr marL="0" indent="5800598">
              <a:lnSpc>
                <a:spcPct val="100000"/>
              </a:lnSpc>
            </a:pPr>
            <a:r>
              <a:rPr lang="en-US" altLang="zh-CN" sz="900" spc="-10" dirty="0">
                <a:solidFill>
                  <a:srgbClr val="000000"/>
                </a:solidFill>
                <a:latin typeface="Calibri"/>
                <a:ea typeface="Calibri"/>
              </a:rPr>
              <a:t>M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60"/>
              </a:lnSpc>
            </a:pPr>
            <a:endParaRPr lang="en-US" dirty="0" smtClean="0"/>
          </a:p>
          <a:p>
            <a:pPr marL="0" indent="6063614">
              <a:lnSpc>
                <a:spcPct val="100000"/>
              </a:lnSpc>
            </a:pPr>
            <a:r>
              <a:rPr lang="en-US" altLang="zh-CN" sz="900" spc="-10" dirty="0">
                <a:solidFill>
                  <a:srgbClr val="000000"/>
                </a:solidFill>
                <a:latin typeface="Calibri"/>
                <a:ea typeface="Calibri"/>
              </a:rPr>
              <a:t>N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614"/>
              </a:lnSpc>
            </a:pPr>
            <a:endParaRPr lang="en-US" dirty="0" smtClean="0"/>
          </a:p>
          <a:p>
            <a:pPr marL="0" indent="5757037">
              <a:lnSpc>
                <a:spcPct val="100000"/>
              </a:lnSpc>
            </a:pPr>
            <a:r>
              <a:rPr lang="en-US" altLang="zh-CN" sz="1200" spc="-10" dirty="0">
                <a:solidFill>
                  <a:srgbClr val="000000"/>
                </a:solidFill>
                <a:latin typeface="Calibri"/>
                <a:ea typeface="Calibri"/>
              </a:rPr>
              <a:t>τ</a:t>
            </a:r>
          </a:p>
          <a:p>
            <a:pPr marL="0" indent="5497322">
              <a:lnSpc>
                <a:spcPct val="100000"/>
              </a:lnSpc>
            </a:pPr>
            <a:r>
              <a:rPr lang="en-US" altLang="zh-CN" sz="900" dirty="0">
                <a:solidFill>
                  <a:srgbClr val="000000"/>
                </a:solidFill>
                <a:latin typeface="Calibri"/>
                <a:ea typeface="Calibri"/>
              </a:rPr>
              <a:t>İç</a:t>
            </a:r>
            <a:r>
              <a:rPr lang="en-US" altLang="zh-CN" sz="90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altLang="zh-CN" sz="900" spc="-5" dirty="0">
                <a:solidFill>
                  <a:srgbClr val="000000"/>
                </a:solidFill>
                <a:latin typeface="Calibri"/>
                <a:ea typeface="Calibri"/>
              </a:rPr>
              <a:t>kuvvetler</a:t>
            </a:r>
          </a:p>
          <a:p>
            <a:pPr>
              <a:lnSpc>
                <a:spcPts val="690"/>
              </a:lnSpc>
            </a:pPr>
            <a:endParaRPr lang="en-US" dirty="0" smtClean="0"/>
          </a:p>
          <a:p>
            <a:pPr marL="0" indent="2455164">
              <a:lnSpc>
                <a:spcPct val="100000"/>
              </a:lnSpc>
            </a:pPr>
            <a:r>
              <a:rPr lang="en-US" altLang="zh-CN" sz="900" dirty="0">
                <a:solidFill>
                  <a:srgbClr val="000000"/>
                </a:solidFill>
                <a:latin typeface="Arial"/>
                <a:ea typeface="Arial"/>
              </a:rPr>
              <a:t>Ayırma</a:t>
            </a:r>
            <a:r>
              <a:rPr lang="en-US" altLang="zh-CN" sz="900"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900" spc="-5" dirty="0">
                <a:solidFill>
                  <a:srgbClr val="000000"/>
                </a:solidFill>
                <a:latin typeface="Arial"/>
                <a:ea typeface="Arial"/>
              </a:rPr>
              <a:t>yüzeyi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939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1900" dirty="0">
                <a:solidFill>
                  <a:srgbClr val="3790A6"/>
                </a:solidFill>
                <a:latin typeface="Wingdings"/>
                <a:ea typeface="Wingdings"/>
              </a:rPr>
              <a:t></a:t>
            </a:r>
            <a:r>
              <a:rPr lang="en-US" altLang="zh-CN" sz="1900" spc="354" dirty="0">
                <a:solidFill>
                  <a:srgbClr val="3790A6"/>
                </a:solidFill>
                <a:latin typeface="Wingdings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Burada</a:t>
            </a:r>
            <a:r>
              <a:rPr lang="en-US" altLang="zh-CN" sz="2400" spc="12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N</a:t>
            </a:r>
            <a:r>
              <a:rPr lang="en-US" altLang="zh-CN" sz="2400" spc="12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kuvveti,</a:t>
            </a:r>
            <a:r>
              <a:rPr lang="en-US" altLang="zh-CN" sz="2400" spc="12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çubuk</a:t>
            </a:r>
            <a:r>
              <a:rPr lang="en-US" altLang="zh-CN" sz="2400" spc="129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eksenine</a:t>
            </a:r>
            <a:r>
              <a:rPr lang="en-US" altLang="zh-CN" sz="2400" spc="12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paralel</a:t>
            </a:r>
            <a:r>
              <a:rPr lang="en-US" altLang="zh-CN" sz="2400" spc="12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yani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45030" y="5666841"/>
            <a:ext cx="7326904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kesite</a:t>
            </a:r>
            <a:r>
              <a:rPr lang="en-US" altLang="zh-CN" sz="2400" spc="104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normal</a:t>
            </a:r>
            <a:r>
              <a:rPr lang="en-US" altLang="zh-CN" sz="2400" spc="104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olduğundan</a:t>
            </a:r>
            <a:r>
              <a:rPr lang="en-US" altLang="zh-CN" sz="2400" spc="104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400" spc="104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kuvvete</a:t>
            </a:r>
            <a:r>
              <a:rPr lang="en-US" altLang="zh-CN" sz="2400" spc="104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b="1" i="1" dirty="0">
                <a:solidFill>
                  <a:srgbClr val="BF0000"/>
                </a:solidFill>
                <a:latin typeface="Arial"/>
                <a:ea typeface="Arial"/>
              </a:rPr>
              <a:t>normal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645030" y="6032601"/>
            <a:ext cx="1923520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400" b="1" i="1" spc="-15" dirty="0">
                <a:solidFill>
                  <a:srgbClr val="BF0000"/>
                </a:solidFill>
                <a:latin typeface="Arial"/>
                <a:ea typeface="Arial"/>
              </a:rPr>
              <a:t>kuvvet</a:t>
            </a:r>
            <a:r>
              <a:rPr lang="en-US" altLang="zh-CN" sz="2400" b="1" i="1" spc="3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2400" spc="-15" dirty="0">
                <a:solidFill>
                  <a:srgbClr val="000000"/>
                </a:solidFill>
                <a:latin typeface="Arial"/>
                <a:ea typeface="Arial"/>
              </a:rPr>
              <a:t>denir</a:t>
            </a:r>
            <a:r>
              <a:rPr lang="en-US" altLang="zh-CN" sz="2400" spc="-5" dirty="0">
                <a:solidFill>
                  <a:srgbClr val="000000"/>
                </a:solidFill>
                <a:latin typeface="Arial"/>
                <a:ea typeface="Arial"/>
              </a:rPr>
              <a:t>.</a:t>
            </a: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804160" y="3008376"/>
          <a:ext cx="2526792" cy="15638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6595"/>
                <a:gridCol w="201167"/>
                <a:gridCol w="143255"/>
                <a:gridCol w="580644"/>
                <a:gridCol w="396240"/>
                <a:gridCol w="603503"/>
                <a:gridCol w="132588"/>
                <a:gridCol w="66166"/>
                <a:gridCol w="206629"/>
              </a:tblGrid>
              <a:tr h="406908"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indent="95758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lang="en-US" altLang="zh-CN" sz="900" spc="-114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P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indent="92202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lang="en-US" altLang="zh-CN" sz="900" spc="-1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P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41375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dot"/>
                    </a:lnL>
                    <a:lnR w="9144">
                      <a:solidFill>
                        <a:srgbClr val="000000"/>
                      </a:solidFill>
                      <a:prstDash val="sysDashDot"/>
                    </a:lnR>
                    <a:lnT w="9144">
                      <a:solidFill>
                        <a:srgbClr val="000000"/>
                      </a:solidFill>
                      <a:prstDash val="solid"/>
                    </a:lnT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dot"/>
                    </a:lnL>
                    <a:lnR w="9144">
                      <a:solidFill>
                        <a:srgbClr val="000000"/>
                      </a:solidFill>
                      <a:prstDash val="sysDashDot"/>
                    </a:lnR>
                    <a:lnT w="9144">
                      <a:solidFill>
                        <a:srgbClr val="000000"/>
                      </a:solidFill>
                      <a:prstDash val="solid"/>
                    </a:lnT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dot"/>
                    </a:lnL>
                    <a:lnR w="9144">
                      <a:solidFill>
                        <a:srgbClr val="000000"/>
                      </a:solidFill>
                      <a:prstDash val="sysDashDot"/>
                    </a:lnR>
                    <a:lnT w="9144">
                      <a:solidFill>
                        <a:srgbClr val="000000"/>
                      </a:solidFill>
                      <a:prstDash val="solid"/>
                    </a:lnT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sysDashDot"/>
                    </a:lnL>
                    <a:lnR w="9144">
                      <a:solidFill>
                        <a:srgbClr val="000000"/>
                      </a:solidFill>
                      <a:prstDash val="solid"/>
                    </a:lnR>
                    <a:lnT w="9144">
                      <a:solidFill>
                        <a:srgbClr val="000000"/>
                      </a:solidFill>
                      <a:prstDash val="solid"/>
                    </a:lnT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sysDashDot"/>
                    </a:lnL>
                    <a:lnR w="9144">
                      <a:solidFill>
                        <a:srgbClr val="000000"/>
                      </a:solidFill>
                      <a:prstDash val="solid"/>
                    </a:lnR>
                    <a:lnT w="9144">
                      <a:solidFill>
                        <a:srgbClr val="000000"/>
                      </a:solidFill>
                      <a:prstDash val="solid"/>
                    </a:lnT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sysDashDot"/>
                    </a:lnL>
                    <a:lnR w="9144">
                      <a:solidFill>
                        <a:srgbClr val="000000"/>
                      </a:solidFill>
                      <a:prstDash val="solid"/>
                    </a:lnR>
                    <a:lnT w="9144">
                      <a:solidFill>
                        <a:srgbClr val="000000"/>
                      </a:solidFill>
                      <a:prstDash val="solid"/>
                    </a:lnT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sysDashDot"/>
                    </a:lnL>
                    <a:lnR w="9144">
                      <a:solidFill>
                        <a:srgbClr val="000000"/>
                      </a:solidFill>
                      <a:prstDash val="solid"/>
                    </a:lnR>
                    <a:lnT w="9144">
                      <a:solidFill>
                        <a:srgbClr val="000000"/>
                      </a:solidFill>
                      <a:prstDash val="solid"/>
                    </a:lnT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60020"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solid"/>
                    </a:lnL>
                    <a:lnT w="9144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solid"/>
                    </a:lnL>
                    <a:lnT w="9144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R w="9144">
                      <a:solidFill>
                        <a:srgbClr val="000000"/>
                      </a:solidFill>
                      <a:prstDash val="sysDashDot"/>
                    </a:lnR>
                    <a:lnT w="9144">
                      <a:solidFill>
                        <a:srgbClr val="000000"/>
                      </a:solidFill>
                      <a:prstDash val="solid"/>
                    </a:lnT>
                    <a:lnB w="9144">
                      <a:solidFill>
                        <a:srgbClr val="000000"/>
                      </a:solidFill>
                      <a:prstDash val="dot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dot"/>
                    </a:lnL>
                    <a:lnR w="9144">
                      <a:solidFill>
                        <a:srgbClr val="000000"/>
                      </a:solidFill>
                      <a:prstDash val="sysDashDot"/>
                    </a:lnR>
                    <a:lnT w="9144">
                      <a:solidFill>
                        <a:srgbClr val="000000"/>
                      </a:solidFill>
                      <a:prstDash val="solid"/>
                    </a:lnT>
                    <a:lnB w="9144">
                      <a:solidFill>
                        <a:srgbClr val="000000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sysDashDot"/>
                    </a:lnL>
                    <a:lnR w="9144">
                      <a:solidFill>
                        <a:srgbClr val="000000"/>
                      </a:solidFill>
                      <a:prstDash val="sysDashDot"/>
                    </a:lnR>
                    <a:lnT w="9144">
                      <a:solidFill>
                        <a:srgbClr val="000000"/>
                      </a:solidFill>
                      <a:prstDash val="solid"/>
                    </a:lnT>
                    <a:lnB w="9144">
                      <a:solidFill>
                        <a:srgbClr val="000000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sysDashDot"/>
                    </a:lnL>
                    <a:lnR w="9144">
                      <a:solidFill>
                        <a:srgbClr val="000000"/>
                      </a:solidFill>
                      <a:prstDash val="solid"/>
                    </a:lnR>
                    <a:lnT w="9144">
                      <a:solidFill>
                        <a:srgbClr val="000000"/>
                      </a:solidFill>
                      <a:prstDash val="solid"/>
                    </a:lnT>
                    <a:lnB w="9144">
                      <a:solidFill>
                        <a:srgbClr val="000000"/>
                      </a:solidFill>
                      <a:prstDash val="dot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solid"/>
                    </a:lnL>
                    <a:lnR w="9144">
                      <a:solidFill>
                        <a:srgbClr val="000000"/>
                      </a:solidFill>
                      <a:prstDash val="solid"/>
                    </a:lnR>
                    <a:lnB w="9144">
                      <a:solidFill>
                        <a:srgbClr val="000000"/>
                      </a:solidFill>
                      <a:prstDash val="dot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solid"/>
                    </a:lnL>
                    <a:lnR w="9144">
                      <a:solidFill>
                        <a:srgbClr val="000000"/>
                      </a:solidFill>
                      <a:prstDash val="solid"/>
                    </a:lnR>
                    <a:lnB w="9144">
                      <a:solidFill>
                        <a:srgbClr val="000000"/>
                      </a:solidFill>
                      <a:prstDash val="dot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solid"/>
                    </a:lnL>
                    <a:lnR w="9144">
                      <a:solidFill>
                        <a:srgbClr val="000000"/>
                      </a:solidFill>
                      <a:prstDash val="solid"/>
                    </a:lnR>
                    <a:lnB w="9144">
                      <a:solidFill>
                        <a:srgbClr val="000000"/>
                      </a:solidFill>
                      <a:prstDash val="dot"/>
                    </a:lnB>
                  </a:tcPr>
                </a:tc>
              </a:tr>
              <a:tr h="249427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solid"/>
                    </a:lnL>
                    <a:lnT w="9144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solid"/>
                    </a:lnL>
                    <a:lnT w="9144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R w="9144">
                      <a:solidFill>
                        <a:srgbClr val="000000"/>
                      </a:solidFill>
                      <a:prstDash val="sysDashDot"/>
                    </a:lnR>
                    <a:lnT w="9144">
                      <a:solidFill>
                        <a:srgbClr val="000000"/>
                      </a:solidFill>
                      <a:prstDash val="dot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9144">
                      <a:solidFill>
                        <a:srgbClr val="000000"/>
                      </a:solidFill>
                      <a:prstDash val="sysDashDot"/>
                    </a:lnR>
                    <a:lnT w="9144">
                      <a:solidFill>
                        <a:srgbClr val="000000"/>
                      </a:solidFill>
                      <a:prstDash val="dot"/>
                    </a:lnT>
                  </a:tcPr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sysDashDot"/>
                    </a:lnL>
                    <a:lnR w="9144">
                      <a:solidFill>
                        <a:srgbClr val="000000"/>
                      </a:solidFill>
                      <a:prstDash val="solid"/>
                    </a:lnR>
                    <a:lnT w="9144">
                      <a:solidFill>
                        <a:srgbClr val="000000"/>
                      </a:solidFill>
                      <a:prstDash val="dot"/>
                    </a:lnT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sysDashDot"/>
                    </a:lnL>
                    <a:lnR w="9144">
                      <a:solidFill>
                        <a:srgbClr val="000000"/>
                      </a:solidFill>
                      <a:prstDash val="solid"/>
                    </a:lnR>
                    <a:lnT w="9144">
                      <a:solidFill>
                        <a:srgbClr val="000000"/>
                      </a:solidFill>
                      <a:prstDash val="dot"/>
                    </a:lnT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solid"/>
                    </a:lnL>
                    <a:lnT w="9144">
                      <a:solidFill>
                        <a:srgbClr val="000000"/>
                      </a:solidFill>
                      <a:prstDash val="dot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solid"/>
                    </a:lnL>
                    <a:lnT w="9144">
                      <a:solidFill>
                        <a:srgbClr val="000000"/>
                      </a:solidFill>
                      <a:prstDash val="dot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solid"/>
                    </a:lnL>
                    <a:lnT w="9144">
                      <a:solidFill>
                        <a:srgbClr val="000000"/>
                      </a:solidFill>
                      <a:prstDash val="dot"/>
                    </a:lnT>
                  </a:tcPr>
                </a:tc>
              </a:tr>
              <a:tr h="919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144">
                      <a:solidFill>
                        <a:srgbClr val="000000"/>
                      </a:solidFill>
                      <a:prstDash val="sysDashDot"/>
                    </a:lnR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144">
                      <a:solidFill>
                        <a:srgbClr val="000000"/>
                      </a:solidFill>
                      <a:prstDash val="sysDashDot"/>
                    </a:lnR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144">
                      <a:solidFill>
                        <a:srgbClr val="000000"/>
                      </a:solidFill>
                      <a:prstDash val="sysDashDot"/>
                    </a:lnR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sysDashDot"/>
                    </a:lnL>
                    <a:lnR w="9144">
                      <a:solidFill>
                        <a:srgbClr val="000000"/>
                      </a:solidFill>
                      <a:prstDash val="solid"/>
                    </a:lnR>
                    <a:lnT w="9144">
                      <a:solidFill>
                        <a:srgbClr val="000000"/>
                      </a:solidFill>
                      <a:prstDash val="dot"/>
                    </a:lnT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sysDashDot"/>
                    </a:lnL>
                    <a:lnR w="9144">
                      <a:solidFill>
                        <a:srgbClr val="000000"/>
                      </a:solidFill>
                      <a:prstDash val="solid"/>
                    </a:lnR>
                    <a:lnT w="9144">
                      <a:solidFill>
                        <a:srgbClr val="000000"/>
                      </a:solidFill>
                      <a:prstDash val="dot"/>
                    </a:lnT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R w="13970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3970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endParaRPr lang="en-US" dirty="0" smtClean="0"/>
                    </a:p>
                    <a:p>
                      <a:pPr>
                        <a:lnSpc>
                          <a:spcPts val="1114"/>
                        </a:lnSpc>
                      </a:pPr>
                      <a:endParaRPr lang="en-US" dirty="0" smtClean="0"/>
                    </a:p>
                    <a:p>
                      <a:pPr marL="0" indent="77470">
                        <a:lnSpc>
                          <a:spcPct val="100000"/>
                        </a:lnSpc>
                      </a:pPr>
                      <a:r>
                        <a:rPr lang="en-US" altLang="zh-CN" sz="900" spc="-1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P</a:t>
                      </a:r>
                    </a:p>
                  </a:txBody>
                  <a:tcPr marL="0" marR="0" marT="0" marB="0">
                    <a:lnL w="13970">
                      <a:solidFill>
                        <a:srgbClr val="000000"/>
                      </a:solidFill>
                      <a:prstDash val="solid"/>
                    </a:lnL>
                  </a:tcPr>
                </a:tc>
              </a:tr>
              <a:tr h="3141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9144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US" dirty="0" smtClean="0"/>
                    </a:p>
                    <a:p>
                      <a:pPr marL="0" indent="110489">
                        <a:lnSpc>
                          <a:spcPct val="100000"/>
                        </a:lnSpc>
                      </a:pPr>
                      <a:r>
                        <a:rPr lang="en-US" altLang="zh-CN" sz="900" spc="-1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P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9144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9144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9144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9144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9144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397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397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3970">
                      <a:solidFill>
                        <a:srgbClr val="000000"/>
                      </a:solidFill>
                      <a:prstDash val="solid"/>
                    </a:lnL>
                  </a:tcPr>
                </a:tc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820155" y="2881884"/>
          <a:ext cx="1165859" cy="19557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352"/>
                <a:gridCol w="152400"/>
                <a:gridCol w="71627"/>
                <a:gridCol w="480059"/>
                <a:gridCol w="312419"/>
              </a:tblGrid>
              <a:tr h="502919"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indent="80010">
                        <a:lnSpc>
                          <a:spcPct val="100000"/>
                        </a:lnSpc>
                      </a:pPr>
                      <a:r>
                        <a:rPr lang="en-US" altLang="zh-CN" sz="900" spc="-1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P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31291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dot"/>
                    </a:lnL>
                    <a:lnR w="9144">
                      <a:solidFill>
                        <a:srgbClr val="000000"/>
                      </a:solidFill>
                      <a:prstDash val="sysDashDot"/>
                    </a:lnR>
                    <a:lnT w="9144">
                      <a:solidFill>
                        <a:srgbClr val="000000"/>
                      </a:solidFill>
                      <a:prstDash val="solid"/>
                    </a:lnT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dot"/>
                    </a:lnL>
                    <a:lnR w="9144">
                      <a:solidFill>
                        <a:srgbClr val="000000"/>
                      </a:solidFill>
                      <a:prstDash val="sysDashDot"/>
                    </a:lnR>
                    <a:lnT w="9144">
                      <a:solidFill>
                        <a:srgbClr val="000000"/>
                      </a:solidFill>
                      <a:prstDash val="solid"/>
                    </a:lnT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dot"/>
                    </a:lnL>
                    <a:lnR w="9144">
                      <a:solidFill>
                        <a:srgbClr val="000000"/>
                      </a:solidFill>
                      <a:prstDash val="sysDashDot"/>
                    </a:lnR>
                    <a:lnT w="9144">
                      <a:solidFill>
                        <a:srgbClr val="000000"/>
                      </a:solidFill>
                      <a:prstDash val="solid"/>
                    </a:lnT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2692"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solid"/>
                    </a:lnL>
                    <a:lnT w="9144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solid"/>
                    </a:lnL>
                    <a:lnT w="9144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R w="9144">
                      <a:solidFill>
                        <a:srgbClr val="000000"/>
                      </a:solidFill>
                      <a:prstDash val="sysDashDot"/>
                    </a:lnR>
                    <a:lnT w="9144">
                      <a:solidFill>
                        <a:srgbClr val="000000"/>
                      </a:solidFill>
                      <a:prstDash val="solid"/>
                    </a:lnT>
                    <a:lnB w="9144">
                      <a:solidFill>
                        <a:srgbClr val="000000"/>
                      </a:solidFill>
                      <a:prstDash val="dot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dot"/>
                    </a:lnL>
                    <a:lnR w="9144">
                      <a:solidFill>
                        <a:srgbClr val="000000"/>
                      </a:solidFill>
                      <a:prstDash val="sysDashDot"/>
                    </a:lnR>
                    <a:lnT w="9144">
                      <a:solidFill>
                        <a:srgbClr val="000000"/>
                      </a:solidFill>
                      <a:prstDash val="solid"/>
                    </a:lnT>
                    <a:lnB w="9144">
                      <a:solidFill>
                        <a:srgbClr val="000000"/>
                      </a:solidFill>
                      <a:prstDash val="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sysDashDot"/>
                    </a:lnL>
                    <a:lnR w="9144">
                      <a:solidFill>
                        <a:srgbClr val="000000"/>
                      </a:solidFill>
                      <a:prstDash val="sysDashDot"/>
                    </a:lnR>
                    <a:lnB w="9144">
                      <a:solidFill>
                        <a:srgbClr val="000000"/>
                      </a:solidFill>
                      <a:prstDash val="dot"/>
                    </a:lnB>
                  </a:tcPr>
                </a:tc>
              </a:tr>
              <a:tr h="296671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solid"/>
                    </a:lnL>
                    <a:lnT w="9144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solid"/>
                    </a:lnL>
                    <a:lnT w="9144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R w="9144">
                      <a:solidFill>
                        <a:srgbClr val="000000"/>
                      </a:solidFill>
                      <a:prstDash val="sysDashDot"/>
                    </a:lnR>
                    <a:lnT w="9144">
                      <a:solidFill>
                        <a:srgbClr val="000000"/>
                      </a:solidFill>
                      <a:prstDash val="dot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9144">
                      <a:solidFill>
                        <a:srgbClr val="000000"/>
                      </a:solidFill>
                      <a:prstDash val="sysDashDot"/>
                    </a:lnR>
                    <a:lnT w="9144">
                      <a:solidFill>
                        <a:srgbClr val="000000"/>
                      </a:solidFill>
                      <a:prstDash val="dot"/>
                    </a:lnT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sysDashDot"/>
                    </a:lnL>
                    <a:lnT w="9144">
                      <a:solidFill>
                        <a:srgbClr val="000000"/>
                      </a:solidFill>
                      <a:prstDash val="dot"/>
                    </a:lnT>
                  </a:tcPr>
                </a:tc>
              </a:tr>
              <a:tr h="1330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144">
                      <a:solidFill>
                        <a:srgbClr val="000000"/>
                      </a:solidFill>
                      <a:prstDash val="sysDashDot"/>
                    </a:lnR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144">
                      <a:solidFill>
                        <a:srgbClr val="000000"/>
                      </a:solidFill>
                      <a:prstDash val="sysDashDot"/>
                    </a:lnR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144">
                      <a:solidFill>
                        <a:srgbClr val="000000"/>
                      </a:solidFill>
                      <a:prstDash val="sysDashDot"/>
                    </a:lnR>
                    <a:lnB w="9144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sysDashDot"/>
                    </a:lnL>
                    <a:lnT w="9144">
                      <a:solidFill>
                        <a:srgbClr val="000000"/>
                      </a:solidFill>
                      <a:prstDash val="dot"/>
                    </a:lnT>
                  </a:tcPr>
                </a:tc>
              </a:tr>
              <a:tr h="3891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9144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ts val="1580"/>
                        </a:lnSpc>
                      </a:pPr>
                      <a:endParaRPr lang="en-US" dirty="0" smtClean="0"/>
                    </a:p>
                    <a:p>
                      <a:pPr marL="0" indent="41275">
                        <a:lnSpc>
                          <a:spcPct val="100000"/>
                        </a:lnSpc>
                      </a:pPr>
                      <a:r>
                        <a:rPr lang="en-US" altLang="zh-CN" sz="900" spc="-1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P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9144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9144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9144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144">
                      <a:solidFill>
                        <a:srgbClr val="000000"/>
                      </a:solidFill>
                      <a:prstDash val="sysDashDot"/>
                    </a:lnL>
                    <a:lnT w="9144">
                      <a:solidFill>
                        <a:srgbClr val="000000"/>
                      </a:solidFill>
                      <a:prstDash val="dot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27"/>
          <p:cNvSpPr txBox="1"/>
          <p:nvPr/>
        </p:nvSpPr>
        <p:spPr>
          <a:xfrm>
            <a:off x="1361566" y="159330"/>
            <a:ext cx="7578065" cy="17499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2537714">
              <a:lnSpc>
                <a:spcPct val="100000"/>
              </a:lnSpc>
            </a:pPr>
            <a:r>
              <a:rPr lang="en-US" altLang="zh-CN" sz="3200" b="1" dirty="0">
                <a:solidFill>
                  <a:srgbClr val="552112"/>
                </a:solidFill>
                <a:latin typeface="Arial"/>
                <a:ea typeface="Arial"/>
              </a:rPr>
              <a:t>Kesit</a:t>
            </a:r>
            <a:r>
              <a:rPr lang="en-US" altLang="zh-CN" sz="3200" b="1" spc="-20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3200" b="1" dirty="0">
                <a:solidFill>
                  <a:srgbClr val="552112"/>
                </a:solidFill>
                <a:latin typeface="Arial"/>
                <a:ea typeface="Arial"/>
              </a:rPr>
              <a:t>tesirleri</a:t>
            </a:r>
          </a:p>
          <a:p>
            <a:pPr>
              <a:lnSpc>
                <a:spcPts val="1305"/>
              </a:lnSpc>
            </a:pPr>
            <a:endParaRPr lang="en-US" dirty="0" smtClean="0"/>
          </a:p>
          <a:p>
            <a:pPr marL="283463" indent="-283463" hangingPunct="0">
              <a:lnSpc>
                <a:spcPct val="99583"/>
              </a:lnSpc>
            </a:pPr>
            <a:r>
              <a:rPr lang="en-US" altLang="zh-CN" sz="1900" dirty="0">
                <a:solidFill>
                  <a:srgbClr val="3790A6"/>
                </a:solidFill>
                <a:latin typeface="Wingdings"/>
                <a:ea typeface="Wingdings"/>
              </a:rPr>
              <a:t></a:t>
            </a:r>
            <a:r>
              <a:rPr lang="en-US" altLang="zh-CN" sz="1900" spc="295" dirty="0">
                <a:solidFill>
                  <a:srgbClr val="3790A6"/>
                </a:solidFill>
                <a:latin typeface="Wingdings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T</a:t>
            </a:r>
            <a:r>
              <a:rPr lang="en-US" altLang="zh-CN" sz="2400" spc="10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kuvveti,</a:t>
            </a:r>
            <a:r>
              <a:rPr lang="en-US" altLang="zh-CN" sz="2400" spc="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çubuk</a:t>
            </a:r>
            <a:r>
              <a:rPr lang="en-US" altLang="zh-CN" sz="2400" spc="10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eksenine</a:t>
            </a:r>
            <a:r>
              <a:rPr lang="en-US" altLang="zh-CN" sz="2400" spc="10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dik</a:t>
            </a:r>
            <a:r>
              <a:rPr lang="en-US" altLang="zh-CN" sz="2400" spc="10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doğrultuda</a:t>
            </a:r>
            <a:r>
              <a:rPr lang="en-US" altLang="zh-CN" sz="2400" spc="10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olup</a:t>
            </a:r>
            <a:r>
              <a:rPr lang="en-US" altLang="zh-CN" sz="2400" spc="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kirişi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kesmeye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çalıştığından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kuvvete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b="1" i="1" dirty="0">
                <a:solidFill>
                  <a:srgbClr val="BF0000"/>
                </a:solidFill>
                <a:latin typeface="Arial"/>
                <a:ea typeface="Arial"/>
              </a:rPr>
              <a:t>kesme</a:t>
            </a:r>
            <a:r>
              <a:rPr lang="en-US" altLang="zh-CN" sz="2400" b="1" i="1" spc="25" dirty="0">
                <a:solidFill>
                  <a:srgbClr val="BF0000"/>
                </a:solidFill>
                <a:latin typeface="Arial"/>
                <a:cs typeface="Arial"/>
              </a:rPr>
              <a:t>  </a:t>
            </a:r>
            <a:r>
              <a:rPr lang="en-US" altLang="zh-CN" sz="2400" b="1" i="1" dirty="0">
                <a:solidFill>
                  <a:srgbClr val="BF0000"/>
                </a:solidFill>
                <a:latin typeface="Arial"/>
                <a:ea typeface="Arial"/>
              </a:rPr>
              <a:t>kuvveti</a:t>
            </a:r>
            <a:r>
              <a:rPr lang="en-US" altLang="zh-CN" sz="2400" b="1" i="1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2400" spc="-20" dirty="0">
                <a:solidFill>
                  <a:srgbClr val="000000"/>
                </a:solidFill>
                <a:latin typeface="Arial"/>
                <a:ea typeface="Arial"/>
              </a:rPr>
              <a:t>adı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-10" dirty="0">
                <a:solidFill>
                  <a:srgbClr val="000000"/>
                </a:solidFill>
                <a:latin typeface="Arial"/>
                <a:ea typeface="Arial"/>
              </a:rPr>
              <a:t>verilir</a:t>
            </a:r>
            <a:r>
              <a:rPr lang="en-US" altLang="zh-CN" sz="2400" spc="-25" dirty="0">
                <a:solidFill>
                  <a:srgbClr val="000000"/>
                </a:solidFill>
                <a:latin typeface="Arial"/>
                <a:ea typeface="Arial"/>
              </a:rPr>
              <a:t>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61566" y="1987473"/>
            <a:ext cx="7608225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900" dirty="0">
                <a:solidFill>
                  <a:srgbClr val="3790A6"/>
                </a:solidFill>
                <a:latin typeface="Wingdings"/>
                <a:ea typeface="Wingdings"/>
              </a:rPr>
              <a:t></a:t>
            </a:r>
            <a:r>
              <a:rPr lang="en-US" altLang="zh-CN" sz="1900" spc="-195" dirty="0">
                <a:solidFill>
                  <a:srgbClr val="3790A6"/>
                </a:solidFill>
                <a:latin typeface="Wingdings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M</a:t>
            </a:r>
            <a:r>
              <a:rPr lang="en-US" altLang="zh-CN" sz="2400" spc="-69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momenti</a:t>
            </a:r>
            <a:r>
              <a:rPr lang="en-US" altLang="zh-CN" sz="2400" spc="-69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ise,</a:t>
            </a:r>
            <a:r>
              <a:rPr lang="en-US" altLang="zh-CN" sz="2400" spc="-69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kirişi</a:t>
            </a:r>
            <a:r>
              <a:rPr lang="en-US" altLang="zh-CN" sz="2400" spc="-69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eğmeye</a:t>
            </a:r>
            <a:r>
              <a:rPr lang="en-US" altLang="zh-CN" sz="2400" spc="-69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çalıştığından</a:t>
            </a:r>
            <a:r>
              <a:rPr lang="en-US" altLang="zh-CN" sz="2400" spc="-7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645030" y="2355105"/>
            <a:ext cx="5055975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momente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de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b="1" i="1" dirty="0">
                <a:solidFill>
                  <a:srgbClr val="BF0000"/>
                </a:solidFill>
                <a:latin typeface="Arial"/>
                <a:ea typeface="Arial"/>
              </a:rPr>
              <a:t>eğilme</a:t>
            </a:r>
            <a:r>
              <a:rPr lang="en-US" altLang="zh-CN" sz="2400" b="1" i="1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2400" b="1" i="1" dirty="0">
                <a:solidFill>
                  <a:srgbClr val="BF0000"/>
                </a:solidFill>
                <a:latin typeface="Arial"/>
                <a:ea typeface="Arial"/>
              </a:rPr>
              <a:t>momenti</a:t>
            </a:r>
            <a:r>
              <a:rPr lang="en-US" altLang="zh-CN" sz="2400" b="1" i="1" spc="-154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denir.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361566" y="2797429"/>
            <a:ext cx="7610369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900" dirty="0">
                <a:solidFill>
                  <a:srgbClr val="3790A6"/>
                </a:solidFill>
                <a:latin typeface="Wingdings"/>
                <a:ea typeface="Wingdings"/>
              </a:rPr>
              <a:t></a:t>
            </a:r>
            <a:r>
              <a:rPr lang="en-US" altLang="zh-CN" sz="1900" spc="-164" dirty="0">
                <a:solidFill>
                  <a:srgbClr val="3790A6"/>
                </a:solidFill>
                <a:latin typeface="Wingdings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İç</a:t>
            </a:r>
            <a:r>
              <a:rPr lang="en-US" altLang="zh-CN" sz="2400" spc="-5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kuvvetlerin</a:t>
            </a:r>
            <a:r>
              <a:rPr lang="en-US" altLang="zh-CN" sz="2400" spc="-6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kesit</a:t>
            </a:r>
            <a:r>
              <a:rPr lang="en-US" altLang="zh-CN" sz="2400" spc="-6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üzerindeki</a:t>
            </a:r>
            <a:r>
              <a:rPr lang="en-US" altLang="zh-CN" sz="2400" spc="-5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dağılışı</a:t>
            </a:r>
            <a:r>
              <a:rPr lang="en-US" altLang="zh-CN" sz="2400" spc="-6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b="1" i="1" dirty="0">
                <a:solidFill>
                  <a:srgbClr val="BF0000"/>
                </a:solidFill>
                <a:latin typeface="Arial"/>
                <a:ea typeface="Arial"/>
              </a:rPr>
              <a:t>gerilme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,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645030" y="3163189"/>
            <a:ext cx="7324517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400" spc="34" dirty="0">
                <a:solidFill>
                  <a:srgbClr val="000000"/>
                </a:solidFill>
                <a:latin typeface="Arial"/>
                <a:ea typeface="Arial"/>
              </a:rPr>
              <a:t>kesitin</a:t>
            </a:r>
            <a:r>
              <a:rPr lang="en-US" altLang="zh-CN" sz="24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34" dirty="0">
                <a:solidFill>
                  <a:srgbClr val="000000"/>
                </a:solidFill>
                <a:latin typeface="Arial"/>
                <a:ea typeface="Arial"/>
              </a:rPr>
              <a:t>ağırlık</a:t>
            </a:r>
            <a:r>
              <a:rPr lang="en-US" altLang="zh-CN" sz="24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50" dirty="0">
                <a:solidFill>
                  <a:srgbClr val="000000"/>
                </a:solidFill>
                <a:latin typeface="Arial"/>
                <a:ea typeface="Arial"/>
              </a:rPr>
              <a:t>merkezinde</a:t>
            </a:r>
            <a:r>
              <a:rPr lang="en-US" altLang="zh-CN" sz="24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44" dirty="0">
                <a:solidFill>
                  <a:srgbClr val="000000"/>
                </a:solidFill>
                <a:latin typeface="Arial"/>
                <a:ea typeface="Arial"/>
              </a:rPr>
              <a:t>uygulanan</a:t>
            </a:r>
            <a:r>
              <a:rPr lang="en-US" altLang="zh-CN" sz="24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6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4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34" dirty="0">
                <a:solidFill>
                  <a:srgbClr val="000000"/>
                </a:solidFill>
                <a:latin typeface="Arial"/>
                <a:ea typeface="Arial"/>
              </a:rPr>
              <a:t>kesit</a:t>
            </a:r>
            <a:r>
              <a:rPr lang="en-US" altLang="zh-CN" sz="24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40" dirty="0">
                <a:solidFill>
                  <a:srgbClr val="000000"/>
                </a:solidFill>
                <a:latin typeface="Arial"/>
                <a:ea typeface="Arial"/>
              </a:rPr>
              <a:t>içinde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645030" y="3528948"/>
            <a:ext cx="7326148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400" spc="60" dirty="0">
                <a:solidFill>
                  <a:srgbClr val="000000"/>
                </a:solidFill>
                <a:latin typeface="Arial"/>
                <a:ea typeface="Arial"/>
              </a:rPr>
              <a:t>dağılmış</a:t>
            </a:r>
            <a:r>
              <a:rPr lang="en-US" altLang="zh-CN" sz="2400" spc="34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spc="60" dirty="0">
                <a:solidFill>
                  <a:srgbClr val="000000"/>
                </a:solidFill>
                <a:latin typeface="Arial"/>
                <a:ea typeface="Arial"/>
              </a:rPr>
              <a:t>gerilmelerin</a:t>
            </a:r>
            <a:r>
              <a:rPr lang="en-US" altLang="zh-CN" sz="2400" spc="4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spc="60" dirty="0">
                <a:solidFill>
                  <a:srgbClr val="000000"/>
                </a:solidFill>
                <a:latin typeface="Arial"/>
                <a:ea typeface="Arial"/>
              </a:rPr>
              <a:t>toplamını</a:t>
            </a:r>
            <a:r>
              <a:rPr lang="en-US" altLang="zh-CN" sz="2400" spc="4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spc="64" dirty="0">
                <a:solidFill>
                  <a:srgbClr val="000000"/>
                </a:solidFill>
                <a:latin typeface="Arial"/>
                <a:ea typeface="Arial"/>
              </a:rPr>
              <a:t>ifade</a:t>
            </a:r>
            <a:r>
              <a:rPr lang="en-US" altLang="zh-CN" sz="2400" spc="34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spc="75" dirty="0">
                <a:solidFill>
                  <a:srgbClr val="000000"/>
                </a:solidFill>
                <a:latin typeface="Arial"/>
                <a:ea typeface="Arial"/>
              </a:rPr>
              <a:t>eden</a:t>
            </a:r>
            <a:r>
              <a:rPr lang="en-US" altLang="zh-CN" sz="2400" spc="4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spc="55" dirty="0">
                <a:solidFill>
                  <a:srgbClr val="000000"/>
                </a:solidFill>
                <a:latin typeface="Arial"/>
                <a:ea typeface="Arial"/>
              </a:rPr>
              <a:t>iç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361566" y="3895089"/>
            <a:ext cx="7495202" cy="8057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283463">
              <a:lnSpc>
                <a:spcPct val="10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kuvvetlere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b="1" i="1" dirty="0">
                <a:solidFill>
                  <a:srgbClr val="BF0000"/>
                </a:solidFill>
                <a:latin typeface="Arial"/>
                <a:ea typeface="Arial"/>
              </a:rPr>
              <a:t>kesit</a:t>
            </a:r>
            <a:r>
              <a:rPr lang="en-US" altLang="zh-CN" sz="2400" b="1" i="1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2400" b="1" i="1" dirty="0">
                <a:solidFill>
                  <a:srgbClr val="BF0000"/>
                </a:solidFill>
                <a:latin typeface="Arial"/>
                <a:ea typeface="Arial"/>
              </a:rPr>
              <a:t>tesiri</a:t>
            </a:r>
            <a:r>
              <a:rPr lang="en-US" altLang="zh-CN" sz="2400" b="1" i="1" spc="-139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denir.</a:t>
            </a:r>
          </a:p>
          <a:p>
            <a:pPr>
              <a:lnSpc>
                <a:spcPts val="580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1900" dirty="0">
                <a:solidFill>
                  <a:srgbClr val="3790A6"/>
                </a:solidFill>
                <a:latin typeface="Wingdings"/>
                <a:ea typeface="Wingdings"/>
              </a:rPr>
              <a:t></a:t>
            </a:r>
            <a:r>
              <a:rPr lang="en-US" altLang="zh-CN" sz="1900" spc="-195" dirty="0">
                <a:solidFill>
                  <a:srgbClr val="3790A6"/>
                </a:solidFill>
                <a:latin typeface="Wingdings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400" spc="-69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eleman</a:t>
            </a:r>
            <a:r>
              <a:rPr lang="en-US" altLang="zh-CN" sz="2400" spc="-69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içinde</a:t>
            </a:r>
            <a:r>
              <a:rPr lang="en-US" altLang="zh-CN" sz="2400" spc="-69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belirli</a:t>
            </a:r>
            <a:r>
              <a:rPr lang="en-US" altLang="zh-CN" sz="2400" spc="-69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400" spc="-69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noktadaki</a:t>
            </a:r>
            <a:r>
              <a:rPr lang="en-US" altLang="zh-CN" sz="2400" spc="-69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iç</a:t>
            </a:r>
            <a:r>
              <a:rPr lang="en-US" altLang="zh-CN" sz="2400" spc="-7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kuvvetler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645030" y="4700828"/>
            <a:ext cx="7323044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hesaplanırken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kesim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yönteminin</a:t>
            </a:r>
            <a:r>
              <a:rPr lang="en-US" altLang="zh-CN" sz="2400" spc="2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uygulanmasında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645030" y="5066588"/>
            <a:ext cx="7326368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1388617" algn="l"/>
                <a:tab pos="3237610" algn="l"/>
                <a:tab pos="5116957" algn="l"/>
                <a:tab pos="6505575" algn="l"/>
              </a:tabLst>
            </a:pPr>
            <a:r>
              <a:rPr lang="en-US" altLang="zh-CN" sz="2400" spc="-5" dirty="0">
                <a:solidFill>
                  <a:srgbClr val="000000"/>
                </a:solidFill>
                <a:latin typeface="Arial"/>
                <a:ea typeface="Arial"/>
              </a:rPr>
              <a:t>mesnet	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tepkilerinin	</a:t>
            </a:r>
            <a:r>
              <a:rPr lang="en-US" altLang="zh-CN" sz="2400" spc="-5" dirty="0">
                <a:solidFill>
                  <a:srgbClr val="000000"/>
                </a:solidFill>
                <a:latin typeface="Arial"/>
                <a:ea typeface="Arial"/>
              </a:rPr>
              <a:t>bulunması,	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serbest	</a:t>
            </a:r>
            <a:r>
              <a:rPr lang="en-US" altLang="zh-CN" sz="2400" spc="-10" dirty="0">
                <a:solidFill>
                  <a:srgbClr val="000000"/>
                </a:solidFill>
                <a:latin typeface="Arial"/>
                <a:ea typeface="Arial"/>
              </a:rPr>
              <a:t>cisim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645030" y="5432602"/>
            <a:ext cx="7323593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diyagramlarının</a:t>
            </a:r>
            <a:r>
              <a:rPr lang="en-US" altLang="zh-CN" sz="2400" spc="114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çizimi</a:t>
            </a:r>
            <a:r>
              <a:rPr lang="en-US" altLang="zh-CN" sz="2400" spc="12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400" spc="12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denge</a:t>
            </a:r>
            <a:r>
              <a:rPr lang="en-US" altLang="zh-CN" sz="2400" spc="12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denklemlerinin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645030" y="5798362"/>
            <a:ext cx="5447558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uygulanması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aşamaları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sırasıyla</a:t>
            </a:r>
            <a:r>
              <a:rPr lang="en-US" altLang="zh-CN" sz="24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izlenir.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39"/>
          <p:cNvSpPr txBox="1"/>
          <p:nvPr/>
        </p:nvSpPr>
        <p:spPr>
          <a:xfrm>
            <a:off x="1359153" y="16469"/>
            <a:ext cx="7582850" cy="47217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b="1" dirty="0">
                <a:solidFill>
                  <a:srgbClr val="552112"/>
                </a:solidFill>
                <a:latin typeface="Arial"/>
                <a:ea typeface="Arial"/>
              </a:rPr>
              <a:t>Bir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ea typeface="Arial"/>
              </a:rPr>
              <a:t>kirişte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ea typeface="Arial"/>
              </a:rPr>
              <a:t>kesme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ea typeface="Arial"/>
              </a:rPr>
              <a:t>kuvveti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ea typeface="Arial"/>
              </a:rPr>
              <a:t>ve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ea typeface="Arial"/>
              </a:rPr>
              <a:t>eğilme</a:t>
            </a:r>
            <a:r>
              <a:rPr lang="en-US" altLang="zh-CN" sz="2800" b="1" spc="-25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ea typeface="Arial"/>
              </a:rPr>
              <a:t>momenti</a:t>
            </a:r>
          </a:p>
          <a:p>
            <a:pPr marL="0" indent="2682748">
              <a:lnSpc>
                <a:spcPct val="100000"/>
              </a:lnSpc>
            </a:pPr>
            <a:r>
              <a:rPr lang="en-US" altLang="zh-CN" sz="2800" b="1" spc="-5" dirty="0">
                <a:solidFill>
                  <a:srgbClr val="552112"/>
                </a:solidFill>
                <a:latin typeface="Arial"/>
                <a:ea typeface="Arial"/>
              </a:rPr>
              <a:t>diyagramla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ea typeface="Arial"/>
              </a:rPr>
              <a:t>rı</a:t>
            </a:r>
          </a:p>
          <a:p>
            <a:pPr marL="285877" indent="-283463" hangingPunct="0">
              <a:lnSpc>
                <a:spcPct val="150000"/>
              </a:lnSpc>
            </a:pPr>
            <a:r>
              <a:rPr lang="en-US" altLang="zh-CN" sz="1900" dirty="0">
                <a:solidFill>
                  <a:srgbClr val="3790A6"/>
                </a:solidFill>
                <a:latin typeface="Wingdings"/>
                <a:ea typeface="Wingdings"/>
              </a:rPr>
              <a:t></a:t>
            </a:r>
            <a:r>
              <a:rPr lang="en-US" altLang="zh-CN" sz="1900" spc="-279" dirty="0">
                <a:solidFill>
                  <a:srgbClr val="3790A6"/>
                </a:solidFill>
                <a:latin typeface="Wingdings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400" spc="-1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kirişte,</a:t>
            </a:r>
            <a:r>
              <a:rPr lang="en-US" altLang="zh-CN" sz="2400" spc="-1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kesme</a:t>
            </a:r>
            <a:r>
              <a:rPr lang="en-US" altLang="zh-CN" sz="2400" spc="-1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kuvvetleri</a:t>
            </a:r>
            <a:r>
              <a:rPr lang="en-US" altLang="zh-CN" sz="2400" spc="-1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400" spc="-1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eğilme</a:t>
            </a:r>
            <a:r>
              <a:rPr lang="en-US" altLang="zh-CN" sz="2400" spc="-10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momentleri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69" dirty="0">
                <a:solidFill>
                  <a:srgbClr val="000000"/>
                </a:solidFill>
                <a:latin typeface="Arial"/>
                <a:ea typeface="Arial"/>
              </a:rPr>
              <a:t>genellikle</a:t>
            </a:r>
            <a:r>
              <a:rPr lang="en-US" altLang="zh-CN" sz="24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80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4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89" dirty="0">
                <a:solidFill>
                  <a:srgbClr val="000000"/>
                </a:solidFill>
                <a:latin typeface="Arial"/>
                <a:ea typeface="Arial"/>
              </a:rPr>
              <a:t>noktadan</a:t>
            </a:r>
            <a:r>
              <a:rPr lang="en-US" altLang="zh-CN" sz="24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85" dirty="0">
                <a:solidFill>
                  <a:srgbClr val="000000"/>
                </a:solidFill>
                <a:latin typeface="Arial"/>
                <a:ea typeface="Arial"/>
              </a:rPr>
              <a:t>diğer</a:t>
            </a:r>
            <a:r>
              <a:rPr lang="en-US" altLang="zh-CN" sz="24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64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4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89" dirty="0">
                <a:solidFill>
                  <a:srgbClr val="000000"/>
                </a:solidFill>
                <a:latin typeface="Arial"/>
                <a:ea typeface="Arial"/>
              </a:rPr>
              <a:t>noktaya</a:t>
            </a:r>
            <a:r>
              <a:rPr lang="en-US" altLang="zh-CN" sz="24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69" dirty="0">
                <a:solidFill>
                  <a:srgbClr val="000000"/>
                </a:solidFill>
                <a:latin typeface="Arial"/>
                <a:ea typeface="Arial"/>
              </a:rPr>
              <a:t>değişiklik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-15" dirty="0">
                <a:solidFill>
                  <a:srgbClr val="000000"/>
                </a:solidFill>
                <a:latin typeface="Arial"/>
                <a:ea typeface="Arial"/>
              </a:rPr>
              <a:t>gösterir</a:t>
            </a:r>
            <a:r>
              <a:rPr lang="en-US" altLang="zh-CN" sz="2400" spc="-20" dirty="0">
                <a:solidFill>
                  <a:srgbClr val="000000"/>
                </a:solidFill>
                <a:latin typeface="Arial"/>
                <a:ea typeface="Arial"/>
              </a:rPr>
              <a:t>.</a:t>
            </a:r>
          </a:p>
          <a:p>
            <a:pPr marL="285877" indent="-283463" hangingPunct="0">
              <a:lnSpc>
                <a:spcPct val="150000"/>
              </a:lnSpc>
              <a:spcBef>
                <a:spcPts val="334"/>
              </a:spcBef>
            </a:pPr>
            <a:r>
              <a:rPr lang="en-US" altLang="zh-CN" sz="1900" dirty="0">
                <a:solidFill>
                  <a:srgbClr val="3790A6"/>
                </a:solidFill>
                <a:latin typeface="Wingdings"/>
                <a:ea typeface="Wingdings"/>
              </a:rPr>
              <a:t></a:t>
            </a:r>
            <a:r>
              <a:rPr lang="en-US" altLang="zh-CN" sz="1900" spc="-125" dirty="0">
                <a:solidFill>
                  <a:srgbClr val="3790A6"/>
                </a:solidFill>
                <a:latin typeface="Wingdings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Mühendislik</a:t>
            </a:r>
            <a:r>
              <a:rPr lang="en-US" altLang="zh-CN" sz="24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uygulamaları</a:t>
            </a:r>
            <a:r>
              <a:rPr lang="en-US" altLang="zh-CN" sz="24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açısından</a:t>
            </a:r>
            <a:r>
              <a:rPr lang="en-US" altLang="zh-CN" sz="24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kesit</a:t>
            </a:r>
            <a:r>
              <a:rPr lang="en-US" altLang="zh-CN" sz="24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tesirlerinin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100" dirty="0">
                <a:solidFill>
                  <a:srgbClr val="000000"/>
                </a:solidFill>
                <a:latin typeface="Arial"/>
                <a:ea typeface="Arial"/>
              </a:rPr>
              <a:t>en</a:t>
            </a:r>
            <a:r>
              <a:rPr lang="en-US" altLang="zh-CN" sz="24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100" dirty="0">
                <a:solidFill>
                  <a:srgbClr val="000000"/>
                </a:solidFill>
                <a:latin typeface="Arial"/>
                <a:ea typeface="Arial"/>
              </a:rPr>
              <a:t>büyük</a:t>
            </a:r>
            <a:r>
              <a:rPr lang="en-US" altLang="zh-CN" sz="24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80" dirty="0">
                <a:solidFill>
                  <a:srgbClr val="000000"/>
                </a:solidFill>
                <a:latin typeface="Arial"/>
                <a:ea typeface="Arial"/>
              </a:rPr>
              <a:t>değerleri</a:t>
            </a:r>
            <a:r>
              <a:rPr lang="en-US" altLang="zh-CN" sz="24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1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4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80" dirty="0">
                <a:solidFill>
                  <a:srgbClr val="000000"/>
                </a:solidFill>
                <a:latin typeface="Arial"/>
                <a:ea typeface="Arial"/>
              </a:rPr>
              <a:t>bunların</a:t>
            </a:r>
            <a:r>
              <a:rPr lang="en-US" altLang="zh-CN" sz="24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80" dirty="0">
                <a:solidFill>
                  <a:srgbClr val="000000"/>
                </a:solidFill>
                <a:latin typeface="Arial"/>
                <a:ea typeface="Arial"/>
              </a:rPr>
              <a:t>etki</a:t>
            </a:r>
            <a:r>
              <a:rPr lang="en-US" altLang="zh-CN" sz="24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64" dirty="0">
                <a:solidFill>
                  <a:srgbClr val="000000"/>
                </a:solidFill>
                <a:latin typeface="Arial"/>
                <a:ea typeface="Arial"/>
              </a:rPr>
              <a:t>ettiği</a:t>
            </a:r>
            <a:r>
              <a:rPr lang="en-US" altLang="zh-CN" sz="24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75" dirty="0">
                <a:solidFill>
                  <a:srgbClr val="000000"/>
                </a:solidFill>
                <a:latin typeface="Arial"/>
                <a:ea typeface="Arial"/>
              </a:rPr>
              <a:t>kesit</a:t>
            </a:r>
            <a:r>
              <a:rPr lang="en-US" altLang="zh-CN" sz="24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104" dirty="0">
                <a:solidFill>
                  <a:srgbClr val="000000"/>
                </a:solidFill>
                <a:latin typeface="Arial"/>
                <a:ea typeface="Arial"/>
              </a:rPr>
              <a:t>son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-10" dirty="0">
                <a:solidFill>
                  <a:srgbClr val="000000"/>
                </a:solidFill>
                <a:latin typeface="Arial"/>
                <a:ea typeface="Arial"/>
              </a:rPr>
              <a:t>derece</a:t>
            </a:r>
            <a:r>
              <a:rPr lang="en-US" altLang="zh-CN" sz="240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-10" dirty="0">
                <a:solidFill>
                  <a:srgbClr val="000000"/>
                </a:solidFill>
                <a:latin typeface="Arial"/>
                <a:ea typeface="Arial"/>
              </a:rPr>
              <a:t>önemlidir.</a:t>
            </a:r>
          </a:p>
          <a:p>
            <a:pPr>
              <a:lnSpc>
                <a:spcPts val="1319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1900" dirty="0">
                <a:solidFill>
                  <a:srgbClr val="3790A6"/>
                </a:solidFill>
                <a:latin typeface="Wingdings"/>
                <a:ea typeface="Wingdings"/>
              </a:rPr>
              <a:t></a:t>
            </a:r>
            <a:r>
              <a:rPr lang="en-US" altLang="zh-CN" sz="1900" spc="-340" dirty="0">
                <a:solidFill>
                  <a:srgbClr val="3790A6"/>
                </a:solidFill>
                <a:latin typeface="Wingdings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Kirişlerin</a:t>
            </a:r>
            <a:r>
              <a:rPr lang="en-US" altLang="zh-CN" sz="2400" spc="-1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analiz</a:t>
            </a:r>
            <a:r>
              <a:rPr lang="en-US" altLang="zh-CN" sz="2400" spc="-1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400" spc="-1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projelenmesinde,</a:t>
            </a:r>
            <a:r>
              <a:rPr lang="en-US" altLang="zh-CN" sz="2400" spc="-1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kiriş</a:t>
            </a:r>
            <a:r>
              <a:rPr lang="en-US" altLang="zh-CN" sz="2400" spc="-1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üzerine</a:t>
            </a:r>
            <a:r>
              <a:rPr lang="en-US" altLang="zh-CN" sz="2400" spc="-1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etki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645030" y="4921427"/>
            <a:ext cx="7324466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eden</a:t>
            </a:r>
            <a:r>
              <a:rPr lang="en-US" altLang="zh-CN" sz="2400" spc="69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dış</a:t>
            </a:r>
            <a:r>
              <a:rPr lang="en-US" altLang="zh-CN" sz="2400" spc="7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yüklerin</a:t>
            </a:r>
            <a:r>
              <a:rPr lang="en-US" altLang="zh-CN" sz="2400" spc="69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büyüklükleri</a:t>
            </a:r>
            <a:r>
              <a:rPr lang="en-US" altLang="zh-CN" sz="2400" spc="7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400" spc="69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etki</a:t>
            </a:r>
            <a:r>
              <a:rPr lang="en-US" altLang="zh-CN" sz="2400" spc="7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ettikleri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645030" y="5470092"/>
            <a:ext cx="7325675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1739138" algn="l"/>
                <a:tab pos="2629534" algn="l"/>
                <a:tab pos="3501263" algn="l"/>
                <a:tab pos="4799965" algn="l"/>
                <a:tab pos="6351650" algn="l"/>
              </a:tabLst>
            </a:pPr>
            <a:r>
              <a:rPr lang="en-US" altLang="zh-CN" sz="2400" spc="-5" dirty="0">
                <a:solidFill>
                  <a:srgbClr val="000000"/>
                </a:solidFill>
                <a:latin typeface="Arial"/>
                <a:ea typeface="Arial"/>
              </a:rPr>
              <a:t>noktaların	yeri	çok	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önemli	olmayıp,	</a:t>
            </a:r>
            <a:r>
              <a:rPr lang="en-US" altLang="zh-CN" sz="2400" spc="-10" dirty="0">
                <a:solidFill>
                  <a:srgbClr val="000000"/>
                </a:solidFill>
                <a:latin typeface="Arial"/>
                <a:ea typeface="Arial"/>
              </a:rPr>
              <a:t>ortaya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45030" y="6019037"/>
            <a:ext cx="7159265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çıkardıkları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kesit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tesirleri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yönünden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önem</a:t>
            </a:r>
            <a:r>
              <a:rPr lang="en-US" altLang="zh-CN" sz="240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kazanırlar.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44"/>
          <p:cNvSpPr txBox="1"/>
          <p:nvPr/>
        </p:nvSpPr>
        <p:spPr>
          <a:xfrm>
            <a:off x="1289558" y="9738"/>
            <a:ext cx="7652546" cy="68355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69595">
              <a:lnSpc>
                <a:spcPct val="100000"/>
              </a:lnSpc>
            </a:pPr>
            <a:r>
              <a:rPr lang="en-US" altLang="zh-CN" sz="2800" b="1" dirty="0">
                <a:solidFill>
                  <a:srgbClr val="552112"/>
                </a:solidFill>
                <a:latin typeface="Arial"/>
                <a:ea typeface="Arial"/>
              </a:rPr>
              <a:t>Bir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ea typeface="Arial"/>
              </a:rPr>
              <a:t>kirişte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ea typeface="Arial"/>
              </a:rPr>
              <a:t>kesme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ea typeface="Arial"/>
              </a:rPr>
              <a:t>kuvveti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ea typeface="Arial"/>
              </a:rPr>
              <a:t>ve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ea typeface="Arial"/>
              </a:rPr>
              <a:t>eğilme</a:t>
            </a:r>
            <a:r>
              <a:rPr lang="en-US" altLang="zh-CN" sz="2800" b="1" spc="-25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ea typeface="Arial"/>
              </a:rPr>
              <a:t>momenti</a:t>
            </a:r>
          </a:p>
          <a:p>
            <a:pPr marL="0" indent="2752344">
              <a:lnSpc>
                <a:spcPct val="100000"/>
              </a:lnSpc>
            </a:pPr>
            <a:r>
              <a:rPr lang="en-US" altLang="zh-CN" sz="2800" b="1" spc="-5" dirty="0">
                <a:solidFill>
                  <a:srgbClr val="552112"/>
                </a:solidFill>
                <a:latin typeface="Arial"/>
                <a:ea typeface="Arial"/>
              </a:rPr>
              <a:t>diyagramla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ea typeface="Arial"/>
              </a:rPr>
              <a:t>rı</a:t>
            </a:r>
          </a:p>
          <a:p>
            <a:pPr marL="283463" indent="-283463" hangingPunct="0">
              <a:lnSpc>
                <a:spcPct val="150000"/>
              </a:lnSpc>
            </a:pPr>
            <a:r>
              <a:rPr lang="en-US" altLang="zh-CN" sz="1900" dirty="0">
                <a:solidFill>
                  <a:srgbClr val="3790A6"/>
                </a:solidFill>
                <a:latin typeface="Wingdings"/>
                <a:ea typeface="Wingdings"/>
              </a:rPr>
              <a:t></a:t>
            </a:r>
            <a:r>
              <a:rPr lang="en-US" altLang="zh-CN" sz="1900" dirty="0">
                <a:solidFill>
                  <a:srgbClr val="3790A6"/>
                </a:solidFill>
                <a:latin typeface="Wingdings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nedenle,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kirişlerin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analiz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400" spc="-20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projelenmesinde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öncelikle</a:t>
            </a:r>
            <a:r>
              <a:rPr lang="en-US" altLang="zh-CN" sz="2400" spc="8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kesit</a:t>
            </a:r>
            <a:r>
              <a:rPr lang="en-US" altLang="zh-CN" sz="2400" spc="8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tesirlerinin</a:t>
            </a:r>
            <a:r>
              <a:rPr lang="en-US" altLang="zh-CN" sz="2400" spc="8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kiriş</a:t>
            </a:r>
            <a:r>
              <a:rPr lang="en-US" altLang="zh-CN" sz="2400" spc="8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ekseni</a:t>
            </a:r>
            <a:r>
              <a:rPr lang="en-US" altLang="zh-CN" sz="2400" spc="8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boyunca</a:t>
            </a:r>
            <a:r>
              <a:rPr lang="en-US" altLang="zh-CN" sz="2400" spc="89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20" dirty="0">
                <a:solidFill>
                  <a:srgbClr val="000000"/>
                </a:solidFill>
                <a:latin typeface="Arial"/>
                <a:ea typeface="Arial"/>
              </a:rPr>
              <a:t>eksene</a:t>
            </a:r>
            <a:r>
              <a:rPr lang="en-US" altLang="zh-CN" sz="240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25" dirty="0">
                <a:solidFill>
                  <a:srgbClr val="000000"/>
                </a:solidFill>
                <a:latin typeface="Arial"/>
                <a:ea typeface="Arial"/>
              </a:rPr>
              <a:t>dik</a:t>
            </a:r>
            <a:r>
              <a:rPr lang="en-US" altLang="zh-CN" sz="24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20" dirty="0">
                <a:solidFill>
                  <a:srgbClr val="000000"/>
                </a:solidFill>
                <a:latin typeface="Arial"/>
                <a:ea typeface="Arial"/>
              </a:rPr>
              <a:t>koordinatlarda</a:t>
            </a:r>
            <a:r>
              <a:rPr lang="en-US" altLang="zh-CN" sz="240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15" dirty="0">
                <a:solidFill>
                  <a:srgbClr val="000000"/>
                </a:solidFill>
                <a:latin typeface="Arial"/>
                <a:ea typeface="Arial"/>
              </a:rPr>
              <a:t>değişimlerinin</a:t>
            </a:r>
            <a:r>
              <a:rPr lang="en-US" altLang="zh-CN" sz="24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25" dirty="0">
                <a:solidFill>
                  <a:srgbClr val="000000"/>
                </a:solidFill>
                <a:latin typeface="Arial"/>
                <a:ea typeface="Arial"/>
              </a:rPr>
              <a:t>gösterilmesi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-20" dirty="0">
                <a:solidFill>
                  <a:srgbClr val="000000"/>
                </a:solidFill>
                <a:latin typeface="Arial"/>
                <a:ea typeface="Arial"/>
              </a:rPr>
              <a:t>gerekir</a:t>
            </a:r>
            <a:r>
              <a:rPr lang="en-US" altLang="zh-CN" sz="2400" spc="-5" dirty="0">
                <a:solidFill>
                  <a:srgbClr val="000000"/>
                </a:solidFill>
                <a:latin typeface="Arial"/>
                <a:ea typeface="Arial"/>
              </a:rPr>
              <a:t>.</a:t>
            </a:r>
          </a:p>
          <a:p>
            <a:pPr marL="283463" indent="-283463" hangingPunct="0">
              <a:lnSpc>
                <a:spcPct val="147500"/>
              </a:lnSpc>
            </a:pPr>
            <a:r>
              <a:rPr lang="en-US" altLang="zh-CN" sz="1900" dirty="0">
                <a:solidFill>
                  <a:srgbClr val="3790A6"/>
                </a:solidFill>
                <a:latin typeface="Wingdings"/>
                <a:ea typeface="Wingdings"/>
              </a:rPr>
              <a:t></a:t>
            </a:r>
            <a:r>
              <a:rPr lang="en-US" altLang="zh-CN" sz="1900" spc="295" dirty="0">
                <a:solidFill>
                  <a:srgbClr val="3790A6"/>
                </a:solidFill>
                <a:latin typeface="Wingdings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İşte</a:t>
            </a:r>
            <a:r>
              <a:rPr lang="en-US" altLang="zh-CN" sz="2400" spc="10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kiriş</a:t>
            </a:r>
            <a:r>
              <a:rPr lang="en-US" altLang="zh-CN" sz="2400" spc="10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ekseni</a:t>
            </a:r>
            <a:r>
              <a:rPr lang="en-US" altLang="zh-CN" sz="2400" spc="10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boyunca</a:t>
            </a:r>
            <a:r>
              <a:rPr lang="en-US" altLang="zh-CN" sz="2400" spc="10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kesit</a:t>
            </a:r>
            <a:r>
              <a:rPr lang="en-US" altLang="zh-CN" sz="2400" spc="10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tesirlerinin</a:t>
            </a:r>
            <a:r>
              <a:rPr lang="en-US" altLang="zh-CN" sz="2400" spc="10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değişimini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gösteren</a:t>
            </a:r>
            <a:r>
              <a:rPr lang="en-US" altLang="zh-CN" sz="2400" spc="139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eğrilere</a:t>
            </a:r>
            <a:r>
              <a:rPr lang="en-US" altLang="zh-CN" sz="2400" spc="14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b="1" i="1" dirty="0">
                <a:solidFill>
                  <a:srgbClr val="BF0000"/>
                </a:solidFill>
                <a:latin typeface="Arial"/>
                <a:ea typeface="Arial"/>
              </a:rPr>
              <a:t>kesit</a:t>
            </a:r>
            <a:r>
              <a:rPr lang="en-US" altLang="zh-CN" sz="2400" b="1" i="1" spc="145" dirty="0">
                <a:solidFill>
                  <a:srgbClr val="BF0000"/>
                </a:solidFill>
                <a:latin typeface="Arial"/>
                <a:cs typeface="Arial"/>
              </a:rPr>
              <a:t>  </a:t>
            </a:r>
            <a:r>
              <a:rPr lang="en-US" altLang="zh-CN" sz="2400" b="1" i="1" dirty="0">
                <a:solidFill>
                  <a:srgbClr val="BF0000"/>
                </a:solidFill>
                <a:latin typeface="Arial"/>
                <a:ea typeface="Arial"/>
              </a:rPr>
              <a:t>tesirleri</a:t>
            </a:r>
            <a:r>
              <a:rPr lang="en-US" altLang="zh-CN" sz="2400" b="1" i="1" spc="145" dirty="0">
                <a:solidFill>
                  <a:srgbClr val="BF0000"/>
                </a:solidFill>
                <a:latin typeface="Arial"/>
                <a:cs typeface="Arial"/>
              </a:rPr>
              <a:t>  </a:t>
            </a:r>
            <a:r>
              <a:rPr lang="en-US" altLang="zh-CN" sz="2400" b="1" i="1" dirty="0">
                <a:solidFill>
                  <a:srgbClr val="BF0000"/>
                </a:solidFill>
                <a:latin typeface="Arial"/>
                <a:ea typeface="Arial"/>
              </a:rPr>
              <a:t>diyagramları</a:t>
            </a:r>
            <a:r>
              <a:rPr lang="en-US" altLang="zh-CN" sz="2400" b="1" i="1" spc="145" dirty="0">
                <a:solidFill>
                  <a:srgbClr val="BF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adı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50" dirty="0">
                <a:solidFill>
                  <a:srgbClr val="000000"/>
                </a:solidFill>
                <a:latin typeface="Arial"/>
                <a:ea typeface="Arial"/>
              </a:rPr>
              <a:t>verilir</a:t>
            </a:r>
            <a:r>
              <a:rPr lang="en-US" altLang="zh-CN" sz="2400" spc="75" dirty="0">
                <a:solidFill>
                  <a:srgbClr val="000000"/>
                </a:solidFill>
                <a:latin typeface="Arial"/>
                <a:ea typeface="Arial"/>
              </a:rPr>
              <a:t>.</a:t>
            </a:r>
            <a:r>
              <a:rPr lang="en-US" altLang="zh-CN" sz="24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94" dirty="0">
                <a:solidFill>
                  <a:srgbClr val="000000"/>
                </a:solidFill>
                <a:latin typeface="Arial"/>
                <a:ea typeface="Arial"/>
              </a:rPr>
              <a:t>Daha</a:t>
            </a:r>
            <a:r>
              <a:rPr lang="en-US" altLang="zh-CN" sz="24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75" dirty="0">
                <a:solidFill>
                  <a:srgbClr val="000000"/>
                </a:solidFill>
                <a:latin typeface="Arial"/>
                <a:ea typeface="Arial"/>
              </a:rPr>
              <a:t>açık</a:t>
            </a:r>
            <a:r>
              <a:rPr lang="en-US" altLang="zh-CN" sz="24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55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4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69" dirty="0">
                <a:solidFill>
                  <a:srgbClr val="000000"/>
                </a:solidFill>
                <a:latin typeface="Arial"/>
                <a:ea typeface="Arial"/>
              </a:rPr>
              <a:t>şekilde</a:t>
            </a:r>
            <a:r>
              <a:rPr lang="en-US" altLang="zh-CN" sz="24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69" dirty="0">
                <a:solidFill>
                  <a:srgbClr val="000000"/>
                </a:solidFill>
                <a:latin typeface="Arial"/>
                <a:ea typeface="Arial"/>
              </a:rPr>
              <a:t>ifade</a:t>
            </a:r>
            <a:r>
              <a:rPr lang="en-US" altLang="zh-CN" sz="24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89" dirty="0">
                <a:solidFill>
                  <a:srgbClr val="000000"/>
                </a:solidFill>
                <a:latin typeface="Arial"/>
                <a:ea typeface="Arial"/>
              </a:rPr>
              <a:t>etmek</a:t>
            </a:r>
            <a:r>
              <a:rPr lang="en-US" altLang="zh-CN" sz="24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69" dirty="0">
                <a:solidFill>
                  <a:srgbClr val="000000"/>
                </a:solidFill>
                <a:latin typeface="Arial"/>
                <a:ea typeface="Arial"/>
              </a:rPr>
              <a:t>gerekirse,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50" dirty="0">
                <a:solidFill>
                  <a:srgbClr val="000000"/>
                </a:solidFill>
                <a:latin typeface="Arial"/>
                <a:ea typeface="Arial"/>
              </a:rPr>
              <a:t>kesme</a:t>
            </a:r>
            <a:r>
              <a:rPr lang="en-US" altLang="zh-CN" sz="24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40" dirty="0">
                <a:solidFill>
                  <a:srgbClr val="000000"/>
                </a:solidFill>
                <a:latin typeface="Arial"/>
                <a:ea typeface="Arial"/>
              </a:rPr>
              <a:t>kuvvetinin</a:t>
            </a:r>
            <a:r>
              <a:rPr lang="en-US" altLang="zh-CN" sz="24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40" dirty="0">
                <a:solidFill>
                  <a:srgbClr val="000000"/>
                </a:solidFill>
                <a:latin typeface="Arial"/>
                <a:ea typeface="Arial"/>
              </a:rPr>
              <a:t>değişimini</a:t>
            </a:r>
            <a:r>
              <a:rPr lang="en-US" altLang="zh-CN" sz="24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44" dirty="0">
                <a:solidFill>
                  <a:srgbClr val="000000"/>
                </a:solidFill>
                <a:latin typeface="Arial"/>
                <a:ea typeface="Arial"/>
              </a:rPr>
              <a:t>gösteren</a:t>
            </a:r>
            <a:r>
              <a:rPr lang="en-US" altLang="zh-CN" sz="24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44" dirty="0">
                <a:solidFill>
                  <a:srgbClr val="000000"/>
                </a:solidFill>
                <a:latin typeface="Arial"/>
                <a:ea typeface="Arial"/>
              </a:rPr>
              <a:t>eğriye</a:t>
            </a:r>
            <a:r>
              <a:rPr lang="en-US" altLang="zh-CN" sz="24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b="1" i="1" spc="60" dirty="0">
                <a:solidFill>
                  <a:srgbClr val="BF0000"/>
                </a:solidFill>
                <a:latin typeface="Arial"/>
                <a:ea typeface="Arial"/>
              </a:rPr>
              <a:t>kesme</a:t>
            </a:r>
            <a:r>
              <a:rPr lang="en-US" altLang="zh-CN" sz="2400" b="1" i="1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2400" b="1" i="1" dirty="0">
                <a:solidFill>
                  <a:srgbClr val="BF0000"/>
                </a:solidFill>
                <a:latin typeface="Arial"/>
                <a:ea typeface="Arial"/>
              </a:rPr>
              <a:t>kuvveti</a:t>
            </a:r>
            <a:r>
              <a:rPr lang="en-US" altLang="zh-CN" sz="2400" b="1" i="1" spc="179" dirty="0">
                <a:solidFill>
                  <a:srgbClr val="BF0000"/>
                </a:solidFill>
                <a:latin typeface="Arial"/>
                <a:cs typeface="Arial"/>
              </a:rPr>
              <a:t>  </a:t>
            </a:r>
            <a:r>
              <a:rPr lang="en-US" altLang="zh-CN" sz="2400" b="1" i="1" dirty="0">
                <a:solidFill>
                  <a:srgbClr val="BF0000"/>
                </a:solidFill>
                <a:latin typeface="Arial"/>
                <a:ea typeface="Arial"/>
              </a:rPr>
              <a:t>diyagramı,</a:t>
            </a:r>
            <a:r>
              <a:rPr lang="en-US" altLang="zh-CN" sz="2400" b="1" i="1" spc="179" dirty="0">
                <a:solidFill>
                  <a:srgbClr val="BF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eğilme</a:t>
            </a:r>
            <a:r>
              <a:rPr lang="en-US" altLang="zh-CN" sz="2400" spc="179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momentinin</a:t>
            </a:r>
            <a:r>
              <a:rPr lang="en-US" altLang="zh-CN" sz="2400" spc="179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değişimini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64" dirty="0">
                <a:solidFill>
                  <a:srgbClr val="000000"/>
                </a:solidFill>
                <a:latin typeface="Arial"/>
                <a:ea typeface="Arial"/>
              </a:rPr>
              <a:t>gösteren</a:t>
            </a:r>
            <a:r>
              <a:rPr lang="en-US" altLang="zh-CN" sz="2400" spc="4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spc="60" dirty="0">
                <a:solidFill>
                  <a:srgbClr val="000000"/>
                </a:solidFill>
                <a:latin typeface="Arial"/>
                <a:ea typeface="Arial"/>
              </a:rPr>
              <a:t>eğriye</a:t>
            </a:r>
            <a:r>
              <a:rPr lang="en-US" altLang="zh-CN" sz="2400" spc="4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spc="80" dirty="0">
                <a:solidFill>
                  <a:srgbClr val="000000"/>
                </a:solidFill>
                <a:latin typeface="Arial"/>
                <a:ea typeface="Arial"/>
              </a:rPr>
              <a:t>de</a:t>
            </a:r>
            <a:r>
              <a:rPr lang="en-US" altLang="zh-CN" sz="2400" spc="4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b="1" i="1" spc="69" dirty="0">
                <a:solidFill>
                  <a:srgbClr val="BF0000"/>
                </a:solidFill>
                <a:latin typeface="Arial"/>
                <a:ea typeface="Arial"/>
              </a:rPr>
              <a:t>eğilme</a:t>
            </a:r>
            <a:r>
              <a:rPr lang="en-US" altLang="zh-CN" sz="2400" b="1" i="1" spc="40" dirty="0">
                <a:solidFill>
                  <a:srgbClr val="BF0000"/>
                </a:solidFill>
                <a:latin typeface="Arial"/>
                <a:cs typeface="Arial"/>
              </a:rPr>
              <a:t>  </a:t>
            </a:r>
            <a:r>
              <a:rPr lang="en-US" altLang="zh-CN" sz="2400" b="1" i="1" spc="80" dirty="0">
                <a:solidFill>
                  <a:srgbClr val="BF0000"/>
                </a:solidFill>
                <a:latin typeface="Arial"/>
                <a:ea typeface="Arial"/>
              </a:rPr>
              <a:t>momenti</a:t>
            </a:r>
            <a:r>
              <a:rPr lang="en-US" altLang="zh-CN" sz="2400" b="1" i="1" spc="40" dirty="0">
                <a:solidFill>
                  <a:srgbClr val="BF0000"/>
                </a:solidFill>
                <a:latin typeface="Arial"/>
                <a:cs typeface="Arial"/>
              </a:rPr>
              <a:t>  </a:t>
            </a:r>
            <a:r>
              <a:rPr lang="en-US" altLang="zh-CN" sz="2400" b="1" i="1" spc="69" dirty="0">
                <a:solidFill>
                  <a:srgbClr val="BF0000"/>
                </a:solidFill>
                <a:latin typeface="Arial"/>
                <a:ea typeface="Arial"/>
              </a:rPr>
              <a:t>diyagramı</a:t>
            </a:r>
            <a:r>
              <a:rPr lang="en-US" altLang="zh-CN" sz="2400" b="1" i="1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2400" spc="-25" dirty="0">
                <a:solidFill>
                  <a:srgbClr val="000000"/>
                </a:solidFill>
                <a:latin typeface="Arial"/>
                <a:ea typeface="Arial"/>
              </a:rPr>
              <a:t>denir</a:t>
            </a:r>
            <a:r>
              <a:rPr lang="en-US" altLang="zh-CN" sz="2400" spc="-30" dirty="0">
                <a:solidFill>
                  <a:srgbClr val="000000"/>
                </a:solidFill>
                <a:latin typeface="Arial"/>
                <a:ea typeface="Arial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46"/>
          <p:cNvSpPr txBox="1"/>
          <p:nvPr/>
        </p:nvSpPr>
        <p:spPr>
          <a:xfrm>
            <a:off x="1359153" y="361169"/>
            <a:ext cx="7580467" cy="49638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800" b="1" dirty="0">
                <a:solidFill>
                  <a:srgbClr val="552112"/>
                </a:solidFill>
                <a:latin typeface="Arial"/>
                <a:ea typeface="Arial"/>
              </a:rPr>
              <a:t>Bir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ea typeface="Arial"/>
              </a:rPr>
              <a:t>kirişte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ea typeface="Arial"/>
              </a:rPr>
              <a:t>kesme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ea typeface="Arial"/>
              </a:rPr>
              <a:t>kuvveti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ea typeface="Arial"/>
              </a:rPr>
              <a:t>ve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ea typeface="Arial"/>
              </a:rPr>
              <a:t>eğilme</a:t>
            </a:r>
            <a:r>
              <a:rPr lang="en-US" altLang="zh-CN" sz="2800" b="1" spc="-10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ea typeface="Arial"/>
              </a:rPr>
              <a:t>momenti</a:t>
            </a:r>
          </a:p>
          <a:p>
            <a:pPr marL="0" indent="2682748">
              <a:lnSpc>
                <a:spcPct val="100000"/>
              </a:lnSpc>
            </a:pPr>
            <a:r>
              <a:rPr lang="en-US" altLang="zh-CN" sz="2800" b="1" spc="-10" dirty="0">
                <a:solidFill>
                  <a:srgbClr val="552112"/>
                </a:solidFill>
                <a:latin typeface="Arial"/>
                <a:ea typeface="Arial"/>
              </a:rPr>
              <a:t>diyagr</a:t>
            </a:r>
            <a:r>
              <a:rPr lang="en-US" altLang="zh-CN" sz="2800" b="1" dirty="0">
                <a:solidFill>
                  <a:srgbClr val="552112"/>
                </a:solidFill>
                <a:latin typeface="Arial"/>
                <a:ea typeface="Arial"/>
              </a:rPr>
              <a:t>amları</a:t>
            </a:r>
          </a:p>
          <a:p>
            <a:pPr>
              <a:lnSpc>
                <a:spcPts val="989"/>
              </a:lnSpc>
            </a:pPr>
            <a:endParaRPr lang="en-US" dirty="0" smtClean="0"/>
          </a:p>
          <a:p>
            <a:pPr marL="285877" indent="-283463" hangingPunct="0">
              <a:lnSpc>
                <a:spcPct val="149583"/>
              </a:lnSpc>
            </a:pPr>
            <a:r>
              <a:rPr lang="en-US" altLang="zh-CN" sz="1900" dirty="0">
                <a:solidFill>
                  <a:srgbClr val="3790A6"/>
                </a:solidFill>
                <a:latin typeface="Wingdings"/>
                <a:ea typeface="Wingdings"/>
              </a:rPr>
              <a:t></a:t>
            </a:r>
            <a:r>
              <a:rPr lang="en-US" altLang="zh-CN" sz="1900" spc="-250" dirty="0">
                <a:solidFill>
                  <a:srgbClr val="3790A6"/>
                </a:solidFill>
                <a:latin typeface="Wingdings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Kesit</a:t>
            </a:r>
            <a:r>
              <a:rPr lang="en-US" altLang="zh-CN" sz="2400" spc="-89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tesirleri</a:t>
            </a:r>
            <a:r>
              <a:rPr lang="en-US" altLang="zh-CN" sz="2400" spc="-89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diyagramlarının</a:t>
            </a:r>
            <a:r>
              <a:rPr lang="en-US" altLang="zh-CN" sz="2400" spc="-8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çiziminde</a:t>
            </a:r>
            <a:r>
              <a:rPr lang="en-US" altLang="zh-CN" sz="2400" spc="-9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izlenilecek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-5" dirty="0">
                <a:solidFill>
                  <a:srgbClr val="000000"/>
                </a:solidFill>
                <a:latin typeface="Arial"/>
                <a:ea typeface="Arial"/>
              </a:rPr>
              <a:t>aşamalar</a:t>
            </a:r>
            <a:r>
              <a:rPr lang="en-US" altLang="zh-CN" sz="24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şunlardır</a:t>
            </a:r>
            <a:r>
              <a:rPr lang="en-US" altLang="zh-CN" sz="2400" spc="-5" dirty="0">
                <a:solidFill>
                  <a:srgbClr val="000000"/>
                </a:solidFill>
                <a:latin typeface="Arial"/>
                <a:ea typeface="Arial"/>
              </a:rPr>
              <a:t>;</a:t>
            </a:r>
          </a:p>
          <a:p>
            <a:pPr>
              <a:lnSpc>
                <a:spcPts val="1339"/>
              </a:lnSpc>
            </a:pPr>
            <a:endParaRPr lang="en-US" dirty="0" smtClean="0"/>
          </a:p>
          <a:p>
            <a:pPr marL="0" indent="340741">
              <a:lnSpc>
                <a:spcPct val="10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Mesnet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tepkilerinin</a:t>
            </a:r>
            <a:r>
              <a:rPr lang="en-US" altLang="zh-CN" sz="24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bulunması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35"/>
              </a:lnSpc>
            </a:pPr>
            <a:endParaRPr lang="en-US" dirty="0" smtClean="0"/>
          </a:p>
          <a:p>
            <a:pPr marL="0" indent="340741">
              <a:lnSpc>
                <a:spcPct val="10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400" spc="89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Kesme</a:t>
            </a:r>
            <a:r>
              <a:rPr lang="en-US" altLang="zh-CN" sz="2400" spc="89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kuvveti</a:t>
            </a:r>
            <a:r>
              <a:rPr lang="en-US" altLang="zh-CN" sz="2400" spc="89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400" spc="9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eğilme</a:t>
            </a:r>
            <a:r>
              <a:rPr lang="en-US" altLang="zh-CN" sz="2400" spc="89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momenti</a:t>
            </a:r>
            <a:r>
              <a:rPr lang="en-US" altLang="zh-CN" sz="2400" spc="89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değerlerinin</a:t>
            </a:r>
          </a:p>
          <a:p>
            <a:pPr>
              <a:lnSpc>
                <a:spcPts val="1489"/>
              </a:lnSpc>
            </a:pPr>
            <a:endParaRPr lang="en-US" dirty="0" smtClean="0"/>
          </a:p>
          <a:p>
            <a:pPr marL="0" indent="285877">
              <a:lnSpc>
                <a:spcPct val="100000"/>
              </a:lnSpc>
            </a:pPr>
            <a:r>
              <a:rPr lang="en-US" altLang="zh-CN" sz="2400" spc="-5" dirty="0">
                <a:solidFill>
                  <a:srgbClr val="000000"/>
                </a:solidFill>
                <a:latin typeface="Arial"/>
                <a:ea typeface="Arial"/>
              </a:rPr>
              <a:t>hesapl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anması</a:t>
            </a:r>
          </a:p>
          <a:p>
            <a:pPr>
              <a:lnSpc>
                <a:spcPts val="1989"/>
              </a:lnSpc>
            </a:pPr>
            <a:endParaRPr lang="en-US" dirty="0" smtClean="0"/>
          </a:p>
          <a:p>
            <a:pPr marL="0" indent="340741">
              <a:lnSpc>
                <a:spcPct val="10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400" spc="17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Kesme</a:t>
            </a:r>
            <a:r>
              <a:rPr lang="en-US" altLang="zh-CN" sz="2400" spc="17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kuvveti</a:t>
            </a:r>
            <a:r>
              <a:rPr lang="en-US" altLang="zh-CN" sz="2400" spc="17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400" spc="17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eğilme</a:t>
            </a:r>
            <a:r>
              <a:rPr lang="en-US" altLang="zh-CN" sz="2400" spc="17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momenti</a:t>
            </a:r>
            <a:r>
              <a:rPr lang="en-US" altLang="zh-CN" sz="2400" spc="17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diyagramlarının</a:t>
            </a:r>
          </a:p>
          <a:p>
            <a:pPr>
              <a:lnSpc>
                <a:spcPts val="1489"/>
              </a:lnSpc>
            </a:pPr>
            <a:endParaRPr lang="en-US" dirty="0" smtClean="0"/>
          </a:p>
          <a:p>
            <a:pPr marL="0" indent="285877">
              <a:lnSpc>
                <a:spcPct val="100000"/>
              </a:lnSpc>
            </a:pPr>
            <a:r>
              <a:rPr lang="en-US" altLang="zh-CN" sz="2400" spc="-10" dirty="0">
                <a:solidFill>
                  <a:srgbClr val="000000"/>
                </a:solidFill>
                <a:latin typeface="Arial"/>
                <a:ea typeface="Arial"/>
              </a:rPr>
              <a:t>çiz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imi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524</Words>
  <Application>Microsoft Office PowerPoint</Application>
  <PresentationFormat>Ekran Gösterisi (4:3)</PresentationFormat>
  <Paragraphs>186</Paragraphs>
  <Slides>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5" baseType="lpstr">
      <vt:lpstr>宋体</vt:lpstr>
      <vt:lpstr>Arial</vt:lpstr>
      <vt:lpstr>Calibri</vt:lpstr>
      <vt:lpstr>Times New Roman</vt:lpstr>
      <vt:lpstr>Wingdings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Eylem</dc:creator>
  <cp:lastModifiedBy>Eylem</cp:lastModifiedBy>
  <cp:revision>3</cp:revision>
  <dcterms:created xsi:type="dcterms:W3CDTF">2011-01-21T15:00:27Z</dcterms:created>
  <dcterms:modified xsi:type="dcterms:W3CDTF">2020-01-07T11:58:56Z</dcterms:modified>
</cp:coreProperties>
</file>