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412" r:id="rId3"/>
    <p:sldId id="306" r:id="rId4"/>
    <p:sldId id="257" r:id="rId5"/>
    <p:sldId id="259" r:id="rId6"/>
    <p:sldId id="261" r:id="rId7"/>
    <p:sldId id="307" r:id="rId8"/>
    <p:sldId id="280" r:id="rId9"/>
    <p:sldId id="345" r:id="rId10"/>
    <p:sldId id="344" r:id="rId11"/>
    <p:sldId id="305" r:id="rId12"/>
    <p:sldId id="333" r:id="rId13"/>
    <p:sldId id="269" r:id="rId14"/>
    <p:sldId id="386" r:id="rId15"/>
    <p:sldId id="310" r:id="rId16"/>
    <p:sldId id="389" r:id="rId17"/>
    <p:sldId id="291" r:id="rId18"/>
    <p:sldId id="295" r:id="rId19"/>
    <p:sldId id="274" r:id="rId20"/>
    <p:sldId id="388" r:id="rId21"/>
    <p:sldId id="296" r:id="rId22"/>
    <p:sldId id="336" r:id="rId23"/>
    <p:sldId id="337" r:id="rId24"/>
    <p:sldId id="327" r:id="rId25"/>
    <p:sldId id="328" r:id="rId26"/>
    <p:sldId id="329" r:id="rId27"/>
    <p:sldId id="338" r:id="rId28"/>
    <p:sldId id="331" r:id="rId29"/>
    <p:sldId id="346" r:id="rId30"/>
    <p:sldId id="390" r:id="rId31"/>
    <p:sldId id="391" r:id="rId32"/>
    <p:sldId id="392" r:id="rId33"/>
    <p:sldId id="394" r:id="rId34"/>
    <p:sldId id="400" r:id="rId35"/>
    <p:sldId id="401" r:id="rId36"/>
    <p:sldId id="402" r:id="rId37"/>
    <p:sldId id="403" r:id="rId38"/>
    <p:sldId id="396" r:id="rId39"/>
    <p:sldId id="397" r:id="rId40"/>
    <p:sldId id="398" r:id="rId41"/>
    <p:sldId id="399" r:id="rId42"/>
    <p:sldId id="393" r:id="rId43"/>
    <p:sldId id="404" r:id="rId44"/>
    <p:sldId id="405" r:id="rId45"/>
    <p:sldId id="406" r:id="rId46"/>
    <p:sldId id="407" r:id="rId47"/>
    <p:sldId id="408" r:id="rId48"/>
    <p:sldId id="409" r:id="rId49"/>
    <p:sldId id="410" r:id="rId50"/>
    <p:sldId id="411" r:id="rId51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45" autoAdjust="0"/>
    <p:restoredTop sz="94660"/>
  </p:normalViewPr>
  <p:slideViewPr>
    <p:cSldViewPr>
      <p:cViewPr varScale="1">
        <p:scale>
          <a:sx n="83" d="100"/>
          <a:sy n="83" d="100"/>
        </p:scale>
        <p:origin x="175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0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Asıl metin stillerini düzenlemek için tıklatın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54E1877-97F8-4617-81E8-2C2528E3010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F15E7-5D41-486C-9C70-B2918D1730A7}" type="slidenum">
              <a:rPr lang="tr-TR"/>
              <a:pPr/>
              <a:t>19</a:t>
            </a:fld>
            <a:endParaRPr lang="tr-TR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12788"/>
            <a:ext cx="4545012" cy="3408362"/>
          </a:xfrm>
          <a:ln w="12700" cap="flat"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388" y="4335463"/>
            <a:ext cx="5019675" cy="4122737"/>
          </a:xfrm>
          <a:noFill/>
          <a:ln/>
        </p:spPr>
        <p:txBody>
          <a:bodyPr wrap="none" lIns="92075" tIns="46037" rIns="92075" bIns="46037"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BDCBBA-C766-4556-A5BF-C5381B1E08D2}" type="slidenum">
              <a:rPr lang="tr-TR"/>
              <a:pPr/>
              <a:t>20</a:t>
            </a:fld>
            <a:endParaRPr lang="tr-TR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12788"/>
            <a:ext cx="4545012" cy="3408362"/>
          </a:xfrm>
          <a:ln w="12700" cap="flat"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388" y="4335463"/>
            <a:ext cx="5019675" cy="4122737"/>
          </a:xfrm>
          <a:noFill/>
          <a:ln/>
        </p:spPr>
        <p:txBody>
          <a:bodyPr wrap="none" lIns="92075" tIns="46037" rIns="92075" bIns="46037"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6A80F-A7E7-4E3C-9A1C-23BC5CEB273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145CC-CC32-4D20-B49A-6B98752BF15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1731F-8B55-49EC-956E-3355B7016DF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C8C3B-A260-45E9-BA41-44A566E7847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FE42F-A713-4ED8-B476-406CB5890B4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DE153-A1A1-4ABC-9983-E5F5B811A73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CB18B-57B6-4692-99C6-F7EFC5DB80E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E39C8-BBC9-450D-BBE7-061E69B00DC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6B4AD-5195-4F2E-B7E5-C0C634ED974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311A9-A67D-4C99-915C-836620858E9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B8409-2BD6-442E-BA88-8A7985F4E9C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C85E4-2DA9-4D3C-A774-A69E22C77E8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83E08-BD78-4F9F-A4ED-977E8D6468C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CAB80638-290F-473C-8096-0AE576F0BA7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Doç. Dr. Evren Süer</a:t>
            </a:r>
            <a:endParaRPr lang="tr-TR" dirty="0"/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196752"/>
            <a:ext cx="7772400" cy="2016125"/>
          </a:xfrm>
        </p:spPr>
        <p:txBody>
          <a:bodyPr/>
          <a:lstStyle/>
          <a:p>
            <a:pPr eaLnBrk="1" hangingPunct="1"/>
            <a:r>
              <a:rPr lang="tr-TR" dirty="0" err="1">
                <a:solidFill>
                  <a:schemeClr val="tx1"/>
                </a:solidFill>
              </a:rPr>
              <a:t>Types</a:t>
            </a:r>
            <a:r>
              <a:rPr lang="tr-TR" dirty="0">
                <a:solidFill>
                  <a:schemeClr val="tx1"/>
                </a:solidFill>
              </a:rPr>
              <a:t> of </a:t>
            </a:r>
            <a:r>
              <a:rPr lang="tr-TR" dirty="0" err="1">
                <a:solidFill>
                  <a:schemeClr val="tx1"/>
                </a:solidFill>
              </a:rPr>
              <a:t>Scrotal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Conditions</a:t>
            </a:r>
            <a:endParaRPr lang="tr-T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tr-TR" dirty="0"/>
              <a:t/>
            </a:r>
            <a:br>
              <a:rPr lang="tr-TR" dirty="0"/>
            </a:br>
            <a:r>
              <a:rPr lang="tr-TR" dirty="0" err="1"/>
              <a:t>Contents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dirty="0" err="1" smtClean="0"/>
              <a:t>Varicocele</a:t>
            </a:r>
            <a:endParaRPr lang="tr-TR" sz="2800" dirty="0" smtClean="0"/>
          </a:p>
          <a:p>
            <a:endParaRPr lang="tr-TR" sz="2800" dirty="0"/>
          </a:p>
          <a:p>
            <a:r>
              <a:rPr lang="tr-TR" sz="2800" dirty="0" err="1" smtClean="0"/>
              <a:t>Hydrocele</a:t>
            </a:r>
            <a:endParaRPr lang="tr-TR" sz="2800" dirty="0" smtClean="0"/>
          </a:p>
          <a:p>
            <a:endParaRPr lang="tr-TR" sz="2800" dirty="0"/>
          </a:p>
          <a:p>
            <a:r>
              <a:rPr lang="tr-TR" sz="2800" dirty="0" err="1" smtClean="0"/>
              <a:t>Spermatocele</a:t>
            </a:r>
            <a:endParaRPr lang="tr-TR" sz="2800" dirty="0" smtClean="0"/>
          </a:p>
          <a:p>
            <a:endParaRPr lang="tr-TR" sz="2800" dirty="0"/>
          </a:p>
          <a:p>
            <a:r>
              <a:rPr lang="tr-TR" sz="2800" dirty="0" err="1"/>
              <a:t>Acute</a:t>
            </a:r>
            <a:r>
              <a:rPr lang="tr-TR" sz="2800" dirty="0"/>
              <a:t> </a:t>
            </a:r>
            <a:r>
              <a:rPr lang="tr-TR" sz="2800" dirty="0" err="1" smtClean="0"/>
              <a:t>Scrotum</a:t>
            </a:r>
            <a:endParaRPr lang="tr-TR" sz="2800" dirty="0" smtClean="0"/>
          </a:p>
          <a:p>
            <a:endParaRPr lang="tr-TR" sz="2800" dirty="0"/>
          </a:p>
          <a:p>
            <a:r>
              <a:rPr lang="tr-TR" sz="2800" dirty="0" err="1"/>
              <a:t>Testicular</a:t>
            </a:r>
            <a:r>
              <a:rPr lang="tr-TR" sz="2800" dirty="0"/>
              <a:t> </a:t>
            </a:r>
            <a:r>
              <a:rPr lang="tr-TR" sz="2800" dirty="0" err="1"/>
              <a:t>Torsion</a:t>
            </a:r>
            <a:endParaRPr lang="tr-TR" sz="2800" dirty="0" smtClean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4510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-1337828" y="334146"/>
            <a:ext cx="8229600" cy="1143000"/>
          </a:xfrm>
        </p:spPr>
        <p:txBody>
          <a:bodyPr/>
          <a:lstStyle/>
          <a:p>
            <a:pPr eaLnBrk="1" hangingPunct="1"/>
            <a:r>
              <a:rPr lang="tr-TR" dirty="0" err="1"/>
              <a:t>Scrotum</a:t>
            </a:r>
            <a:endParaRPr lang="en-US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60" y="1628800"/>
            <a:ext cx="4906888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>
                <a:latin typeface="Times New Roman" charset="0"/>
                <a:cs typeface="Times New Roman" charset="0"/>
              </a:rPr>
              <a:t>The testicles are contained in a sac outside the abdominal cavity</a:t>
            </a:r>
            <a:r>
              <a:rPr lang="en-US" sz="2400" b="1" dirty="0" smtClean="0">
                <a:latin typeface="Times New Roman" charset="0"/>
                <a:cs typeface="Times New Roman" charset="0"/>
              </a:rPr>
              <a:t>.</a:t>
            </a:r>
            <a:endParaRPr lang="tr-TR" sz="2400" b="1" dirty="0" smtClean="0"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</a:pPr>
            <a:endParaRPr lang="tr-TR" sz="2400" b="1" dirty="0"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 dirty="0">
                <a:latin typeface="Times New Roman" charset="0"/>
                <a:cs typeface="Times New Roman" charset="0"/>
              </a:rPr>
              <a:t>Since it is outside the abdominal cavity, the temperature of the scrotum remains below body temperature</a:t>
            </a:r>
            <a:r>
              <a:rPr lang="en-US" sz="2400" b="1" dirty="0" smtClean="0">
                <a:latin typeface="Times New Roman" charset="0"/>
                <a:cs typeface="Times New Roman" charset="0"/>
              </a:rPr>
              <a:t>.</a:t>
            </a:r>
            <a:endParaRPr lang="tr-TR" sz="2400" b="1" dirty="0" smtClean="0">
              <a:latin typeface="Times New Roman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</a:pPr>
            <a:endParaRPr lang="tr-TR" sz="2400" b="1" dirty="0" smtClean="0">
              <a:latin typeface="Times New Roman" charset="0"/>
              <a:cs typeface="Times New Roman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b="1" dirty="0">
                <a:latin typeface="Times New Roman" charset="0"/>
                <a:cs typeface="Times New Roman" charset="0"/>
              </a:rPr>
              <a:t>Keeping the temperature below body temperature is extremely critical for the production of healthy sperm.</a:t>
            </a:r>
            <a:endParaRPr lang="en-US" sz="2400" dirty="0"/>
          </a:p>
        </p:txBody>
      </p:sp>
      <p:pic>
        <p:nvPicPr>
          <p:cNvPr id="1032" name="Picture 8" descr="Vas Deferens: Function, Anatomy &amp; Condi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6632"/>
            <a:ext cx="3904798" cy="429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estis - Tıpac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382265"/>
            <a:ext cx="4248472" cy="245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/>
              <a:t>Testicles</a:t>
            </a:r>
            <a:r>
              <a:rPr lang="tr-TR" dirty="0" smtClean="0"/>
              <a:t> </a:t>
            </a:r>
            <a:r>
              <a:rPr lang="tr-TR" dirty="0"/>
              <a:t>(</a:t>
            </a:r>
            <a:r>
              <a:rPr lang="tr-TR" dirty="0" err="1"/>
              <a:t>Orchis</a:t>
            </a:r>
            <a:r>
              <a:rPr lang="tr-TR" dirty="0"/>
              <a:t>)</a:t>
            </a:r>
            <a:endParaRPr lang="en-US" dirty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2209800"/>
            <a:ext cx="4038600" cy="4267200"/>
          </a:xfrm>
        </p:spPr>
        <p:txBody>
          <a:bodyPr/>
          <a:lstStyle/>
          <a:p>
            <a:pPr eaLnBrk="1" hangingPunct="1"/>
            <a:r>
              <a:rPr lang="tr-TR" dirty="0" smtClean="0"/>
              <a:t>Oval </a:t>
            </a:r>
            <a:r>
              <a:rPr lang="tr-TR" dirty="0" err="1"/>
              <a:t>shaped</a:t>
            </a:r>
            <a:r>
              <a:rPr lang="tr-TR" dirty="0"/>
              <a:t> </a:t>
            </a:r>
            <a:endParaRPr lang="tr-TR" dirty="0" smtClean="0"/>
          </a:p>
          <a:p>
            <a:pPr eaLnBrk="1" hangingPunct="1"/>
            <a:endParaRPr lang="tr-TR" dirty="0" smtClean="0"/>
          </a:p>
          <a:p>
            <a:pPr eaLnBrk="1" hangingPunct="1"/>
            <a:r>
              <a:rPr lang="tr-TR" dirty="0"/>
              <a:t>5 cm in </a:t>
            </a:r>
            <a:r>
              <a:rPr lang="tr-TR" dirty="0" smtClean="0"/>
              <a:t>size</a:t>
            </a:r>
          </a:p>
          <a:p>
            <a:pPr eaLnBrk="1" hangingPunct="1"/>
            <a:endParaRPr lang="tr-TR" dirty="0" smtClean="0"/>
          </a:p>
          <a:p>
            <a:pPr eaLnBrk="1" hangingPunct="1"/>
            <a:r>
              <a:rPr lang="tr-TR" dirty="0" err="1" smtClean="0"/>
              <a:t>Weighs</a:t>
            </a:r>
            <a:r>
              <a:rPr lang="tr-TR" dirty="0" smtClean="0"/>
              <a:t> </a:t>
            </a:r>
            <a:r>
              <a:rPr lang="tr-TR" dirty="0"/>
              <a:t>15 </a:t>
            </a:r>
            <a:r>
              <a:rPr lang="tr-TR" dirty="0" smtClean="0"/>
              <a:t>g</a:t>
            </a:r>
          </a:p>
          <a:p>
            <a:pPr eaLnBrk="1" hangingPunct="1"/>
            <a:endParaRPr lang="tr-TR" dirty="0" smtClean="0"/>
          </a:p>
          <a:p>
            <a:pPr eaLnBrk="1" hangingPunct="1"/>
            <a:r>
              <a:rPr lang="tr-TR" dirty="0" err="1"/>
              <a:t>P</a:t>
            </a:r>
            <a:r>
              <a:rPr lang="tr-TR" dirty="0" err="1" smtClean="0"/>
              <a:t>roduce</a:t>
            </a:r>
            <a:r>
              <a:rPr lang="tr-TR" dirty="0" smtClean="0"/>
              <a:t> </a:t>
            </a:r>
            <a:r>
              <a:rPr lang="tr-TR" dirty="0"/>
              <a:t>sperm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testosterone</a:t>
            </a:r>
            <a:endParaRPr lang="en-US" dirty="0"/>
          </a:p>
        </p:txBody>
      </p:sp>
      <p:pic>
        <p:nvPicPr>
          <p:cNvPr id="2059" name="Picture 11" descr="Testicles (Testes): Location, Anatomy, Function &amp; Condi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44824"/>
            <a:ext cx="4706976" cy="471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/>
              <a:t>Testicles</a:t>
            </a:r>
            <a:endParaRPr lang="en-US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133600"/>
            <a:ext cx="83820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b="1" dirty="0">
                <a:solidFill>
                  <a:schemeClr val="hlink"/>
                </a:solidFill>
              </a:rPr>
              <a:t>T</a:t>
            </a:r>
            <a:r>
              <a:rPr lang="en-US" b="1" dirty="0" err="1" smtClean="0">
                <a:solidFill>
                  <a:schemeClr val="hlink"/>
                </a:solidFill>
              </a:rPr>
              <a:t>esticles</a:t>
            </a:r>
            <a:r>
              <a:rPr lang="en-US" b="1" dirty="0" smtClean="0">
                <a:solidFill>
                  <a:schemeClr val="hlink"/>
                </a:solidFill>
              </a:rPr>
              <a:t> </a:t>
            </a:r>
            <a:r>
              <a:rPr lang="en-US" b="1" dirty="0">
                <a:solidFill>
                  <a:schemeClr val="hlink"/>
                </a:solidFill>
              </a:rPr>
              <a:t>have two main functions</a:t>
            </a:r>
            <a:r>
              <a:rPr lang="en-US" b="1" dirty="0" smtClean="0">
                <a:solidFill>
                  <a:schemeClr val="hlink"/>
                </a:solidFill>
              </a:rPr>
              <a:t>.</a:t>
            </a:r>
            <a:endParaRPr lang="tr-TR" b="1" dirty="0" smtClean="0">
              <a:solidFill>
                <a:schemeClr val="hlink"/>
              </a:solidFill>
            </a:endParaRPr>
          </a:p>
          <a:p>
            <a:pPr eaLnBrk="1" hangingPunct="1">
              <a:buFontTx/>
              <a:buNone/>
            </a:pPr>
            <a:endParaRPr lang="tr-TR" b="1" dirty="0">
              <a:solidFill>
                <a:schemeClr val="hlink"/>
              </a:solidFill>
            </a:endParaRPr>
          </a:p>
          <a:p>
            <a:pPr eaLnBrk="1" hangingPunct="1"/>
            <a:r>
              <a:rPr lang="tr-TR" dirty="0" err="1"/>
              <a:t>Leydig</a:t>
            </a:r>
            <a:r>
              <a:rPr lang="tr-TR" dirty="0"/>
              <a:t> </a:t>
            </a:r>
            <a:r>
              <a:rPr lang="tr-TR" dirty="0" err="1" smtClean="0"/>
              <a:t>cells</a:t>
            </a:r>
            <a:r>
              <a:rPr lang="tr-TR" dirty="0"/>
              <a:t> </a:t>
            </a:r>
            <a:r>
              <a:rPr lang="tr-TR" dirty="0" smtClean="0"/>
              <a:t>                    </a:t>
            </a:r>
            <a:r>
              <a:rPr lang="tr-TR" dirty="0" err="1" smtClean="0"/>
              <a:t>Testosterone</a:t>
            </a:r>
            <a:r>
              <a:rPr lang="tr-TR" dirty="0" smtClean="0"/>
              <a:t> </a:t>
            </a:r>
            <a:r>
              <a:rPr lang="tr-TR" dirty="0" err="1"/>
              <a:t>synthesis</a:t>
            </a:r>
            <a:endParaRPr lang="tr-TR" dirty="0"/>
          </a:p>
          <a:p>
            <a:pPr eaLnBrk="1" hangingPunct="1">
              <a:buFontTx/>
              <a:buNone/>
            </a:pPr>
            <a:r>
              <a:rPr lang="tr-TR" dirty="0"/>
              <a:t>                                            </a:t>
            </a:r>
          </a:p>
          <a:p>
            <a:pPr eaLnBrk="1" hangingPunct="1"/>
            <a:r>
              <a:rPr lang="tr-TR" dirty="0" err="1"/>
              <a:t>Sertoli</a:t>
            </a:r>
            <a:r>
              <a:rPr lang="tr-TR" dirty="0"/>
              <a:t> </a:t>
            </a:r>
            <a:r>
              <a:rPr lang="tr-TR" dirty="0" err="1" smtClean="0"/>
              <a:t>cells</a:t>
            </a:r>
            <a:r>
              <a:rPr lang="tr-TR" dirty="0"/>
              <a:t> </a:t>
            </a:r>
            <a:r>
              <a:rPr lang="tr-TR" dirty="0" smtClean="0"/>
              <a:t>                     Sperm </a:t>
            </a:r>
            <a:r>
              <a:rPr lang="tr-TR" dirty="0" err="1"/>
              <a:t>production</a:t>
            </a:r>
            <a:endParaRPr lang="tr-TR" dirty="0"/>
          </a:p>
          <a:p>
            <a:pPr eaLnBrk="1" hangingPunct="1">
              <a:buFontTx/>
              <a:buNone/>
            </a:pPr>
            <a:r>
              <a:rPr lang="tr-TR" dirty="0"/>
              <a:t>						  (</a:t>
            </a:r>
            <a:r>
              <a:rPr lang="tr-TR" dirty="0" err="1"/>
              <a:t>spermatogenesis</a:t>
            </a:r>
            <a:r>
              <a:rPr lang="tr-TR" dirty="0"/>
              <a:t>)</a:t>
            </a:r>
            <a:endParaRPr lang="en-US" dirty="0"/>
          </a:p>
          <a:p>
            <a:pPr eaLnBrk="1" hangingPunct="1">
              <a:buFontTx/>
              <a:buNone/>
            </a:pPr>
            <a:endParaRPr lang="tr-TR" dirty="0"/>
          </a:p>
          <a:p>
            <a:pPr eaLnBrk="1" hangingPunct="1">
              <a:buFontTx/>
              <a:buNone/>
            </a:pPr>
            <a:endParaRPr lang="en-US" dirty="0"/>
          </a:p>
        </p:txBody>
      </p:sp>
      <p:sp>
        <p:nvSpPr>
          <p:cNvPr id="3077" name="Line 4"/>
          <p:cNvSpPr>
            <a:spLocks noChangeShapeType="1"/>
          </p:cNvSpPr>
          <p:nvPr/>
        </p:nvSpPr>
        <p:spPr bwMode="auto">
          <a:xfrm>
            <a:off x="3581400" y="35052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078" name="Line 5"/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1981200" y="4800600"/>
          <a:ext cx="3086100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Bitmap Image" r:id="rId3" imgW="3086531" imgH="1924319" progId="Paint.Picture">
                  <p:embed/>
                </p:oleObj>
              </mc:Choice>
              <mc:Fallback>
                <p:oleObj name="Bitmap Image" r:id="rId3" imgW="3086531" imgH="1924319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800600"/>
                        <a:ext cx="3086100" cy="192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/>
              <a:t>Epididymis</a:t>
            </a:r>
            <a:endParaRPr lang="en-US" dirty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2133600"/>
            <a:ext cx="4038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/>
              <a:t>It is located on the posterior upper part of each testis and lies within the scrotum</a:t>
            </a:r>
            <a:r>
              <a:rPr lang="en-US" sz="2400" b="1" dirty="0" smtClean="0"/>
              <a:t>.</a:t>
            </a:r>
            <a:endParaRPr lang="tr-TR" sz="2400" b="1" dirty="0" smtClean="0"/>
          </a:p>
          <a:p>
            <a:pPr eaLnBrk="1" hangingPunct="1">
              <a:lnSpc>
                <a:spcPct val="90000"/>
              </a:lnSpc>
            </a:pPr>
            <a:endParaRPr lang="tr-TR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dirty="0"/>
              <a:t>Sperm produced in the testicles are transmitted </a:t>
            </a:r>
            <a:r>
              <a:rPr lang="en-US" sz="2400" b="1" dirty="0" smtClean="0"/>
              <a:t>here</a:t>
            </a:r>
            <a:r>
              <a:rPr lang="tr-TR" sz="2400" b="1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tr-TR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dirty="0"/>
              <a:t>This is where newly formed sperm are stored.</a:t>
            </a:r>
            <a:endParaRPr lang="en-US" sz="2400" b="1" dirty="0">
              <a:solidFill>
                <a:srgbClr val="FF3399"/>
              </a:solidFill>
            </a:endParaRPr>
          </a:p>
        </p:txBody>
      </p:sp>
      <p:pic>
        <p:nvPicPr>
          <p:cNvPr id="4110" name="Picture 14" descr="epididyme | anatomy | Britannic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20303"/>
            <a:ext cx="3394720" cy="495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692150"/>
          </a:xfrm>
          <a:noFill/>
        </p:spPr>
        <p:txBody>
          <a:bodyPr/>
          <a:lstStyle/>
          <a:p>
            <a:pPr eaLnBrk="1" hangingPunct="1"/>
            <a:r>
              <a:rPr lang="tr-TR" sz="4000" dirty="0" err="1"/>
              <a:t>Varicocele</a:t>
            </a:r>
            <a:endParaRPr lang="tr-TR" sz="4000" dirty="0"/>
          </a:p>
        </p:txBody>
      </p:sp>
      <p:sp>
        <p:nvSpPr>
          <p:cNvPr id="2" name="Metin kutusu 1"/>
          <p:cNvSpPr txBox="1"/>
          <p:nvPr/>
        </p:nvSpPr>
        <p:spPr>
          <a:xfrm>
            <a:off x="685800" y="1124744"/>
            <a:ext cx="38141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 </a:t>
            </a:r>
            <a:r>
              <a:rPr lang="en-US" sz="2400" dirty="0" err="1"/>
              <a:t>varicocele</a:t>
            </a:r>
            <a:r>
              <a:rPr lang="en-US" sz="2400" dirty="0"/>
              <a:t> is enlarged </a:t>
            </a:r>
            <a:r>
              <a:rPr lang="en-US" sz="2400" dirty="0" smtClean="0"/>
              <a:t>or dilated </a:t>
            </a:r>
            <a:r>
              <a:rPr lang="en-US" sz="2400" dirty="0"/>
              <a:t>veins in the scrotum</a:t>
            </a:r>
            <a:r>
              <a:rPr lang="en-US" sz="2400" dirty="0" smtClean="0"/>
              <a:t>.</a:t>
            </a:r>
            <a:endParaRPr lang="tr-T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It </a:t>
            </a:r>
            <a:r>
              <a:rPr lang="en-US" sz="2400" dirty="0"/>
              <a:t>is normally a painless and harmless condition; however, it can cause low sperm production and reduced sperm quality that can lead to male infertility.</a:t>
            </a:r>
            <a:endParaRPr lang="tr-TR" sz="2400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450" y="1313117"/>
            <a:ext cx="3333750" cy="38862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Varicocele — Urology Care Toowoomba | Dr Nikhil Sapre Urologi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6792"/>
            <a:ext cx="4241356" cy="496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395536" y="2144462"/>
            <a:ext cx="38164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Sometimes, </a:t>
            </a:r>
            <a:r>
              <a:rPr lang="en-US" sz="2400" dirty="0" err="1"/>
              <a:t>varicocele</a:t>
            </a:r>
            <a:r>
              <a:rPr lang="en-US" sz="2400" dirty="0"/>
              <a:t> can produce symptoms, such as pain and swelling. </a:t>
            </a:r>
            <a:endParaRPr lang="tr-T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Although </a:t>
            </a:r>
            <a:r>
              <a:rPr lang="en-US" sz="2400" dirty="0"/>
              <a:t>most </a:t>
            </a:r>
            <a:r>
              <a:rPr lang="en-US" sz="2400" dirty="0" err="1"/>
              <a:t>varicoceles</a:t>
            </a:r>
            <a:r>
              <a:rPr lang="en-US" sz="2400" dirty="0"/>
              <a:t> don’t need to be treated, some will need to be corrected with surgery.</a:t>
            </a:r>
            <a:endParaRPr lang="tr-TR" sz="2400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692150"/>
          </a:xfrm>
          <a:noFill/>
        </p:spPr>
        <p:txBody>
          <a:bodyPr/>
          <a:lstStyle/>
          <a:p>
            <a:pPr eaLnBrk="1" hangingPunct="1"/>
            <a:r>
              <a:rPr lang="tr-TR" sz="4000" dirty="0" err="1"/>
              <a:t>Varicocele</a:t>
            </a:r>
            <a:endParaRPr lang="tr-T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/>
              <a:t>Varicocele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690864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Clinically</a:t>
            </a:r>
            <a:r>
              <a:rPr lang="en-US" sz="2400" dirty="0"/>
              <a:t>, they are found more commonly on the left </a:t>
            </a:r>
            <a:r>
              <a:rPr lang="en-US" sz="2400" dirty="0" smtClean="0"/>
              <a:t>side</a:t>
            </a: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The reason for the prevalence of left </a:t>
            </a:r>
            <a:r>
              <a:rPr lang="en-US" sz="2400" dirty="0" err="1"/>
              <a:t>varicoceles</a:t>
            </a:r>
            <a:r>
              <a:rPr lang="en-US" sz="2400" dirty="0"/>
              <a:t> can be clarified by retroperitoneal anatomy. </a:t>
            </a: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 </a:t>
            </a:r>
            <a:r>
              <a:rPr lang="en-US" sz="2400" dirty="0"/>
              <a:t>left internal spermatic vein drains perpendicularly into the left renal vein, whereas the right internal spermatic vein drains </a:t>
            </a:r>
            <a:r>
              <a:rPr lang="en-US" sz="2400" dirty="0" smtClean="0"/>
              <a:t>obliquely into </a:t>
            </a:r>
            <a:r>
              <a:rPr lang="en-US" sz="2400" dirty="0"/>
              <a:t>the vena cava.</a:t>
            </a:r>
            <a:endParaRPr lang="tr-TR" sz="2400" dirty="0"/>
          </a:p>
        </p:txBody>
      </p:sp>
      <p:pic>
        <p:nvPicPr>
          <p:cNvPr id="9218" name="Picture 2" descr="Varicocele and male infertility | Nature Reviews Ur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48606"/>
            <a:ext cx="3840361" cy="382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3" name="Text Box 5"/>
          <p:cNvSpPr txBox="1">
            <a:spLocks noChangeArrowheads="1"/>
          </p:cNvSpPr>
          <p:nvPr/>
        </p:nvSpPr>
        <p:spPr bwMode="auto">
          <a:xfrm>
            <a:off x="7019925" y="3644900"/>
            <a:ext cx="19796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tr-TR" b="1">
                <a:solidFill>
                  <a:schemeClr val="bg1"/>
                </a:solidFill>
                <a:latin typeface="Tahoma" charset="0"/>
              </a:rPr>
              <a:t>Disfonksiyone testiküler ven</a:t>
            </a:r>
          </a:p>
        </p:txBody>
      </p:sp>
      <p:sp>
        <p:nvSpPr>
          <p:cNvPr id="109574" name="Text Box 6"/>
          <p:cNvSpPr txBox="1">
            <a:spLocks noChangeArrowheads="1"/>
          </p:cNvSpPr>
          <p:nvPr/>
        </p:nvSpPr>
        <p:spPr bwMode="auto">
          <a:xfrm>
            <a:off x="7164388" y="5229225"/>
            <a:ext cx="1800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tr-TR" b="1">
                <a:solidFill>
                  <a:schemeClr val="bg1"/>
                </a:solidFill>
                <a:latin typeface="Tahoma" charset="0"/>
              </a:rPr>
              <a:t>Peritestiküler staz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3995936" y="188913"/>
            <a:ext cx="49686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tr-TR" sz="2000" b="1" dirty="0"/>
              <a:t>PATHOPHYSIOLOGY OF VARICOCELE</a:t>
            </a:r>
          </a:p>
        </p:txBody>
      </p:sp>
      <p:pic>
        <p:nvPicPr>
          <p:cNvPr id="109578" name="Picture 10" descr="varicocel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836613"/>
            <a:ext cx="2678113" cy="432117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109579" name="Picture 11" descr="1965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3933825"/>
            <a:ext cx="2632075" cy="2879725"/>
          </a:xfrm>
          <a:prstGeom prst="rect">
            <a:avLst/>
          </a:prstGeom>
          <a:noFill/>
          <a:ln w="12700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00" y="836613"/>
            <a:ext cx="3714750" cy="24003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00" y="3573463"/>
            <a:ext cx="3838575" cy="220027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2810" y="980281"/>
            <a:ext cx="1487029" cy="266461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5892" y="3757697"/>
            <a:ext cx="1393917" cy="20726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3" grpId="0"/>
      <p:bldP spid="1095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/>
          </a:p>
        </p:txBody>
      </p:sp>
      <p:pic>
        <p:nvPicPr>
          <p:cNvPr id="15363" name="Picture 4" descr="lt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4738" y="1771650"/>
            <a:ext cx="2803525" cy="4181475"/>
          </a:xfrm>
          <a:noFill/>
        </p:spPr>
      </p:pic>
      <p:pic>
        <p:nvPicPr>
          <p:cNvPr id="15364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29532" t="19687" r="29532" b="14766"/>
          <a:stretch>
            <a:fillRect/>
          </a:stretch>
        </p:blipFill>
        <p:spPr>
          <a:xfrm>
            <a:off x="4648200" y="1916113"/>
            <a:ext cx="4038600" cy="3744912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/>
              <a:t>Incidence</a:t>
            </a:r>
            <a:r>
              <a:rPr lang="tr-TR" dirty="0"/>
              <a:t> 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4313"/>
            <a:ext cx="8496300" cy="4611687"/>
          </a:xfrm>
        </p:spPr>
        <p:txBody>
          <a:bodyPr/>
          <a:lstStyle/>
          <a:p>
            <a:pPr eaLnBrk="1" hangingPunct="1"/>
            <a:r>
              <a:rPr lang="tr-TR" sz="2000" dirty="0"/>
              <a:t>General </a:t>
            </a:r>
            <a:r>
              <a:rPr lang="tr-TR" sz="2000" dirty="0" err="1"/>
              <a:t>male</a:t>
            </a:r>
            <a:r>
              <a:rPr lang="tr-TR" sz="2000" dirty="0"/>
              <a:t> </a:t>
            </a:r>
            <a:r>
              <a:rPr lang="tr-TR" sz="2000" dirty="0" err="1"/>
              <a:t>population</a:t>
            </a:r>
            <a:r>
              <a:rPr lang="tr-TR" sz="2000" dirty="0"/>
              <a:t> %13.4 (%4.4-22.6) </a:t>
            </a:r>
            <a:endParaRPr lang="tr-TR" sz="2000" dirty="0" smtClean="0"/>
          </a:p>
          <a:p>
            <a:pPr eaLnBrk="1" hangingPunct="1"/>
            <a:endParaRPr lang="tr-TR" sz="2000" dirty="0"/>
          </a:p>
          <a:p>
            <a:pPr eaLnBrk="1" hangingPunct="1"/>
            <a:r>
              <a:rPr lang="tr-TR" sz="2000" dirty="0" err="1"/>
              <a:t>Primary</a:t>
            </a:r>
            <a:r>
              <a:rPr lang="tr-TR" sz="2000" dirty="0"/>
              <a:t> </a:t>
            </a:r>
            <a:r>
              <a:rPr lang="tr-TR" sz="2000" dirty="0" err="1"/>
              <a:t>infertility</a:t>
            </a:r>
            <a:r>
              <a:rPr lang="tr-TR" sz="2000" dirty="0"/>
              <a:t> %35-40 (%19-41</a:t>
            </a:r>
            <a:r>
              <a:rPr lang="tr-TR" sz="2000" dirty="0" smtClean="0"/>
              <a:t>)</a:t>
            </a:r>
          </a:p>
          <a:p>
            <a:pPr eaLnBrk="1" hangingPunct="1"/>
            <a:endParaRPr lang="tr-TR" sz="2000" dirty="0"/>
          </a:p>
          <a:p>
            <a:pPr eaLnBrk="1" hangingPunct="1"/>
            <a:r>
              <a:rPr lang="tr-TR" sz="2000" dirty="0" err="1"/>
              <a:t>Isolated</a:t>
            </a:r>
            <a:r>
              <a:rPr lang="tr-TR" sz="2000" dirty="0"/>
              <a:t> </a:t>
            </a:r>
            <a:r>
              <a:rPr lang="tr-TR" sz="2000" dirty="0" err="1"/>
              <a:t>right</a:t>
            </a:r>
            <a:r>
              <a:rPr lang="tr-TR" sz="2000" dirty="0"/>
              <a:t> </a:t>
            </a:r>
            <a:r>
              <a:rPr lang="tr-TR" sz="2000" dirty="0" err="1"/>
              <a:t>varicocele</a:t>
            </a:r>
            <a:r>
              <a:rPr lang="tr-TR" sz="2000" dirty="0"/>
              <a:t> %</a:t>
            </a:r>
            <a:r>
              <a:rPr lang="tr-TR" sz="2000" dirty="0" smtClean="0"/>
              <a:t>2</a:t>
            </a:r>
          </a:p>
          <a:p>
            <a:pPr eaLnBrk="1" hangingPunct="1"/>
            <a:endParaRPr lang="tr-TR" sz="2000" dirty="0"/>
          </a:p>
          <a:p>
            <a:pPr eaLnBrk="1" hangingPunct="1"/>
            <a:r>
              <a:rPr lang="tr-TR" sz="2000" dirty="0" err="1"/>
              <a:t>Usually</a:t>
            </a:r>
            <a:r>
              <a:rPr lang="tr-TR" sz="2000" dirty="0"/>
              <a:t> </a:t>
            </a:r>
            <a:r>
              <a:rPr lang="tr-TR" sz="2000" dirty="0" err="1"/>
              <a:t>isolated</a:t>
            </a:r>
            <a:r>
              <a:rPr lang="tr-TR" sz="2000" dirty="0"/>
              <a:t> </a:t>
            </a:r>
            <a:r>
              <a:rPr lang="tr-TR" sz="2000" dirty="0" err="1"/>
              <a:t>left</a:t>
            </a:r>
            <a:r>
              <a:rPr lang="tr-TR" sz="2000" dirty="0"/>
              <a:t> </a:t>
            </a:r>
            <a:r>
              <a:rPr lang="tr-TR" sz="2000" dirty="0" err="1"/>
              <a:t>varicocele</a:t>
            </a:r>
            <a:r>
              <a:rPr lang="tr-TR" sz="2000" dirty="0"/>
              <a:t> %</a:t>
            </a:r>
            <a:r>
              <a:rPr lang="tr-TR" sz="2000" dirty="0" smtClean="0"/>
              <a:t>78-93</a:t>
            </a:r>
          </a:p>
          <a:p>
            <a:pPr eaLnBrk="1" hangingPunct="1"/>
            <a:endParaRPr lang="tr-TR" sz="2000" dirty="0"/>
          </a:p>
          <a:p>
            <a:pPr eaLnBrk="1" hangingPunct="1"/>
            <a:r>
              <a:rPr lang="tr-TR" sz="2000" dirty="0" err="1"/>
              <a:t>Bilateral</a:t>
            </a:r>
            <a:r>
              <a:rPr lang="tr-TR" sz="2000" dirty="0"/>
              <a:t> </a:t>
            </a:r>
            <a:r>
              <a:rPr lang="tr-TR" sz="2000" dirty="0" err="1" smtClean="0"/>
              <a:t>varicocele</a:t>
            </a:r>
            <a:r>
              <a:rPr lang="tr-TR" sz="2000" dirty="0" smtClean="0"/>
              <a:t> in </a:t>
            </a:r>
            <a:r>
              <a:rPr lang="tr-TR" sz="2000" dirty="0"/>
              <a:t>normal </a:t>
            </a:r>
            <a:r>
              <a:rPr lang="tr-TR" sz="2000" dirty="0" err="1"/>
              <a:t>population</a:t>
            </a:r>
            <a:r>
              <a:rPr lang="tr-TR" sz="2000" dirty="0"/>
              <a:t> %1, in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infertile</a:t>
            </a:r>
            <a:r>
              <a:rPr lang="tr-TR" sz="2000" dirty="0"/>
              <a:t> </a:t>
            </a:r>
            <a:r>
              <a:rPr lang="tr-TR" sz="2000" dirty="0" err="1"/>
              <a:t>group</a:t>
            </a:r>
            <a:r>
              <a:rPr lang="tr-TR" sz="2000" dirty="0"/>
              <a:t> %40 (%15-50) </a:t>
            </a:r>
            <a:endParaRPr lang="tr-TR" sz="2000" dirty="0" smtClean="0"/>
          </a:p>
          <a:p>
            <a:pPr eaLnBrk="1" hangingPunct="1"/>
            <a:endParaRPr lang="tr-TR" sz="2000" dirty="0"/>
          </a:p>
          <a:p>
            <a:pPr eaLnBrk="1" hangingPunct="1"/>
            <a:r>
              <a:rPr lang="en-US" sz="2000" dirty="0"/>
              <a:t>Rare under 10 years old</a:t>
            </a:r>
            <a:r>
              <a:rPr lang="tr-TR" sz="2000" dirty="0"/>
              <a:t>, </a:t>
            </a:r>
            <a:r>
              <a:rPr lang="tr-TR" sz="2000" dirty="0" err="1"/>
              <a:t>increases</a:t>
            </a:r>
            <a:r>
              <a:rPr lang="tr-TR" sz="2000" dirty="0"/>
              <a:t> </a:t>
            </a:r>
            <a:r>
              <a:rPr lang="tr-TR" sz="2000" dirty="0" err="1"/>
              <a:t>progressively</a:t>
            </a:r>
            <a:r>
              <a:rPr lang="tr-TR" sz="2000" dirty="0"/>
              <a:t> </a:t>
            </a:r>
            <a:r>
              <a:rPr lang="tr-TR" sz="2000" dirty="0" err="1"/>
              <a:t>with</a:t>
            </a:r>
            <a:r>
              <a:rPr lang="tr-TR" sz="2000" dirty="0"/>
              <a:t> </a:t>
            </a:r>
            <a:r>
              <a:rPr lang="tr-TR" sz="2000" dirty="0" err="1" smtClean="0"/>
              <a:t>puberty</a:t>
            </a:r>
            <a:r>
              <a:rPr lang="tr-TR" sz="2000" dirty="0" smtClean="0"/>
              <a:t> (%15-20)</a:t>
            </a:r>
            <a:endParaRPr lang="tr-TR" sz="2000" dirty="0"/>
          </a:p>
          <a:p>
            <a:pPr algn="r" eaLnBrk="1" hangingPunct="1">
              <a:buFontTx/>
              <a:buNone/>
            </a:pPr>
            <a:endParaRPr lang="en-US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eaLnBrk="1" hangingPunct="1">
              <a:lnSpc>
                <a:spcPct val="90000"/>
              </a:lnSpc>
              <a:buFontTx/>
              <a:buNone/>
            </a:pPr>
            <a:endParaRPr lang="tr-TR" sz="2000" i="1" dirty="0"/>
          </a:p>
          <a:p>
            <a:pPr eaLnBrk="1" hangingPunct="1">
              <a:lnSpc>
                <a:spcPct val="90000"/>
              </a:lnSpc>
            </a:pPr>
            <a:r>
              <a:rPr lang="en-US" sz="2800" dirty="0" err="1"/>
              <a:t>Varicocele</a:t>
            </a:r>
            <a:r>
              <a:rPr lang="en-US" sz="2800" dirty="0"/>
              <a:t> is the most common and treatable cause of male factor infertility</a:t>
            </a:r>
            <a:r>
              <a:rPr lang="en-US" sz="2800" dirty="0" smtClean="0"/>
              <a:t>.</a:t>
            </a:r>
            <a:endParaRPr lang="tr-TR" sz="2800" dirty="0" smtClean="0"/>
          </a:p>
          <a:p>
            <a:pPr eaLnBrk="1" hangingPunct="1">
              <a:lnSpc>
                <a:spcPct val="90000"/>
              </a:lnSpc>
            </a:pPr>
            <a:endParaRPr lang="tr-TR" sz="2800" dirty="0"/>
          </a:p>
          <a:p>
            <a:pPr eaLnBrk="1" hangingPunct="1">
              <a:lnSpc>
                <a:spcPct val="90000"/>
              </a:lnSpc>
            </a:pPr>
            <a:r>
              <a:rPr lang="tr-TR" sz="2800" dirty="0" err="1"/>
              <a:t>After</a:t>
            </a:r>
            <a:r>
              <a:rPr lang="tr-TR" sz="2800" dirty="0"/>
              <a:t> </a:t>
            </a:r>
            <a:r>
              <a:rPr lang="tr-TR" sz="2800" dirty="0" err="1"/>
              <a:t>varicocelectomy</a:t>
            </a:r>
            <a:r>
              <a:rPr lang="tr-TR" sz="2800" dirty="0"/>
              <a:t>;</a:t>
            </a:r>
          </a:p>
          <a:p>
            <a:pPr lvl="1" eaLnBrk="1" hangingPunct="1">
              <a:lnSpc>
                <a:spcPct val="90000"/>
              </a:lnSpc>
            </a:pPr>
            <a:r>
              <a:rPr lang="tr-TR" sz="2400" dirty="0"/>
              <a:t>%60-80 </a:t>
            </a:r>
            <a:r>
              <a:rPr lang="tr-TR" sz="2400" dirty="0" err="1"/>
              <a:t>improvement</a:t>
            </a:r>
            <a:r>
              <a:rPr lang="tr-TR" sz="2400" dirty="0"/>
              <a:t> in semen </a:t>
            </a:r>
            <a:r>
              <a:rPr lang="tr-TR" sz="2400" dirty="0" err="1"/>
              <a:t>parameters</a:t>
            </a:r>
            <a:endParaRPr lang="tr-TR" sz="2400" dirty="0"/>
          </a:p>
          <a:p>
            <a:pPr lvl="1" eaLnBrk="1" hangingPunct="1">
              <a:lnSpc>
                <a:spcPct val="90000"/>
              </a:lnSpc>
            </a:pPr>
            <a:r>
              <a:rPr lang="tr-TR" sz="2400" dirty="0"/>
              <a:t>%20-60 </a:t>
            </a:r>
            <a:r>
              <a:rPr lang="tr-TR" sz="2400" dirty="0" err="1"/>
              <a:t>pregnancy</a:t>
            </a:r>
            <a:r>
              <a:rPr lang="tr-TR" sz="2400" dirty="0"/>
              <a:t> </a:t>
            </a:r>
            <a:r>
              <a:rPr lang="tr-TR" sz="2400" dirty="0" err="1"/>
              <a:t>rates</a:t>
            </a:r>
            <a:endParaRPr lang="en-US" sz="24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4941168"/>
            <a:ext cx="4876800" cy="1724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/>
              <a:t>Pathophysiology</a:t>
            </a:r>
            <a:endParaRPr lang="tr-TR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466728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sz="1800" dirty="0" err="1" smtClean="0"/>
              <a:t>Hyperthermia</a:t>
            </a:r>
            <a:endParaRPr lang="tr-TR" sz="1800" dirty="0" smtClean="0"/>
          </a:p>
          <a:p>
            <a:pPr eaLnBrk="1" hangingPunct="1">
              <a:lnSpc>
                <a:spcPct val="90000"/>
              </a:lnSpc>
            </a:pPr>
            <a:endParaRPr lang="tr-TR" sz="1800" dirty="0"/>
          </a:p>
          <a:p>
            <a:pPr eaLnBrk="1" hangingPunct="1">
              <a:lnSpc>
                <a:spcPct val="90000"/>
              </a:lnSpc>
            </a:pPr>
            <a:r>
              <a:rPr lang="en-US" sz="1800" dirty="0"/>
              <a:t>Testicular blood flow and venous pressure </a:t>
            </a:r>
            <a:r>
              <a:rPr lang="en-US" sz="1800" dirty="0" smtClean="0"/>
              <a:t>changes</a:t>
            </a:r>
            <a:endParaRPr lang="tr-TR" sz="18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tr-TR" sz="1800" dirty="0" smtClean="0"/>
          </a:p>
          <a:p>
            <a:pPr eaLnBrk="1" hangingPunct="1">
              <a:lnSpc>
                <a:spcPct val="90000"/>
              </a:lnSpc>
            </a:pPr>
            <a:r>
              <a:rPr lang="tr-TR" sz="1800" dirty="0" err="1" smtClean="0"/>
              <a:t>Hormonal</a:t>
            </a:r>
            <a:r>
              <a:rPr lang="tr-TR" sz="1800" dirty="0" smtClean="0"/>
              <a:t> </a:t>
            </a:r>
            <a:r>
              <a:rPr lang="tr-TR" sz="1800" dirty="0" err="1" smtClean="0"/>
              <a:t>dysfunction</a:t>
            </a:r>
            <a:endParaRPr lang="tr-TR" sz="1800" dirty="0" smtClean="0"/>
          </a:p>
          <a:p>
            <a:pPr eaLnBrk="1" hangingPunct="1">
              <a:lnSpc>
                <a:spcPct val="90000"/>
              </a:lnSpc>
            </a:pPr>
            <a:endParaRPr lang="tr-TR" sz="1800" dirty="0" smtClean="0"/>
          </a:p>
          <a:p>
            <a:pPr eaLnBrk="1" hangingPunct="1">
              <a:lnSpc>
                <a:spcPct val="90000"/>
              </a:lnSpc>
            </a:pPr>
            <a:r>
              <a:rPr lang="tr-TR" sz="1800" dirty="0" err="1" smtClean="0"/>
              <a:t>Increased</a:t>
            </a:r>
            <a:r>
              <a:rPr lang="tr-TR" sz="1800" dirty="0" smtClean="0"/>
              <a:t> </a:t>
            </a:r>
            <a:r>
              <a:rPr lang="tr-TR" sz="1800" dirty="0" err="1"/>
              <a:t>oxidative</a:t>
            </a:r>
            <a:r>
              <a:rPr lang="tr-TR" sz="1800" dirty="0"/>
              <a:t> </a:t>
            </a:r>
            <a:r>
              <a:rPr lang="tr-TR" sz="1800" dirty="0" err="1"/>
              <a:t>stress</a:t>
            </a:r>
            <a:r>
              <a:rPr lang="tr-TR" sz="1800" dirty="0" smtClean="0"/>
              <a:t> </a:t>
            </a:r>
            <a:r>
              <a:rPr lang="tr-TR" sz="1800" dirty="0"/>
              <a:t>(ROS</a:t>
            </a:r>
            <a:r>
              <a:rPr lang="tr-TR" sz="18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endParaRPr lang="tr-TR" sz="1800" dirty="0"/>
          </a:p>
          <a:p>
            <a:pPr eaLnBrk="1" hangingPunct="1">
              <a:lnSpc>
                <a:spcPct val="90000"/>
              </a:lnSpc>
            </a:pPr>
            <a:r>
              <a:rPr lang="tr-TR" sz="1800" dirty="0" err="1" smtClean="0"/>
              <a:t>Apoptosis</a:t>
            </a:r>
            <a:endParaRPr lang="tr-TR" sz="1800" dirty="0" smtClean="0"/>
          </a:p>
          <a:p>
            <a:pPr eaLnBrk="1" hangingPunct="1">
              <a:lnSpc>
                <a:spcPct val="90000"/>
              </a:lnSpc>
            </a:pPr>
            <a:endParaRPr lang="tr-TR" sz="1800" dirty="0" smtClean="0"/>
          </a:p>
          <a:p>
            <a:pPr eaLnBrk="1" hangingPunct="1">
              <a:lnSpc>
                <a:spcPct val="90000"/>
              </a:lnSpc>
            </a:pPr>
            <a:r>
              <a:rPr lang="tr-TR" sz="1800" dirty="0"/>
              <a:t>DNA </a:t>
            </a:r>
            <a:r>
              <a:rPr lang="tr-TR" sz="1800" dirty="0" err="1" smtClean="0"/>
              <a:t>damage</a:t>
            </a:r>
            <a:endParaRPr lang="tr-TR" sz="1800" dirty="0"/>
          </a:p>
        </p:txBody>
      </p:sp>
      <p:pic>
        <p:nvPicPr>
          <p:cNvPr id="11266" name="Picture 2" descr="Insight into oxidative stress in varicocele-associated male infertility:  part 1 | Nature Reviews Ur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345" y="1388829"/>
            <a:ext cx="3987874" cy="525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>
                <a:solidFill>
                  <a:schemeClr val="tx1"/>
                </a:solidFill>
              </a:rPr>
              <a:t>Diagnosis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and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Evaluation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400" dirty="0" err="1" smtClean="0"/>
              <a:t>Anamnesis</a:t>
            </a:r>
            <a:r>
              <a:rPr lang="tr-TR" sz="2400" dirty="0"/>
              <a:t>, </a:t>
            </a:r>
            <a:r>
              <a:rPr lang="tr-TR" sz="2400" dirty="0" err="1"/>
              <a:t>physical</a:t>
            </a:r>
            <a:r>
              <a:rPr lang="tr-TR" sz="2400" dirty="0"/>
              <a:t> </a:t>
            </a:r>
            <a:r>
              <a:rPr lang="tr-TR" sz="2400" dirty="0" err="1"/>
              <a:t>examination</a:t>
            </a:r>
            <a:r>
              <a:rPr lang="tr-TR" sz="2400" dirty="0"/>
              <a:t>, </a:t>
            </a:r>
            <a:r>
              <a:rPr lang="en-US" sz="2400" dirty="0"/>
              <a:t>at least 2 semen analysis (7 days-3 weeks)</a:t>
            </a:r>
            <a:endParaRPr lang="tr-TR" sz="2400" dirty="0" smtClean="0"/>
          </a:p>
          <a:p>
            <a:pPr eaLnBrk="1" hangingPunct="1">
              <a:defRPr/>
            </a:pPr>
            <a:endParaRPr lang="tr-TR" sz="2400" dirty="0"/>
          </a:p>
          <a:p>
            <a:pPr eaLnBrk="1" hangingPunct="1">
              <a:defRPr/>
            </a:pPr>
            <a:r>
              <a:rPr lang="en-US" sz="2400" dirty="0"/>
              <a:t>Although physical examination is often sufficient for diagnosis, </a:t>
            </a:r>
            <a:r>
              <a:rPr lang="tr-TR" sz="2400" dirty="0"/>
              <a:t>d</a:t>
            </a:r>
            <a:r>
              <a:rPr lang="en-US" sz="2400" dirty="0" err="1" smtClean="0"/>
              <a:t>oppler</a:t>
            </a:r>
            <a:r>
              <a:rPr lang="en-US" sz="2400" dirty="0" smtClean="0"/>
              <a:t> </a:t>
            </a:r>
            <a:r>
              <a:rPr lang="en-US" sz="2400" dirty="0"/>
              <a:t>ultrasound can help in diagnosis.</a:t>
            </a:r>
            <a:endParaRPr lang="tr-TR" sz="1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buFontTx/>
              <a:buNone/>
              <a:defRPr/>
            </a:pPr>
            <a:endParaRPr lang="tr-TR" sz="2000" dirty="0"/>
          </a:p>
        </p:txBody>
      </p:sp>
      <p:pic>
        <p:nvPicPr>
          <p:cNvPr id="12290" name="Picture 2" descr="Ultrasound Case 105 • LITFL • POCUS Top 1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16" y="3961335"/>
            <a:ext cx="4545511" cy="2852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File:Left testicular seminoma, varicocele, ultrasound image.jpg - Wikimedia  Comm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783" y="3961335"/>
            <a:ext cx="4147752" cy="284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700808"/>
            <a:ext cx="5544616" cy="4525963"/>
          </a:xfrm>
        </p:spPr>
        <p:txBody>
          <a:bodyPr/>
          <a:lstStyle/>
          <a:p>
            <a:pPr eaLnBrk="1" hangingPunct="1">
              <a:defRPr/>
            </a:pPr>
            <a:r>
              <a:rPr lang="tr-TR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Physical</a:t>
            </a: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examination</a:t>
            </a: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  <a:p>
            <a:pPr eaLnBrk="1" hangingPunct="1">
              <a:defRPr/>
            </a:pPr>
            <a:endParaRPr lang="tr-T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SzPct val="60000"/>
              <a:buFont typeface="Wingdings" pitchFamily="2" charset="2"/>
              <a:buNone/>
              <a:defRPr/>
            </a:pPr>
            <a:r>
              <a:rPr lang="tr-TR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tr-TR" sz="2800" dirty="0"/>
              <a:t>Grade  </a:t>
            </a: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tr-TR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Palpable</a:t>
            </a: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with</a:t>
            </a: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Valsalva</a:t>
            </a:r>
            <a:endParaRPr lang="tr-T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SzPct val="60000"/>
              <a:buFont typeface="Wingdings" pitchFamily="2" charset="2"/>
              <a:buNone/>
              <a:defRPr/>
            </a:pP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endParaRPr lang="tr-TR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SzPct val="60000"/>
              <a:buFont typeface="Wingdings" pitchFamily="2" charset="2"/>
              <a:buNone/>
              <a:defRPr/>
            </a:pPr>
            <a:r>
              <a:rPr lang="tr-TR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tr-TR" sz="2800" dirty="0"/>
              <a:t>Grade  </a:t>
            </a: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tr-TR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Directly</a:t>
            </a: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palpable</a:t>
            </a:r>
            <a:endParaRPr lang="tr-T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SzPct val="60000"/>
              <a:buFont typeface="Wingdings" pitchFamily="2" charset="2"/>
              <a:buNone/>
              <a:defRPr/>
            </a:pP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endParaRPr lang="tr-TR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SzPct val="60000"/>
              <a:buFont typeface="Wingdings" pitchFamily="2" charset="2"/>
              <a:buNone/>
              <a:defRPr/>
            </a:pPr>
            <a:r>
              <a:rPr lang="tr-TR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tr-TR" sz="2800" dirty="0"/>
              <a:t>Grade  </a:t>
            </a: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tr-TR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Visible</a:t>
            </a: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without</a:t>
            </a: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physical</a:t>
            </a:r>
            <a:r>
              <a:rPr lang="tr-T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examination</a:t>
            </a:r>
            <a:endParaRPr lang="tr-TR" sz="2400" dirty="0"/>
          </a:p>
          <a:p>
            <a:endParaRPr lang="tr-TR" sz="20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806" y="1700808"/>
            <a:ext cx="3086100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6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/>
              <a:t>Varicocelectomy</a:t>
            </a:r>
            <a:r>
              <a:rPr lang="tr-TR" dirty="0"/>
              <a:t> </a:t>
            </a:r>
            <a:r>
              <a:rPr lang="tr-TR" dirty="0" err="1"/>
              <a:t>Indications</a:t>
            </a:r>
            <a:endParaRPr lang="tr-TR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Persistent sperm parameters disorder with </a:t>
            </a:r>
            <a:r>
              <a:rPr lang="en-US" sz="2400" dirty="0" smtClean="0"/>
              <a:t>infertility</a:t>
            </a: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To obtain better quality sperm for the next assisted reproductive </a:t>
            </a:r>
            <a:r>
              <a:rPr lang="en-US" sz="2400" dirty="0" smtClean="0"/>
              <a:t>technique</a:t>
            </a: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r>
              <a:rPr lang="tr-TR" sz="2400" dirty="0" err="1" smtClean="0"/>
              <a:t>Adolescent</a:t>
            </a:r>
            <a:r>
              <a:rPr lang="tr-TR" sz="2400" dirty="0" smtClean="0"/>
              <a:t> </a:t>
            </a:r>
            <a:r>
              <a:rPr lang="tr-TR" sz="2400" dirty="0" err="1"/>
              <a:t>varicocele</a:t>
            </a:r>
            <a:r>
              <a:rPr lang="tr-TR" sz="2400" dirty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/>
              <a:t>suboptimal</a:t>
            </a:r>
            <a:r>
              <a:rPr lang="tr-TR" sz="2400" dirty="0"/>
              <a:t> </a:t>
            </a:r>
            <a:r>
              <a:rPr lang="tr-TR" sz="2400" dirty="0" err="1"/>
              <a:t>testicular</a:t>
            </a:r>
            <a:r>
              <a:rPr lang="tr-TR" sz="2400" dirty="0"/>
              <a:t> </a:t>
            </a:r>
            <a:r>
              <a:rPr lang="tr-TR" sz="2400" dirty="0" err="1" smtClean="0"/>
              <a:t>enlargement</a:t>
            </a: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Large </a:t>
            </a:r>
            <a:r>
              <a:rPr lang="en-US" sz="2400" dirty="0" err="1"/>
              <a:t>varicocele</a:t>
            </a:r>
            <a:r>
              <a:rPr lang="en-US" sz="2400" dirty="0"/>
              <a:t> causing cosmetic </a:t>
            </a:r>
            <a:r>
              <a:rPr lang="en-US" sz="2400" dirty="0" smtClean="0"/>
              <a:t>problems</a:t>
            </a: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Persistent testicular pain with </a:t>
            </a:r>
            <a:r>
              <a:rPr lang="en-US" sz="2400" dirty="0" err="1"/>
              <a:t>varicocele</a:t>
            </a:r>
            <a:endParaRPr lang="tr-TR" sz="24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/>
              <a:t>Surgical</a:t>
            </a:r>
            <a:r>
              <a:rPr lang="tr-TR" dirty="0"/>
              <a:t> </a:t>
            </a:r>
            <a:r>
              <a:rPr lang="tr-TR" dirty="0" err="1"/>
              <a:t>Approaches</a:t>
            </a:r>
            <a:r>
              <a:rPr lang="tr-TR" dirty="0"/>
              <a:t> in </a:t>
            </a:r>
            <a:r>
              <a:rPr lang="tr-TR" dirty="0" err="1"/>
              <a:t>Varicocele</a:t>
            </a:r>
            <a:endParaRPr lang="tr-TR" dirty="0"/>
          </a:p>
        </p:txBody>
      </p:sp>
      <p:pic>
        <p:nvPicPr>
          <p:cNvPr id="2662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025650"/>
            <a:ext cx="4038600" cy="3673475"/>
          </a:xfrm>
          <a:noFill/>
        </p:spPr>
      </p:pic>
      <p:sp>
        <p:nvSpPr>
          <p:cNvPr id="2" name="Metin kutusu 1"/>
          <p:cNvSpPr txBox="1"/>
          <p:nvPr/>
        </p:nvSpPr>
        <p:spPr>
          <a:xfrm>
            <a:off x="683568" y="2348880"/>
            <a:ext cx="374441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Open </a:t>
            </a:r>
            <a:r>
              <a:rPr lang="tr-TR" dirty="0" err="1"/>
              <a:t>surgery</a:t>
            </a:r>
            <a:r>
              <a:rPr lang="tr-TR" dirty="0"/>
              <a:t>; 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 err="1" smtClean="0"/>
              <a:t>Retroperitoneal</a:t>
            </a:r>
            <a:r>
              <a:rPr lang="tr-TR" dirty="0" smtClean="0"/>
              <a:t>(</a:t>
            </a:r>
            <a:r>
              <a:rPr lang="tr-TR" dirty="0" err="1" smtClean="0"/>
              <a:t>Palamo</a:t>
            </a:r>
            <a:r>
              <a:rPr lang="tr-TR" dirty="0"/>
              <a:t>) 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 err="1" smtClean="0"/>
              <a:t>Inguinal</a:t>
            </a:r>
            <a:r>
              <a:rPr lang="tr-TR" dirty="0" smtClean="0"/>
              <a:t> </a:t>
            </a:r>
            <a:r>
              <a:rPr lang="tr-TR" dirty="0"/>
              <a:t>(</a:t>
            </a:r>
            <a:r>
              <a:rPr lang="tr-TR" dirty="0" err="1"/>
              <a:t>İvanissevich</a:t>
            </a:r>
            <a:r>
              <a:rPr lang="tr-TR" dirty="0"/>
              <a:t>) 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 err="1" smtClean="0"/>
              <a:t>Subinguinal</a:t>
            </a:r>
            <a:r>
              <a:rPr lang="tr-TR" dirty="0" smtClean="0"/>
              <a:t>(</a:t>
            </a:r>
            <a:r>
              <a:rPr lang="tr-TR" dirty="0" err="1" smtClean="0"/>
              <a:t>Marmar</a:t>
            </a:r>
            <a:r>
              <a:rPr lang="tr-TR" dirty="0"/>
              <a:t>) </a:t>
            </a: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 err="1" smtClean="0"/>
              <a:t>Scrotal</a:t>
            </a:r>
            <a:r>
              <a:rPr lang="tr-TR" dirty="0" smtClean="0"/>
              <a:t> </a:t>
            </a:r>
          </a:p>
          <a:p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 smtClean="0"/>
              <a:t>Laparoskopik</a:t>
            </a:r>
            <a:endParaRPr lang="tr-TR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/>
              <a:t>Spermatic</a:t>
            </a:r>
            <a:r>
              <a:rPr lang="tr-TR" dirty="0"/>
              <a:t> </a:t>
            </a:r>
            <a:r>
              <a:rPr lang="tr-TR" dirty="0" err="1"/>
              <a:t>Cord</a:t>
            </a:r>
            <a:r>
              <a:rPr lang="tr-TR" dirty="0"/>
              <a:t> </a:t>
            </a:r>
            <a:r>
              <a:rPr lang="tr-TR" dirty="0" err="1" smtClean="0"/>
              <a:t>Anatomy</a:t>
            </a:r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lang="tr-TR" sz="2400" dirty="0" err="1"/>
              <a:t>Internal</a:t>
            </a:r>
            <a:r>
              <a:rPr lang="tr-TR" sz="2400" dirty="0"/>
              <a:t> </a:t>
            </a:r>
            <a:r>
              <a:rPr lang="tr-TR" sz="2400" dirty="0" err="1"/>
              <a:t>spermatic</a:t>
            </a:r>
            <a:r>
              <a:rPr lang="tr-TR" sz="2400" dirty="0"/>
              <a:t> </a:t>
            </a:r>
            <a:r>
              <a:rPr lang="tr-TR" sz="2400" dirty="0" err="1"/>
              <a:t>artery</a:t>
            </a:r>
            <a:r>
              <a:rPr lang="tr-TR" sz="2400" dirty="0"/>
              <a:t> </a:t>
            </a:r>
            <a:r>
              <a:rPr lang="tr-TR" sz="2400" dirty="0" err="1" smtClean="0"/>
              <a:t>branches</a:t>
            </a:r>
            <a:endParaRPr lang="tr-TR" sz="2400" dirty="0" smtClean="0"/>
          </a:p>
          <a:p>
            <a:pPr eaLnBrk="1" hangingPunct="1">
              <a:lnSpc>
                <a:spcPct val="140000"/>
              </a:lnSpc>
            </a:pPr>
            <a:r>
              <a:rPr lang="tr-TR" sz="2400" dirty="0" err="1"/>
              <a:t>Internal</a:t>
            </a:r>
            <a:r>
              <a:rPr lang="tr-TR" sz="2400" dirty="0"/>
              <a:t> </a:t>
            </a:r>
            <a:r>
              <a:rPr lang="tr-TR" sz="2400" dirty="0" err="1"/>
              <a:t>spermatic</a:t>
            </a:r>
            <a:r>
              <a:rPr lang="tr-TR" sz="2400" dirty="0"/>
              <a:t> </a:t>
            </a:r>
            <a:r>
              <a:rPr lang="tr-TR" sz="2400" dirty="0" err="1"/>
              <a:t>vein</a:t>
            </a:r>
            <a:r>
              <a:rPr lang="tr-TR" sz="2400" dirty="0"/>
              <a:t> </a:t>
            </a:r>
            <a:r>
              <a:rPr lang="tr-TR" sz="2400" dirty="0" err="1" smtClean="0"/>
              <a:t>branches</a:t>
            </a:r>
            <a:endParaRPr lang="tr-TR" sz="2400" dirty="0" smtClean="0"/>
          </a:p>
          <a:p>
            <a:pPr eaLnBrk="1" hangingPunct="1">
              <a:lnSpc>
                <a:spcPct val="140000"/>
              </a:lnSpc>
            </a:pPr>
            <a:r>
              <a:rPr lang="tr-TR" sz="2400" dirty="0" err="1" smtClean="0"/>
              <a:t>Lymphatic</a:t>
            </a:r>
            <a:r>
              <a:rPr lang="tr-TR" sz="2400" dirty="0" smtClean="0"/>
              <a:t> </a:t>
            </a:r>
            <a:r>
              <a:rPr lang="tr-TR" sz="2400" dirty="0" err="1"/>
              <a:t>vessel</a:t>
            </a:r>
            <a:r>
              <a:rPr lang="tr-TR" sz="2400" dirty="0"/>
              <a:t> </a:t>
            </a:r>
            <a:r>
              <a:rPr lang="tr-TR" sz="2400" dirty="0" err="1" smtClean="0"/>
              <a:t>branches</a:t>
            </a:r>
            <a:endParaRPr lang="tr-TR" sz="2400" dirty="0" smtClean="0"/>
          </a:p>
          <a:p>
            <a:pPr eaLnBrk="1" hangingPunct="1">
              <a:lnSpc>
                <a:spcPct val="140000"/>
              </a:lnSpc>
            </a:pPr>
            <a:r>
              <a:rPr lang="tr-TR" sz="2400" dirty="0" err="1" smtClean="0"/>
              <a:t>Vas</a:t>
            </a:r>
            <a:r>
              <a:rPr lang="tr-TR" sz="2400" dirty="0" smtClean="0"/>
              <a:t> </a:t>
            </a:r>
            <a:r>
              <a:rPr lang="tr-TR" sz="2400" dirty="0" err="1"/>
              <a:t>deferens</a:t>
            </a:r>
            <a:endParaRPr lang="tr-TR" sz="2400" dirty="0"/>
          </a:p>
          <a:p>
            <a:pPr eaLnBrk="1" hangingPunct="1">
              <a:lnSpc>
                <a:spcPct val="140000"/>
              </a:lnSpc>
            </a:pPr>
            <a:r>
              <a:rPr lang="tr-TR" sz="2400" dirty="0" err="1" smtClean="0"/>
              <a:t>Deferential</a:t>
            </a:r>
            <a:r>
              <a:rPr lang="tr-TR" sz="2400" dirty="0" smtClean="0"/>
              <a:t> </a:t>
            </a:r>
            <a:r>
              <a:rPr lang="tr-TR" sz="2400" dirty="0" err="1" smtClean="0"/>
              <a:t>artery</a:t>
            </a:r>
            <a:r>
              <a:rPr lang="tr-TR" sz="2400" dirty="0" smtClean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vein</a:t>
            </a:r>
            <a:endParaRPr lang="en-US" sz="2400" dirty="0"/>
          </a:p>
        </p:txBody>
      </p:sp>
      <p:pic>
        <p:nvPicPr>
          <p:cNvPr id="27652" name="Picture 4" descr="RESIM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1612900"/>
            <a:ext cx="4038600" cy="4498975"/>
          </a:xfr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/>
              <a:t>Testicular-Scrotal</a:t>
            </a:r>
            <a:r>
              <a:rPr lang="tr-TR" dirty="0"/>
              <a:t> </a:t>
            </a:r>
            <a:r>
              <a:rPr lang="tr-TR" dirty="0" err="1"/>
              <a:t>Veins</a:t>
            </a:r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989138"/>
            <a:ext cx="5399088" cy="41910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tr-TR" dirty="0" err="1"/>
              <a:t>internal</a:t>
            </a:r>
            <a:r>
              <a:rPr lang="tr-TR" dirty="0"/>
              <a:t> </a:t>
            </a:r>
            <a:r>
              <a:rPr lang="tr-TR" dirty="0" err="1"/>
              <a:t>spermatic</a:t>
            </a:r>
            <a:r>
              <a:rPr lang="tr-TR" dirty="0"/>
              <a:t> </a:t>
            </a:r>
            <a:r>
              <a:rPr lang="tr-TR" dirty="0" err="1" smtClean="0"/>
              <a:t>vein</a:t>
            </a:r>
            <a:endParaRPr lang="tr-TR" dirty="0" smtClean="0"/>
          </a:p>
          <a:p>
            <a:pPr eaLnBrk="1" hangingPunct="1">
              <a:lnSpc>
                <a:spcPct val="130000"/>
              </a:lnSpc>
            </a:pPr>
            <a:r>
              <a:rPr lang="tr-TR" dirty="0" err="1"/>
              <a:t>external</a:t>
            </a:r>
            <a:r>
              <a:rPr lang="tr-TR" dirty="0"/>
              <a:t> </a:t>
            </a:r>
            <a:r>
              <a:rPr lang="tr-TR" dirty="0" err="1"/>
              <a:t>spermatic</a:t>
            </a:r>
            <a:r>
              <a:rPr lang="tr-TR" dirty="0"/>
              <a:t> </a:t>
            </a:r>
            <a:r>
              <a:rPr lang="tr-TR" dirty="0" err="1" smtClean="0"/>
              <a:t>vein</a:t>
            </a:r>
            <a:endParaRPr lang="tr-TR" dirty="0" smtClean="0"/>
          </a:p>
          <a:p>
            <a:pPr eaLnBrk="1" hangingPunct="1">
              <a:lnSpc>
                <a:spcPct val="130000"/>
              </a:lnSpc>
            </a:pPr>
            <a:r>
              <a:rPr lang="tr-TR" dirty="0" err="1"/>
              <a:t>Gubernacular</a:t>
            </a:r>
            <a:r>
              <a:rPr lang="tr-TR" dirty="0"/>
              <a:t> </a:t>
            </a:r>
            <a:r>
              <a:rPr lang="tr-TR" dirty="0" err="1" smtClean="0"/>
              <a:t>vein</a:t>
            </a:r>
            <a:endParaRPr lang="tr-TR" dirty="0" smtClean="0"/>
          </a:p>
          <a:p>
            <a:pPr eaLnBrk="1" hangingPunct="1">
              <a:lnSpc>
                <a:spcPct val="130000"/>
              </a:lnSpc>
            </a:pPr>
            <a:r>
              <a:rPr lang="tr-TR" dirty="0" err="1"/>
              <a:t>Deferential</a:t>
            </a:r>
            <a:r>
              <a:rPr lang="tr-TR" dirty="0" smtClean="0"/>
              <a:t> </a:t>
            </a:r>
            <a:r>
              <a:rPr lang="tr-TR" dirty="0" err="1" smtClean="0"/>
              <a:t>vein</a:t>
            </a:r>
            <a:endParaRPr lang="tr-TR" dirty="0"/>
          </a:p>
          <a:p>
            <a:pPr eaLnBrk="1" hangingPunct="1">
              <a:lnSpc>
                <a:spcPct val="130000"/>
              </a:lnSpc>
            </a:pP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/>
              <a:t>In</a:t>
            </a:r>
            <a:r>
              <a:rPr lang="tr-TR" dirty="0"/>
              <a:t> an </a:t>
            </a:r>
            <a:r>
              <a:rPr lang="tr-TR" dirty="0" err="1"/>
              <a:t>Ideal</a:t>
            </a:r>
            <a:r>
              <a:rPr lang="tr-TR" dirty="0"/>
              <a:t> </a:t>
            </a:r>
            <a:r>
              <a:rPr lang="tr-TR" dirty="0" err="1"/>
              <a:t>Varicocelectomy</a:t>
            </a:r>
            <a:endParaRPr lang="tr-TR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178696" cy="4525963"/>
          </a:xfrm>
        </p:spPr>
        <p:txBody>
          <a:bodyPr/>
          <a:lstStyle/>
          <a:p>
            <a:pPr eaLnBrk="1" hangingPunct="1"/>
            <a:r>
              <a:rPr lang="en-US" sz="1800" dirty="0"/>
              <a:t>All internal and external spermatic veins should be ligated</a:t>
            </a:r>
            <a:r>
              <a:rPr lang="en-US" sz="1800" dirty="0" smtClean="0"/>
              <a:t>.</a:t>
            </a:r>
            <a:endParaRPr lang="tr-TR" sz="1800" dirty="0" smtClean="0"/>
          </a:p>
          <a:p>
            <a:pPr eaLnBrk="1" hangingPunct="1"/>
            <a:endParaRPr lang="tr-TR" sz="1800" dirty="0" smtClean="0"/>
          </a:p>
          <a:p>
            <a:pPr eaLnBrk="1" hangingPunct="1"/>
            <a:r>
              <a:rPr lang="en-US" sz="1800" dirty="0" smtClean="0"/>
              <a:t>Internal </a:t>
            </a:r>
            <a:r>
              <a:rPr lang="en-US" sz="1800" dirty="0"/>
              <a:t>spermatic artery and deferential artery should be </a:t>
            </a:r>
            <a:r>
              <a:rPr lang="en-US" sz="1800" dirty="0" smtClean="0"/>
              <a:t>preserved</a:t>
            </a:r>
            <a:endParaRPr lang="tr-TR" sz="1800" dirty="0" smtClean="0"/>
          </a:p>
          <a:p>
            <a:pPr eaLnBrk="1" hangingPunct="1"/>
            <a:endParaRPr lang="tr-TR" sz="1800" dirty="0" smtClean="0"/>
          </a:p>
          <a:p>
            <a:pPr eaLnBrk="1" hangingPunct="1"/>
            <a:r>
              <a:rPr lang="en-US" sz="1800" dirty="0" smtClean="0"/>
              <a:t>Lymphatics </a:t>
            </a:r>
            <a:r>
              <a:rPr lang="en-US" sz="1800" dirty="0"/>
              <a:t>and ductus deferens should be </a:t>
            </a:r>
            <a:r>
              <a:rPr lang="en-US" sz="1800" dirty="0" smtClean="0"/>
              <a:t>preserved</a:t>
            </a:r>
            <a:endParaRPr lang="tr-TR" sz="1800" dirty="0" smtClean="0"/>
          </a:p>
        </p:txBody>
      </p:sp>
      <p:pic>
        <p:nvPicPr>
          <p:cNvPr id="4" name="Picture 4" descr="3-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772816"/>
            <a:ext cx="4903602" cy="3237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457200"/>
            <a:ext cx="3581400" cy="685800"/>
          </a:xfrm>
        </p:spPr>
        <p:txBody>
          <a:bodyPr/>
          <a:lstStyle/>
          <a:p>
            <a:pPr eaLnBrk="1" hangingPunct="1">
              <a:defRPr/>
            </a:pPr>
            <a:r>
              <a:rPr lang="tr-TR" sz="3200" dirty="0" err="1" smtClean="0">
                <a:solidFill>
                  <a:schemeClr val="tx1"/>
                </a:solidFill>
              </a:rPr>
              <a:t>Hydrocele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484784"/>
            <a:ext cx="77724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dirty="0"/>
              <a:t>It is the presence of more than normal fluid between the parietal and visceral leaves of the tunica </a:t>
            </a:r>
            <a:r>
              <a:rPr lang="en-US" sz="2000" dirty="0" err="1"/>
              <a:t>vaginalis</a:t>
            </a:r>
            <a:r>
              <a:rPr lang="en-US" sz="2000" dirty="0" smtClean="0"/>
              <a:t>.</a:t>
            </a:r>
            <a:endParaRPr lang="tr-TR" sz="2000" dirty="0" smtClean="0"/>
          </a:p>
          <a:p>
            <a:pPr eaLnBrk="1" hangingPunct="1">
              <a:lnSpc>
                <a:spcPct val="90000"/>
              </a:lnSpc>
              <a:defRPr/>
            </a:pPr>
            <a:endParaRPr lang="tr-TR" sz="20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/>
              <a:t>Normally there is 1-3 cc of fluid. This ensures the mobility of the testicles and takes part in thermoregulation</a:t>
            </a:r>
            <a:r>
              <a:rPr lang="en-US" sz="2000" dirty="0" smtClean="0"/>
              <a:t>.</a:t>
            </a:r>
            <a:endParaRPr lang="tr-TR" sz="2000" dirty="0" smtClean="0"/>
          </a:p>
          <a:p>
            <a:pPr eaLnBrk="1" hangingPunct="1">
              <a:lnSpc>
                <a:spcPct val="90000"/>
              </a:lnSpc>
              <a:defRPr/>
            </a:pPr>
            <a:endParaRPr lang="tr-TR" sz="20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/>
              <a:t>It occurs when the balance between secretion and resorption is disturbed</a:t>
            </a:r>
            <a:r>
              <a:rPr lang="en-US" sz="2000" dirty="0" smtClean="0"/>
              <a:t>.</a:t>
            </a:r>
            <a:endParaRPr lang="tr-TR" sz="2000" dirty="0" smtClean="0"/>
          </a:p>
          <a:p>
            <a:pPr eaLnBrk="1" hangingPunct="1">
              <a:lnSpc>
                <a:spcPct val="90000"/>
              </a:lnSpc>
              <a:defRPr/>
            </a:pPr>
            <a:endParaRPr lang="tr-TR" sz="20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/>
              <a:t>The liquid is yellow in color and clear.</a:t>
            </a:r>
            <a:endParaRPr lang="tr-TR" sz="2000" dirty="0"/>
          </a:p>
        </p:txBody>
      </p:sp>
      <p:pic>
        <p:nvPicPr>
          <p:cNvPr id="25602" name="Picture 2" descr="Hydrocele - Symptoms and causes - Mayo Clin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840" y="4146532"/>
            <a:ext cx="3768656" cy="245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idrosel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1365250"/>
            <a:ext cx="4025900" cy="400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3" descr="hidrose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308100"/>
            <a:ext cx="4098925" cy="394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u="sng" dirty="0" err="1">
                <a:solidFill>
                  <a:schemeClr val="tx1"/>
                </a:solidFill>
              </a:rPr>
              <a:t>Hydrocele</a:t>
            </a: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4301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40874" t="38885" r="26956" b="24985"/>
          <a:stretch>
            <a:fillRect/>
          </a:stretch>
        </p:blipFill>
        <p:spPr>
          <a:xfrm>
            <a:off x="1835150" y="1773238"/>
            <a:ext cx="6042025" cy="4530725"/>
          </a:xfr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/>
              <a:t>Hydrocele</a:t>
            </a:r>
            <a:r>
              <a:rPr lang="tr-TR" dirty="0"/>
              <a:t> </a:t>
            </a:r>
            <a:r>
              <a:rPr lang="tr-TR" dirty="0" err="1"/>
              <a:t>Types</a:t>
            </a:r>
            <a:endParaRPr lang="tr-TR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570788" cy="2260848"/>
          </a:xfrm>
        </p:spPr>
        <p:txBody>
          <a:bodyPr/>
          <a:lstStyle/>
          <a:p>
            <a:pPr eaLnBrk="1" hangingPunct="1"/>
            <a:r>
              <a:rPr lang="en-US" sz="2000" dirty="0" smtClean="0"/>
              <a:t>Associated with the peritoneal cavity</a:t>
            </a:r>
            <a:r>
              <a:rPr lang="tr-TR" sz="2000" dirty="0" smtClean="0"/>
              <a:t> (</a:t>
            </a:r>
            <a:r>
              <a:rPr lang="tr-TR" sz="2000" dirty="0" err="1" smtClean="0"/>
              <a:t>pediatric</a:t>
            </a:r>
            <a:r>
              <a:rPr lang="tr-TR" sz="2000" dirty="0"/>
              <a:t>) (</a:t>
            </a:r>
            <a:r>
              <a:rPr lang="tr-TR" sz="2000" dirty="0" err="1" smtClean="0"/>
              <a:t>Communicating</a:t>
            </a:r>
            <a:r>
              <a:rPr lang="tr-TR" sz="2000" dirty="0" smtClean="0"/>
              <a:t>)</a:t>
            </a:r>
          </a:p>
          <a:p>
            <a:pPr eaLnBrk="1" hangingPunct="1"/>
            <a:endParaRPr lang="tr-TR" sz="2000" dirty="0" smtClean="0"/>
          </a:p>
          <a:p>
            <a:pPr eaLnBrk="1" hangingPunct="1"/>
            <a:r>
              <a:rPr lang="en-US" sz="2000" dirty="0" smtClean="0"/>
              <a:t>Limited </a:t>
            </a:r>
            <a:r>
              <a:rPr lang="en-US" sz="2000" dirty="0"/>
              <a:t>to testis and/or funiculus </a:t>
            </a:r>
            <a:r>
              <a:rPr lang="en-US" sz="2000" dirty="0" err="1" smtClean="0"/>
              <a:t>spermaticus</a:t>
            </a:r>
            <a:r>
              <a:rPr lang="tr-TR" sz="2000" dirty="0" smtClean="0"/>
              <a:t> </a:t>
            </a:r>
            <a:r>
              <a:rPr lang="en-US" sz="2000" dirty="0" smtClean="0"/>
              <a:t>only</a:t>
            </a:r>
            <a:r>
              <a:rPr lang="tr-TR" sz="2000" dirty="0" smtClean="0"/>
              <a:t> (</a:t>
            </a:r>
            <a:r>
              <a:rPr lang="tr-TR" sz="2000" dirty="0" err="1" smtClean="0"/>
              <a:t>adult</a:t>
            </a:r>
            <a:r>
              <a:rPr lang="tr-TR" sz="2000" dirty="0" smtClean="0"/>
              <a:t>) (</a:t>
            </a:r>
            <a:r>
              <a:rPr lang="tr-TR" sz="2000" dirty="0" err="1" smtClean="0"/>
              <a:t>Non-communicating</a:t>
            </a:r>
            <a:r>
              <a:rPr lang="tr-TR" sz="2000" dirty="0" smtClean="0"/>
              <a:t>)</a:t>
            </a:r>
            <a:endParaRPr lang="tr-TR" sz="2000" dirty="0"/>
          </a:p>
          <a:p>
            <a:pPr eaLnBrk="1" hangingPunct="1">
              <a:buFontTx/>
              <a:buNone/>
            </a:pPr>
            <a:endParaRPr lang="tr-TR" sz="2800" dirty="0"/>
          </a:p>
        </p:txBody>
      </p:sp>
      <p:pic>
        <p:nvPicPr>
          <p:cNvPr id="44036" name="Picture 4" descr="t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1419" y="3717032"/>
            <a:ext cx="2027237" cy="2924175"/>
          </a:xfrm>
          <a:noFill/>
        </p:spPr>
      </p:pic>
      <p:pic>
        <p:nvPicPr>
          <p:cNvPr id="44037" name="Picture 5" descr="tt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45695" y="3717032"/>
            <a:ext cx="2303462" cy="2924175"/>
          </a:xfrm>
          <a:noFill/>
        </p:spPr>
      </p:pic>
      <p:pic>
        <p:nvPicPr>
          <p:cNvPr id="44038" name="Picture 6" descr="tt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63322" y="3717032"/>
            <a:ext cx="244157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92150"/>
            <a:ext cx="8229600" cy="1143000"/>
          </a:xfrm>
        </p:spPr>
        <p:txBody>
          <a:bodyPr/>
          <a:lstStyle/>
          <a:p>
            <a:pPr eaLnBrk="1" hangingPunct="1"/>
            <a:r>
              <a:rPr lang="tr-TR" dirty="0" err="1" smtClean="0"/>
              <a:t>Etiology</a:t>
            </a:r>
            <a:endParaRPr lang="tr-TR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349500"/>
            <a:ext cx="7848600" cy="36717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Incomplete closure of the internal inguinal </a:t>
            </a:r>
            <a:r>
              <a:rPr lang="en-US" sz="2000" dirty="0" smtClean="0"/>
              <a:t>ring</a:t>
            </a:r>
            <a:endParaRPr lang="tr-TR" sz="2000" dirty="0" smtClean="0"/>
          </a:p>
          <a:p>
            <a:pPr eaLnBrk="1" hangingPunct="1">
              <a:lnSpc>
                <a:spcPct val="80000"/>
              </a:lnSpc>
            </a:pPr>
            <a:endParaRPr lang="tr-TR" sz="2000" dirty="0" smtClean="0"/>
          </a:p>
          <a:p>
            <a:pPr eaLnBrk="1" hangingPunct="1">
              <a:lnSpc>
                <a:spcPct val="80000"/>
              </a:lnSpc>
            </a:pPr>
            <a:r>
              <a:rPr lang="tr-TR" sz="2000" dirty="0" err="1" smtClean="0"/>
              <a:t>Idiopathic</a:t>
            </a:r>
            <a:endParaRPr lang="tr-TR" sz="2000" dirty="0" smtClean="0"/>
          </a:p>
          <a:p>
            <a:pPr eaLnBrk="1" hangingPunct="1">
              <a:lnSpc>
                <a:spcPct val="80000"/>
              </a:lnSpc>
            </a:pPr>
            <a:endParaRPr lang="tr-TR" sz="2000" dirty="0"/>
          </a:p>
          <a:p>
            <a:pPr eaLnBrk="1" hangingPunct="1">
              <a:lnSpc>
                <a:spcPct val="80000"/>
              </a:lnSpc>
            </a:pPr>
            <a:r>
              <a:rPr lang="tr-TR" sz="2000" dirty="0" err="1" smtClean="0"/>
              <a:t>Tumor</a:t>
            </a:r>
            <a:endParaRPr lang="tr-TR" sz="2000" dirty="0" smtClean="0"/>
          </a:p>
          <a:p>
            <a:pPr eaLnBrk="1" hangingPunct="1">
              <a:lnSpc>
                <a:spcPct val="80000"/>
              </a:lnSpc>
            </a:pPr>
            <a:endParaRPr lang="tr-TR" sz="2000" dirty="0"/>
          </a:p>
          <a:p>
            <a:pPr eaLnBrk="1" hangingPunct="1">
              <a:lnSpc>
                <a:spcPct val="80000"/>
              </a:lnSpc>
            </a:pPr>
            <a:r>
              <a:rPr lang="tr-TR" sz="2000" dirty="0" err="1" smtClean="0"/>
              <a:t>Infection</a:t>
            </a:r>
            <a:endParaRPr lang="tr-TR" sz="2000" dirty="0" smtClean="0"/>
          </a:p>
          <a:p>
            <a:pPr eaLnBrk="1" hangingPunct="1">
              <a:lnSpc>
                <a:spcPct val="80000"/>
              </a:lnSpc>
            </a:pPr>
            <a:endParaRPr lang="tr-TR" sz="2000" dirty="0"/>
          </a:p>
          <a:p>
            <a:pPr eaLnBrk="1" hangingPunct="1">
              <a:lnSpc>
                <a:spcPct val="80000"/>
              </a:lnSpc>
            </a:pPr>
            <a:r>
              <a:rPr lang="tr-TR" sz="2000" dirty="0" err="1" smtClean="0"/>
              <a:t>Trauma</a:t>
            </a:r>
            <a:endParaRPr lang="tr-TR" sz="2000" dirty="0" smtClean="0"/>
          </a:p>
          <a:p>
            <a:pPr eaLnBrk="1" hangingPunct="1">
              <a:lnSpc>
                <a:spcPct val="80000"/>
              </a:lnSpc>
            </a:pPr>
            <a:endParaRPr lang="tr-TR" sz="2000" dirty="0"/>
          </a:p>
          <a:p>
            <a:pPr eaLnBrk="1" hangingPunct="1">
              <a:lnSpc>
                <a:spcPct val="80000"/>
              </a:lnSpc>
            </a:pPr>
            <a:r>
              <a:rPr lang="tr-TR" sz="2000" dirty="0" err="1"/>
              <a:t>Surgical</a:t>
            </a:r>
            <a:endParaRPr lang="tr-TR" sz="2000" dirty="0"/>
          </a:p>
          <a:p>
            <a:pPr eaLnBrk="1" hangingPunct="1">
              <a:lnSpc>
                <a:spcPct val="80000"/>
              </a:lnSpc>
            </a:pPr>
            <a:endParaRPr lang="tr-TR" sz="20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0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000" dirty="0"/>
          </a:p>
        </p:txBody>
      </p:sp>
      <p:pic>
        <p:nvPicPr>
          <p:cNvPr id="19458" name="Picture 2" descr="Was sind die Folgen einer Wassersucht nach einer Krankheit? Mögliche Folgen  und Komplikationen. Video: Was ist der hässliche Hoden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996952"/>
            <a:ext cx="5602560" cy="329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3310136" cy="507335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sz="2800" b="1" i="1" dirty="0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1800" i="1" dirty="0" err="1"/>
              <a:t>Symptoms</a:t>
            </a:r>
            <a:r>
              <a:rPr lang="tr-TR" sz="1800" i="1" dirty="0"/>
              <a:t> </a:t>
            </a:r>
            <a:r>
              <a:rPr lang="tr-TR" sz="1800" i="1" dirty="0" err="1"/>
              <a:t>and</a:t>
            </a:r>
            <a:r>
              <a:rPr lang="tr-TR" sz="1800" i="1" dirty="0"/>
              <a:t> </a:t>
            </a:r>
            <a:r>
              <a:rPr lang="tr-TR" sz="1800" i="1" dirty="0" err="1" smtClean="0"/>
              <a:t>signs</a:t>
            </a:r>
            <a:r>
              <a:rPr lang="tr-TR" sz="1800" i="1" dirty="0" smtClean="0"/>
              <a:t>;</a:t>
            </a:r>
            <a:endParaRPr lang="tr-TR" sz="1800" i="1" u="sng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tr-TR" sz="1800" i="1" u="sng" dirty="0"/>
          </a:p>
          <a:p>
            <a:pPr eaLnBrk="1" hangingPunct="1">
              <a:lnSpc>
                <a:spcPct val="90000"/>
              </a:lnSpc>
            </a:pPr>
            <a:r>
              <a:rPr lang="tr-TR" sz="1800" dirty="0" smtClean="0"/>
              <a:t>P</a:t>
            </a:r>
            <a:r>
              <a:rPr lang="en-US" sz="1800" dirty="0" err="1" smtClean="0"/>
              <a:t>ainless</a:t>
            </a:r>
            <a:r>
              <a:rPr lang="en-US" sz="1800" dirty="0" smtClean="0"/>
              <a:t> </a:t>
            </a:r>
            <a:r>
              <a:rPr lang="en-US" sz="1800" dirty="0"/>
              <a:t>swelling in the </a:t>
            </a:r>
            <a:r>
              <a:rPr lang="en-US" sz="1800" dirty="0" smtClean="0"/>
              <a:t>scrotum</a:t>
            </a:r>
            <a:endParaRPr lang="tr-TR" sz="1800" dirty="0" smtClean="0"/>
          </a:p>
          <a:p>
            <a:pPr eaLnBrk="1" hangingPunct="1">
              <a:lnSpc>
                <a:spcPct val="90000"/>
              </a:lnSpc>
            </a:pPr>
            <a:endParaRPr lang="tr-TR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/>
              <a:t>Hyperemia and edema may also be seen in acute hydrocele</a:t>
            </a:r>
            <a:r>
              <a:rPr lang="en-US" sz="1800" dirty="0" smtClean="0"/>
              <a:t>.</a:t>
            </a:r>
            <a:endParaRPr lang="tr-TR" sz="1800" dirty="0" smtClean="0"/>
          </a:p>
          <a:p>
            <a:pPr eaLnBrk="1" hangingPunct="1">
              <a:lnSpc>
                <a:spcPct val="90000"/>
              </a:lnSpc>
            </a:pPr>
            <a:endParaRPr lang="tr-TR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/>
              <a:t>Symptoms are minimal in chronic </a:t>
            </a:r>
            <a:r>
              <a:rPr lang="en-US" sz="1800" dirty="0" smtClean="0"/>
              <a:t>hydrocele</a:t>
            </a:r>
            <a:endParaRPr lang="tr-TR" sz="1800" dirty="0" smtClean="0"/>
          </a:p>
          <a:p>
            <a:pPr eaLnBrk="1" hangingPunct="1">
              <a:lnSpc>
                <a:spcPct val="90000"/>
              </a:lnSpc>
            </a:pPr>
            <a:endParaRPr lang="tr-TR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/>
              <a:t>If infection is added, </a:t>
            </a:r>
            <a:r>
              <a:rPr lang="en-US" sz="1800" dirty="0" err="1"/>
              <a:t>hematocele</a:t>
            </a:r>
            <a:r>
              <a:rPr lang="en-US" sz="1800" dirty="0"/>
              <a:t> and </a:t>
            </a:r>
            <a:r>
              <a:rPr lang="en-US" sz="1800" dirty="0" err="1"/>
              <a:t>pyocele</a:t>
            </a:r>
            <a:r>
              <a:rPr lang="en-US" sz="1800" dirty="0"/>
              <a:t> may develop</a:t>
            </a:r>
            <a:r>
              <a:rPr lang="en-US" sz="1800" dirty="0" smtClean="0"/>
              <a:t>.</a:t>
            </a:r>
            <a:endParaRPr lang="tr-TR" sz="1800" dirty="0" smtClean="0"/>
          </a:p>
          <a:p>
            <a:pPr eaLnBrk="1" hangingPunct="1">
              <a:lnSpc>
                <a:spcPct val="90000"/>
              </a:lnSpc>
            </a:pPr>
            <a:endParaRPr lang="tr-TR" sz="1800" dirty="0"/>
          </a:p>
          <a:p>
            <a:pPr eaLnBrk="1" hangingPunct="1">
              <a:lnSpc>
                <a:spcPct val="90000"/>
              </a:lnSpc>
            </a:pPr>
            <a:endParaRPr lang="tr-TR" sz="1800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title"/>
          </p:nvPr>
        </p:nvSpPr>
        <p:spPr>
          <a:xfrm>
            <a:off x="3505200" y="533400"/>
            <a:ext cx="2209800" cy="609600"/>
          </a:xfrm>
        </p:spPr>
        <p:txBody>
          <a:bodyPr/>
          <a:lstStyle/>
          <a:p>
            <a:pPr eaLnBrk="1" hangingPunct="1">
              <a:defRPr/>
            </a:pPr>
            <a:r>
              <a:rPr lang="tr-TR" sz="3200" dirty="0" err="1" smtClean="0">
                <a:solidFill>
                  <a:schemeClr val="tx1"/>
                </a:solidFill>
              </a:rPr>
              <a:t>Hydrocele</a:t>
            </a:r>
            <a:endParaRPr lang="tr-TR" sz="3200" dirty="0">
              <a:solidFill>
                <a:schemeClr val="tx1"/>
              </a:solidFill>
            </a:endParaRPr>
          </a:p>
        </p:txBody>
      </p:sp>
      <p:pic>
        <p:nvPicPr>
          <p:cNvPr id="17410" name="Picture 2" descr="Anterior recurrence. Left recurrent hydrocele in a 31 year-old patient... | 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93238"/>
            <a:ext cx="4032448" cy="270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ydrocele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44553"/>
            <a:ext cx="4032448" cy="252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47725"/>
          </a:xfrm>
        </p:spPr>
        <p:txBody>
          <a:bodyPr/>
          <a:lstStyle/>
          <a:p>
            <a:pPr eaLnBrk="1" hangingPunct="1"/>
            <a:r>
              <a:rPr lang="tr-TR" dirty="0" err="1"/>
              <a:t>Treatment</a:t>
            </a:r>
            <a:r>
              <a:rPr lang="tr-TR" dirty="0"/>
              <a:t> </a:t>
            </a:r>
            <a:r>
              <a:rPr lang="tr-TR" dirty="0" err="1"/>
              <a:t>Indications</a:t>
            </a:r>
            <a:endParaRPr lang="tr-TR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16832"/>
            <a:ext cx="4248472" cy="3381375"/>
          </a:xfrm>
        </p:spPr>
        <p:txBody>
          <a:bodyPr/>
          <a:lstStyle/>
          <a:p>
            <a:pPr eaLnBrk="1" hangingPunct="1"/>
            <a:r>
              <a:rPr lang="tr-TR" sz="2400" dirty="0" err="1" smtClean="0"/>
              <a:t>Pediatric</a:t>
            </a:r>
            <a:endParaRPr lang="tr-TR" sz="2400" dirty="0"/>
          </a:p>
          <a:p>
            <a:pPr lvl="1" eaLnBrk="1" hangingPunct="1"/>
            <a:r>
              <a:rPr lang="tr-TR" sz="2400" dirty="0" smtClean="0"/>
              <a:t>Presence </a:t>
            </a:r>
            <a:r>
              <a:rPr lang="tr-TR" sz="2400" dirty="0"/>
              <a:t>of </a:t>
            </a:r>
            <a:r>
              <a:rPr lang="tr-TR" sz="2400" dirty="0" err="1" smtClean="0"/>
              <a:t>hernia</a:t>
            </a:r>
            <a:endParaRPr lang="tr-TR" sz="2400" dirty="0" smtClean="0"/>
          </a:p>
          <a:p>
            <a:pPr lvl="1" eaLnBrk="1" hangingPunct="1"/>
            <a:endParaRPr lang="tr-TR" sz="2400" dirty="0"/>
          </a:p>
          <a:p>
            <a:pPr eaLnBrk="1" hangingPunct="1"/>
            <a:r>
              <a:rPr lang="tr-TR" sz="2400" dirty="0" err="1"/>
              <a:t>Idiopathic</a:t>
            </a:r>
            <a:r>
              <a:rPr lang="tr-TR" sz="2400" dirty="0"/>
              <a:t> </a:t>
            </a:r>
            <a:r>
              <a:rPr lang="tr-TR" sz="2400" dirty="0" err="1"/>
              <a:t>hydrocele</a:t>
            </a:r>
            <a:r>
              <a:rPr lang="tr-TR" sz="2400" dirty="0"/>
              <a:t> in </a:t>
            </a:r>
            <a:r>
              <a:rPr lang="tr-TR" sz="2400" dirty="0" err="1" smtClean="0"/>
              <a:t>adults</a:t>
            </a:r>
            <a:endParaRPr lang="tr-TR" sz="2400" dirty="0" smtClean="0"/>
          </a:p>
          <a:p>
            <a:pPr lvl="1" eaLnBrk="1" hangingPunct="1"/>
            <a:r>
              <a:rPr lang="tr-TR" sz="2400" dirty="0" err="1" smtClean="0"/>
              <a:t>Pain</a:t>
            </a:r>
            <a:endParaRPr lang="tr-TR" sz="2400" dirty="0" smtClean="0"/>
          </a:p>
          <a:p>
            <a:pPr lvl="1" eaLnBrk="1" hangingPunct="1"/>
            <a:r>
              <a:rPr lang="en-US" sz="2400" dirty="0" smtClean="0"/>
              <a:t>Size </a:t>
            </a:r>
            <a:r>
              <a:rPr lang="en-US" sz="2400" dirty="0"/>
              <a:t>that restricts daily </a:t>
            </a:r>
            <a:r>
              <a:rPr lang="en-US" sz="2400" dirty="0" smtClean="0"/>
              <a:t>activity</a:t>
            </a:r>
            <a:endParaRPr lang="tr-TR" sz="2400" dirty="0" smtClean="0"/>
          </a:p>
          <a:p>
            <a:pPr lvl="1" eaLnBrk="1" hangingPunct="1"/>
            <a:r>
              <a:rPr lang="tr-TR" sz="2400" dirty="0" err="1" smtClean="0"/>
              <a:t>Cosmetic</a:t>
            </a:r>
            <a:endParaRPr lang="tr-TR" sz="2400" dirty="0"/>
          </a:p>
        </p:txBody>
      </p:sp>
      <p:pic>
        <p:nvPicPr>
          <p:cNvPr id="20482" name="Picture 2" descr="PDF] Hernias and hydroceles. | Semantic Schol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245" y="1961181"/>
            <a:ext cx="4909755" cy="337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4400" dirty="0" err="1"/>
              <a:t>Hydrocele</a:t>
            </a:r>
            <a:r>
              <a:rPr lang="tr-TR" sz="4400" dirty="0"/>
              <a:t> </a:t>
            </a:r>
            <a:r>
              <a:rPr lang="tr-TR" sz="4400" dirty="0" err="1"/>
              <a:t>Treatment</a:t>
            </a:r>
            <a:endParaRPr lang="tr-TR" sz="4400" dirty="0"/>
          </a:p>
        </p:txBody>
      </p:sp>
      <p:pic>
        <p:nvPicPr>
          <p:cNvPr id="48131" name="Picture 3" descr="hidrosel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1700213"/>
            <a:ext cx="6065837" cy="405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Jaboulay's technique contrasted with a novel hydrocelectomy technique using  a vessel sealer in the treatment of adult hydrocele: a prospective  randomized study | SpringerL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7416824" cy="351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12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Spermatocele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4258816" cy="4525963"/>
          </a:xfrm>
        </p:spPr>
        <p:txBody>
          <a:bodyPr/>
          <a:lstStyle/>
          <a:p>
            <a:r>
              <a:rPr lang="en-US" sz="2000" dirty="0"/>
              <a:t>Benign dilatation of the efferent </a:t>
            </a:r>
            <a:r>
              <a:rPr lang="en-US" sz="2000" dirty="0" err="1"/>
              <a:t>ductules</a:t>
            </a:r>
            <a:r>
              <a:rPr lang="en-US" sz="2000" dirty="0"/>
              <a:t> in the rete testis or head of the </a:t>
            </a:r>
            <a:r>
              <a:rPr lang="en-US" sz="2000" dirty="0" smtClean="0"/>
              <a:t>epididymis</a:t>
            </a:r>
            <a:endParaRPr lang="tr-TR" sz="2000" dirty="0" smtClean="0"/>
          </a:p>
          <a:p>
            <a:endParaRPr lang="tr-TR" sz="2000" dirty="0"/>
          </a:p>
          <a:p>
            <a:r>
              <a:rPr lang="en-US" sz="2000" dirty="0"/>
              <a:t>Usually idiopathic but cystic dilation from outflow obstruction may play a role</a:t>
            </a:r>
          </a:p>
          <a:p>
            <a:endParaRPr lang="tr-TR" sz="2000" dirty="0" smtClean="0"/>
          </a:p>
          <a:p>
            <a:r>
              <a:rPr lang="en-US" sz="2000" dirty="0"/>
              <a:t>Diagnose by ultrasound demonstrating a well defined simple cyst</a:t>
            </a:r>
          </a:p>
          <a:p>
            <a:endParaRPr lang="tr-TR" sz="2000" dirty="0" smtClean="0"/>
          </a:p>
          <a:p>
            <a:endParaRPr lang="tr-TR" sz="2000" dirty="0"/>
          </a:p>
        </p:txBody>
      </p:sp>
      <p:pic>
        <p:nvPicPr>
          <p:cNvPr id="22532" name="Picture 4" descr="Spermatocele: MedlinePlus Medical Encyclopedia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518" y="980728"/>
            <a:ext cx="4458580" cy="356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mages.philips.com/is/image/philipsconsumer/01962377d9fb4bba8b1fa77c0147a87b?$jpglarge$&amp;bgc=000000&amp;wid=960&amp;hei=4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583" y="4333571"/>
            <a:ext cx="4488433" cy="2103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97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Spermatocele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dirty="0" err="1"/>
              <a:t>Clinical</a:t>
            </a:r>
            <a:r>
              <a:rPr lang="tr-TR" sz="2000" b="1" dirty="0"/>
              <a:t> </a:t>
            </a:r>
            <a:r>
              <a:rPr lang="tr-TR" sz="2000" b="1" dirty="0" err="1" smtClean="0"/>
              <a:t>features</a:t>
            </a:r>
            <a:r>
              <a:rPr lang="tr-TR" sz="2000" dirty="0" smtClean="0"/>
              <a:t>;</a:t>
            </a:r>
          </a:p>
          <a:p>
            <a:pPr lvl="1"/>
            <a:r>
              <a:rPr lang="en-US" sz="2000" dirty="0"/>
              <a:t>Painless bulging mass separate from testicle</a:t>
            </a:r>
          </a:p>
          <a:p>
            <a:pPr lvl="1"/>
            <a:endParaRPr lang="tr-TR" b="1" dirty="0" smtClean="0"/>
          </a:p>
        </p:txBody>
      </p:sp>
      <p:pic>
        <p:nvPicPr>
          <p:cNvPr id="23560" name="Picture 8" descr="Epididymal cyst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82" y="2852936"/>
            <a:ext cx="4799276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2" name="Picture 10" descr="Spermatocele: Practice Essentials, History of the Procedure, Probl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730" y="2852936"/>
            <a:ext cx="361950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24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3187" y="1600296"/>
            <a:ext cx="5987008" cy="5141168"/>
          </a:xfrm>
        </p:spPr>
        <p:txBody>
          <a:bodyPr/>
          <a:lstStyle/>
          <a:p>
            <a:r>
              <a:rPr lang="en-US" sz="1800" dirty="0"/>
              <a:t>Acute scrotum pain is an umbrella term that includes a wide variety of unique disease processes</a:t>
            </a:r>
            <a:r>
              <a:rPr lang="en-US" sz="1800" dirty="0" smtClean="0"/>
              <a:t>.</a:t>
            </a:r>
            <a:endParaRPr lang="tr-TR" sz="1800" dirty="0" smtClean="0"/>
          </a:p>
          <a:p>
            <a:endParaRPr lang="tr-TR" sz="1800" dirty="0" smtClean="0"/>
          </a:p>
          <a:p>
            <a:r>
              <a:rPr lang="en-US" sz="1800" dirty="0"/>
              <a:t>Patients may describe the rapid onset of symptoms within minutes or may describe the development of symptoms over one or two days, depending on the etiology</a:t>
            </a:r>
            <a:r>
              <a:rPr lang="en-US" sz="1800" dirty="0" smtClean="0"/>
              <a:t>.</a:t>
            </a:r>
            <a:endParaRPr lang="tr-TR" sz="1800" dirty="0" smtClean="0"/>
          </a:p>
          <a:p>
            <a:endParaRPr lang="tr-TR" sz="1800" dirty="0" smtClean="0"/>
          </a:p>
          <a:p>
            <a:r>
              <a:rPr lang="en-US" sz="1800" dirty="0"/>
              <a:t>Rapid evaluation and treatment are necessary due to the time dependency of certain morbid but reversible conditions, such as acute testicular torsion.</a:t>
            </a:r>
            <a:endParaRPr lang="tr-TR" sz="1800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S</a:t>
            </a:r>
            <a:r>
              <a:rPr lang="tr-TR" dirty="0" err="1" smtClean="0"/>
              <a:t>crotum</a:t>
            </a:r>
            <a:endParaRPr lang="tr-TR" dirty="0"/>
          </a:p>
        </p:txBody>
      </p:sp>
      <p:pic>
        <p:nvPicPr>
          <p:cNvPr id="5122" name="Picture 2" descr="Testislerde Kanlanma İçin Öneriler ve Dikkat Edilmesi Gerekenler – Dikkat  Edilmesi Gerekenl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777482"/>
            <a:ext cx="3491524" cy="196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Testicular Torsion | Young Men's Healt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235" y="1617847"/>
            <a:ext cx="2057393" cy="308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09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 err="1" smtClean="0"/>
              <a:t>Symptoms</a:t>
            </a:r>
            <a:r>
              <a:rPr lang="tr-TR" sz="1800" dirty="0" smtClean="0"/>
              <a:t>;</a:t>
            </a:r>
            <a:endParaRPr lang="tr-TR" sz="1800" dirty="0"/>
          </a:p>
          <a:p>
            <a:endParaRPr lang="tr-TR" sz="1800" dirty="0"/>
          </a:p>
          <a:p>
            <a:pPr lvl="1"/>
            <a:r>
              <a:rPr lang="tr-TR" sz="1600" dirty="0"/>
              <a:t>S</a:t>
            </a:r>
            <a:r>
              <a:rPr lang="en-US" sz="1600" dirty="0" smtClean="0"/>
              <a:t>welling</a:t>
            </a:r>
            <a:endParaRPr lang="tr-TR" sz="1600" dirty="0"/>
          </a:p>
          <a:p>
            <a:pPr lvl="1"/>
            <a:r>
              <a:rPr lang="tr-TR" sz="1600" dirty="0"/>
              <a:t>U</a:t>
            </a:r>
            <a:r>
              <a:rPr lang="en-US" sz="1600" dirty="0" err="1" smtClean="0"/>
              <a:t>rethral</a:t>
            </a:r>
            <a:r>
              <a:rPr lang="en-US" sz="1600" dirty="0" smtClean="0"/>
              <a:t> discharge</a:t>
            </a:r>
            <a:endParaRPr lang="tr-TR" sz="1600" dirty="0" smtClean="0"/>
          </a:p>
          <a:p>
            <a:pPr lvl="1"/>
            <a:r>
              <a:rPr lang="tr-TR" sz="1600" dirty="0"/>
              <a:t>E</a:t>
            </a:r>
            <a:r>
              <a:rPr lang="en-US" sz="1600" dirty="0" err="1" smtClean="0"/>
              <a:t>rythema</a:t>
            </a:r>
            <a:endParaRPr lang="tr-TR" sz="1600" dirty="0" smtClean="0"/>
          </a:p>
          <a:p>
            <a:pPr lvl="1"/>
            <a:r>
              <a:rPr lang="tr-TR" sz="1600" dirty="0"/>
              <a:t>R</a:t>
            </a:r>
            <a:r>
              <a:rPr lang="en-US" sz="1600" dirty="0" smtClean="0"/>
              <a:t>ash</a:t>
            </a:r>
            <a:endParaRPr lang="tr-TR" sz="1600" dirty="0" smtClean="0"/>
          </a:p>
          <a:p>
            <a:pPr lvl="1"/>
            <a:r>
              <a:rPr lang="tr-TR" sz="1600" dirty="0"/>
              <a:t>S</a:t>
            </a:r>
            <a:r>
              <a:rPr lang="en-US" sz="1600" dirty="0" smtClean="0"/>
              <a:t>kin </a:t>
            </a:r>
            <a:r>
              <a:rPr lang="en-US" sz="1600" dirty="0"/>
              <a:t>color </a:t>
            </a:r>
            <a:r>
              <a:rPr lang="en-US" sz="1600" dirty="0" smtClean="0"/>
              <a:t>changes</a:t>
            </a:r>
            <a:endParaRPr lang="tr-TR" sz="1600" dirty="0" smtClean="0"/>
          </a:p>
          <a:p>
            <a:pPr lvl="1"/>
            <a:endParaRPr lang="tr-TR" sz="1600" dirty="0" smtClean="0"/>
          </a:p>
          <a:p>
            <a:r>
              <a:rPr lang="en-US" sz="1800" dirty="0"/>
              <a:t>Associated </a:t>
            </a:r>
            <a:r>
              <a:rPr lang="en-US" sz="1800" dirty="0" smtClean="0"/>
              <a:t>symptoms</a:t>
            </a:r>
            <a:r>
              <a:rPr lang="tr-TR" sz="1800" dirty="0" smtClean="0"/>
              <a:t>;</a:t>
            </a:r>
            <a:r>
              <a:rPr lang="en-US" sz="1800" dirty="0" smtClean="0"/>
              <a:t> </a:t>
            </a:r>
            <a:endParaRPr lang="tr-TR" sz="1800" dirty="0" smtClean="0"/>
          </a:p>
          <a:p>
            <a:endParaRPr lang="tr-TR" sz="1800" dirty="0" smtClean="0"/>
          </a:p>
          <a:p>
            <a:pPr lvl="1"/>
            <a:r>
              <a:rPr lang="en-US" sz="1600" dirty="0" smtClean="0"/>
              <a:t>Fevers</a:t>
            </a:r>
            <a:endParaRPr lang="tr-TR" sz="1600" dirty="0" smtClean="0"/>
          </a:p>
          <a:p>
            <a:pPr lvl="1"/>
            <a:r>
              <a:rPr lang="en-US" sz="1600" dirty="0" smtClean="0"/>
              <a:t>Dysuria</a:t>
            </a:r>
            <a:endParaRPr lang="tr-TR" sz="1600" dirty="0" smtClean="0"/>
          </a:p>
          <a:p>
            <a:pPr lvl="1"/>
            <a:r>
              <a:rPr lang="en-US" sz="1600" dirty="0" smtClean="0"/>
              <a:t>Frequency</a:t>
            </a:r>
            <a:endParaRPr lang="tr-TR" sz="1600" dirty="0" smtClean="0"/>
          </a:p>
          <a:p>
            <a:pPr lvl="1"/>
            <a:r>
              <a:rPr lang="en-US" sz="1600" dirty="0" smtClean="0"/>
              <a:t>Urgency</a:t>
            </a:r>
            <a:endParaRPr lang="tr-TR" sz="1600" dirty="0" smtClean="0"/>
          </a:p>
          <a:p>
            <a:pPr lvl="1"/>
            <a:r>
              <a:rPr lang="en-US" sz="1600" dirty="0" err="1" smtClean="0"/>
              <a:t>Hematospermia</a:t>
            </a:r>
            <a:endParaRPr lang="tr-TR" sz="1600" dirty="0" smtClean="0"/>
          </a:p>
          <a:p>
            <a:pPr lvl="1"/>
            <a:r>
              <a:rPr lang="tr-TR" sz="1600" dirty="0"/>
              <a:t>A</a:t>
            </a:r>
            <a:r>
              <a:rPr lang="en-US" sz="1600" dirty="0" err="1" smtClean="0"/>
              <a:t>bdominal</a:t>
            </a:r>
            <a:r>
              <a:rPr lang="en-US" sz="1600" dirty="0" smtClean="0"/>
              <a:t> pain</a:t>
            </a:r>
            <a:endParaRPr lang="tr-TR" sz="1600" dirty="0" smtClean="0"/>
          </a:p>
          <a:p>
            <a:pPr lvl="1"/>
            <a:r>
              <a:rPr lang="tr-TR" sz="1600" dirty="0"/>
              <a:t>B</a:t>
            </a:r>
            <a:r>
              <a:rPr lang="en-US" sz="1600" dirty="0" err="1" smtClean="0"/>
              <a:t>ack</a:t>
            </a:r>
            <a:r>
              <a:rPr lang="en-US" sz="1600" dirty="0" smtClean="0"/>
              <a:t> </a:t>
            </a:r>
            <a:r>
              <a:rPr lang="en-US" sz="1600" dirty="0"/>
              <a:t>pain</a:t>
            </a:r>
            <a:endParaRPr lang="tr-TR" sz="1600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 smtClean="0"/>
              <a:t>Scrotum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1922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 err="1"/>
              <a:t>Physical</a:t>
            </a:r>
            <a:r>
              <a:rPr lang="tr-TR" sz="2400" dirty="0"/>
              <a:t> </a:t>
            </a:r>
            <a:r>
              <a:rPr lang="tr-TR" sz="2400" dirty="0" err="1" smtClean="0"/>
              <a:t>examination</a:t>
            </a:r>
            <a:r>
              <a:rPr lang="tr-TR" sz="2400" dirty="0" smtClean="0"/>
              <a:t>;</a:t>
            </a:r>
          </a:p>
          <a:p>
            <a:endParaRPr lang="tr-TR" sz="2400" dirty="0" smtClean="0"/>
          </a:p>
          <a:p>
            <a:pPr lvl="1"/>
            <a:r>
              <a:rPr lang="tr-TR" sz="2000" dirty="0"/>
              <a:t>R</a:t>
            </a:r>
            <a:r>
              <a:rPr lang="en-US" sz="2000" dirty="0" smtClean="0"/>
              <a:t>ashes</a:t>
            </a:r>
            <a:endParaRPr lang="tr-TR" sz="2000" dirty="0" smtClean="0"/>
          </a:p>
          <a:p>
            <a:pPr lvl="1"/>
            <a:r>
              <a:rPr lang="en-US" sz="2000" dirty="0" smtClean="0"/>
              <a:t>Ulcers</a:t>
            </a:r>
            <a:endParaRPr lang="tr-TR" sz="2000" dirty="0" smtClean="0"/>
          </a:p>
          <a:p>
            <a:pPr lvl="1"/>
            <a:r>
              <a:rPr lang="tr-TR" sz="2000" dirty="0"/>
              <a:t>A</a:t>
            </a:r>
            <a:r>
              <a:rPr lang="en-US" sz="2000" dirty="0" err="1" smtClean="0"/>
              <a:t>bnormal</a:t>
            </a:r>
            <a:r>
              <a:rPr lang="en-US" sz="2000" dirty="0" smtClean="0"/>
              <a:t> </a:t>
            </a:r>
            <a:r>
              <a:rPr lang="en-US" sz="2000" dirty="0"/>
              <a:t>scrotal </a:t>
            </a:r>
            <a:r>
              <a:rPr lang="en-US" sz="2000" dirty="0" smtClean="0"/>
              <a:t>asymmetry</a:t>
            </a:r>
            <a:endParaRPr lang="tr-TR" sz="2000" dirty="0" smtClean="0"/>
          </a:p>
          <a:p>
            <a:pPr lvl="1"/>
            <a:r>
              <a:rPr lang="tr-TR" sz="2000" dirty="0"/>
              <a:t>S</a:t>
            </a:r>
            <a:r>
              <a:rPr lang="en-US" sz="2000" dirty="0" err="1" smtClean="0"/>
              <a:t>ubcutaneous</a:t>
            </a:r>
            <a:r>
              <a:rPr lang="en-US" sz="2000" dirty="0" smtClean="0"/>
              <a:t> emphysema</a:t>
            </a:r>
            <a:endParaRPr lang="tr-TR" sz="2000" dirty="0" smtClean="0"/>
          </a:p>
          <a:p>
            <a:pPr lvl="1"/>
            <a:r>
              <a:rPr lang="tr-TR" sz="2000" dirty="0" err="1"/>
              <a:t>I</a:t>
            </a:r>
            <a:r>
              <a:rPr lang="en-US" sz="2000" dirty="0" err="1" smtClean="0"/>
              <a:t>ntratesticular</a:t>
            </a:r>
            <a:r>
              <a:rPr lang="en-US" sz="2000" dirty="0" smtClean="0"/>
              <a:t> masses</a:t>
            </a:r>
            <a:endParaRPr lang="tr-TR" sz="2000" dirty="0" smtClean="0"/>
          </a:p>
          <a:p>
            <a:pPr lvl="1"/>
            <a:r>
              <a:rPr lang="tr-TR" sz="2000" dirty="0"/>
              <a:t>H</a:t>
            </a:r>
            <a:r>
              <a:rPr lang="en-US" sz="2000" dirty="0" err="1" smtClean="0"/>
              <a:t>ernias</a:t>
            </a:r>
            <a:endParaRPr lang="tr-TR" sz="2000" dirty="0" smtClean="0"/>
          </a:p>
          <a:p>
            <a:pPr lvl="1"/>
            <a:r>
              <a:rPr lang="tr-TR" sz="2000" dirty="0" err="1"/>
              <a:t>C</a:t>
            </a:r>
            <a:r>
              <a:rPr lang="en-US" sz="2000" dirty="0" err="1" smtClean="0"/>
              <a:t>remasteric</a:t>
            </a:r>
            <a:r>
              <a:rPr lang="en-US" sz="2000" dirty="0" smtClean="0"/>
              <a:t> reflex</a:t>
            </a:r>
            <a:endParaRPr lang="tr-TR" sz="2000" dirty="0" smtClean="0"/>
          </a:p>
          <a:p>
            <a:pPr lvl="1"/>
            <a:r>
              <a:rPr lang="tr-TR" sz="2000" dirty="0" err="1"/>
              <a:t>Prehn's</a:t>
            </a:r>
            <a:r>
              <a:rPr lang="tr-TR" sz="2000" dirty="0"/>
              <a:t> </a:t>
            </a:r>
            <a:r>
              <a:rPr lang="tr-TR" sz="2000" dirty="0" err="1" smtClean="0"/>
              <a:t>sign</a:t>
            </a:r>
            <a:endParaRPr lang="tr-TR" sz="2000" dirty="0" smtClean="0"/>
          </a:p>
          <a:p>
            <a:pPr lvl="1"/>
            <a:r>
              <a:rPr lang="tr-TR" sz="2000" dirty="0" smtClean="0"/>
              <a:t>Blue </a:t>
            </a:r>
            <a:r>
              <a:rPr lang="tr-TR" sz="2000" dirty="0" err="1" smtClean="0"/>
              <a:t>dot</a:t>
            </a:r>
            <a:r>
              <a:rPr lang="tr-TR" sz="2000" dirty="0" smtClean="0"/>
              <a:t> </a:t>
            </a:r>
            <a:r>
              <a:rPr lang="tr-TR" sz="2000" dirty="0" err="1" smtClean="0"/>
              <a:t>sign</a:t>
            </a:r>
            <a:endParaRPr lang="tr-TR" sz="2000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Scrotum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1923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Evaluation</a:t>
            </a:r>
          </a:p>
          <a:p>
            <a:endParaRPr lang="tr-TR" dirty="0" smtClean="0"/>
          </a:p>
          <a:p>
            <a:pPr lvl="1"/>
            <a:r>
              <a:rPr lang="en-US" sz="2000" dirty="0" smtClean="0"/>
              <a:t>blood counts</a:t>
            </a:r>
            <a:endParaRPr lang="tr-TR" sz="2000" dirty="0" smtClean="0"/>
          </a:p>
          <a:p>
            <a:pPr lvl="1"/>
            <a:endParaRPr lang="tr-TR" sz="2000" dirty="0" smtClean="0"/>
          </a:p>
          <a:p>
            <a:pPr lvl="1"/>
            <a:r>
              <a:rPr lang="en-US" sz="2000" dirty="0" smtClean="0"/>
              <a:t>urinalysis </a:t>
            </a:r>
            <a:r>
              <a:rPr lang="en-US" sz="2000" dirty="0"/>
              <a:t>with </a:t>
            </a:r>
            <a:r>
              <a:rPr lang="en-US" sz="2000" dirty="0" smtClean="0"/>
              <a:t>microscopy</a:t>
            </a:r>
            <a:endParaRPr lang="tr-TR" sz="2000" dirty="0" smtClean="0"/>
          </a:p>
          <a:p>
            <a:pPr lvl="1"/>
            <a:endParaRPr lang="tr-TR" sz="2000" dirty="0" smtClean="0"/>
          </a:p>
          <a:p>
            <a:pPr lvl="1"/>
            <a:r>
              <a:rPr lang="en-US" sz="2000" dirty="0" smtClean="0"/>
              <a:t>urine culture</a:t>
            </a:r>
            <a:endParaRPr lang="tr-TR" sz="2000" dirty="0" smtClean="0"/>
          </a:p>
          <a:p>
            <a:pPr lvl="1"/>
            <a:endParaRPr lang="tr-TR" sz="2000" dirty="0" smtClean="0"/>
          </a:p>
          <a:p>
            <a:pPr lvl="1"/>
            <a:r>
              <a:rPr lang="en-US" sz="2000" dirty="0" smtClean="0"/>
              <a:t>urethral </a:t>
            </a:r>
            <a:r>
              <a:rPr lang="en-US" sz="2000" dirty="0"/>
              <a:t>swabs for gonorrhea and </a:t>
            </a:r>
            <a:r>
              <a:rPr lang="en-US" sz="2000" dirty="0" smtClean="0"/>
              <a:t>chlamydia</a:t>
            </a:r>
            <a:endParaRPr lang="tr-TR" sz="2000" dirty="0" smtClean="0"/>
          </a:p>
          <a:p>
            <a:pPr lvl="1"/>
            <a:endParaRPr lang="tr-TR" sz="2000" dirty="0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Scrotum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029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Doppler ultrasonography</a:t>
            </a:r>
            <a:r>
              <a:rPr lang="tr-TR" sz="2000" dirty="0"/>
              <a:t>;</a:t>
            </a:r>
          </a:p>
          <a:p>
            <a:pPr lvl="1"/>
            <a:endParaRPr lang="tr-TR" sz="2000" dirty="0"/>
          </a:p>
          <a:p>
            <a:pPr lvl="2">
              <a:buFont typeface="Courier New" panose="02070309020205020404" pitchFamily="49" charset="0"/>
              <a:buChar char="o"/>
            </a:pPr>
            <a:r>
              <a:rPr lang="tr-TR" sz="1800" dirty="0" err="1"/>
              <a:t>This</a:t>
            </a:r>
            <a:r>
              <a:rPr lang="en-US" sz="1800" dirty="0"/>
              <a:t> is the most appropriate imaging modality for evaluation of the acute scrotum when it does not delay definitive surgical consultation in cases of presumed torsion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Scrotum</a:t>
            </a:r>
            <a:endParaRPr lang="tr-TR" dirty="0"/>
          </a:p>
        </p:txBody>
      </p:sp>
      <p:pic>
        <p:nvPicPr>
          <p:cNvPr id="5" name="Picture 2" descr="Diagnosing testicular torsion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56992"/>
            <a:ext cx="5832648" cy="328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66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417638"/>
            <a:ext cx="8229600" cy="4525963"/>
          </a:xfrm>
        </p:spPr>
        <p:txBody>
          <a:bodyPr/>
          <a:lstStyle/>
          <a:p>
            <a:r>
              <a:rPr lang="tr-TR" sz="2400" b="1" dirty="0" err="1" smtClean="0"/>
              <a:t>Etiology</a:t>
            </a:r>
            <a:endParaRPr lang="tr-TR" sz="2400" b="1" dirty="0"/>
          </a:p>
          <a:p>
            <a:pPr lvl="1"/>
            <a:r>
              <a:rPr lang="tr-TR" sz="1800" b="1" dirty="0" err="1" smtClean="0"/>
              <a:t>Ischemic</a:t>
            </a:r>
            <a:r>
              <a:rPr lang="tr-TR" sz="1800" b="1" dirty="0" smtClean="0"/>
              <a:t>/</a:t>
            </a:r>
            <a:r>
              <a:rPr lang="tr-TR" sz="1800" b="1" dirty="0" err="1" smtClean="0"/>
              <a:t>traumatic</a:t>
            </a:r>
            <a:endParaRPr lang="tr-TR" sz="1800" b="1" dirty="0" smtClean="0"/>
          </a:p>
          <a:p>
            <a:pPr marL="457200" lvl="1" indent="0">
              <a:buNone/>
            </a:pPr>
            <a:endParaRPr lang="tr-TR" sz="1800" dirty="0"/>
          </a:p>
          <a:p>
            <a:pPr lvl="2"/>
            <a:r>
              <a:rPr lang="tr-TR" sz="1200" dirty="0" err="1"/>
              <a:t>Torsion</a:t>
            </a:r>
            <a:r>
              <a:rPr lang="tr-TR" sz="1200" dirty="0"/>
              <a:t> of </a:t>
            </a:r>
            <a:r>
              <a:rPr lang="tr-TR" sz="1200" dirty="0" err="1"/>
              <a:t>testes</a:t>
            </a:r>
            <a:endParaRPr lang="tr-TR" sz="1200" dirty="0"/>
          </a:p>
          <a:p>
            <a:pPr lvl="2"/>
            <a:endParaRPr lang="tr-TR" sz="1200" dirty="0" smtClean="0"/>
          </a:p>
          <a:p>
            <a:pPr lvl="2"/>
            <a:endParaRPr lang="tr-TR" sz="1200" dirty="0" smtClean="0"/>
          </a:p>
          <a:p>
            <a:pPr lvl="2"/>
            <a:endParaRPr lang="tr-TR" sz="1200" dirty="0"/>
          </a:p>
          <a:p>
            <a:pPr lvl="2"/>
            <a:r>
              <a:rPr lang="tr-TR" sz="1200" dirty="0" err="1" smtClean="0"/>
              <a:t>Torsion</a:t>
            </a:r>
            <a:r>
              <a:rPr lang="tr-TR" sz="1200" dirty="0" smtClean="0"/>
              <a:t> </a:t>
            </a:r>
            <a:r>
              <a:rPr lang="tr-TR" sz="1200" dirty="0"/>
              <a:t>of </a:t>
            </a:r>
            <a:r>
              <a:rPr lang="tr-TR" sz="1200" dirty="0" err="1"/>
              <a:t>testicular</a:t>
            </a:r>
            <a:r>
              <a:rPr lang="tr-TR" sz="1200" dirty="0"/>
              <a:t> </a:t>
            </a:r>
            <a:r>
              <a:rPr lang="tr-TR" sz="1200" dirty="0" err="1" smtClean="0"/>
              <a:t>appendages</a:t>
            </a:r>
            <a:r>
              <a:rPr lang="tr-TR" sz="1200" dirty="0" smtClean="0"/>
              <a:t> (</a:t>
            </a:r>
            <a:r>
              <a:rPr lang="tr-TR" sz="1200" dirty="0" err="1" smtClean="0"/>
              <a:t>blue</a:t>
            </a:r>
            <a:r>
              <a:rPr lang="tr-TR" sz="1200" dirty="0" smtClean="0"/>
              <a:t> </a:t>
            </a:r>
            <a:r>
              <a:rPr lang="tr-TR" sz="1200" dirty="0" err="1" smtClean="0"/>
              <a:t>dot</a:t>
            </a:r>
            <a:r>
              <a:rPr lang="tr-TR" sz="1200" dirty="0" smtClean="0"/>
              <a:t> </a:t>
            </a:r>
            <a:r>
              <a:rPr lang="tr-TR" sz="1200" dirty="0" err="1" smtClean="0"/>
              <a:t>sign</a:t>
            </a:r>
            <a:r>
              <a:rPr lang="tr-TR" sz="1200" dirty="0" smtClean="0"/>
              <a:t>)</a:t>
            </a:r>
            <a:endParaRPr lang="tr-TR" sz="1200" dirty="0"/>
          </a:p>
          <a:p>
            <a:pPr lvl="2"/>
            <a:endParaRPr lang="tr-TR" sz="1200" dirty="0" smtClean="0"/>
          </a:p>
          <a:p>
            <a:pPr lvl="2"/>
            <a:endParaRPr lang="tr-TR" sz="1200" dirty="0" smtClean="0"/>
          </a:p>
          <a:p>
            <a:pPr lvl="2"/>
            <a:endParaRPr lang="tr-TR" sz="1200" dirty="0"/>
          </a:p>
          <a:p>
            <a:pPr lvl="2"/>
            <a:r>
              <a:rPr lang="tr-TR" sz="1200" dirty="0" err="1" smtClean="0"/>
              <a:t>Testicular</a:t>
            </a:r>
            <a:r>
              <a:rPr lang="tr-TR" sz="1200" dirty="0" smtClean="0"/>
              <a:t> </a:t>
            </a:r>
            <a:r>
              <a:rPr lang="tr-TR" sz="1200" dirty="0" err="1"/>
              <a:t>hematoma</a:t>
            </a:r>
            <a:endParaRPr lang="tr-TR" sz="1200" dirty="0"/>
          </a:p>
          <a:p>
            <a:pPr lvl="2"/>
            <a:endParaRPr lang="tr-TR" sz="1200" dirty="0" smtClean="0"/>
          </a:p>
          <a:p>
            <a:pPr lvl="2"/>
            <a:endParaRPr lang="tr-TR" sz="1200" dirty="0" smtClean="0"/>
          </a:p>
          <a:p>
            <a:pPr lvl="2"/>
            <a:endParaRPr lang="tr-TR" sz="1200" dirty="0"/>
          </a:p>
          <a:p>
            <a:pPr lvl="2"/>
            <a:r>
              <a:rPr lang="tr-TR" sz="1200" dirty="0" err="1" smtClean="0"/>
              <a:t>Thrombosed</a:t>
            </a:r>
            <a:r>
              <a:rPr lang="tr-TR" sz="1200" dirty="0" smtClean="0"/>
              <a:t> </a:t>
            </a:r>
            <a:r>
              <a:rPr lang="tr-TR" sz="1200" dirty="0" err="1"/>
              <a:t>varicocele</a:t>
            </a:r>
            <a:endParaRPr lang="tr-TR" sz="1200" dirty="0"/>
          </a:p>
          <a:p>
            <a:pPr lvl="2"/>
            <a:endParaRPr lang="tr-TR" sz="1200" dirty="0" smtClean="0"/>
          </a:p>
          <a:p>
            <a:pPr lvl="2"/>
            <a:endParaRPr lang="tr-TR" sz="1200" dirty="0" smtClean="0"/>
          </a:p>
          <a:p>
            <a:pPr lvl="2"/>
            <a:endParaRPr lang="tr-TR" sz="1200" dirty="0"/>
          </a:p>
          <a:p>
            <a:pPr lvl="2"/>
            <a:r>
              <a:rPr lang="tr-TR" sz="1200" dirty="0" err="1" smtClean="0"/>
              <a:t>Inguinoscrotal</a:t>
            </a:r>
            <a:r>
              <a:rPr lang="tr-TR" sz="1200" dirty="0" smtClean="0"/>
              <a:t> </a:t>
            </a:r>
            <a:r>
              <a:rPr lang="tr-TR" sz="1200" dirty="0" err="1" smtClean="0"/>
              <a:t>hernia</a:t>
            </a:r>
            <a:endParaRPr lang="tr-TR" sz="1200" dirty="0"/>
          </a:p>
          <a:p>
            <a:pPr lvl="1"/>
            <a:endParaRPr lang="tr-TR" sz="3600" dirty="0"/>
          </a:p>
          <a:p>
            <a:endParaRPr lang="tr-TR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Scrotum</a:t>
            </a:r>
            <a:endParaRPr lang="tr-TR" dirty="0"/>
          </a:p>
        </p:txBody>
      </p:sp>
      <p:pic>
        <p:nvPicPr>
          <p:cNvPr id="7170" name="Picture 2" descr="Blue dot &quot; sign of torsed testicular appendage. Testicle (T) isolated... |  Download High-Resolution Scientific Diagra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967" y="3438667"/>
            <a:ext cx="1559066" cy="155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Torsion and testicular appendage Torsion of a testicular appendix... |  Download High-Quality Scientific Diagra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421" y="3440442"/>
            <a:ext cx="1350966" cy="160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Testicular torsion -SAGES Image Librar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656" y="1876146"/>
            <a:ext cx="1825311" cy="1368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Varicocele | Urologist Dunedin | Precision Urolog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656" y="4388984"/>
            <a:ext cx="1425515" cy="153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Inguinal Hernia | Boston Children's Hospita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023" y="5307321"/>
            <a:ext cx="2753353" cy="157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62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b="1" dirty="0" err="1"/>
              <a:t>Etiology</a:t>
            </a:r>
            <a:endParaRPr lang="tr-TR" sz="2000" b="1" dirty="0" smtClean="0"/>
          </a:p>
          <a:p>
            <a:pPr lvl="1"/>
            <a:endParaRPr lang="tr-TR" sz="1600" b="1" dirty="0"/>
          </a:p>
          <a:p>
            <a:pPr lvl="1"/>
            <a:r>
              <a:rPr lang="tr-TR" sz="1600" b="1" dirty="0" err="1" smtClean="0"/>
              <a:t>Infective</a:t>
            </a:r>
            <a:r>
              <a:rPr lang="tr-TR" sz="1600" b="1" dirty="0" smtClean="0"/>
              <a:t>/</a:t>
            </a:r>
            <a:r>
              <a:rPr lang="tr-TR" sz="1600" b="1" dirty="0" err="1" smtClean="0"/>
              <a:t>inflammatory</a:t>
            </a:r>
            <a:endParaRPr lang="tr-TR" sz="1600" dirty="0"/>
          </a:p>
          <a:p>
            <a:pPr lvl="2"/>
            <a:r>
              <a:rPr lang="tr-TR" sz="1400" dirty="0" err="1"/>
              <a:t>Epididymitis</a:t>
            </a:r>
            <a:endParaRPr lang="tr-TR" sz="1400" dirty="0"/>
          </a:p>
          <a:p>
            <a:pPr lvl="2"/>
            <a:r>
              <a:rPr lang="tr-TR" sz="1400" dirty="0" err="1" smtClean="0"/>
              <a:t>Epididymo-orchitis</a:t>
            </a:r>
            <a:endParaRPr lang="tr-TR" sz="1400" dirty="0" smtClean="0"/>
          </a:p>
          <a:p>
            <a:pPr marL="914400" lvl="2" indent="0">
              <a:buNone/>
            </a:pPr>
            <a:endParaRPr lang="tr-TR" sz="1400" dirty="0"/>
          </a:p>
          <a:p>
            <a:pPr lvl="2"/>
            <a:endParaRPr lang="tr-TR" sz="1400" dirty="0"/>
          </a:p>
          <a:p>
            <a:pPr lvl="1"/>
            <a:r>
              <a:rPr lang="tr-TR" sz="1600" b="1" dirty="0" err="1"/>
              <a:t>Neuropathic</a:t>
            </a:r>
            <a:r>
              <a:rPr lang="tr-TR" sz="1600" b="1" dirty="0"/>
              <a:t>/</a:t>
            </a:r>
            <a:r>
              <a:rPr lang="tr-TR" sz="1600" b="1" dirty="0" err="1"/>
              <a:t>referred</a:t>
            </a:r>
            <a:r>
              <a:rPr lang="tr-TR" sz="1600" b="1" dirty="0"/>
              <a:t> </a:t>
            </a:r>
            <a:r>
              <a:rPr lang="tr-TR" sz="1600" b="1" dirty="0" err="1"/>
              <a:t>pain</a:t>
            </a:r>
            <a:endParaRPr lang="tr-TR" sz="1600" dirty="0"/>
          </a:p>
          <a:p>
            <a:pPr lvl="2"/>
            <a:r>
              <a:rPr lang="tr-TR" sz="1400" dirty="0" err="1"/>
              <a:t>Mid</a:t>
            </a:r>
            <a:r>
              <a:rPr lang="tr-TR" sz="1400" dirty="0"/>
              <a:t> </a:t>
            </a:r>
            <a:r>
              <a:rPr lang="tr-TR" sz="1400" dirty="0" err="1"/>
              <a:t>urethral</a:t>
            </a:r>
            <a:r>
              <a:rPr lang="tr-TR" sz="1400" dirty="0"/>
              <a:t> </a:t>
            </a:r>
            <a:r>
              <a:rPr lang="tr-TR" sz="1400" dirty="0" err="1"/>
              <a:t>stone</a:t>
            </a:r>
            <a:endParaRPr lang="tr-TR" sz="1400" dirty="0"/>
          </a:p>
          <a:p>
            <a:pPr lvl="2"/>
            <a:r>
              <a:rPr lang="tr-TR" sz="1400" dirty="0" err="1"/>
              <a:t>Inguinal</a:t>
            </a:r>
            <a:r>
              <a:rPr lang="tr-TR" sz="1400" dirty="0"/>
              <a:t> </a:t>
            </a:r>
            <a:r>
              <a:rPr lang="tr-TR" sz="1400" dirty="0" err="1"/>
              <a:t>hernias</a:t>
            </a:r>
            <a:r>
              <a:rPr lang="tr-TR" sz="1400" dirty="0"/>
              <a:t> (</a:t>
            </a:r>
            <a:r>
              <a:rPr lang="tr-TR" sz="1400" dirty="0" err="1"/>
              <a:t>obstructed</a:t>
            </a:r>
            <a:r>
              <a:rPr lang="tr-TR" sz="1400" dirty="0"/>
              <a:t>/</a:t>
            </a:r>
            <a:r>
              <a:rPr lang="tr-TR" sz="1400" dirty="0" err="1"/>
              <a:t>strangulated</a:t>
            </a:r>
            <a:r>
              <a:rPr lang="tr-TR" sz="1400" dirty="0"/>
              <a:t>)</a:t>
            </a:r>
          </a:p>
          <a:p>
            <a:pPr lvl="2"/>
            <a:r>
              <a:rPr lang="tr-TR" sz="1400" dirty="0" err="1"/>
              <a:t>Aortic</a:t>
            </a:r>
            <a:r>
              <a:rPr lang="tr-TR" sz="1400" dirty="0"/>
              <a:t>/</a:t>
            </a:r>
            <a:r>
              <a:rPr lang="tr-TR" sz="1400" dirty="0" err="1"/>
              <a:t>common</a:t>
            </a:r>
            <a:r>
              <a:rPr lang="tr-TR" sz="1400" dirty="0"/>
              <a:t> </a:t>
            </a:r>
            <a:r>
              <a:rPr lang="tr-TR" sz="1400" dirty="0" err="1"/>
              <a:t>iliac</a:t>
            </a:r>
            <a:r>
              <a:rPr lang="tr-TR" sz="1400" dirty="0"/>
              <a:t> </a:t>
            </a:r>
            <a:r>
              <a:rPr lang="tr-TR" sz="1400" dirty="0" err="1"/>
              <a:t>artery</a:t>
            </a:r>
            <a:r>
              <a:rPr lang="tr-TR" sz="1400" dirty="0"/>
              <a:t> </a:t>
            </a:r>
            <a:r>
              <a:rPr lang="tr-TR" sz="1400" dirty="0" err="1"/>
              <a:t>aneurysm</a:t>
            </a:r>
            <a:endParaRPr lang="tr-TR" sz="1400" dirty="0"/>
          </a:p>
          <a:p>
            <a:pPr lvl="2"/>
            <a:r>
              <a:rPr lang="tr-TR" sz="1400" dirty="0" err="1"/>
              <a:t>Nerve</a:t>
            </a:r>
            <a:r>
              <a:rPr lang="tr-TR" sz="1400" dirty="0"/>
              <a:t> </a:t>
            </a:r>
            <a:r>
              <a:rPr lang="tr-TR" sz="1400" dirty="0" err="1"/>
              <a:t>entrapment</a:t>
            </a:r>
            <a:endParaRPr lang="tr-TR" sz="1400" dirty="0"/>
          </a:p>
          <a:p>
            <a:pPr lvl="2"/>
            <a:r>
              <a:rPr lang="tr-TR" sz="1400" dirty="0" err="1"/>
              <a:t>Diabetic</a:t>
            </a:r>
            <a:r>
              <a:rPr lang="tr-TR" sz="1400" dirty="0"/>
              <a:t> </a:t>
            </a:r>
            <a:r>
              <a:rPr lang="tr-TR" sz="1400" dirty="0" err="1"/>
              <a:t>neuropathy</a:t>
            </a:r>
            <a:r>
              <a:rPr lang="tr-TR" sz="1400" dirty="0"/>
              <a:t> (</a:t>
            </a:r>
            <a:r>
              <a:rPr lang="tr-TR" sz="1400" dirty="0" err="1"/>
              <a:t>chronic</a:t>
            </a:r>
            <a:r>
              <a:rPr lang="tr-TR" sz="1400" dirty="0"/>
              <a:t> </a:t>
            </a:r>
            <a:r>
              <a:rPr lang="tr-TR" sz="1400" dirty="0" err="1"/>
              <a:t>presentation</a:t>
            </a:r>
            <a:r>
              <a:rPr lang="tr-TR" sz="1400" dirty="0"/>
              <a:t> is </a:t>
            </a:r>
            <a:r>
              <a:rPr lang="tr-TR" sz="1400" dirty="0" err="1"/>
              <a:t>more</a:t>
            </a:r>
            <a:r>
              <a:rPr lang="tr-TR" sz="1400" dirty="0"/>
              <a:t> </a:t>
            </a:r>
            <a:r>
              <a:rPr lang="tr-TR" sz="1400" dirty="0" err="1"/>
              <a:t>common</a:t>
            </a:r>
            <a:r>
              <a:rPr lang="tr-TR" sz="1400" dirty="0"/>
              <a:t>)</a:t>
            </a:r>
          </a:p>
          <a:p>
            <a:endParaRPr lang="tr-TR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Scrotum</a:t>
            </a:r>
            <a:endParaRPr lang="tr-TR" dirty="0"/>
          </a:p>
        </p:txBody>
      </p:sp>
      <p:pic>
        <p:nvPicPr>
          <p:cNvPr id="8196" name="Picture 4" descr="Epididymitis-Orchiti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369762"/>
            <a:ext cx="3192289" cy="247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12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EAU </a:t>
            </a:r>
            <a:r>
              <a:rPr lang="tr-TR" dirty="0" err="1"/>
              <a:t>Guidelines</a:t>
            </a:r>
            <a:r>
              <a:rPr lang="tr-TR" dirty="0"/>
              <a:t> 2022</a:t>
            </a: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7" y="2780928"/>
            <a:ext cx="8086725" cy="2457450"/>
          </a:xfrm>
          <a:prstGeom prst="rect">
            <a:avLst/>
          </a:prstGeom>
        </p:spPr>
      </p:pic>
      <p:sp>
        <p:nvSpPr>
          <p:cNvPr id="6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Scrotum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004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EAU </a:t>
            </a:r>
            <a:r>
              <a:rPr lang="tr-TR" dirty="0" err="1"/>
              <a:t>Guidelines</a:t>
            </a:r>
            <a:r>
              <a:rPr lang="tr-TR" dirty="0"/>
              <a:t> 2022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95" y="2204864"/>
            <a:ext cx="8210550" cy="4476750"/>
          </a:xfrm>
          <a:prstGeom prst="rect">
            <a:avLst/>
          </a:prstGeom>
        </p:spPr>
      </p:pic>
      <p:sp>
        <p:nvSpPr>
          <p:cNvPr id="5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Scrotum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2107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Scrotum</a:t>
            </a:r>
            <a:endParaRPr lang="tr-TR" dirty="0"/>
          </a:p>
        </p:txBody>
      </p:sp>
      <p:pic>
        <p:nvPicPr>
          <p:cNvPr id="4098" name="Picture 2" descr="https://d56bochluxqnz.cloudfront.net/guideline-images/Figure-2-Epididymitis_202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383" y="1429896"/>
            <a:ext cx="4655233" cy="510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43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Testicular</a:t>
            </a:r>
            <a:r>
              <a:rPr lang="tr-TR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Torsion</a:t>
            </a:r>
            <a:endParaRPr lang="tr-TR" sz="32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dirty="0"/>
              <a:t>Testicular torsion occurs when the spermatic cord gets twisted and cuts off blood supply to the testicle</a:t>
            </a:r>
            <a:r>
              <a:rPr lang="en-US" sz="2000" dirty="0" smtClean="0"/>
              <a:t>.</a:t>
            </a:r>
            <a:endParaRPr lang="tr-TR" sz="2000" dirty="0" smtClean="0"/>
          </a:p>
          <a:p>
            <a:pPr eaLnBrk="1" hangingPunct="1">
              <a:lnSpc>
                <a:spcPct val="90000"/>
              </a:lnSpc>
              <a:defRPr/>
            </a:pPr>
            <a:endParaRPr lang="tr-TR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/>
              <a:t>It is a medical emergency that requires immediate treatment in order to save the testicle</a:t>
            </a:r>
            <a:r>
              <a:rPr lang="en-US" sz="2000" dirty="0" smtClean="0"/>
              <a:t>.</a:t>
            </a:r>
            <a:endParaRPr lang="tr-TR" sz="2000" dirty="0" smtClean="0"/>
          </a:p>
          <a:p>
            <a:pPr eaLnBrk="1" hangingPunct="1">
              <a:lnSpc>
                <a:spcPct val="90000"/>
              </a:lnSpc>
              <a:defRPr/>
            </a:pPr>
            <a:endParaRPr lang="tr-TR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/>
              <a:t>Although surgery doesn’t guarantee that the testicle will be saved, not having treatment within </a:t>
            </a:r>
            <a:r>
              <a:rPr lang="en-US" sz="2000" dirty="0">
                <a:solidFill>
                  <a:srgbClr val="FF0000"/>
                </a:solidFill>
              </a:rPr>
              <a:t>six hours </a:t>
            </a:r>
            <a:r>
              <a:rPr lang="en-US" sz="2000" dirty="0"/>
              <a:t>almost always results in permanent damage that requires testicle removal. </a:t>
            </a:r>
            <a:endParaRPr lang="tr-TR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2772" name="Picture 4" descr="torsiy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16463" y="1628775"/>
            <a:ext cx="3816350" cy="4392613"/>
          </a:xfrm>
          <a:noFill/>
        </p:spPr>
      </p:pic>
    </p:spTree>
    <p:extLst>
      <p:ext uri="{BB962C8B-B14F-4D97-AF65-F5344CB8AC3E}">
        <p14:creationId xmlns:p14="http://schemas.microsoft.com/office/powerpoint/2010/main" val="1667996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>
                <a:solidFill>
                  <a:schemeClr val="tx1"/>
                </a:solidFill>
              </a:rPr>
              <a:t>Testicular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Torsion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Symptoms of testicular </a:t>
            </a:r>
            <a:r>
              <a:rPr lang="en-US" dirty="0" smtClean="0"/>
              <a:t>torsion</a:t>
            </a:r>
            <a:r>
              <a:rPr lang="tr-TR" dirty="0" smtClean="0"/>
              <a:t>;</a:t>
            </a:r>
            <a:r>
              <a:rPr lang="en-US" dirty="0" smtClean="0"/>
              <a:t> </a:t>
            </a:r>
            <a:endParaRPr lang="tr-TR" dirty="0" smtClean="0"/>
          </a:p>
          <a:p>
            <a:pPr lvl="1" eaLnBrk="1" hangingPunct="1"/>
            <a:r>
              <a:rPr lang="en-US" dirty="0" smtClean="0"/>
              <a:t>sudden </a:t>
            </a:r>
            <a:r>
              <a:rPr lang="en-US" dirty="0"/>
              <a:t>onset of severe pain in the </a:t>
            </a:r>
            <a:r>
              <a:rPr lang="en-US" dirty="0" smtClean="0"/>
              <a:t>testicle</a:t>
            </a:r>
            <a:endParaRPr lang="tr-TR" dirty="0"/>
          </a:p>
          <a:p>
            <a:pPr lvl="1" eaLnBrk="1" hangingPunct="1"/>
            <a:r>
              <a:rPr lang="tr-TR" dirty="0" smtClean="0"/>
              <a:t>S</a:t>
            </a:r>
            <a:r>
              <a:rPr lang="en-US" dirty="0" smtClean="0"/>
              <a:t>welling </a:t>
            </a:r>
            <a:r>
              <a:rPr lang="en-US" dirty="0"/>
              <a:t>and tenderness of the testicles and scrotum </a:t>
            </a:r>
            <a:endParaRPr lang="tr-TR" dirty="0" smtClean="0"/>
          </a:p>
          <a:p>
            <a:pPr lvl="1" eaLnBrk="1" hangingPunct="1"/>
            <a:r>
              <a:rPr lang="en-US" dirty="0" smtClean="0"/>
              <a:t>Fever</a:t>
            </a:r>
            <a:endParaRPr lang="tr-TR" dirty="0" smtClean="0"/>
          </a:p>
          <a:p>
            <a:pPr lvl="1" eaLnBrk="1" hangingPunct="1"/>
            <a:r>
              <a:rPr lang="tr-TR" dirty="0"/>
              <a:t>N</a:t>
            </a:r>
            <a:r>
              <a:rPr lang="en-US" dirty="0" err="1" smtClean="0"/>
              <a:t>ausea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vomiting</a:t>
            </a:r>
            <a:endParaRPr lang="tr-TR" dirty="0"/>
          </a:p>
        </p:txBody>
      </p:sp>
      <p:pic>
        <p:nvPicPr>
          <p:cNvPr id="13314" name="Picture 2" descr="Neonatal testicular torsion - Driver - 1998 - British Journal of Urology -  Wiley Online Libr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645024"/>
            <a:ext cx="289560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6862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tr-TR" i="1" dirty="0" err="1"/>
              <a:t>P</a:t>
            </a:r>
            <a:r>
              <a:rPr lang="tr-TR" i="1" dirty="0" err="1" smtClean="0"/>
              <a:t>hysical</a:t>
            </a:r>
            <a:r>
              <a:rPr lang="tr-TR" i="1" dirty="0" smtClean="0"/>
              <a:t> </a:t>
            </a:r>
            <a:r>
              <a:rPr lang="tr-TR" i="1" dirty="0" err="1" smtClean="0"/>
              <a:t>Examination</a:t>
            </a:r>
            <a:r>
              <a:rPr lang="tr-TR" i="1" dirty="0" smtClean="0"/>
              <a:t>;</a:t>
            </a:r>
            <a:endParaRPr lang="tr-TR" i="1" dirty="0"/>
          </a:p>
          <a:p>
            <a:pPr eaLnBrk="1" hangingPunct="1">
              <a:buFontTx/>
              <a:buNone/>
              <a:defRPr/>
            </a:pPr>
            <a:endParaRPr lang="tr-TR" sz="2800" dirty="0" smtClean="0"/>
          </a:p>
          <a:p>
            <a:pPr eaLnBrk="1" hangingPunct="1">
              <a:defRPr/>
            </a:pPr>
            <a:r>
              <a:rPr lang="en-US" sz="2800" dirty="0"/>
              <a:t>Erythema and edema in the </a:t>
            </a:r>
            <a:r>
              <a:rPr lang="en-US" sz="2800" dirty="0" smtClean="0"/>
              <a:t>scrotum</a:t>
            </a:r>
            <a:endParaRPr lang="tr-TR" sz="2800" dirty="0" smtClean="0"/>
          </a:p>
          <a:p>
            <a:pPr eaLnBrk="1" hangingPunct="1">
              <a:defRPr/>
            </a:pPr>
            <a:endParaRPr lang="tr-TR" sz="2800" dirty="0" smtClean="0"/>
          </a:p>
          <a:p>
            <a:pPr eaLnBrk="1" hangingPunct="1">
              <a:defRPr/>
            </a:pPr>
            <a:r>
              <a:rPr lang="en-US" sz="2800" dirty="0"/>
              <a:t>Presence of testis in upper </a:t>
            </a:r>
            <a:r>
              <a:rPr lang="en-US" sz="2800" dirty="0" smtClean="0"/>
              <a:t>localization</a:t>
            </a:r>
            <a:endParaRPr lang="tr-TR" sz="2800" dirty="0" smtClean="0"/>
          </a:p>
          <a:p>
            <a:pPr eaLnBrk="1" hangingPunct="1">
              <a:defRPr/>
            </a:pPr>
            <a:endParaRPr lang="tr-TR" sz="2800" dirty="0" smtClean="0"/>
          </a:p>
          <a:p>
            <a:pPr eaLnBrk="1" hangingPunct="1">
              <a:defRPr/>
            </a:pPr>
            <a:r>
              <a:rPr lang="tr-TR" sz="2800" dirty="0" err="1"/>
              <a:t>Pain</a:t>
            </a:r>
            <a:r>
              <a:rPr lang="tr-TR" sz="2800" dirty="0"/>
              <a:t> </a:t>
            </a:r>
            <a:r>
              <a:rPr lang="tr-TR" sz="2800" dirty="0" err="1"/>
              <a:t>increase</a:t>
            </a:r>
            <a:r>
              <a:rPr lang="tr-TR" sz="2800" dirty="0"/>
              <a:t> </a:t>
            </a:r>
            <a:r>
              <a:rPr lang="tr-TR" sz="2800" dirty="0" err="1"/>
              <a:t>with</a:t>
            </a:r>
            <a:r>
              <a:rPr lang="tr-TR" sz="2800" dirty="0"/>
              <a:t> </a:t>
            </a:r>
            <a:r>
              <a:rPr lang="tr-TR" sz="2800" dirty="0" err="1"/>
              <a:t>elevation</a:t>
            </a:r>
            <a:r>
              <a:rPr lang="tr-TR" sz="2800" dirty="0"/>
              <a:t> (</a:t>
            </a:r>
            <a:r>
              <a:rPr lang="tr-TR" sz="2800" dirty="0" err="1"/>
              <a:t>Prehn's</a:t>
            </a:r>
            <a:r>
              <a:rPr lang="tr-TR" sz="2800" dirty="0"/>
              <a:t> </a:t>
            </a:r>
            <a:r>
              <a:rPr lang="tr-TR" sz="2800" dirty="0" err="1"/>
              <a:t>sign</a:t>
            </a:r>
            <a:r>
              <a:rPr lang="tr-TR" sz="2800" dirty="0"/>
              <a:t>)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tr-TR" dirty="0" err="1">
                <a:solidFill>
                  <a:schemeClr val="tx1"/>
                </a:solidFill>
              </a:rPr>
              <a:t>Testicular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Torsion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766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 l="21257" t="25200" r="19839" b="25200"/>
          <a:stretch>
            <a:fillRect/>
          </a:stretch>
        </p:blipFill>
        <p:spPr bwMode="auto">
          <a:xfrm>
            <a:off x="971550" y="1125538"/>
            <a:ext cx="7345363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522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torsion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276475"/>
            <a:ext cx="4319588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 descr="testiküler torsiy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2276475"/>
            <a:ext cx="4356100" cy="285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kern="0" dirty="0" err="1" smtClean="0">
                <a:solidFill>
                  <a:schemeClr val="tx1"/>
                </a:solidFill>
              </a:rPr>
              <a:t>Testicular</a:t>
            </a:r>
            <a:r>
              <a:rPr lang="tr-TR" kern="0" dirty="0" smtClean="0">
                <a:solidFill>
                  <a:schemeClr val="tx1"/>
                </a:solidFill>
              </a:rPr>
              <a:t> </a:t>
            </a:r>
            <a:r>
              <a:rPr lang="tr-TR" kern="0" dirty="0" err="1" smtClean="0">
                <a:solidFill>
                  <a:schemeClr val="tx1"/>
                </a:solidFill>
              </a:rPr>
              <a:t>Torsion</a:t>
            </a:r>
            <a:endParaRPr lang="tr-TR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3572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www.ncbi.nlm.nih.gov/pmc/articles/instance/6872765/bin/g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3912369" cy="391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ağ Ok 1"/>
          <p:cNvSpPr/>
          <p:nvPr/>
        </p:nvSpPr>
        <p:spPr>
          <a:xfrm>
            <a:off x="4211960" y="3789040"/>
            <a:ext cx="648072" cy="2974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148" name="Picture 4" descr="https://www.ncbi.nlm.nih.gov/pmc/articles/instance/6872765/bin/gr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00808"/>
            <a:ext cx="3912369" cy="391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tr-TR" kern="0" dirty="0" err="1" smtClean="0">
                <a:solidFill>
                  <a:schemeClr val="tx1"/>
                </a:solidFill>
              </a:rPr>
              <a:t>Testicular</a:t>
            </a:r>
            <a:r>
              <a:rPr lang="tr-TR" kern="0" dirty="0" smtClean="0">
                <a:solidFill>
                  <a:schemeClr val="tx1"/>
                </a:solidFill>
              </a:rPr>
              <a:t> </a:t>
            </a:r>
            <a:r>
              <a:rPr lang="tr-TR" kern="0" dirty="0" err="1" smtClean="0">
                <a:solidFill>
                  <a:schemeClr val="tx1"/>
                </a:solidFill>
              </a:rPr>
              <a:t>Torsion</a:t>
            </a:r>
            <a:endParaRPr lang="tr-TR" kern="0" dirty="0">
              <a:solidFill>
                <a:schemeClr val="tx1"/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299492" y="5688449"/>
            <a:ext cx="38884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400" dirty="0" err="1" smtClean="0"/>
              <a:t>Delayed</a:t>
            </a:r>
            <a:r>
              <a:rPr lang="tr-TR" sz="1400" dirty="0" smtClean="0"/>
              <a:t> </a:t>
            </a:r>
            <a:r>
              <a:rPr lang="tr-TR" sz="1400" dirty="0" err="1"/>
              <a:t>testicular</a:t>
            </a:r>
            <a:r>
              <a:rPr lang="tr-TR" sz="1400" dirty="0"/>
              <a:t> </a:t>
            </a:r>
            <a:r>
              <a:rPr lang="tr-TR" sz="1400" dirty="0" err="1"/>
              <a:t>torsion</a:t>
            </a:r>
            <a:endParaRPr lang="tr-TR" sz="1400" dirty="0"/>
          </a:p>
          <a:p>
            <a:endParaRPr lang="tr-T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This </a:t>
            </a:r>
            <a:r>
              <a:rPr lang="en-US" sz="1400" dirty="0"/>
              <a:t>testis necrotized because the ischemia time was too long (more than 6 h).</a:t>
            </a:r>
            <a:endParaRPr lang="tr-TR" sz="14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5157510" y="5696534"/>
            <a:ext cx="41044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400" dirty="0" err="1" smtClean="0"/>
              <a:t>Early</a:t>
            </a:r>
            <a:r>
              <a:rPr lang="tr-TR" sz="1400" dirty="0" smtClean="0"/>
              <a:t> </a:t>
            </a:r>
            <a:r>
              <a:rPr lang="tr-TR" sz="1400" dirty="0" err="1"/>
              <a:t>intervention</a:t>
            </a:r>
            <a:r>
              <a:rPr lang="tr-TR" sz="1400" dirty="0"/>
              <a:t> </a:t>
            </a:r>
            <a:r>
              <a:rPr lang="tr-TR" sz="1400" dirty="0" err="1"/>
              <a:t>testicular</a:t>
            </a:r>
            <a:r>
              <a:rPr lang="tr-TR" sz="1400" dirty="0"/>
              <a:t> </a:t>
            </a:r>
            <a:r>
              <a:rPr lang="tr-TR" sz="1400" dirty="0" err="1" smtClean="0"/>
              <a:t>torsion</a:t>
            </a:r>
            <a:endParaRPr lang="tr-T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This testis remained vital after </a:t>
            </a:r>
            <a:r>
              <a:rPr lang="en-US" sz="1400" dirty="0" err="1"/>
              <a:t>detorsion</a:t>
            </a:r>
            <a:r>
              <a:rPr lang="en-US" sz="1400" dirty="0"/>
              <a:t>.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2090945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1425" y="1400304"/>
            <a:ext cx="8153400" cy="3124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r-TR" b="1" i="1" u="sng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Imaging</a:t>
            </a:r>
            <a:endParaRPr lang="tr-TR" b="1" i="1" u="sng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tr-TR" b="1" i="1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smtClean="0"/>
              <a:t>Doppler </a:t>
            </a:r>
            <a:r>
              <a:rPr lang="en-US" b="1" dirty="0"/>
              <a:t>Ultrasound</a:t>
            </a:r>
            <a:endParaRPr lang="tr-TR" sz="28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tr-TR" dirty="0" err="1">
                <a:solidFill>
                  <a:schemeClr val="tx1"/>
                </a:solidFill>
              </a:rPr>
              <a:t>Testicular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Torsion</a:t>
            </a:r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14338" name="Picture 2" descr="Torsion Of Testis / Testicular Torsion | by Pasindu Suriapperuma | 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11" y="3068960"/>
            <a:ext cx="7584777" cy="360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391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576" y="1628800"/>
            <a:ext cx="4572000" cy="4114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tr-TR" i="1" u="sng" dirty="0" err="1"/>
              <a:t>Differential</a:t>
            </a:r>
            <a:r>
              <a:rPr lang="tr-TR" i="1" u="sng" dirty="0"/>
              <a:t> </a:t>
            </a:r>
            <a:r>
              <a:rPr lang="tr-TR" i="1" u="sng" dirty="0" err="1" smtClean="0"/>
              <a:t>diagnosis</a:t>
            </a:r>
            <a:endParaRPr lang="tr-TR" i="1" u="sng" dirty="0" smtClean="0"/>
          </a:p>
          <a:p>
            <a:pPr eaLnBrk="1" hangingPunct="1">
              <a:buFontTx/>
              <a:buNone/>
              <a:defRPr/>
            </a:pPr>
            <a:endParaRPr lang="tr-TR" i="1" u="sng" dirty="0"/>
          </a:p>
          <a:p>
            <a:pPr eaLnBrk="1" hangingPunct="1">
              <a:defRPr/>
            </a:pPr>
            <a:r>
              <a:rPr lang="tr-TR" sz="2800" dirty="0" err="1"/>
              <a:t>Acute</a:t>
            </a:r>
            <a:r>
              <a:rPr lang="tr-TR" sz="2800" dirty="0"/>
              <a:t> </a:t>
            </a:r>
            <a:r>
              <a:rPr lang="tr-TR" sz="2800" dirty="0" err="1" smtClean="0"/>
              <a:t>Epididymo-orchitis</a:t>
            </a:r>
            <a:endParaRPr lang="tr-TR" sz="2800" dirty="0" smtClean="0"/>
          </a:p>
          <a:p>
            <a:pPr eaLnBrk="1" hangingPunct="1">
              <a:defRPr/>
            </a:pPr>
            <a:r>
              <a:rPr lang="tr-TR" sz="2800" dirty="0" err="1" smtClean="0"/>
              <a:t>Trauma</a:t>
            </a:r>
            <a:endParaRPr lang="tr-TR" sz="2800" dirty="0" smtClean="0"/>
          </a:p>
          <a:p>
            <a:pPr eaLnBrk="1" hangingPunct="1">
              <a:defRPr/>
            </a:pPr>
            <a:r>
              <a:rPr lang="tr-TR" sz="2800" dirty="0" err="1" smtClean="0"/>
              <a:t>Inguinal</a:t>
            </a:r>
            <a:r>
              <a:rPr lang="tr-TR" sz="2800" dirty="0" smtClean="0"/>
              <a:t> </a:t>
            </a:r>
            <a:r>
              <a:rPr lang="tr-TR" sz="2800" dirty="0" err="1"/>
              <a:t>hernia</a:t>
            </a:r>
            <a:endParaRPr lang="tr-TR" sz="28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tr-TR" dirty="0" err="1">
                <a:solidFill>
                  <a:schemeClr val="tx1"/>
                </a:solidFill>
              </a:rPr>
              <a:t>Testicular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Torsion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381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1143</Words>
  <Application>Microsoft Office PowerPoint</Application>
  <PresentationFormat>Ekran Gösterisi (4:3)</PresentationFormat>
  <Paragraphs>320</Paragraphs>
  <Slides>50</Slides>
  <Notes>2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50</vt:i4>
      </vt:variant>
    </vt:vector>
  </HeadingPairs>
  <TitlesOfParts>
    <vt:vector size="57" baseType="lpstr">
      <vt:lpstr>Arial</vt:lpstr>
      <vt:lpstr>Courier New</vt:lpstr>
      <vt:lpstr>Tahoma</vt:lpstr>
      <vt:lpstr>Times New Roman</vt:lpstr>
      <vt:lpstr>Wingdings</vt:lpstr>
      <vt:lpstr>Varsayılan Tasarım</vt:lpstr>
      <vt:lpstr>Bitmap Image</vt:lpstr>
      <vt:lpstr>Types of Scrotal Conditions</vt:lpstr>
      <vt:lpstr> Contents</vt:lpstr>
      <vt:lpstr>Scrotum</vt:lpstr>
      <vt:lpstr>Testicles (Orchis)</vt:lpstr>
      <vt:lpstr>Testicles</vt:lpstr>
      <vt:lpstr>Epididymis</vt:lpstr>
      <vt:lpstr>Varicocele</vt:lpstr>
      <vt:lpstr>Varicocele</vt:lpstr>
      <vt:lpstr>Varicocele</vt:lpstr>
      <vt:lpstr>PowerPoint Sunusu</vt:lpstr>
      <vt:lpstr>PowerPoint Sunusu</vt:lpstr>
      <vt:lpstr>Incidence </vt:lpstr>
      <vt:lpstr>PowerPoint Sunusu</vt:lpstr>
      <vt:lpstr>Pathophysiology</vt:lpstr>
      <vt:lpstr>Diagnosis and Evaluation</vt:lpstr>
      <vt:lpstr>PowerPoint Sunusu</vt:lpstr>
      <vt:lpstr>Varicocelectomy Indications</vt:lpstr>
      <vt:lpstr>Surgical Approaches in Varicocele</vt:lpstr>
      <vt:lpstr>Spermatic Cord Anatomy</vt:lpstr>
      <vt:lpstr>Testicular-Scrotal Veins</vt:lpstr>
      <vt:lpstr>In an Ideal Varicocelectomy</vt:lpstr>
      <vt:lpstr>Hydrocele</vt:lpstr>
      <vt:lpstr>PowerPoint Sunusu</vt:lpstr>
      <vt:lpstr>Hydrocele </vt:lpstr>
      <vt:lpstr>Hydrocele Types</vt:lpstr>
      <vt:lpstr>Etiology</vt:lpstr>
      <vt:lpstr>Hydrocele</vt:lpstr>
      <vt:lpstr>Treatment Indications</vt:lpstr>
      <vt:lpstr>PowerPoint Sunusu</vt:lpstr>
      <vt:lpstr>PowerPoint Sunusu</vt:lpstr>
      <vt:lpstr>Spermatocele </vt:lpstr>
      <vt:lpstr>Spermatocele </vt:lpstr>
      <vt:lpstr>Acute Scrotum</vt:lpstr>
      <vt:lpstr>Acute Scrotum</vt:lpstr>
      <vt:lpstr>Acute Scrotum</vt:lpstr>
      <vt:lpstr>Acute Scrotum</vt:lpstr>
      <vt:lpstr>Acute Scrotum</vt:lpstr>
      <vt:lpstr>Acute Scrotum</vt:lpstr>
      <vt:lpstr>Acute Scrotum</vt:lpstr>
      <vt:lpstr>Acute Scrotum</vt:lpstr>
      <vt:lpstr>Acute Scrotum</vt:lpstr>
      <vt:lpstr>Acute Scrotum</vt:lpstr>
      <vt:lpstr>Testicular Torsion</vt:lpstr>
      <vt:lpstr>Testicular Torsion</vt:lpstr>
      <vt:lpstr>Testicular Torsion</vt:lpstr>
      <vt:lpstr>PowerPoint Sunusu</vt:lpstr>
      <vt:lpstr>PowerPoint Sunusu</vt:lpstr>
      <vt:lpstr>PowerPoint Sunusu</vt:lpstr>
      <vt:lpstr>Testicular Torsion</vt:lpstr>
      <vt:lpstr>Testicular Torsion</vt:lpstr>
    </vt:vector>
  </TitlesOfParts>
  <Company>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Varikosel</dc:title>
  <dc:creator>kullanici</dc:creator>
  <cp:lastModifiedBy>User</cp:lastModifiedBy>
  <cp:revision>77</cp:revision>
  <dcterms:created xsi:type="dcterms:W3CDTF">2005-09-05T08:02:06Z</dcterms:created>
  <dcterms:modified xsi:type="dcterms:W3CDTF">2022-10-23T14:29:59Z</dcterms:modified>
</cp:coreProperties>
</file>