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E55AB-64E5-42C4-9096-51BA1D8CAA7D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85006-9FCC-48DD-83B2-466050923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4258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E55AB-64E5-42C4-9096-51BA1D8CAA7D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85006-9FCC-48DD-83B2-466050923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8749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E55AB-64E5-42C4-9096-51BA1D8CAA7D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85006-9FCC-48DD-83B2-466050923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8975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E55AB-64E5-42C4-9096-51BA1D8CAA7D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85006-9FCC-48DD-83B2-466050923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9355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E55AB-64E5-42C4-9096-51BA1D8CAA7D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85006-9FCC-48DD-83B2-466050923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4678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E55AB-64E5-42C4-9096-51BA1D8CAA7D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85006-9FCC-48DD-83B2-466050923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3423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E55AB-64E5-42C4-9096-51BA1D8CAA7D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85006-9FCC-48DD-83B2-466050923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520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E55AB-64E5-42C4-9096-51BA1D8CAA7D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85006-9FCC-48DD-83B2-466050923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815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E55AB-64E5-42C4-9096-51BA1D8CAA7D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85006-9FCC-48DD-83B2-466050923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7902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E55AB-64E5-42C4-9096-51BA1D8CAA7D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85006-9FCC-48DD-83B2-466050923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9997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E55AB-64E5-42C4-9096-51BA1D8CAA7D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85006-9FCC-48DD-83B2-466050923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42742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711200" y="473076"/>
            <a:ext cx="10871200" cy="53943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>
          <a:xfrm>
            <a:off x="711200" y="6248400"/>
            <a:ext cx="2743200" cy="457200"/>
          </a:xfrm>
        </p:spPr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43180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>
          <a:xfrm>
            <a:off x="9042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4FA5BB2E-3396-466B-AEB6-6E717376966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56463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E55AB-64E5-42C4-9096-51BA1D8CAA7D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85006-9FCC-48DD-83B2-4660509238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4355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Peynir Teknolojisi- </a:t>
            </a:r>
            <a:r>
              <a:rPr lang="tr-TR" sz="2800" dirty="0" smtClean="0"/>
              <a:t>Pıhtılaşma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67328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b="1" u="sng"/>
              <a:t>Pıhtılaşma mekanizması</a:t>
            </a:r>
          </a:p>
        </p:txBody>
      </p:sp>
      <p:pic>
        <p:nvPicPr>
          <p:cNvPr id="15364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66951" y="1960563"/>
            <a:ext cx="7656513" cy="3808412"/>
          </a:xfrm>
          <a:noFill/>
          <a:ln/>
        </p:spPr>
      </p:pic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2208214" y="1628776"/>
            <a:ext cx="74882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altLang="tr-TR"/>
              <a:t>Holt modeli			   Horne modeli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3792538" y="6381751"/>
            <a:ext cx="5111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altLang="tr-TR" b="1"/>
              <a:t>KAZEİN MİSELİ</a:t>
            </a:r>
          </a:p>
        </p:txBody>
      </p:sp>
    </p:spTree>
    <p:extLst>
      <p:ext uri="{BB962C8B-B14F-4D97-AF65-F5344CB8AC3E}">
        <p14:creationId xmlns:p14="http://schemas.microsoft.com/office/powerpoint/2010/main" val="2575890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b="1" u="sng"/>
              <a:t>Pıhtılaşma mekanizması</a:t>
            </a:r>
          </a:p>
        </p:txBody>
      </p:sp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14" y="1557338"/>
            <a:ext cx="6480175" cy="372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91" name="Line 7"/>
          <p:cNvSpPr>
            <a:spLocks noChangeShapeType="1"/>
          </p:cNvSpPr>
          <p:nvPr/>
        </p:nvSpPr>
        <p:spPr bwMode="auto">
          <a:xfrm flipV="1">
            <a:off x="2711450" y="4437064"/>
            <a:ext cx="863600" cy="1150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 flipH="1" flipV="1">
            <a:off x="8328025" y="4437063"/>
            <a:ext cx="863600" cy="1223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2351088" y="5589588"/>
            <a:ext cx="7848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altLang="tr-TR"/>
              <a:t>Ham peyniri oluşturan kısım                     Peyniraltı suyu ile atılan sıvı kısım</a:t>
            </a:r>
          </a:p>
        </p:txBody>
      </p:sp>
    </p:spTree>
    <p:extLst>
      <p:ext uri="{BB962C8B-B14F-4D97-AF65-F5344CB8AC3E}">
        <p14:creationId xmlns:p14="http://schemas.microsoft.com/office/powerpoint/2010/main" val="4211782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b="1" u="sng"/>
              <a:t>Protein matriksinin gelişimi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6" y="1382713"/>
            <a:ext cx="8569325" cy="4621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1970089" y="3190876"/>
            <a:ext cx="1944687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altLang="tr-TR"/>
              <a:t>Miseller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5957889" y="3130551"/>
            <a:ext cx="2801937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altLang="tr-TR"/>
              <a:t>Misel zinciri oluşumu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6816725" y="3573463"/>
            <a:ext cx="1944688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altLang="tr-TR"/>
              <a:t>                 İşleme</a:t>
            </a: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6383338" y="5256213"/>
            <a:ext cx="4176712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altLang="tr-TR"/>
              <a:t>      Olgunlaşmamış protein matriksi</a:t>
            </a:r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1847851" y="5583238"/>
            <a:ext cx="8424863" cy="5762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1847850" y="5300663"/>
            <a:ext cx="1944688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altLang="tr-TR"/>
              <a:t>6 hafta</a:t>
            </a:r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4727575" y="5300663"/>
            <a:ext cx="1944688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altLang="tr-TR"/>
              <a:t>0 hafta</a:t>
            </a:r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3503614" y="4292601"/>
            <a:ext cx="1296987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altLang="tr-TR"/>
              <a:t>   5 </a:t>
            </a:r>
            <a:r>
              <a:rPr lang="tr-TR" altLang="tr-TR">
                <a:sym typeface="Symbol" panose="05050102010706020507" pitchFamily="18" charset="2"/>
              </a:rPr>
              <a:t></a:t>
            </a:r>
            <a:r>
              <a:rPr lang="tr-TR" altLang="tr-TR"/>
              <a:t>C</a:t>
            </a:r>
          </a:p>
        </p:txBody>
      </p:sp>
      <p:sp>
        <p:nvSpPr>
          <p:cNvPr id="18446" name="Text Box 14"/>
          <p:cNvSpPr txBox="1">
            <a:spLocks noChangeArrowheads="1"/>
          </p:cNvSpPr>
          <p:nvPr/>
        </p:nvSpPr>
        <p:spPr bwMode="auto">
          <a:xfrm rot="5400000">
            <a:off x="5163345" y="1620045"/>
            <a:ext cx="936625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altLang="tr-TR"/>
              <a:t>Rennet</a:t>
            </a:r>
          </a:p>
        </p:txBody>
      </p:sp>
      <p:sp>
        <p:nvSpPr>
          <p:cNvPr id="18447" name="Line 15"/>
          <p:cNvSpPr>
            <a:spLocks noChangeShapeType="1"/>
          </p:cNvSpPr>
          <p:nvPr/>
        </p:nvSpPr>
        <p:spPr bwMode="auto">
          <a:xfrm>
            <a:off x="5281613" y="2316163"/>
            <a:ext cx="742950" cy="1111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48" name="Line 16"/>
          <p:cNvSpPr>
            <a:spLocks noChangeShapeType="1"/>
          </p:cNvSpPr>
          <p:nvPr/>
        </p:nvSpPr>
        <p:spPr bwMode="auto">
          <a:xfrm>
            <a:off x="8877300" y="3163889"/>
            <a:ext cx="0" cy="93503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49" name="Line 17"/>
          <p:cNvSpPr>
            <a:spLocks noChangeShapeType="1"/>
          </p:cNvSpPr>
          <p:nvPr/>
        </p:nvSpPr>
        <p:spPr bwMode="auto">
          <a:xfrm flipH="1">
            <a:off x="6445251" y="4686300"/>
            <a:ext cx="1439863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50" name="Line 18"/>
          <p:cNvSpPr>
            <a:spLocks noChangeShapeType="1"/>
          </p:cNvSpPr>
          <p:nvPr/>
        </p:nvSpPr>
        <p:spPr bwMode="auto">
          <a:xfrm flipH="1">
            <a:off x="3432176" y="4686300"/>
            <a:ext cx="1439863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522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277814"/>
            <a:ext cx="8748712" cy="1139825"/>
          </a:xfrm>
        </p:spPr>
        <p:txBody>
          <a:bodyPr/>
          <a:lstStyle/>
          <a:p>
            <a:r>
              <a:rPr lang="tr-TR" altLang="tr-TR" b="1" u="sng"/>
              <a:t>Pıhtılaşma mekanizması </a:t>
            </a:r>
            <a:r>
              <a:rPr lang="tr-TR" altLang="tr-TR" sz="3000" b="1" u="sng"/>
              <a:t>(ısı etkisi)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1527176"/>
            <a:ext cx="7561262" cy="456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4235450" y="1773238"/>
            <a:ext cx="2376488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altLang="tr-TR"/>
              <a:t>Serum proteinleri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7824789" y="1700213"/>
            <a:ext cx="2376487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altLang="tr-TR"/>
              <a:t>Kazeinler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2351089" y="2997201"/>
            <a:ext cx="4752975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altLang="tr-TR"/>
              <a:t>   (A)                                             (B)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2495551" y="5445126"/>
            <a:ext cx="792163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altLang="tr-TR"/>
              <a:t>   (C)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5519738" y="5445126"/>
            <a:ext cx="792162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altLang="tr-TR"/>
              <a:t>   (D)</a:t>
            </a:r>
          </a:p>
        </p:txBody>
      </p:sp>
    </p:spTree>
    <p:extLst>
      <p:ext uri="{BB962C8B-B14F-4D97-AF65-F5344CB8AC3E}">
        <p14:creationId xmlns:p14="http://schemas.microsoft.com/office/powerpoint/2010/main" val="2923316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75520" y="2924944"/>
            <a:ext cx="8229600" cy="1143000"/>
          </a:xfrm>
        </p:spPr>
        <p:txBody>
          <a:bodyPr/>
          <a:lstStyle/>
          <a:p>
            <a:r>
              <a:rPr lang="tr-TR" dirty="0" smtClean="0"/>
              <a:t>Olgunlaşma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15609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488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-100013"/>
            <a:ext cx="8153400" cy="1143001"/>
          </a:xfrm>
        </p:spPr>
        <p:txBody>
          <a:bodyPr/>
          <a:lstStyle/>
          <a:p>
            <a:r>
              <a:rPr lang="tr-TR" altLang="tr-TR" b="1" dirty="0" err="1">
                <a:solidFill>
                  <a:srgbClr val="FF0000"/>
                </a:solidFill>
              </a:rPr>
              <a:t>Laktokoklarda</a:t>
            </a:r>
            <a:r>
              <a:rPr lang="tr-TR" altLang="tr-TR" b="1" dirty="0">
                <a:solidFill>
                  <a:srgbClr val="FF0000"/>
                </a:solidFill>
              </a:rPr>
              <a:t> </a:t>
            </a:r>
            <a:r>
              <a:rPr lang="tr-TR" altLang="tr-TR" b="1" dirty="0" err="1">
                <a:solidFill>
                  <a:srgbClr val="FF0000"/>
                </a:solidFill>
              </a:rPr>
              <a:t>proteolitik</a:t>
            </a:r>
            <a:r>
              <a:rPr lang="tr-TR" altLang="tr-TR" b="1" dirty="0">
                <a:solidFill>
                  <a:srgbClr val="FF0000"/>
                </a:solidFill>
              </a:rPr>
              <a:t> sistem</a:t>
            </a:r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1" y="1125538"/>
            <a:ext cx="8117163" cy="5255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0752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4800" b="1" dirty="0" err="1">
                <a:solidFill>
                  <a:srgbClr val="FF0000"/>
                </a:solidFill>
              </a:rPr>
              <a:t>Proteolize</a:t>
            </a:r>
            <a:r>
              <a:rPr lang="tr-TR" altLang="tr-TR" sz="4800" b="1" dirty="0">
                <a:solidFill>
                  <a:srgbClr val="FF0000"/>
                </a:solidFill>
              </a:rPr>
              <a:t> etkili faktörler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altLang="tr-TR" sz="2700" b="1" dirty="0"/>
              <a:t>Enzim tipi ve aktivitesi</a:t>
            </a:r>
          </a:p>
          <a:p>
            <a:r>
              <a:rPr lang="tr-TR" altLang="tr-TR" sz="2700" b="1" dirty="0"/>
              <a:t>Olgunlaştırma sıcaklığı </a:t>
            </a:r>
          </a:p>
          <a:p>
            <a:r>
              <a:rPr lang="tr-TR" altLang="tr-TR" sz="2700" b="1" dirty="0" err="1"/>
              <a:t>Nisbi</a:t>
            </a:r>
            <a:r>
              <a:rPr lang="tr-TR" altLang="tr-TR" sz="2700" b="1" dirty="0"/>
              <a:t> nem</a:t>
            </a:r>
          </a:p>
          <a:p>
            <a:r>
              <a:rPr lang="tr-TR" altLang="tr-TR" sz="2700" b="1" dirty="0"/>
              <a:t>İkincil flora varlığı</a:t>
            </a:r>
          </a:p>
          <a:p>
            <a:r>
              <a:rPr lang="tr-TR" altLang="tr-TR" sz="2700" b="1" dirty="0" err="1"/>
              <a:t>Kontaminantlar</a:t>
            </a:r>
            <a:endParaRPr lang="tr-TR" altLang="tr-TR" sz="2700" b="1" dirty="0"/>
          </a:p>
          <a:p>
            <a:r>
              <a:rPr lang="tr-TR" altLang="tr-TR" sz="2700" b="1" dirty="0"/>
              <a:t>Mikroorganizma dengesi</a:t>
            </a:r>
          </a:p>
          <a:p>
            <a:r>
              <a:rPr lang="tr-TR" altLang="tr-TR" sz="2700" b="1" dirty="0"/>
              <a:t>Peynirin kimyasal kompozisyonu</a:t>
            </a:r>
          </a:p>
          <a:p>
            <a:r>
              <a:rPr lang="tr-TR" altLang="tr-TR" sz="2700" b="1" dirty="0"/>
              <a:t>Olgunlaşma modeli</a:t>
            </a:r>
          </a:p>
          <a:p>
            <a:endParaRPr lang="tr-TR" altLang="tr-TR" sz="2700" b="1" dirty="0">
              <a:solidFill>
                <a:srgbClr val="FF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032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b="1" dirty="0" err="1"/>
              <a:t>Lipoliz</a:t>
            </a:r>
            <a:endParaRPr lang="tr-TR" altLang="tr-TR" b="1" dirty="0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905000" y="1981200"/>
            <a:ext cx="8077200" cy="4114800"/>
          </a:xfrm>
          <a:noFill/>
          <a:ln/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tr-TR" altLang="tr-TR" b="1" dirty="0"/>
              <a:t>	Ester yapısındaki </a:t>
            </a:r>
            <a:r>
              <a:rPr lang="tr-TR" altLang="tr-TR" b="1" dirty="0" err="1"/>
              <a:t>lipidleri</a:t>
            </a:r>
            <a:r>
              <a:rPr lang="tr-TR" altLang="tr-TR" b="1" dirty="0"/>
              <a:t> hidrolize eden </a:t>
            </a:r>
            <a:r>
              <a:rPr lang="tr-TR" altLang="tr-TR" b="1" dirty="0" err="1"/>
              <a:t>lipazlar</a:t>
            </a:r>
            <a:r>
              <a:rPr lang="tr-TR" altLang="tr-TR" b="1" dirty="0"/>
              <a:t>, karboksil-</a:t>
            </a:r>
            <a:r>
              <a:rPr lang="tr-TR" altLang="tr-TR" b="1" dirty="0" err="1"/>
              <a:t>hidrolazlar</a:t>
            </a:r>
            <a:r>
              <a:rPr lang="tr-TR" altLang="tr-TR" b="1" dirty="0"/>
              <a:t> grubuna aittir.</a:t>
            </a:r>
          </a:p>
          <a:p>
            <a:pPr>
              <a:buFont typeface="Wingdings" panose="05000000000000000000" pitchFamily="2" charset="2"/>
              <a:buNone/>
            </a:pPr>
            <a:r>
              <a:rPr lang="tr-TR" altLang="tr-TR" b="1" dirty="0"/>
              <a:t>	                 </a:t>
            </a:r>
            <a:r>
              <a:rPr lang="tr-TR" altLang="tr-TR" b="1" dirty="0" err="1"/>
              <a:t>lipaz</a:t>
            </a:r>
            <a:endParaRPr lang="tr-TR" altLang="tr-TR" b="1" dirty="0"/>
          </a:p>
          <a:p>
            <a:pPr>
              <a:buFont typeface="Wingdings" panose="05000000000000000000" pitchFamily="2" charset="2"/>
              <a:buNone/>
            </a:pPr>
            <a:r>
              <a:rPr lang="tr-TR" altLang="tr-TR" b="1" dirty="0"/>
              <a:t>	</a:t>
            </a:r>
            <a:r>
              <a:rPr lang="tr-TR" altLang="tr-TR" sz="2700" b="1" dirty="0"/>
              <a:t>R-OCO-R1     </a:t>
            </a:r>
            <a:r>
              <a:rPr lang="tr-TR" altLang="tr-TR" sz="2700" b="1" dirty="0"/>
              <a:t>	        </a:t>
            </a:r>
            <a:r>
              <a:rPr lang="tr-TR" altLang="tr-TR" sz="2700" b="1" dirty="0"/>
              <a:t>R-COOH  + R1-OH + H</a:t>
            </a:r>
            <a:r>
              <a:rPr lang="tr-TR" altLang="tr-TR" sz="2700" b="1" baseline="-25000" dirty="0"/>
              <a:t>2</a:t>
            </a:r>
            <a:r>
              <a:rPr lang="tr-TR" altLang="tr-TR" sz="2700" b="1" dirty="0"/>
              <a:t>O</a:t>
            </a:r>
          </a:p>
          <a:p>
            <a:pPr>
              <a:buFont typeface="Wingdings" panose="05000000000000000000" pitchFamily="2" charset="2"/>
              <a:buNone/>
            </a:pPr>
            <a:r>
              <a:rPr lang="tr-TR" altLang="tr-TR" b="1" dirty="0"/>
              <a:t>	                          </a:t>
            </a:r>
            <a:r>
              <a:rPr lang="tr-TR" altLang="tr-TR" b="1" dirty="0" smtClean="0"/>
              <a:t>		Y</a:t>
            </a:r>
            <a:r>
              <a:rPr lang="tr-TR" altLang="tr-TR" sz="2300" b="1" dirty="0"/>
              <a:t>ağ </a:t>
            </a:r>
            <a:r>
              <a:rPr lang="tr-TR" altLang="tr-TR" sz="2300" b="1" dirty="0"/>
              <a:t>asidi       Alkol</a:t>
            </a:r>
          </a:p>
        </p:txBody>
      </p:sp>
      <p:sp>
        <p:nvSpPr>
          <p:cNvPr id="46085" name="Line 5"/>
          <p:cNvSpPr>
            <a:spLocks noChangeShapeType="1"/>
          </p:cNvSpPr>
          <p:nvPr/>
        </p:nvSpPr>
        <p:spPr bwMode="auto">
          <a:xfrm>
            <a:off x="3935760" y="4005064"/>
            <a:ext cx="11430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52395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156" name="Object 4"/>
          <p:cNvGraphicFramePr>
            <a:graphicFrameLocks noGrp="1" noChangeAspect="1"/>
          </p:cNvGraphicFramePr>
          <p:nvPr>
            <p:ph/>
          </p:nvPr>
        </p:nvGraphicFramePr>
        <p:xfrm>
          <a:off x="1847850" y="314325"/>
          <a:ext cx="8496300" cy="576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Bit Eşlem Resmi" r:id="rId3" imgW="6095238" imgH="4982270" progId="Paint.Picture">
                  <p:embed/>
                </p:oleObj>
              </mc:Choice>
              <mc:Fallback>
                <p:oleObj name="Bit Eşlem Resmi" r:id="rId3" imgW="6095238" imgH="4982270" progId="Paint.Picture">
                  <p:embed/>
                  <p:pic>
                    <p:nvPicPr>
                      <p:cNvPr id="4915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7850" y="314325"/>
                        <a:ext cx="8496300" cy="5767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73420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04" name="Object 4"/>
          <p:cNvGraphicFramePr>
            <a:graphicFrameLocks noGrp="1" noChangeAspect="1"/>
          </p:cNvGraphicFramePr>
          <p:nvPr>
            <p:ph/>
          </p:nvPr>
        </p:nvGraphicFramePr>
        <p:xfrm>
          <a:off x="2711450" y="260350"/>
          <a:ext cx="6192838" cy="590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Bit Eşlem Resmi" r:id="rId3" imgW="4447619" imgH="5982535" progId="Paint.Picture">
                  <p:embed/>
                </p:oleObj>
              </mc:Choice>
              <mc:Fallback>
                <p:oleObj name="Bit Eşlem Resmi" r:id="rId3" imgW="4447619" imgH="5982535" progId="Paint.Picture">
                  <p:embed/>
                  <p:pic>
                    <p:nvPicPr>
                      <p:cNvPr id="5120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1450" y="260350"/>
                        <a:ext cx="6192838" cy="590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6" name="Text Box 6"/>
          <p:cNvSpPr txBox="1">
            <a:spLocks noChangeArrowheads="1"/>
          </p:cNvSpPr>
          <p:nvPr/>
        </p:nvSpPr>
        <p:spPr bwMode="auto">
          <a:xfrm>
            <a:off x="6400800" y="685801"/>
            <a:ext cx="190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altLang="tr-TR" b="1">
                <a:solidFill>
                  <a:schemeClr val="bg1"/>
                </a:solidFill>
                <a:latin typeface="Times New Roman" panose="02020603050405020304" pitchFamily="18" charset="0"/>
              </a:rPr>
              <a:t>Lipoliz yok</a:t>
            </a:r>
          </a:p>
        </p:txBody>
      </p:sp>
      <p:sp>
        <p:nvSpPr>
          <p:cNvPr id="51207" name="Text Box 7"/>
          <p:cNvSpPr txBox="1">
            <a:spLocks noChangeArrowheads="1"/>
          </p:cNvSpPr>
          <p:nvPr/>
        </p:nvSpPr>
        <p:spPr bwMode="auto">
          <a:xfrm>
            <a:off x="6400800" y="3048000"/>
            <a:ext cx="1905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altLang="tr-TR" b="1">
                <a:solidFill>
                  <a:schemeClr val="bg1"/>
                </a:solidFill>
                <a:latin typeface="Times New Roman" panose="02020603050405020304" pitchFamily="18" charset="0"/>
              </a:rPr>
              <a:t>Lipolizin başlangıç evresi</a:t>
            </a:r>
          </a:p>
        </p:txBody>
      </p:sp>
      <p:sp>
        <p:nvSpPr>
          <p:cNvPr id="51208" name="Text Box 8"/>
          <p:cNvSpPr txBox="1">
            <a:spLocks noChangeArrowheads="1"/>
          </p:cNvSpPr>
          <p:nvPr/>
        </p:nvSpPr>
        <p:spPr bwMode="auto">
          <a:xfrm>
            <a:off x="6248400" y="5445125"/>
            <a:ext cx="1905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altLang="tr-TR" b="1">
                <a:solidFill>
                  <a:schemeClr val="bg1"/>
                </a:solidFill>
                <a:latin typeface="Times New Roman" panose="02020603050405020304" pitchFamily="18" charset="0"/>
              </a:rPr>
              <a:t>Lipolizin olgunluk evresi</a:t>
            </a:r>
          </a:p>
        </p:txBody>
      </p:sp>
    </p:spTree>
    <p:extLst>
      <p:ext uri="{BB962C8B-B14F-4D97-AF65-F5344CB8AC3E}">
        <p14:creationId xmlns:p14="http://schemas.microsoft.com/office/powerpoint/2010/main" val="1682730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</Words>
  <Application>Microsoft Office PowerPoint</Application>
  <PresentationFormat>Geniş ekran</PresentationFormat>
  <Paragraphs>40</Paragraphs>
  <Slides>12</Slides>
  <Notes>0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Symbol</vt:lpstr>
      <vt:lpstr>Times New Roman</vt:lpstr>
      <vt:lpstr>Wingdings</vt:lpstr>
      <vt:lpstr>Office Teması</vt:lpstr>
      <vt:lpstr>Bit Eşlem Resmi</vt:lpstr>
      <vt:lpstr>Peynir Teknolojisi- Pıhtılaşma</vt:lpstr>
      <vt:lpstr>Pıhtılaşma mekanizması</vt:lpstr>
      <vt:lpstr>Pıhtılaşma mekanizması</vt:lpstr>
      <vt:lpstr>Protein matriksinin gelişimi</vt:lpstr>
      <vt:lpstr>Pıhtılaşma mekanizması (ısı etkisi)</vt:lpstr>
      <vt:lpstr>Olgunlaşma</vt:lpstr>
      <vt:lpstr>PowerPoint Sunusu</vt:lpstr>
      <vt:lpstr>Laktokoklarda proteolitik sistem</vt:lpstr>
      <vt:lpstr>Proteolize etkili faktörler</vt:lpstr>
      <vt:lpstr>Lipoliz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Peynir Teknolojisi- Pıhtılaşma</dc:title>
  <dc:creator>Barbaros</dc:creator>
  <cp:lastModifiedBy>Barbaros</cp:lastModifiedBy>
  <cp:revision>1</cp:revision>
  <dcterms:created xsi:type="dcterms:W3CDTF">2019-05-27T12:05:59Z</dcterms:created>
  <dcterms:modified xsi:type="dcterms:W3CDTF">2019-05-27T12:06:12Z</dcterms:modified>
</cp:coreProperties>
</file>