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9"/>
  </p:notesMasterIdLst>
  <p:sldIdLst>
    <p:sldId id="257" r:id="rId2"/>
    <p:sldId id="258" r:id="rId3"/>
    <p:sldId id="266" r:id="rId4"/>
    <p:sldId id="259" r:id="rId5"/>
    <p:sldId id="303" r:id="rId6"/>
    <p:sldId id="268" r:id="rId7"/>
    <p:sldId id="304" r:id="rId8"/>
    <p:sldId id="305" r:id="rId9"/>
    <p:sldId id="269" r:id="rId10"/>
    <p:sldId id="267" r:id="rId11"/>
    <p:sldId id="265" r:id="rId12"/>
    <p:sldId id="263" r:id="rId13"/>
    <p:sldId id="260" r:id="rId14"/>
    <p:sldId id="261" r:id="rId15"/>
    <p:sldId id="262" r:id="rId16"/>
    <p:sldId id="264" r:id="rId17"/>
    <p:sldId id="275" r:id="rId18"/>
    <p:sldId id="276" r:id="rId19"/>
    <p:sldId id="277" r:id="rId20"/>
    <p:sldId id="270" r:id="rId21"/>
    <p:sldId id="271" r:id="rId22"/>
    <p:sldId id="307" r:id="rId23"/>
    <p:sldId id="272" r:id="rId24"/>
    <p:sldId id="273" r:id="rId25"/>
    <p:sldId id="274" r:id="rId26"/>
    <p:sldId id="278" r:id="rId27"/>
    <p:sldId id="280" r:id="rId28"/>
    <p:sldId id="281" r:id="rId29"/>
    <p:sldId id="282" r:id="rId30"/>
    <p:sldId id="283" r:id="rId31"/>
    <p:sldId id="285" r:id="rId32"/>
    <p:sldId id="286" r:id="rId33"/>
    <p:sldId id="287" r:id="rId34"/>
    <p:sldId id="284" r:id="rId35"/>
    <p:sldId id="289" r:id="rId36"/>
    <p:sldId id="288" r:id="rId37"/>
    <p:sldId id="290" r:id="rId38"/>
    <p:sldId id="292" r:id="rId39"/>
    <p:sldId id="293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6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C96571-8696-4FBF-9413-6BB146094322}" type="datetimeFigureOut">
              <a:rPr lang="tr-TR" smtClean="0"/>
              <a:pPr/>
              <a:t>1.12.2019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20A3A-2CA5-4A8D-A4CB-A89ACE949A1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741934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pPr/>
              <a:t>12/1/2019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pPr/>
              <a:t>12/1/2019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pPr/>
              <a:t>12/1/2019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pPr/>
              <a:t>12/1/2019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pPr/>
              <a:t>12/1/2019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pPr/>
              <a:t>12/1/2019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pPr/>
              <a:t>12/1/2019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pPr/>
              <a:t>12/1/2019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pPr/>
              <a:t>12/1/2019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pPr/>
              <a:t>12/1/2019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pPr/>
              <a:t>12/1/2019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pPr/>
              <a:t>12/1/2019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pPr/>
              <a:t>12/1/2019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pPr/>
              <a:t>12/1/2019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pPr/>
              <a:t>12/1/2019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pPr/>
              <a:t>12/1/2019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pPr/>
              <a:t>12/1/2019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pPr/>
              <a:t>12/1/2019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ARCHEA, EUBACTERIA AND EUCARYOTIC CELLS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pPr marL="0" indent="0">
              <a:buNone/>
            </a:pPr>
            <a:r>
              <a:rPr lang="tr-TR" dirty="0" smtClean="0"/>
              <a:t>Prof. Dr. Fulya </a:t>
            </a:r>
            <a:r>
              <a:rPr lang="tr-TR" dirty="0" err="1" smtClean="0"/>
              <a:t>Tekşen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203533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Living</a:t>
            </a:r>
            <a:r>
              <a:rPr lang="tr-TR" dirty="0" smtClean="0"/>
              <a:t> </a:t>
            </a:r>
            <a:r>
              <a:rPr lang="tr-TR" dirty="0" err="1" smtClean="0"/>
              <a:t>organisms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made</a:t>
            </a:r>
            <a:r>
              <a:rPr lang="tr-TR" dirty="0" smtClean="0"/>
              <a:t> </a:t>
            </a:r>
            <a:r>
              <a:rPr lang="tr-TR" dirty="0" err="1" smtClean="0"/>
              <a:t>up</a:t>
            </a:r>
            <a:r>
              <a:rPr lang="tr-TR" dirty="0" smtClean="0"/>
              <a:t> of </a:t>
            </a:r>
            <a:r>
              <a:rPr lang="tr-TR" dirty="0" err="1" smtClean="0"/>
              <a:t>seperate</a:t>
            </a:r>
            <a:r>
              <a:rPr lang="tr-TR" dirty="0" smtClean="0"/>
              <a:t>, </a:t>
            </a:r>
            <a:r>
              <a:rPr lang="tr-TR" dirty="0" err="1" smtClean="0"/>
              <a:t>independent</a:t>
            </a:r>
            <a:r>
              <a:rPr lang="tr-TR" dirty="0" smtClean="0"/>
              <a:t> </a:t>
            </a:r>
            <a:r>
              <a:rPr lang="tr-TR" dirty="0" err="1" smtClean="0"/>
              <a:t>units</a:t>
            </a:r>
            <a:r>
              <a:rPr lang="tr-TR" dirty="0" smtClean="0"/>
              <a:t>: CELLS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err="1" smtClean="0"/>
              <a:t>In</a:t>
            </a:r>
            <a:r>
              <a:rPr lang="tr-TR" dirty="0" smtClean="0"/>
              <a:t> general;</a:t>
            </a:r>
          </a:p>
          <a:p>
            <a:pPr marL="0" indent="0">
              <a:buNone/>
            </a:pPr>
            <a:r>
              <a:rPr lang="tr-TR" dirty="0" smtClean="0"/>
              <a:t>Cells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/>
              <a:t>o</a:t>
            </a:r>
            <a:r>
              <a:rPr lang="tr-TR" dirty="0" err="1" smtClean="0"/>
              <a:t>rganisms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divided</a:t>
            </a:r>
            <a:r>
              <a:rPr lang="tr-TR" dirty="0" smtClean="0"/>
              <a:t> </a:t>
            </a:r>
            <a:r>
              <a:rPr lang="tr-TR" dirty="0" err="1" smtClean="0"/>
              <a:t>into</a:t>
            </a:r>
            <a:r>
              <a:rPr lang="tr-TR" dirty="0" smtClean="0"/>
              <a:t> 2 </a:t>
            </a:r>
            <a:r>
              <a:rPr lang="tr-TR" dirty="0" err="1" smtClean="0"/>
              <a:t>groups</a:t>
            </a:r>
            <a:r>
              <a:rPr lang="tr-TR" dirty="0" smtClean="0"/>
              <a:t> </a:t>
            </a:r>
            <a:r>
              <a:rPr lang="tr-TR" dirty="0" err="1" smtClean="0"/>
              <a:t>according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 </a:t>
            </a:r>
            <a:r>
              <a:rPr lang="tr-TR" dirty="0" err="1" smtClean="0"/>
              <a:t>their</a:t>
            </a:r>
            <a:r>
              <a:rPr lang="tr-TR" dirty="0" smtClean="0"/>
              <a:t>  </a:t>
            </a:r>
            <a:r>
              <a:rPr lang="tr-TR" dirty="0" err="1" smtClean="0"/>
              <a:t>basic</a:t>
            </a:r>
            <a:r>
              <a:rPr lang="tr-TR" dirty="0" smtClean="0"/>
              <a:t> </a:t>
            </a:r>
            <a:r>
              <a:rPr lang="tr-TR" dirty="0" err="1" smtClean="0"/>
              <a:t>characteristics</a:t>
            </a:r>
            <a:r>
              <a:rPr lang="tr-TR" dirty="0" smtClean="0"/>
              <a:t> ;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1- </a:t>
            </a:r>
            <a:r>
              <a:rPr lang="tr-TR" dirty="0" err="1" smtClean="0"/>
              <a:t>Procaryotic</a:t>
            </a:r>
            <a:r>
              <a:rPr lang="tr-TR" dirty="0" smtClean="0"/>
              <a:t> </a:t>
            </a:r>
            <a:r>
              <a:rPr lang="tr-TR" dirty="0" err="1" smtClean="0"/>
              <a:t>cells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2- </a:t>
            </a:r>
            <a:r>
              <a:rPr lang="tr-TR" dirty="0" err="1" smtClean="0"/>
              <a:t>Eucaryotic</a:t>
            </a:r>
            <a:r>
              <a:rPr lang="tr-TR" dirty="0" smtClean="0"/>
              <a:t> </a:t>
            </a:r>
            <a:r>
              <a:rPr lang="tr-TR" dirty="0" err="1" smtClean="0"/>
              <a:t>cells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273962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Cells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Common</a:t>
            </a:r>
            <a:r>
              <a:rPr lang="tr-TR" dirty="0"/>
              <a:t> </a:t>
            </a:r>
            <a:r>
              <a:rPr lang="tr-TR" dirty="0" err="1"/>
              <a:t>Characteristics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Independent</a:t>
            </a:r>
          </a:p>
          <a:p>
            <a:r>
              <a:rPr lang="tr-TR" dirty="0" err="1"/>
              <a:t>Needs</a:t>
            </a:r>
            <a:r>
              <a:rPr lang="tr-TR" dirty="0"/>
              <a:t> </a:t>
            </a:r>
            <a:r>
              <a:rPr lang="tr-TR" dirty="0" err="1"/>
              <a:t>Energy</a:t>
            </a:r>
            <a:endParaRPr lang="tr-TR" dirty="0"/>
          </a:p>
          <a:p>
            <a:r>
              <a:rPr lang="tr-TR" dirty="0"/>
              <a:t>Has </a:t>
            </a:r>
            <a:r>
              <a:rPr lang="tr-TR" dirty="0" err="1"/>
              <a:t>hereditary</a:t>
            </a:r>
            <a:r>
              <a:rPr lang="tr-TR" dirty="0"/>
              <a:t> </a:t>
            </a:r>
            <a:r>
              <a:rPr lang="tr-TR" dirty="0" err="1"/>
              <a:t>material</a:t>
            </a:r>
            <a:endParaRPr lang="tr-TR" dirty="0"/>
          </a:p>
          <a:p>
            <a:r>
              <a:rPr lang="tr-TR" dirty="0" err="1"/>
              <a:t>Replicate</a:t>
            </a:r>
            <a:r>
              <a:rPr lang="tr-TR" dirty="0"/>
              <a:t> </a:t>
            </a:r>
            <a:r>
              <a:rPr lang="tr-TR" dirty="0" err="1"/>
              <a:t>itself</a:t>
            </a:r>
            <a:endParaRPr lang="tr-TR" dirty="0"/>
          </a:p>
          <a:p>
            <a:r>
              <a:rPr lang="tr-TR" dirty="0" err="1"/>
              <a:t>Reproduce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</a:t>
            </a:r>
            <a:r>
              <a:rPr lang="tr-TR" dirty="0" err="1" smtClean="0"/>
              <a:t>ives</a:t>
            </a:r>
            <a:r>
              <a:rPr lang="tr-TR" dirty="0" smtClean="0"/>
              <a:t>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charesteristic</a:t>
            </a:r>
            <a:r>
              <a:rPr lang="tr-TR" dirty="0"/>
              <a:t> </a:t>
            </a:r>
            <a:r>
              <a:rPr lang="tr-TR" dirty="0" err="1"/>
              <a:t>properties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offspring</a:t>
            </a:r>
            <a:endParaRPr lang="tr-TR" dirty="0"/>
          </a:p>
          <a:p>
            <a:r>
              <a:rPr lang="tr-TR" dirty="0" err="1"/>
              <a:t>Made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of </a:t>
            </a:r>
            <a:r>
              <a:rPr lang="tr-TR" dirty="0" err="1"/>
              <a:t>proteins</a:t>
            </a:r>
            <a:r>
              <a:rPr lang="tr-TR" dirty="0"/>
              <a:t>, </a:t>
            </a:r>
            <a:r>
              <a:rPr lang="tr-TR" dirty="0" err="1"/>
              <a:t>lipids</a:t>
            </a:r>
            <a:r>
              <a:rPr lang="tr-TR" dirty="0"/>
              <a:t>, </a:t>
            </a:r>
            <a:r>
              <a:rPr lang="tr-TR" dirty="0" err="1" smtClean="0"/>
              <a:t>carbohydrates</a:t>
            </a:r>
            <a:endParaRPr lang="tr-TR" dirty="0"/>
          </a:p>
          <a:p>
            <a:r>
              <a:rPr lang="tr-TR" dirty="0"/>
              <a:t>Has 6 </a:t>
            </a:r>
            <a:r>
              <a:rPr lang="tr-TR" dirty="0" err="1"/>
              <a:t>basic</a:t>
            </a:r>
            <a:r>
              <a:rPr lang="tr-TR" dirty="0"/>
              <a:t> </a:t>
            </a:r>
            <a:r>
              <a:rPr lang="tr-TR" dirty="0" err="1"/>
              <a:t>elements</a:t>
            </a:r>
            <a:r>
              <a:rPr lang="tr-TR" dirty="0"/>
              <a:t> C,H,O,N,P,S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23890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           PROCARYOTIC CELLS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These</a:t>
            </a:r>
            <a:r>
              <a:rPr lang="tr-TR" dirty="0" smtClean="0"/>
              <a:t> </a:t>
            </a:r>
            <a:r>
              <a:rPr lang="tr-TR" dirty="0" err="1" smtClean="0"/>
              <a:t>organisms</a:t>
            </a:r>
            <a:r>
              <a:rPr lang="tr-TR" dirty="0" smtClean="0"/>
              <a:t> do not </a:t>
            </a:r>
            <a:r>
              <a:rPr lang="tr-TR" dirty="0" err="1" smtClean="0"/>
              <a:t>have</a:t>
            </a:r>
            <a:r>
              <a:rPr lang="tr-TR" dirty="0" smtClean="0"/>
              <a:t> </a:t>
            </a:r>
            <a:r>
              <a:rPr lang="tr-TR" dirty="0" err="1" smtClean="0"/>
              <a:t>nuclear</a:t>
            </a:r>
            <a:r>
              <a:rPr lang="tr-TR" dirty="0" smtClean="0"/>
              <a:t> </a:t>
            </a:r>
            <a:r>
              <a:rPr lang="tr-TR" dirty="0" err="1" smtClean="0"/>
              <a:t>membrane</a:t>
            </a:r>
            <a:r>
              <a:rPr lang="tr-TR" dirty="0" smtClean="0"/>
              <a:t> </a:t>
            </a:r>
            <a:r>
              <a:rPr lang="tr-TR" dirty="0" err="1" smtClean="0"/>
              <a:t>surrounding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hereditary</a:t>
            </a:r>
            <a:r>
              <a:rPr lang="tr-TR" dirty="0" smtClean="0"/>
              <a:t> </a:t>
            </a:r>
            <a:r>
              <a:rPr lang="tr-TR" dirty="0" err="1" smtClean="0"/>
              <a:t>material</a:t>
            </a:r>
            <a:r>
              <a:rPr lang="tr-TR" dirty="0" smtClean="0"/>
              <a:t>, </a:t>
            </a:r>
            <a:r>
              <a:rPr lang="tr-TR" dirty="0" err="1" smtClean="0"/>
              <a:t>generally</a:t>
            </a:r>
            <a:r>
              <a:rPr lang="tr-TR" dirty="0" smtClean="0"/>
              <a:t> DNA (</a:t>
            </a:r>
            <a:r>
              <a:rPr lang="tr-TR" dirty="0" err="1" smtClean="0"/>
              <a:t>Deoksiribonucleic</a:t>
            </a:r>
            <a:r>
              <a:rPr lang="tr-TR" dirty="0" smtClean="0"/>
              <a:t> </a:t>
            </a:r>
            <a:r>
              <a:rPr lang="tr-TR" dirty="0" err="1" smtClean="0"/>
              <a:t>acid</a:t>
            </a:r>
            <a:r>
              <a:rPr lang="tr-TR" dirty="0" smtClean="0"/>
              <a:t>).</a:t>
            </a:r>
          </a:p>
          <a:p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 </a:t>
            </a:r>
            <a:r>
              <a:rPr lang="tr-TR" dirty="0" err="1" smtClean="0"/>
              <a:t>small</a:t>
            </a:r>
            <a:r>
              <a:rPr lang="tr-TR" dirty="0" smtClean="0"/>
              <a:t>  in size, </a:t>
            </a:r>
            <a:r>
              <a:rPr lang="tr-TR" dirty="0" err="1" smtClean="0"/>
              <a:t>measuring</a:t>
            </a:r>
            <a:r>
              <a:rPr lang="tr-TR" dirty="0" smtClean="0"/>
              <a:t> </a:t>
            </a:r>
            <a:r>
              <a:rPr lang="tr-TR" dirty="0" err="1" smtClean="0"/>
              <a:t>only</a:t>
            </a:r>
            <a:r>
              <a:rPr lang="tr-TR" dirty="0" smtClean="0"/>
              <a:t> </a:t>
            </a:r>
            <a:r>
              <a:rPr lang="tr-TR" dirty="0" err="1" smtClean="0"/>
              <a:t>few</a:t>
            </a:r>
            <a:r>
              <a:rPr lang="tr-TR" dirty="0" smtClean="0"/>
              <a:t> </a:t>
            </a:r>
            <a:r>
              <a:rPr lang="tr-TR" dirty="0" err="1" smtClean="0"/>
              <a:t>micrometers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have</a:t>
            </a:r>
            <a:r>
              <a:rPr lang="tr-TR" dirty="0" smtClean="0"/>
              <a:t> a </a:t>
            </a:r>
            <a:r>
              <a:rPr lang="tr-TR" dirty="0" err="1" smtClean="0"/>
              <a:t>simple</a:t>
            </a:r>
            <a:r>
              <a:rPr lang="tr-TR" dirty="0" smtClean="0"/>
              <a:t> </a:t>
            </a:r>
            <a:r>
              <a:rPr lang="tr-TR" dirty="0" err="1" smtClean="0"/>
              <a:t>appearance</a:t>
            </a:r>
            <a:r>
              <a:rPr lang="tr-TR" dirty="0"/>
              <a:t> </a:t>
            </a:r>
            <a:r>
              <a:rPr lang="tr-TR" dirty="0" err="1" smtClean="0"/>
              <a:t>most</a:t>
            </a:r>
            <a:r>
              <a:rPr lang="tr-TR" dirty="0" smtClean="0"/>
              <a:t> of </a:t>
            </a:r>
            <a:r>
              <a:rPr lang="tr-TR" dirty="0" err="1" smtClean="0"/>
              <a:t>them</a:t>
            </a:r>
            <a:r>
              <a:rPr lang="tr-TR" dirty="0" smtClean="0"/>
              <a:t> </a:t>
            </a:r>
            <a:r>
              <a:rPr lang="tr-TR" dirty="0" err="1" smtClean="0"/>
              <a:t>being</a:t>
            </a:r>
            <a:r>
              <a:rPr lang="tr-TR" dirty="0" smtClean="0"/>
              <a:t> in </a:t>
            </a:r>
            <a:r>
              <a:rPr lang="tr-TR" dirty="0" err="1" smtClean="0"/>
              <a:t>rod</a:t>
            </a:r>
            <a:r>
              <a:rPr lang="tr-TR" dirty="0" smtClean="0"/>
              <a:t> </a:t>
            </a:r>
            <a:r>
              <a:rPr lang="tr-TR" dirty="0" err="1" smtClean="0"/>
              <a:t>shape</a:t>
            </a:r>
            <a:r>
              <a:rPr lang="tr-TR" dirty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spherical</a:t>
            </a:r>
            <a:r>
              <a:rPr lang="tr-TR" dirty="0" smtClean="0"/>
              <a:t> </a:t>
            </a:r>
            <a:r>
              <a:rPr lang="tr-TR" dirty="0" err="1" smtClean="0"/>
              <a:t>forms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They</a:t>
            </a:r>
            <a:r>
              <a:rPr lang="tr-TR" dirty="0" smtClean="0"/>
              <a:t> can </a:t>
            </a:r>
            <a:r>
              <a:rPr lang="tr-TR" dirty="0" err="1" smtClean="0"/>
              <a:t>live</a:t>
            </a:r>
            <a:r>
              <a:rPr lang="tr-TR" dirty="0" smtClean="0"/>
              <a:t> </a:t>
            </a:r>
            <a:r>
              <a:rPr lang="tr-TR" dirty="0" err="1" smtClean="0"/>
              <a:t>either</a:t>
            </a:r>
            <a:r>
              <a:rPr lang="tr-TR" dirty="0" smtClean="0"/>
              <a:t> as </a:t>
            </a:r>
            <a:r>
              <a:rPr lang="tr-TR" dirty="0" err="1" smtClean="0"/>
              <a:t>independent</a:t>
            </a:r>
            <a:r>
              <a:rPr lang="tr-TR" dirty="0" smtClean="0"/>
              <a:t> </a:t>
            </a:r>
            <a:r>
              <a:rPr lang="tr-TR" dirty="0" err="1" smtClean="0"/>
              <a:t>organisms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r>
              <a:rPr lang="tr-TR" dirty="0" smtClean="0"/>
              <a:t>  in </a:t>
            </a:r>
            <a:r>
              <a:rPr lang="tr-TR" dirty="0" err="1" smtClean="0"/>
              <a:t>loosely</a:t>
            </a:r>
            <a:r>
              <a:rPr lang="tr-TR" dirty="0" smtClean="0"/>
              <a:t> </a:t>
            </a:r>
            <a:r>
              <a:rPr lang="tr-TR" dirty="0" err="1" smtClean="0"/>
              <a:t>coordinated</a:t>
            </a:r>
            <a:r>
              <a:rPr lang="tr-TR" dirty="0" smtClean="0"/>
              <a:t> </a:t>
            </a:r>
            <a:r>
              <a:rPr lang="tr-TR" dirty="0" err="1" smtClean="0"/>
              <a:t>communities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generally</a:t>
            </a:r>
            <a:r>
              <a:rPr lang="tr-TR" dirty="0" smtClean="0"/>
              <a:t> </a:t>
            </a:r>
            <a:r>
              <a:rPr lang="tr-TR" dirty="0" err="1" smtClean="0"/>
              <a:t>have</a:t>
            </a:r>
            <a:r>
              <a:rPr lang="tr-TR" dirty="0" smtClean="0"/>
              <a:t> a protein </a:t>
            </a:r>
            <a:r>
              <a:rPr lang="tr-TR" dirty="0" err="1" smtClean="0"/>
              <a:t>coat</a:t>
            </a:r>
            <a:r>
              <a:rPr lang="tr-TR" dirty="0" smtClean="0"/>
              <a:t> </a:t>
            </a:r>
            <a:r>
              <a:rPr lang="tr-TR" dirty="0" err="1" smtClean="0"/>
              <a:t>namely</a:t>
            </a:r>
            <a:r>
              <a:rPr lang="tr-TR" dirty="0" smtClean="0"/>
              <a:t> CELL WALL </a:t>
            </a:r>
            <a:r>
              <a:rPr lang="tr-TR" dirty="0" err="1" smtClean="0"/>
              <a:t>outside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plasma</a:t>
            </a:r>
            <a:r>
              <a:rPr lang="tr-TR" dirty="0" smtClean="0"/>
              <a:t> </a:t>
            </a:r>
            <a:r>
              <a:rPr lang="tr-TR" dirty="0" err="1" smtClean="0"/>
              <a:t>membrane</a:t>
            </a:r>
            <a:r>
              <a:rPr lang="tr-TR" dirty="0" smtClean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259540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7009" y="2487391"/>
            <a:ext cx="6981971" cy="2772162"/>
          </a:xfrm>
        </p:spPr>
      </p:pic>
      <p:pic>
        <p:nvPicPr>
          <p:cNvPr id="5" name="4 Resim" descr="1 e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5103" y="2501480"/>
            <a:ext cx="3636580" cy="2753691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2109019" y="1356852"/>
            <a:ext cx="75287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err="1" smtClean="0"/>
              <a:t>Figure</a:t>
            </a:r>
            <a:r>
              <a:rPr lang="tr-TR" sz="2800" dirty="0" smtClean="0"/>
              <a:t> 1:Shapes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Sizes</a:t>
            </a:r>
            <a:r>
              <a:rPr lang="tr-TR" sz="2800" dirty="0" smtClean="0"/>
              <a:t> of </a:t>
            </a:r>
            <a:r>
              <a:rPr lang="tr-TR" sz="2800" dirty="0" err="1" smtClean="0"/>
              <a:t>Procaryotic</a:t>
            </a:r>
            <a:r>
              <a:rPr lang="tr-TR" sz="2800" dirty="0" smtClean="0"/>
              <a:t> </a:t>
            </a:r>
            <a:r>
              <a:rPr lang="tr-TR" sz="2800" dirty="0" err="1" smtClean="0"/>
              <a:t>Cells</a:t>
            </a:r>
            <a:endParaRPr lang="tr-TR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The </a:t>
            </a:r>
            <a:r>
              <a:rPr lang="tr-TR" dirty="0" err="1"/>
              <a:t>cytoplasm</a:t>
            </a:r>
            <a:r>
              <a:rPr lang="tr-TR" dirty="0"/>
              <a:t> </a:t>
            </a:r>
            <a:r>
              <a:rPr lang="tr-TR" dirty="0" err="1"/>
              <a:t>contains</a:t>
            </a:r>
            <a:r>
              <a:rPr lang="tr-TR" dirty="0"/>
              <a:t> DNA, RNA, </a:t>
            </a:r>
            <a:r>
              <a:rPr lang="tr-TR" dirty="0" err="1"/>
              <a:t>Proteins</a:t>
            </a:r>
            <a:r>
              <a:rPr lang="tr-TR" dirty="0"/>
              <a:t>, Small </a:t>
            </a:r>
            <a:r>
              <a:rPr lang="tr-TR" dirty="0" err="1"/>
              <a:t>molecules</a:t>
            </a:r>
            <a:r>
              <a:rPr lang="tr-TR" dirty="0"/>
              <a:t> </a:t>
            </a:r>
            <a:r>
              <a:rPr lang="tr-TR" dirty="0" err="1"/>
              <a:t>needed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living</a:t>
            </a:r>
            <a:r>
              <a:rPr lang="tr-TR" dirty="0" smtClean="0"/>
              <a:t>, </a:t>
            </a:r>
            <a:r>
              <a:rPr lang="tr-TR" dirty="0" err="1" smtClean="0"/>
              <a:t>such</a:t>
            </a:r>
            <a:r>
              <a:rPr lang="tr-TR" dirty="0" smtClean="0"/>
              <a:t> as </a:t>
            </a:r>
            <a:r>
              <a:rPr lang="tr-TR" dirty="0" err="1"/>
              <a:t>ribosomos</a:t>
            </a:r>
            <a:r>
              <a:rPr lang="tr-TR" dirty="0"/>
              <a:t>, but do not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complex</a:t>
            </a:r>
            <a:r>
              <a:rPr lang="tr-TR" dirty="0"/>
              <a:t> </a:t>
            </a:r>
            <a:r>
              <a:rPr lang="tr-TR" dirty="0" err="1"/>
              <a:t>organelles</a:t>
            </a:r>
            <a:r>
              <a:rPr lang="tr-TR" dirty="0"/>
              <a:t>.</a:t>
            </a:r>
          </a:p>
          <a:p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/>
              <a:t>can  </a:t>
            </a:r>
            <a:r>
              <a:rPr lang="tr-TR" dirty="0" err="1"/>
              <a:t>live</a:t>
            </a:r>
            <a:r>
              <a:rPr lang="tr-TR" dirty="0"/>
              <a:t> in </a:t>
            </a:r>
            <a:r>
              <a:rPr lang="tr-TR" dirty="0" err="1"/>
              <a:t>various</a:t>
            </a:r>
            <a:r>
              <a:rPr lang="tr-TR" dirty="0"/>
              <a:t> </a:t>
            </a:r>
            <a:r>
              <a:rPr lang="tr-TR" dirty="0" err="1"/>
              <a:t>kind</a:t>
            </a:r>
            <a:r>
              <a:rPr lang="tr-TR" dirty="0"/>
              <a:t> of </a:t>
            </a:r>
            <a:r>
              <a:rPr lang="tr-TR" dirty="0" err="1"/>
              <a:t>places</a:t>
            </a:r>
            <a:r>
              <a:rPr lang="tr-TR" dirty="0"/>
              <a:t> (</a:t>
            </a:r>
            <a:r>
              <a:rPr lang="tr-TR" dirty="0" err="1"/>
              <a:t>ocean</a:t>
            </a:r>
            <a:r>
              <a:rPr lang="tr-TR" dirty="0"/>
              <a:t>, </a:t>
            </a:r>
            <a:r>
              <a:rPr lang="tr-TR" dirty="0" err="1"/>
              <a:t>intestine</a:t>
            </a:r>
            <a:r>
              <a:rPr lang="tr-TR" dirty="0"/>
              <a:t> </a:t>
            </a:r>
            <a:r>
              <a:rPr lang="tr-TR" dirty="0" err="1"/>
              <a:t>etc</a:t>
            </a:r>
            <a:r>
              <a:rPr lang="tr-TR" dirty="0"/>
              <a:t>.) </a:t>
            </a:r>
            <a:r>
              <a:rPr lang="tr-TR" dirty="0" err="1"/>
              <a:t>and</a:t>
            </a:r>
            <a:r>
              <a:rPr lang="tr-TR" dirty="0"/>
              <a:t> in </a:t>
            </a:r>
            <a:r>
              <a:rPr lang="tr-TR" dirty="0" err="1"/>
              <a:t>extreme</a:t>
            </a:r>
            <a:r>
              <a:rPr lang="tr-TR" dirty="0"/>
              <a:t> </a:t>
            </a:r>
            <a:r>
              <a:rPr lang="tr-TR" dirty="0" err="1"/>
              <a:t>conditions</a:t>
            </a:r>
            <a:r>
              <a:rPr lang="tr-TR" dirty="0" smtClean="0"/>
              <a:t>.</a:t>
            </a:r>
            <a:endParaRPr lang="tr-TR" dirty="0"/>
          </a:p>
          <a:p>
            <a:r>
              <a:rPr lang="tr-TR" dirty="0" err="1" smtClean="0"/>
              <a:t>In</a:t>
            </a:r>
            <a:r>
              <a:rPr lang="tr-TR" dirty="0" smtClean="0"/>
              <a:t> </a:t>
            </a:r>
            <a:r>
              <a:rPr lang="tr-TR" dirty="0" err="1" smtClean="0"/>
              <a:t>order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get</a:t>
            </a:r>
            <a:r>
              <a:rPr lang="tr-TR" dirty="0" smtClean="0"/>
              <a:t> </a:t>
            </a:r>
            <a:r>
              <a:rPr lang="tr-TR" dirty="0" err="1" smtClean="0"/>
              <a:t>energy</a:t>
            </a:r>
            <a:r>
              <a:rPr lang="tr-TR" dirty="0" smtClean="0"/>
              <a:t>, </a:t>
            </a:r>
            <a:r>
              <a:rPr lang="tr-TR" dirty="0" err="1" smtClean="0"/>
              <a:t>t</a:t>
            </a:r>
            <a:r>
              <a:rPr lang="tr-TR" dirty="0" err="1" smtClean="0"/>
              <a:t>hey</a:t>
            </a:r>
            <a:r>
              <a:rPr lang="tr-TR" dirty="0" smtClean="0"/>
              <a:t> </a:t>
            </a:r>
            <a:r>
              <a:rPr lang="tr-TR" dirty="0"/>
              <a:t>can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various</a:t>
            </a:r>
            <a:r>
              <a:rPr lang="tr-TR" dirty="0"/>
              <a:t> </a:t>
            </a:r>
            <a:r>
              <a:rPr lang="tr-TR" dirty="0" err="1"/>
              <a:t>sources</a:t>
            </a:r>
            <a:r>
              <a:rPr lang="tr-TR" dirty="0"/>
              <a:t> of </a:t>
            </a:r>
            <a:r>
              <a:rPr lang="tr-TR" dirty="0" err="1"/>
              <a:t>organic</a:t>
            </a:r>
            <a:r>
              <a:rPr lang="tr-TR" dirty="0"/>
              <a:t> 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inorganic</a:t>
            </a:r>
            <a:r>
              <a:rPr lang="tr-TR" dirty="0"/>
              <a:t> </a:t>
            </a:r>
            <a:r>
              <a:rPr lang="tr-TR" dirty="0" err="1"/>
              <a:t>molecules</a:t>
            </a:r>
            <a:r>
              <a:rPr lang="tr-TR" dirty="0"/>
              <a:t> (</a:t>
            </a:r>
            <a:r>
              <a:rPr lang="tr-TR" dirty="0" smtClean="0"/>
              <a:t>CO</a:t>
            </a:r>
            <a:r>
              <a:rPr lang="tr-TR" baseline="-25000" dirty="0" smtClean="0"/>
              <a:t>2</a:t>
            </a:r>
            <a:r>
              <a:rPr lang="tr-TR" dirty="0" smtClean="0"/>
              <a:t>, H</a:t>
            </a:r>
            <a:r>
              <a:rPr lang="tr-TR" baseline="-25000" dirty="0" smtClean="0"/>
              <a:t>2</a:t>
            </a:r>
            <a:r>
              <a:rPr lang="tr-TR" dirty="0" smtClean="0"/>
              <a:t>S</a:t>
            </a:r>
            <a:r>
              <a:rPr lang="tr-TR" dirty="0"/>
              <a:t>, </a:t>
            </a:r>
            <a:r>
              <a:rPr lang="tr-TR" dirty="0" smtClean="0"/>
              <a:t>H</a:t>
            </a:r>
            <a:r>
              <a:rPr lang="tr-TR" baseline="-25000" dirty="0" smtClean="0"/>
              <a:t>2</a:t>
            </a:r>
            <a:r>
              <a:rPr lang="tr-TR" dirty="0" smtClean="0"/>
              <a:t>) </a:t>
            </a:r>
            <a:r>
              <a:rPr lang="tr-TR" dirty="0" err="1"/>
              <a:t>such</a:t>
            </a:r>
            <a:r>
              <a:rPr lang="tr-TR" dirty="0"/>
              <a:t> as </a:t>
            </a:r>
            <a:r>
              <a:rPr lang="tr-TR" dirty="0" err="1"/>
              <a:t>sugars</a:t>
            </a:r>
            <a:r>
              <a:rPr lang="tr-TR" dirty="0"/>
              <a:t>, amino </a:t>
            </a:r>
            <a:r>
              <a:rPr lang="tr-TR" dirty="0" err="1"/>
              <a:t>acids</a:t>
            </a:r>
            <a:r>
              <a:rPr lang="tr-TR" dirty="0"/>
              <a:t>, </a:t>
            </a:r>
            <a:r>
              <a:rPr lang="tr-TR" dirty="0" err="1"/>
              <a:t>hydrocarbons</a:t>
            </a:r>
            <a:r>
              <a:rPr lang="tr-TR" dirty="0"/>
              <a:t> </a:t>
            </a:r>
            <a:r>
              <a:rPr lang="tr-TR" dirty="0" err="1"/>
              <a:t>etc</a:t>
            </a:r>
            <a:r>
              <a:rPr lang="tr-TR" dirty="0"/>
              <a:t>. </a:t>
            </a:r>
            <a:r>
              <a:rPr lang="tr-TR" dirty="0" err="1"/>
              <a:t>and</a:t>
            </a:r>
            <a:r>
              <a:rPr lang="tr-TR" dirty="0"/>
              <a:t> 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obtain</a:t>
            </a:r>
            <a:r>
              <a:rPr lang="tr-TR" dirty="0"/>
              <a:t> ENERGY.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656722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İçerik Yer Tutucusu" descr="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Metin kutusu 1"/>
          <p:cNvSpPr txBox="1"/>
          <p:nvPr/>
        </p:nvSpPr>
        <p:spPr>
          <a:xfrm>
            <a:off x="3052916" y="383458"/>
            <a:ext cx="46454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err="1" smtClean="0">
                <a:solidFill>
                  <a:srgbClr val="00B050"/>
                </a:solidFill>
              </a:rPr>
              <a:t>Figure</a:t>
            </a:r>
            <a:r>
              <a:rPr lang="tr-TR" sz="2800" dirty="0" smtClean="0">
                <a:solidFill>
                  <a:srgbClr val="00B050"/>
                </a:solidFill>
              </a:rPr>
              <a:t> 2: A </a:t>
            </a:r>
            <a:r>
              <a:rPr lang="tr-TR" sz="2800" dirty="0" err="1" smtClean="0">
                <a:solidFill>
                  <a:srgbClr val="00B050"/>
                </a:solidFill>
              </a:rPr>
              <a:t>Procaryotic</a:t>
            </a:r>
            <a:r>
              <a:rPr lang="tr-TR" sz="2800" dirty="0" smtClean="0">
                <a:solidFill>
                  <a:srgbClr val="00B050"/>
                </a:solidFill>
              </a:rPr>
              <a:t> </a:t>
            </a:r>
            <a:r>
              <a:rPr lang="tr-TR" sz="2800" dirty="0" err="1" smtClean="0">
                <a:solidFill>
                  <a:srgbClr val="00B050"/>
                </a:solidFill>
              </a:rPr>
              <a:t>Cell</a:t>
            </a:r>
            <a:r>
              <a:rPr lang="tr-TR" sz="2800" dirty="0" err="1" smtClean="0"/>
              <a:t>i</a:t>
            </a:r>
            <a:endParaRPr lang="tr-TR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2743201" y="103239"/>
            <a:ext cx="30847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err="1" smtClean="0">
                <a:solidFill>
                  <a:srgbClr val="00B050"/>
                </a:solidFill>
              </a:rPr>
              <a:t>Figure</a:t>
            </a:r>
            <a:r>
              <a:rPr lang="tr-TR" sz="2000" dirty="0" smtClean="0">
                <a:solidFill>
                  <a:srgbClr val="00B050"/>
                </a:solidFill>
              </a:rPr>
              <a:t> 3: </a:t>
            </a:r>
            <a:r>
              <a:rPr lang="tr-TR" sz="2000" dirty="0" err="1" smtClean="0">
                <a:solidFill>
                  <a:srgbClr val="00B050"/>
                </a:solidFill>
              </a:rPr>
              <a:t>Archaebacteria</a:t>
            </a:r>
            <a:r>
              <a:rPr lang="tr-TR" sz="2000" dirty="0" err="1" smtClean="0"/>
              <a:t>i</a:t>
            </a:r>
            <a:endParaRPr lang="tr-TR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It</a:t>
            </a:r>
            <a:r>
              <a:rPr lang="tr-TR" dirty="0" smtClean="0"/>
              <a:t> is </a:t>
            </a:r>
            <a:r>
              <a:rPr lang="tr-TR" dirty="0" err="1" smtClean="0"/>
              <a:t>interesting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know</a:t>
            </a:r>
            <a:r>
              <a:rPr lang="tr-TR" dirty="0" smtClean="0"/>
              <a:t> ;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T</a:t>
            </a:r>
            <a:r>
              <a:rPr lang="tr-TR" dirty="0" err="1" smtClean="0"/>
              <a:t>he</a:t>
            </a:r>
            <a:r>
              <a:rPr lang="tr-TR" dirty="0" smtClean="0"/>
              <a:t> </a:t>
            </a:r>
            <a:r>
              <a:rPr lang="tr-TR" dirty="0" err="1" smtClean="0"/>
              <a:t>estimation</a:t>
            </a:r>
            <a:r>
              <a:rPr lang="tr-TR" dirty="0" smtClean="0"/>
              <a:t> </a:t>
            </a:r>
            <a:r>
              <a:rPr lang="tr-TR" dirty="0" err="1" smtClean="0"/>
              <a:t>showing</a:t>
            </a:r>
            <a:r>
              <a:rPr lang="tr-TR" dirty="0" smtClean="0"/>
              <a:t> </a:t>
            </a:r>
            <a:r>
              <a:rPr lang="tr-TR" dirty="0" err="1"/>
              <a:t>that</a:t>
            </a:r>
            <a:r>
              <a:rPr lang="tr-TR" dirty="0"/>
              <a:t>,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a lot of </a:t>
            </a:r>
            <a:r>
              <a:rPr lang="tr-TR" dirty="0" err="1"/>
              <a:t>procaryotes</a:t>
            </a:r>
            <a:r>
              <a:rPr lang="tr-TR" dirty="0"/>
              <a:t> </a:t>
            </a:r>
            <a:r>
              <a:rPr lang="tr-TR" dirty="0" err="1"/>
              <a:t>living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earth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 smtClean="0"/>
              <a:t>explored.Today</a:t>
            </a:r>
            <a:r>
              <a:rPr lang="tr-TR" dirty="0" smtClean="0"/>
              <a:t>, it is </a:t>
            </a:r>
            <a:r>
              <a:rPr lang="tr-TR" dirty="0" err="1" smtClean="0"/>
              <a:t>thought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</a:t>
            </a:r>
            <a:r>
              <a:rPr lang="tr-TR" dirty="0" err="1" smtClean="0"/>
              <a:t>there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more</a:t>
            </a:r>
            <a:r>
              <a:rPr lang="tr-TR" dirty="0" smtClean="0"/>
              <a:t> </a:t>
            </a:r>
            <a:r>
              <a:rPr lang="tr-TR" dirty="0" err="1" smtClean="0"/>
              <a:t>than</a:t>
            </a:r>
            <a:r>
              <a:rPr lang="tr-TR" dirty="0" smtClean="0"/>
              <a:t> 10 </a:t>
            </a:r>
            <a:r>
              <a:rPr lang="tr-TR" dirty="0" err="1" smtClean="0"/>
              <a:t>million</a:t>
            </a:r>
            <a:r>
              <a:rPr lang="tr-TR" dirty="0" smtClean="0"/>
              <a:t> </a:t>
            </a:r>
            <a:r>
              <a:rPr lang="tr-TR" dirty="0" err="1" smtClean="0"/>
              <a:t>different</a:t>
            </a:r>
            <a:r>
              <a:rPr lang="tr-TR" dirty="0" smtClean="0"/>
              <a:t> </a:t>
            </a:r>
            <a:r>
              <a:rPr lang="tr-TR" dirty="0" err="1" smtClean="0"/>
              <a:t>species</a:t>
            </a:r>
            <a:r>
              <a:rPr lang="tr-TR" dirty="0" smtClean="0"/>
              <a:t> </a:t>
            </a:r>
            <a:r>
              <a:rPr lang="tr-TR" dirty="0" err="1" smtClean="0"/>
              <a:t>living</a:t>
            </a:r>
            <a:r>
              <a:rPr lang="tr-TR" dirty="0" smtClean="0"/>
              <a:t> on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earth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estimated</a:t>
            </a:r>
            <a:r>
              <a:rPr lang="tr-TR" dirty="0" smtClean="0"/>
              <a:t> </a:t>
            </a:r>
            <a:r>
              <a:rPr lang="tr-TR" dirty="0" err="1" smtClean="0"/>
              <a:t>number</a:t>
            </a:r>
            <a:r>
              <a:rPr lang="tr-TR" dirty="0" smtClean="0"/>
              <a:t> is 100 </a:t>
            </a:r>
            <a:r>
              <a:rPr lang="tr-TR" dirty="0" err="1" smtClean="0"/>
              <a:t>million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r>
              <a:rPr lang="tr-TR" dirty="0" smtClean="0"/>
              <a:t>As, </a:t>
            </a:r>
            <a:r>
              <a:rPr lang="tr-TR" dirty="0" err="1" smtClean="0"/>
              <a:t>most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procaryotes</a:t>
            </a:r>
            <a:r>
              <a:rPr lang="tr-TR" dirty="0" smtClean="0"/>
              <a:t>’ DNA </a:t>
            </a:r>
            <a:r>
              <a:rPr lang="tr-TR" dirty="0" err="1" smtClean="0"/>
              <a:t>analysis</a:t>
            </a:r>
            <a:r>
              <a:rPr lang="tr-TR" dirty="0" smtClean="0"/>
              <a:t> can be done in </a:t>
            </a:r>
            <a:r>
              <a:rPr lang="tr-TR" dirty="0" err="1" smtClean="0"/>
              <a:t>their</a:t>
            </a:r>
            <a:r>
              <a:rPr lang="tr-TR" dirty="0" smtClean="0"/>
              <a:t> </a:t>
            </a:r>
            <a:r>
              <a:rPr lang="tr-TR" dirty="0" err="1" smtClean="0"/>
              <a:t>natural</a:t>
            </a:r>
            <a:r>
              <a:rPr lang="tr-TR" dirty="0" smtClean="0"/>
              <a:t> </a:t>
            </a:r>
            <a:r>
              <a:rPr lang="tr-TR" dirty="0" err="1" smtClean="0"/>
              <a:t>habitats</a:t>
            </a:r>
            <a:r>
              <a:rPr lang="tr-TR" dirty="0" smtClean="0"/>
              <a:t> </a:t>
            </a:r>
            <a:r>
              <a:rPr lang="tr-TR" dirty="0" err="1" smtClean="0"/>
              <a:t>such</a:t>
            </a:r>
            <a:r>
              <a:rPr lang="tr-TR" dirty="0" smtClean="0"/>
              <a:t> as </a:t>
            </a:r>
            <a:r>
              <a:rPr lang="tr-TR" dirty="0" err="1" smtClean="0"/>
              <a:t>soil</a:t>
            </a:r>
            <a:r>
              <a:rPr lang="tr-TR" dirty="0" smtClean="0"/>
              <a:t>, </a:t>
            </a:r>
            <a:r>
              <a:rPr lang="tr-TR" dirty="0" err="1" smtClean="0"/>
              <a:t>water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even</a:t>
            </a:r>
            <a:r>
              <a:rPr lang="tr-TR" dirty="0" smtClean="0"/>
              <a:t> </a:t>
            </a:r>
            <a:r>
              <a:rPr lang="tr-TR" dirty="0" err="1" smtClean="0"/>
              <a:t>human</a:t>
            </a:r>
            <a:r>
              <a:rPr lang="tr-TR" dirty="0" smtClean="0"/>
              <a:t> </a:t>
            </a:r>
            <a:r>
              <a:rPr lang="tr-TR" dirty="0" err="1" smtClean="0"/>
              <a:t>mouth</a:t>
            </a:r>
            <a:r>
              <a:rPr lang="tr-TR" dirty="0" smtClean="0"/>
              <a:t> but </a:t>
            </a:r>
            <a:r>
              <a:rPr lang="tr-TR" dirty="0" err="1" smtClean="0"/>
              <a:t>cell</a:t>
            </a:r>
            <a:r>
              <a:rPr lang="tr-TR" dirty="0" smtClean="0"/>
              <a:t> </a:t>
            </a:r>
            <a:r>
              <a:rPr lang="tr-TR" dirty="0" err="1" smtClean="0"/>
              <a:t>culture</a:t>
            </a:r>
            <a:r>
              <a:rPr lang="tr-TR" dirty="0" smtClean="0"/>
              <a:t> can not be </a:t>
            </a:r>
            <a:r>
              <a:rPr lang="tr-TR" dirty="0" err="1" smtClean="0"/>
              <a:t>performed</a:t>
            </a:r>
            <a:r>
              <a:rPr lang="tr-TR" dirty="0" smtClean="0"/>
              <a:t> </a:t>
            </a:r>
            <a:r>
              <a:rPr lang="tr-TR" dirty="0" err="1" smtClean="0"/>
              <a:t>using</a:t>
            </a:r>
            <a:r>
              <a:rPr lang="tr-TR" dirty="0" smtClean="0"/>
              <a:t> </a:t>
            </a:r>
            <a:r>
              <a:rPr lang="tr-TR" dirty="0" err="1" smtClean="0"/>
              <a:t>todays</a:t>
            </a:r>
            <a:r>
              <a:rPr lang="tr-TR" dirty="0" smtClean="0"/>
              <a:t>’ </a:t>
            </a:r>
            <a:r>
              <a:rPr lang="tr-TR" dirty="0" err="1" smtClean="0"/>
              <a:t>laboratory</a:t>
            </a:r>
            <a:r>
              <a:rPr lang="tr-TR" dirty="0" smtClean="0"/>
              <a:t> </a:t>
            </a:r>
            <a:r>
              <a:rPr lang="tr-TR" dirty="0" err="1" smtClean="0"/>
              <a:t>techniques</a:t>
            </a:r>
            <a:r>
              <a:rPr lang="tr-TR" dirty="0" smtClean="0"/>
              <a:t>.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137061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3 Resim" descr="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416" y="2028495"/>
            <a:ext cx="3516729" cy="4620005"/>
          </a:xfrm>
          <a:prstGeom prst="rect">
            <a:avLst/>
          </a:prstGeom>
        </p:spPr>
      </p:pic>
      <p:pic>
        <p:nvPicPr>
          <p:cNvPr id="6" name="5 Resim" descr="4 e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1187" y="4414347"/>
            <a:ext cx="5629321" cy="2205948"/>
          </a:xfrm>
          <a:prstGeom prst="rect">
            <a:avLst/>
          </a:prstGeom>
        </p:spPr>
      </p:pic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/>
          <a:lstStyle/>
          <a:p>
            <a:r>
              <a:rPr lang="tr-TR" dirty="0" err="1" smtClean="0"/>
              <a:t>Prokaryotic</a:t>
            </a:r>
            <a:r>
              <a:rPr lang="tr-TR" dirty="0" smtClean="0"/>
              <a:t> </a:t>
            </a:r>
            <a:r>
              <a:rPr lang="tr-TR" dirty="0" err="1" smtClean="0"/>
              <a:t>cell</a:t>
            </a:r>
            <a:endParaRPr lang="tr-TR" dirty="0"/>
          </a:p>
        </p:txBody>
      </p:sp>
      <p:sp>
        <p:nvSpPr>
          <p:cNvPr id="2" name="Metin kutusu 1"/>
          <p:cNvSpPr txBox="1"/>
          <p:nvPr/>
        </p:nvSpPr>
        <p:spPr>
          <a:xfrm>
            <a:off x="4883829" y="2743200"/>
            <a:ext cx="2622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err="1" smtClean="0"/>
              <a:t>Figure</a:t>
            </a:r>
            <a:r>
              <a:rPr lang="tr-TR" sz="2800" dirty="0" smtClean="0"/>
              <a:t> 4: </a:t>
            </a:r>
            <a:r>
              <a:rPr lang="tr-TR" sz="2800" dirty="0" err="1" smtClean="0"/>
              <a:t>E.coli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xmlns="" val="674974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EUCARYOTIC CELLS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Have</a:t>
            </a:r>
            <a:r>
              <a:rPr lang="tr-TR" dirty="0" smtClean="0"/>
              <a:t> </a:t>
            </a:r>
            <a:r>
              <a:rPr lang="tr-TR" dirty="0" err="1" smtClean="0"/>
              <a:t>nucleus</a:t>
            </a:r>
            <a:endParaRPr lang="tr-TR" dirty="0" smtClean="0"/>
          </a:p>
          <a:p>
            <a:r>
              <a:rPr lang="tr-TR" dirty="0" err="1" smtClean="0"/>
              <a:t>Have</a:t>
            </a:r>
            <a:r>
              <a:rPr lang="tr-TR" dirty="0" smtClean="0"/>
              <a:t> </a:t>
            </a:r>
            <a:r>
              <a:rPr lang="tr-TR" dirty="0" err="1" smtClean="0"/>
              <a:t>complex</a:t>
            </a:r>
            <a:r>
              <a:rPr lang="tr-TR" dirty="0" smtClean="0"/>
              <a:t> </a:t>
            </a:r>
            <a:r>
              <a:rPr lang="tr-TR" dirty="0" err="1" smtClean="0"/>
              <a:t>organelles</a:t>
            </a:r>
            <a:r>
              <a:rPr lang="tr-TR" dirty="0" smtClean="0"/>
              <a:t> </a:t>
            </a:r>
            <a:r>
              <a:rPr lang="tr-TR" dirty="0" err="1" smtClean="0"/>
              <a:t>such</a:t>
            </a:r>
            <a:r>
              <a:rPr lang="tr-TR" dirty="0" smtClean="0"/>
              <a:t> as </a:t>
            </a:r>
            <a:r>
              <a:rPr lang="tr-TR" dirty="0" err="1" smtClean="0"/>
              <a:t>endoplasmic</a:t>
            </a:r>
            <a:r>
              <a:rPr lang="tr-TR" dirty="0" smtClean="0"/>
              <a:t> </a:t>
            </a:r>
            <a:r>
              <a:rPr lang="tr-TR" dirty="0" err="1" smtClean="0"/>
              <a:t>reticulum</a:t>
            </a:r>
            <a:r>
              <a:rPr lang="tr-TR" dirty="0" smtClean="0"/>
              <a:t>, </a:t>
            </a:r>
            <a:r>
              <a:rPr lang="tr-TR" dirty="0" err="1" smtClean="0"/>
              <a:t>mitochondria</a:t>
            </a:r>
            <a:r>
              <a:rPr lang="tr-TR" dirty="0" smtClean="0"/>
              <a:t>, </a:t>
            </a:r>
            <a:r>
              <a:rPr lang="tr-TR" dirty="0" err="1" smtClean="0"/>
              <a:t>Golgi</a:t>
            </a:r>
            <a:r>
              <a:rPr lang="tr-TR" dirty="0" smtClean="0"/>
              <a:t> </a:t>
            </a:r>
            <a:r>
              <a:rPr lang="tr-TR" dirty="0" err="1" smtClean="0"/>
              <a:t>etc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Divides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mitosis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meiosis</a:t>
            </a:r>
            <a:endParaRPr lang="tr-TR" dirty="0" smtClean="0"/>
          </a:p>
          <a:p>
            <a:r>
              <a:rPr lang="tr-TR" dirty="0" err="1" smtClean="0"/>
              <a:t>Have</a:t>
            </a:r>
            <a:r>
              <a:rPr lang="tr-TR" dirty="0" smtClean="0"/>
              <a:t> </a:t>
            </a:r>
            <a:r>
              <a:rPr lang="tr-TR" dirty="0" err="1" smtClean="0"/>
              <a:t>cytoskeleton</a:t>
            </a:r>
            <a:endParaRPr lang="tr-TR" dirty="0" smtClean="0"/>
          </a:p>
          <a:p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bigger</a:t>
            </a:r>
            <a:r>
              <a:rPr lang="tr-TR" dirty="0" smtClean="0"/>
              <a:t> </a:t>
            </a:r>
            <a:r>
              <a:rPr lang="tr-TR" dirty="0" err="1" smtClean="0"/>
              <a:t>than</a:t>
            </a:r>
            <a:r>
              <a:rPr lang="tr-TR" dirty="0" smtClean="0"/>
              <a:t> </a:t>
            </a:r>
            <a:r>
              <a:rPr lang="tr-TR" dirty="0" err="1" smtClean="0"/>
              <a:t>procaryotes</a:t>
            </a:r>
            <a:r>
              <a:rPr lang="tr-TR" dirty="0" smtClean="0"/>
              <a:t> (10-100 µm)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718275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İçerik Yer Tutucusu" descr="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441436"/>
            <a:ext cx="5917325" cy="4866288"/>
          </a:xfrm>
        </p:spPr>
      </p:pic>
      <p:pic>
        <p:nvPicPr>
          <p:cNvPr id="6" name="5 Resim" descr="5 e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56" y="5307724"/>
            <a:ext cx="4467737" cy="1508234"/>
          </a:xfrm>
          <a:prstGeom prst="rect">
            <a:avLst/>
          </a:prstGeom>
        </p:spPr>
      </p:pic>
      <p:pic>
        <p:nvPicPr>
          <p:cNvPr id="7" name="6 Resim" descr="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8856" y="441436"/>
            <a:ext cx="6243144" cy="4866288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6836964" y="5644675"/>
            <a:ext cx="4466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err="1" smtClean="0"/>
              <a:t>Figure</a:t>
            </a:r>
            <a:r>
              <a:rPr lang="tr-TR" sz="2400" dirty="0" smtClean="0"/>
              <a:t> 5: </a:t>
            </a:r>
            <a:r>
              <a:rPr lang="tr-TR" sz="2400" dirty="0" err="1" smtClean="0"/>
              <a:t>Animal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Plant</a:t>
            </a:r>
            <a:r>
              <a:rPr lang="tr-TR" sz="2400" dirty="0" smtClean="0"/>
              <a:t> Cell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xmlns="" val="3575310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ORIGIN OF CELLS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r>
              <a:rPr lang="tr-TR" dirty="0" err="1" smtClean="0"/>
              <a:t>All</a:t>
            </a:r>
            <a:r>
              <a:rPr lang="tr-TR" dirty="0" smtClean="0"/>
              <a:t> </a:t>
            </a:r>
            <a:r>
              <a:rPr lang="tr-TR" dirty="0" err="1"/>
              <a:t>cells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thought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evolve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a </a:t>
            </a:r>
            <a:r>
              <a:rPr lang="tr-TR" dirty="0" err="1"/>
              <a:t>single</a:t>
            </a:r>
            <a:r>
              <a:rPr lang="tr-TR" dirty="0"/>
              <a:t>, </a:t>
            </a:r>
            <a:r>
              <a:rPr lang="tr-TR" dirty="0" err="1"/>
              <a:t>common</a:t>
            </a:r>
            <a:r>
              <a:rPr lang="tr-TR" dirty="0"/>
              <a:t> </a:t>
            </a:r>
            <a:r>
              <a:rPr lang="tr-TR" dirty="0" err="1"/>
              <a:t>ancesteral</a:t>
            </a:r>
            <a:r>
              <a:rPr lang="tr-TR" dirty="0"/>
              <a:t> </a:t>
            </a:r>
            <a:r>
              <a:rPr lang="tr-TR" dirty="0" err="1"/>
              <a:t>cell</a:t>
            </a: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3786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First </a:t>
            </a:r>
            <a:r>
              <a:rPr lang="tr-TR" dirty="0" err="1" smtClean="0"/>
              <a:t>eukaryotic</a:t>
            </a:r>
            <a:r>
              <a:rPr lang="tr-TR" dirty="0" smtClean="0"/>
              <a:t> </a:t>
            </a:r>
            <a:r>
              <a:rPr lang="tr-TR" dirty="0" err="1" smtClean="0"/>
              <a:t>cell</a:t>
            </a:r>
            <a:r>
              <a:rPr lang="tr-TR" dirty="0" smtClean="0"/>
              <a:t> is </a:t>
            </a:r>
            <a:r>
              <a:rPr lang="tr-TR" dirty="0" err="1" smtClean="0"/>
              <a:t>thought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be </a:t>
            </a:r>
            <a:r>
              <a:rPr lang="tr-TR" dirty="0" err="1" smtClean="0"/>
              <a:t>formed</a:t>
            </a:r>
            <a:r>
              <a:rPr lang="tr-TR" dirty="0" smtClean="0"/>
              <a:t> </a:t>
            </a:r>
            <a:r>
              <a:rPr lang="tr-TR" dirty="0" err="1" smtClean="0"/>
              <a:t>after</a:t>
            </a:r>
            <a:r>
              <a:rPr lang="tr-TR" dirty="0" smtClean="0"/>
              <a:t> a </a:t>
            </a:r>
            <a:r>
              <a:rPr lang="tr-TR" dirty="0" err="1" smtClean="0"/>
              <a:t>particular</a:t>
            </a:r>
            <a:r>
              <a:rPr lang="tr-TR" dirty="0" smtClean="0"/>
              <a:t> </a:t>
            </a:r>
            <a:r>
              <a:rPr lang="tr-TR" dirty="0" err="1" smtClean="0"/>
              <a:t>type</a:t>
            </a:r>
            <a:r>
              <a:rPr lang="tr-TR" dirty="0" smtClean="0"/>
              <a:t> of </a:t>
            </a:r>
            <a:r>
              <a:rPr lang="tr-TR" dirty="0" err="1" smtClean="0"/>
              <a:t>ancient</a:t>
            </a:r>
            <a:r>
              <a:rPr lang="tr-TR" dirty="0" smtClean="0"/>
              <a:t> </a:t>
            </a:r>
            <a:r>
              <a:rPr lang="tr-TR" dirty="0" err="1" smtClean="0"/>
              <a:t>archeal</a:t>
            </a:r>
            <a:r>
              <a:rPr lang="tr-TR" dirty="0" smtClean="0"/>
              <a:t> </a:t>
            </a:r>
            <a:r>
              <a:rPr lang="tr-TR" dirty="0" err="1" smtClean="0"/>
              <a:t>cell</a:t>
            </a:r>
            <a:r>
              <a:rPr lang="tr-TR" dirty="0" smtClean="0"/>
              <a:t> </a:t>
            </a:r>
            <a:r>
              <a:rPr lang="tr-TR" dirty="0" err="1" smtClean="0"/>
              <a:t>enfulged</a:t>
            </a:r>
            <a:r>
              <a:rPr lang="tr-TR" dirty="0" smtClean="0"/>
              <a:t> in </a:t>
            </a:r>
            <a:r>
              <a:rPr lang="tr-TR" dirty="0" err="1" smtClean="0"/>
              <a:t>ancient</a:t>
            </a:r>
            <a:r>
              <a:rPr lang="tr-TR" dirty="0" smtClean="0"/>
              <a:t> </a:t>
            </a:r>
            <a:r>
              <a:rPr lang="tr-TR" dirty="0" err="1" smtClean="0"/>
              <a:t>bacteria</a:t>
            </a:r>
            <a:r>
              <a:rPr lang="tr-TR" dirty="0" smtClean="0"/>
              <a:t>. </a:t>
            </a:r>
            <a:endParaRPr lang="tr-TR" dirty="0"/>
          </a:p>
        </p:txBody>
      </p:sp>
      <p:pic>
        <p:nvPicPr>
          <p:cNvPr id="4" name="3 İçerik Yer Tutucusu" descr="7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6442" y="1975946"/>
            <a:ext cx="7922088" cy="4039307"/>
          </a:xfrm>
        </p:spPr>
      </p:pic>
      <p:sp>
        <p:nvSpPr>
          <p:cNvPr id="3" name="Metin kutusu 2"/>
          <p:cNvSpPr txBox="1"/>
          <p:nvPr/>
        </p:nvSpPr>
        <p:spPr>
          <a:xfrm>
            <a:off x="9424219" y="2816942"/>
            <a:ext cx="20057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/>
              <a:t>Figure</a:t>
            </a:r>
            <a:r>
              <a:rPr lang="tr-TR" sz="2400" dirty="0" smtClean="0"/>
              <a:t> 6: </a:t>
            </a:r>
            <a:r>
              <a:rPr lang="tr-TR" sz="2400" dirty="0" err="1" smtClean="0"/>
              <a:t>Formation</a:t>
            </a:r>
            <a:r>
              <a:rPr lang="tr-TR" sz="2400" dirty="0" smtClean="0"/>
              <a:t> of </a:t>
            </a:r>
            <a:r>
              <a:rPr lang="tr-TR" sz="2400" dirty="0" err="1" smtClean="0"/>
              <a:t>Eucaryotic</a:t>
            </a:r>
            <a:r>
              <a:rPr lang="tr-TR" sz="2400" dirty="0" smtClean="0"/>
              <a:t> Cell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xmlns="" val="4195587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00391" y="753228"/>
            <a:ext cx="9593791" cy="1080938"/>
          </a:xfrm>
        </p:spPr>
        <p:txBody>
          <a:bodyPr/>
          <a:lstStyle/>
          <a:p>
            <a:r>
              <a:rPr lang="tr-TR" dirty="0" err="1" smtClean="0"/>
              <a:t>Classification</a:t>
            </a:r>
            <a:r>
              <a:rPr lang="tr-TR" dirty="0" smtClean="0"/>
              <a:t> of </a:t>
            </a:r>
            <a:r>
              <a:rPr lang="tr-TR" dirty="0" err="1" smtClean="0"/>
              <a:t>living</a:t>
            </a:r>
            <a:r>
              <a:rPr lang="tr-TR" dirty="0" smtClean="0"/>
              <a:t> </a:t>
            </a:r>
            <a:r>
              <a:rPr lang="tr-TR" dirty="0" err="1" smtClean="0"/>
              <a:t>things</a:t>
            </a:r>
            <a:r>
              <a:rPr lang="tr-TR" dirty="0" smtClean="0"/>
              <a:t>;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- </a:t>
            </a:r>
            <a:r>
              <a:rPr lang="tr-TR" dirty="0" err="1" smtClean="0"/>
              <a:t>Comparison</a:t>
            </a:r>
            <a:r>
              <a:rPr lang="tr-TR" dirty="0" smtClean="0"/>
              <a:t> of </a:t>
            </a:r>
            <a:r>
              <a:rPr lang="tr-TR" dirty="0" err="1" smtClean="0"/>
              <a:t>their</a:t>
            </a:r>
            <a:r>
              <a:rPr lang="tr-TR" dirty="0" smtClean="0"/>
              <a:t> </a:t>
            </a:r>
            <a:r>
              <a:rPr lang="tr-TR" dirty="0" err="1" smtClean="0"/>
              <a:t>outward</a:t>
            </a:r>
            <a:r>
              <a:rPr lang="tr-TR" dirty="0" smtClean="0"/>
              <a:t> </a:t>
            </a:r>
            <a:r>
              <a:rPr lang="tr-TR" dirty="0" err="1" smtClean="0"/>
              <a:t>appearances</a:t>
            </a:r>
            <a:endParaRPr lang="tr-TR" dirty="0" smtClean="0"/>
          </a:p>
          <a:p>
            <a:r>
              <a:rPr lang="tr-TR" dirty="0" smtClean="0"/>
              <a:t>- </a:t>
            </a:r>
            <a:r>
              <a:rPr lang="tr-TR" dirty="0" err="1" smtClean="0"/>
              <a:t>Biochemistry</a:t>
            </a:r>
            <a:r>
              <a:rPr lang="tr-TR" dirty="0" smtClean="0"/>
              <a:t> of </a:t>
            </a:r>
            <a:r>
              <a:rPr lang="tr-TR" dirty="0" err="1" smtClean="0"/>
              <a:t>nutritional</a:t>
            </a:r>
            <a:r>
              <a:rPr lang="tr-TR" dirty="0" smtClean="0"/>
              <a:t> </a:t>
            </a:r>
            <a:r>
              <a:rPr lang="tr-TR" dirty="0" err="1" smtClean="0"/>
              <a:t>requirements</a:t>
            </a:r>
            <a:endParaRPr lang="tr-TR" dirty="0" smtClean="0"/>
          </a:p>
          <a:p>
            <a:r>
              <a:rPr lang="tr-TR" dirty="0" smtClean="0"/>
              <a:t>- </a:t>
            </a:r>
            <a:r>
              <a:rPr lang="tr-TR" dirty="0" err="1" smtClean="0"/>
              <a:t>Genome</a:t>
            </a:r>
            <a:r>
              <a:rPr lang="tr-TR" dirty="0" smtClean="0"/>
              <a:t> </a:t>
            </a:r>
            <a:r>
              <a:rPr lang="tr-TR" dirty="0" err="1" smtClean="0"/>
              <a:t>analysis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282889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The </a:t>
            </a:r>
            <a:r>
              <a:rPr lang="tr-TR" dirty="0" err="1" smtClean="0"/>
              <a:t>tree</a:t>
            </a:r>
            <a:r>
              <a:rPr lang="tr-TR" dirty="0" smtClean="0"/>
              <a:t> of life has 3 </a:t>
            </a:r>
            <a:r>
              <a:rPr lang="tr-TR" dirty="0" err="1" smtClean="0"/>
              <a:t>branches</a:t>
            </a:r>
            <a:r>
              <a:rPr lang="tr-TR" dirty="0" smtClean="0"/>
              <a:t>;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1- </a:t>
            </a:r>
            <a:r>
              <a:rPr lang="tr-TR" dirty="0" err="1" smtClean="0"/>
              <a:t>Archea</a:t>
            </a:r>
            <a:r>
              <a:rPr lang="tr-TR" dirty="0" smtClean="0"/>
              <a:t>                 </a:t>
            </a:r>
          </a:p>
          <a:p>
            <a:r>
              <a:rPr lang="tr-TR" dirty="0" smtClean="0"/>
              <a:t>2- </a:t>
            </a:r>
            <a:r>
              <a:rPr lang="tr-TR" dirty="0" err="1" smtClean="0"/>
              <a:t>Eubacteria</a:t>
            </a:r>
            <a:endParaRPr lang="tr-TR" dirty="0" smtClean="0"/>
          </a:p>
          <a:p>
            <a:r>
              <a:rPr lang="tr-TR" dirty="0" smtClean="0"/>
              <a:t>3- </a:t>
            </a:r>
            <a:r>
              <a:rPr lang="tr-TR" dirty="0" err="1" smtClean="0"/>
              <a:t>Eucaryotes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012723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          ALL LIVING ORGANISMS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PROCARYOTES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 err="1" smtClean="0"/>
              <a:t>Eubacteria</a:t>
            </a:r>
            <a:r>
              <a:rPr lang="tr-TR" dirty="0" smtClean="0"/>
              <a:t> (</a:t>
            </a:r>
            <a:r>
              <a:rPr lang="tr-TR" dirty="0" err="1" smtClean="0"/>
              <a:t>Bacteria</a:t>
            </a:r>
            <a:r>
              <a:rPr lang="tr-TR" dirty="0" smtClean="0"/>
              <a:t>)</a:t>
            </a:r>
          </a:p>
          <a:p>
            <a:r>
              <a:rPr lang="tr-TR" dirty="0" err="1" smtClean="0"/>
              <a:t>Archea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 smtClean="0"/>
              <a:t>EUCARYOTES</a:t>
            </a: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tr-TR" dirty="0" err="1" smtClean="0"/>
              <a:t>Plants</a:t>
            </a:r>
            <a:endParaRPr lang="tr-TR" dirty="0" smtClean="0"/>
          </a:p>
          <a:p>
            <a:r>
              <a:rPr lang="tr-TR" dirty="0" smtClean="0"/>
              <a:t>Animals</a:t>
            </a:r>
          </a:p>
          <a:p>
            <a:r>
              <a:rPr lang="tr-TR" dirty="0" err="1" smtClean="0"/>
              <a:t>Fungi</a:t>
            </a:r>
            <a:endParaRPr lang="tr-TR" dirty="0" smtClean="0"/>
          </a:p>
          <a:p>
            <a:r>
              <a:rPr lang="tr-TR" dirty="0" err="1" smtClean="0"/>
              <a:t>Protista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529687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EUBACTERIA (BACTERIA)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</a:t>
            </a:r>
            <a:r>
              <a:rPr lang="tr-TR" dirty="0" smtClean="0"/>
              <a:t>s </a:t>
            </a:r>
            <a:r>
              <a:rPr lang="tr-TR" dirty="0" err="1" smtClean="0"/>
              <a:t>found</a:t>
            </a:r>
            <a:r>
              <a:rPr lang="tr-TR" dirty="0" smtClean="0"/>
              <a:t> in </a:t>
            </a:r>
            <a:r>
              <a:rPr lang="tr-TR" dirty="0" err="1" smtClean="0"/>
              <a:t>every</a:t>
            </a:r>
            <a:r>
              <a:rPr lang="tr-TR" dirty="0" smtClean="0"/>
              <a:t> </a:t>
            </a:r>
            <a:r>
              <a:rPr lang="tr-TR" dirty="0" err="1" smtClean="0"/>
              <a:t>place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different</a:t>
            </a:r>
            <a:r>
              <a:rPr lang="tr-TR" dirty="0" smtClean="0"/>
              <a:t> </a:t>
            </a:r>
            <a:r>
              <a:rPr lang="tr-TR" dirty="0" err="1" smtClean="0"/>
              <a:t>shapes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038954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ARCHEA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a</a:t>
            </a:r>
            <a:r>
              <a:rPr lang="tr-TR" dirty="0" err="1" smtClean="0"/>
              <a:t>re</a:t>
            </a:r>
            <a:r>
              <a:rPr lang="tr-TR" dirty="0" smtClean="0"/>
              <a:t> </a:t>
            </a:r>
            <a:r>
              <a:rPr lang="tr-TR" dirty="0" err="1" smtClean="0"/>
              <a:t>found</a:t>
            </a:r>
            <a:r>
              <a:rPr lang="tr-TR" dirty="0" smtClean="0"/>
              <a:t> in </a:t>
            </a:r>
            <a:r>
              <a:rPr lang="tr-TR" dirty="0" err="1" smtClean="0"/>
              <a:t>bogs</a:t>
            </a:r>
            <a:r>
              <a:rPr lang="tr-TR" dirty="0" smtClean="0"/>
              <a:t>, </a:t>
            </a:r>
            <a:r>
              <a:rPr lang="tr-TR" dirty="0" err="1" smtClean="0"/>
              <a:t>sewage</a:t>
            </a:r>
            <a:r>
              <a:rPr lang="tr-TR" dirty="0" smtClean="0"/>
              <a:t> </a:t>
            </a:r>
            <a:r>
              <a:rPr lang="tr-TR" dirty="0" err="1" smtClean="0"/>
              <a:t>treatment</a:t>
            </a:r>
            <a:r>
              <a:rPr lang="tr-TR" dirty="0" smtClean="0"/>
              <a:t> </a:t>
            </a:r>
            <a:r>
              <a:rPr lang="tr-TR" dirty="0" err="1" smtClean="0"/>
              <a:t>plants</a:t>
            </a:r>
            <a:r>
              <a:rPr lang="tr-TR" dirty="0" smtClean="0"/>
              <a:t>, </a:t>
            </a:r>
            <a:r>
              <a:rPr lang="tr-TR" dirty="0" err="1" smtClean="0"/>
              <a:t>ocean</a:t>
            </a:r>
            <a:r>
              <a:rPr lang="tr-TR" dirty="0" smtClean="0"/>
              <a:t> </a:t>
            </a:r>
            <a:r>
              <a:rPr lang="tr-TR" dirty="0" err="1" smtClean="0"/>
              <a:t>depts</a:t>
            </a:r>
            <a:r>
              <a:rPr lang="tr-TR" dirty="0" smtClean="0"/>
              <a:t>, salt </a:t>
            </a:r>
            <a:r>
              <a:rPr lang="tr-TR" dirty="0" err="1" smtClean="0"/>
              <a:t>brines</a:t>
            </a:r>
            <a:r>
              <a:rPr lang="tr-TR" dirty="0" smtClean="0"/>
              <a:t>, hot </a:t>
            </a:r>
            <a:r>
              <a:rPr lang="tr-TR" dirty="0" err="1" smtClean="0"/>
              <a:t>acid</a:t>
            </a:r>
            <a:r>
              <a:rPr lang="tr-TR" dirty="0" smtClean="0"/>
              <a:t> </a:t>
            </a:r>
            <a:r>
              <a:rPr lang="tr-TR" dirty="0" err="1" smtClean="0"/>
              <a:t>springs</a:t>
            </a:r>
            <a:r>
              <a:rPr lang="tr-TR" dirty="0" smtClean="0"/>
              <a:t>, </a:t>
            </a:r>
            <a:r>
              <a:rPr lang="tr-TR" dirty="0" err="1" smtClean="0"/>
              <a:t>soils</a:t>
            </a:r>
            <a:r>
              <a:rPr lang="tr-TR" dirty="0" smtClean="0"/>
              <a:t>, </a:t>
            </a:r>
            <a:r>
              <a:rPr lang="tr-TR" dirty="0" err="1" smtClean="0"/>
              <a:t>lakes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even</a:t>
            </a:r>
            <a:r>
              <a:rPr lang="tr-TR" dirty="0" smtClean="0"/>
              <a:t> in </a:t>
            </a:r>
            <a:r>
              <a:rPr lang="tr-TR" dirty="0" err="1" smtClean="0"/>
              <a:t>stomachs</a:t>
            </a:r>
            <a:r>
              <a:rPr lang="tr-TR" dirty="0" smtClean="0"/>
              <a:t> of </a:t>
            </a:r>
            <a:r>
              <a:rPr lang="tr-TR" dirty="0" err="1" smtClean="0"/>
              <a:t>cattle</a:t>
            </a:r>
            <a:r>
              <a:rPr lang="tr-TR" dirty="0" smtClean="0"/>
              <a:t>.</a:t>
            </a:r>
          </a:p>
          <a:p>
            <a:r>
              <a:rPr lang="tr-TR" dirty="0" smtClean="0"/>
              <a:t>At </a:t>
            </a:r>
            <a:r>
              <a:rPr lang="tr-TR" dirty="0" err="1" smtClean="0"/>
              <a:t>molecular</a:t>
            </a:r>
            <a:r>
              <a:rPr lang="tr-TR" dirty="0" smtClean="0"/>
              <a:t> </a:t>
            </a:r>
            <a:r>
              <a:rPr lang="tr-TR" dirty="0" err="1" smtClean="0"/>
              <a:t>level</a:t>
            </a:r>
            <a:r>
              <a:rPr lang="tr-TR" dirty="0" smtClean="0"/>
              <a:t>, </a:t>
            </a:r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similar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eucaryotes</a:t>
            </a:r>
            <a:r>
              <a:rPr lang="tr-TR" dirty="0" smtClean="0"/>
              <a:t> in </a:t>
            </a:r>
            <a:r>
              <a:rPr lang="tr-TR" dirty="0" err="1" smtClean="0"/>
              <a:t>replication</a:t>
            </a:r>
            <a:r>
              <a:rPr lang="tr-TR" dirty="0" smtClean="0"/>
              <a:t>, </a:t>
            </a:r>
            <a:r>
              <a:rPr lang="tr-TR" dirty="0" err="1" smtClean="0"/>
              <a:t>transcription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translation</a:t>
            </a:r>
            <a:r>
              <a:rPr lang="tr-TR" dirty="0" smtClean="0"/>
              <a:t>; but in </a:t>
            </a:r>
            <a:r>
              <a:rPr lang="tr-TR" dirty="0" err="1" smtClean="0"/>
              <a:t>metabolism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energy</a:t>
            </a:r>
            <a:r>
              <a:rPr lang="tr-TR" dirty="0" smtClean="0"/>
              <a:t> </a:t>
            </a:r>
            <a:r>
              <a:rPr lang="tr-TR" dirty="0" err="1" smtClean="0"/>
              <a:t>conversion</a:t>
            </a:r>
            <a:r>
              <a:rPr lang="tr-TR" dirty="0" smtClean="0"/>
              <a:t>, </a:t>
            </a:r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more</a:t>
            </a:r>
            <a:r>
              <a:rPr lang="tr-TR" dirty="0" smtClean="0"/>
              <a:t> </a:t>
            </a:r>
            <a:r>
              <a:rPr lang="tr-TR" dirty="0" err="1" smtClean="0"/>
              <a:t>similar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bacteria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9695601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All</a:t>
            </a:r>
            <a:r>
              <a:rPr lang="tr-TR" dirty="0" smtClean="0"/>
              <a:t> </a:t>
            </a:r>
            <a:r>
              <a:rPr lang="tr-TR" dirty="0" err="1" smtClean="0"/>
              <a:t>organisms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probably</a:t>
            </a:r>
            <a:r>
              <a:rPr lang="tr-TR" dirty="0" smtClean="0"/>
              <a:t> </a:t>
            </a:r>
            <a:r>
              <a:rPr lang="tr-TR" dirty="0" err="1" smtClean="0"/>
              <a:t>evolved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tr-TR" dirty="0" smtClean="0"/>
              <a:t> a </a:t>
            </a:r>
            <a:r>
              <a:rPr lang="tr-TR" dirty="0" err="1" smtClean="0"/>
              <a:t>single</a:t>
            </a:r>
            <a:r>
              <a:rPr lang="tr-TR" dirty="0" smtClean="0"/>
              <a:t> </a:t>
            </a:r>
            <a:r>
              <a:rPr lang="tr-TR" dirty="0" err="1" smtClean="0"/>
              <a:t>celled</a:t>
            </a:r>
            <a:r>
              <a:rPr lang="tr-TR" dirty="0" smtClean="0"/>
              <a:t> </a:t>
            </a:r>
            <a:r>
              <a:rPr lang="tr-TR" dirty="0" err="1" smtClean="0"/>
              <a:t>progenitor</a:t>
            </a:r>
            <a:r>
              <a:rPr lang="tr-TR" dirty="0" smtClean="0"/>
              <a:t>;</a:t>
            </a:r>
            <a:endParaRPr lang="tr-TR" dirty="0"/>
          </a:p>
        </p:txBody>
      </p:sp>
      <p:pic>
        <p:nvPicPr>
          <p:cNvPr id="4" name="3 İçerik Yer Tutucusu" descr="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7973" y="2092840"/>
            <a:ext cx="4088524" cy="4150304"/>
          </a:xfrm>
        </p:spPr>
      </p:pic>
      <p:pic>
        <p:nvPicPr>
          <p:cNvPr id="5" name="4 Resim" descr="8 e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497" y="2112580"/>
            <a:ext cx="4003062" cy="4130564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9050755" y="2934929"/>
            <a:ext cx="3141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/>
              <a:t>Fig.7: </a:t>
            </a:r>
            <a:r>
              <a:rPr lang="tr-TR" sz="2400" dirty="0" err="1" smtClean="0"/>
              <a:t>Ancesteral</a:t>
            </a:r>
            <a:r>
              <a:rPr lang="tr-TR" sz="2400" dirty="0" smtClean="0"/>
              <a:t> Cell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xmlns="" val="25762329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Figure</a:t>
            </a:r>
            <a:r>
              <a:rPr lang="tr-TR" dirty="0" smtClean="0"/>
              <a:t> 8: </a:t>
            </a:r>
            <a:r>
              <a:rPr lang="tr-TR" dirty="0" err="1"/>
              <a:t>A</a:t>
            </a:r>
            <a:r>
              <a:rPr lang="tr-TR" dirty="0" err="1" smtClean="0"/>
              <a:t>nother</a:t>
            </a:r>
            <a:r>
              <a:rPr lang="tr-TR" dirty="0" smtClean="0"/>
              <a:t> </a:t>
            </a:r>
            <a:r>
              <a:rPr lang="tr-TR" dirty="0" err="1" smtClean="0"/>
              <a:t>appearance</a:t>
            </a:r>
            <a:r>
              <a:rPr lang="tr-TR" dirty="0" smtClean="0"/>
              <a:t>,</a:t>
            </a:r>
            <a:endParaRPr lang="tr-TR" dirty="0"/>
          </a:p>
        </p:txBody>
      </p:sp>
      <p:pic>
        <p:nvPicPr>
          <p:cNvPr id="4" name="3 İçerik Yer Tutucusu" descr="9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007476"/>
            <a:ext cx="9147941" cy="4850524"/>
          </a:xfrm>
        </p:spPr>
      </p:pic>
      <p:pic>
        <p:nvPicPr>
          <p:cNvPr id="5" name="4 Resim" descr="9-e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995" y="2007476"/>
            <a:ext cx="3077005" cy="485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96554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r>
              <a:rPr lang="tr-TR" dirty="0" err="1" smtClean="0"/>
              <a:t>Translation</a:t>
            </a:r>
            <a:r>
              <a:rPr lang="tr-TR" dirty="0" smtClean="0"/>
              <a:t> (RNA ------ Protein)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            is  FUNDAMENTAL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all</a:t>
            </a:r>
            <a:r>
              <a:rPr lang="tr-TR" dirty="0" smtClean="0"/>
              <a:t> </a:t>
            </a:r>
            <a:r>
              <a:rPr lang="tr-TR" dirty="0" err="1" smtClean="0"/>
              <a:t>living</a:t>
            </a:r>
            <a:r>
              <a:rPr lang="tr-TR" dirty="0" smtClean="0"/>
              <a:t> </a:t>
            </a:r>
            <a:r>
              <a:rPr lang="tr-TR" dirty="0" err="1" smtClean="0"/>
              <a:t>things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</a:t>
            </a:r>
            <a:r>
              <a:rPr lang="tr-TR" dirty="0" err="1" smtClean="0"/>
              <a:t>reason</a:t>
            </a:r>
            <a:r>
              <a:rPr lang="tr-TR" dirty="0" smtClean="0"/>
              <a:t>, </a:t>
            </a:r>
            <a:r>
              <a:rPr lang="tr-TR" dirty="0" err="1" smtClean="0"/>
              <a:t>rRNA</a:t>
            </a:r>
            <a:r>
              <a:rPr lang="tr-TR" dirty="0" smtClean="0"/>
              <a:t> 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ribosome</a:t>
            </a:r>
            <a:r>
              <a:rPr lang="tr-TR" dirty="0" smtClean="0"/>
              <a:t> is </a:t>
            </a:r>
            <a:r>
              <a:rPr lang="tr-TR" dirty="0" err="1" smtClean="0"/>
              <a:t>highly</a:t>
            </a:r>
            <a:r>
              <a:rPr lang="tr-TR" dirty="0" smtClean="0"/>
              <a:t> </a:t>
            </a:r>
            <a:r>
              <a:rPr lang="tr-TR" dirty="0" err="1" smtClean="0"/>
              <a:t>conserved</a:t>
            </a:r>
            <a:r>
              <a:rPr lang="tr-TR" dirty="0" smtClean="0"/>
              <a:t> </a:t>
            </a:r>
            <a:r>
              <a:rPr lang="tr-TR" dirty="0" err="1" smtClean="0"/>
              <a:t>during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evolution</a:t>
            </a:r>
            <a:r>
              <a:rPr lang="tr-TR" dirty="0" smtClean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199795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genome</a:t>
            </a:r>
            <a:r>
              <a:rPr lang="tr-TR" dirty="0" smtClean="0"/>
              <a:t> </a:t>
            </a:r>
            <a:r>
              <a:rPr lang="tr-TR" dirty="0" err="1" smtClean="0"/>
              <a:t>analysis</a:t>
            </a:r>
            <a:r>
              <a:rPr lang="tr-TR" dirty="0" smtClean="0"/>
              <a:t> </a:t>
            </a:r>
            <a:r>
              <a:rPr lang="tr-TR" dirty="0" err="1" smtClean="0"/>
              <a:t>shows</a:t>
            </a:r>
            <a:r>
              <a:rPr lang="tr-TR" dirty="0" smtClean="0"/>
              <a:t>;</a:t>
            </a:r>
            <a:endParaRPr lang="tr-TR" dirty="0"/>
          </a:p>
        </p:txBody>
      </p:sp>
      <p:pic>
        <p:nvPicPr>
          <p:cNvPr id="4" name="3 İçerik Yer Tutucusu" descr="1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196662"/>
            <a:ext cx="8366233" cy="3678620"/>
          </a:xfrm>
        </p:spPr>
      </p:pic>
      <p:pic>
        <p:nvPicPr>
          <p:cNvPr id="5" name="4 Resim" descr="10 e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7255" y="2196662"/>
            <a:ext cx="3804745" cy="3678621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1076632" y="5976168"/>
            <a:ext cx="80650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err="1" smtClean="0">
                <a:solidFill>
                  <a:schemeClr val="bg1"/>
                </a:solidFill>
              </a:rPr>
              <a:t>Figure</a:t>
            </a:r>
            <a:r>
              <a:rPr lang="tr-TR" sz="2800" dirty="0" smtClean="0">
                <a:solidFill>
                  <a:schemeClr val="bg1"/>
                </a:solidFill>
              </a:rPr>
              <a:t> 9: </a:t>
            </a:r>
            <a:r>
              <a:rPr lang="tr-TR" sz="2800" dirty="0" err="1" smtClean="0">
                <a:solidFill>
                  <a:schemeClr val="bg1"/>
                </a:solidFill>
              </a:rPr>
              <a:t>Conservation</a:t>
            </a:r>
            <a:r>
              <a:rPr lang="tr-TR" sz="2800" dirty="0" smtClean="0">
                <a:solidFill>
                  <a:schemeClr val="bg1"/>
                </a:solidFill>
              </a:rPr>
              <a:t> of gene in a </a:t>
            </a:r>
            <a:r>
              <a:rPr lang="tr-TR" sz="2800" dirty="0" err="1" smtClean="0">
                <a:solidFill>
                  <a:schemeClr val="bg1"/>
                </a:solidFill>
              </a:rPr>
              <a:t>part</a:t>
            </a:r>
            <a:r>
              <a:rPr lang="tr-TR" sz="2800" dirty="0" smtClean="0">
                <a:solidFill>
                  <a:schemeClr val="bg1"/>
                </a:solidFill>
              </a:rPr>
              <a:t> of </a:t>
            </a:r>
            <a:r>
              <a:rPr lang="tr-TR" sz="2800" dirty="0" err="1" smtClean="0">
                <a:solidFill>
                  <a:schemeClr val="bg1"/>
                </a:solidFill>
              </a:rPr>
              <a:t>rRNA</a:t>
            </a:r>
            <a:endParaRPr lang="tr-T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8248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In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investigation</a:t>
            </a:r>
            <a:r>
              <a:rPr lang="tr-TR" dirty="0" smtClean="0"/>
              <a:t> of </a:t>
            </a:r>
            <a:r>
              <a:rPr lang="tr-TR" dirty="0" err="1" smtClean="0"/>
              <a:t>evolutinary</a:t>
            </a:r>
            <a:r>
              <a:rPr lang="tr-TR" dirty="0" smtClean="0"/>
              <a:t> </a:t>
            </a:r>
            <a:r>
              <a:rPr lang="tr-TR" dirty="0" err="1" smtClean="0"/>
              <a:t>relationship</a:t>
            </a:r>
            <a:r>
              <a:rPr lang="tr-TR" dirty="0"/>
              <a:t>;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genome</a:t>
            </a:r>
            <a:r>
              <a:rPr lang="tr-TR" dirty="0" smtClean="0"/>
              <a:t> </a:t>
            </a:r>
            <a:r>
              <a:rPr lang="tr-TR" dirty="0" err="1" smtClean="0"/>
              <a:t>analysis</a:t>
            </a:r>
            <a:r>
              <a:rPr lang="tr-TR" dirty="0" smtClean="0"/>
              <a:t> is;</a:t>
            </a:r>
          </a:p>
          <a:p>
            <a:endParaRPr lang="tr-TR" dirty="0"/>
          </a:p>
          <a:p>
            <a:pPr>
              <a:buFontTx/>
              <a:buChar char="-"/>
            </a:pPr>
            <a:r>
              <a:rPr lang="tr-TR" dirty="0" err="1" smtClean="0"/>
              <a:t>Simpler</a:t>
            </a:r>
            <a:endParaRPr lang="tr-TR" dirty="0" smtClean="0"/>
          </a:p>
          <a:p>
            <a:pPr>
              <a:buFontTx/>
              <a:buChar char="-"/>
            </a:pPr>
            <a:r>
              <a:rPr lang="tr-TR" dirty="0" err="1" smtClean="0"/>
              <a:t>More</a:t>
            </a:r>
            <a:r>
              <a:rPr lang="tr-TR" dirty="0" smtClean="0"/>
              <a:t> </a:t>
            </a:r>
            <a:r>
              <a:rPr lang="tr-TR" dirty="0" err="1" smtClean="0"/>
              <a:t>direct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- </a:t>
            </a:r>
            <a:r>
              <a:rPr lang="tr-TR" dirty="0" err="1" smtClean="0"/>
              <a:t>Powerful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595191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EUCARYOTES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Have</a:t>
            </a:r>
            <a:r>
              <a:rPr lang="tr-TR" dirty="0" smtClean="0"/>
              <a:t> 3-30 </a:t>
            </a:r>
            <a:r>
              <a:rPr lang="tr-TR" dirty="0" err="1" smtClean="0"/>
              <a:t>times</a:t>
            </a:r>
            <a:r>
              <a:rPr lang="tr-TR" dirty="0" smtClean="0"/>
              <a:t> </a:t>
            </a:r>
            <a:r>
              <a:rPr lang="tr-TR" dirty="0" err="1" smtClean="0"/>
              <a:t>more</a:t>
            </a:r>
            <a:r>
              <a:rPr lang="tr-TR" dirty="0" smtClean="0"/>
              <a:t> </a:t>
            </a:r>
            <a:r>
              <a:rPr lang="tr-TR" dirty="0" err="1" smtClean="0"/>
              <a:t>genes</a:t>
            </a:r>
            <a:r>
              <a:rPr lang="tr-TR" dirty="0" smtClean="0"/>
              <a:t> </a:t>
            </a:r>
            <a:r>
              <a:rPr lang="tr-TR" dirty="0" err="1" smtClean="0"/>
              <a:t>than</a:t>
            </a:r>
            <a:r>
              <a:rPr lang="tr-TR" dirty="0" smtClean="0"/>
              <a:t> </a:t>
            </a:r>
            <a:r>
              <a:rPr lang="tr-TR" dirty="0" err="1" smtClean="0"/>
              <a:t>procaryotes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  </a:t>
            </a:r>
            <a:r>
              <a:rPr lang="tr-TR" dirty="0" err="1" smtClean="0"/>
              <a:t>and</a:t>
            </a:r>
            <a:endParaRPr lang="tr-TR" dirty="0" smtClean="0"/>
          </a:p>
          <a:p>
            <a:r>
              <a:rPr lang="tr-TR" dirty="0" err="1" smtClean="0"/>
              <a:t>More</a:t>
            </a:r>
            <a:r>
              <a:rPr lang="tr-TR" dirty="0" smtClean="0"/>
              <a:t> </a:t>
            </a:r>
            <a:r>
              <a:rPr lang="tr-TR" dirty="0" err="1" smtClean="0"/>
              <a:t>than</a:t>
            </a:r>
            <a:r>
              <a:rPr lang="tr-TR" dirty="0" smtClean="0"/>
              <a:t>  </a:t>
            </a:r>
            <a:r>
              <a:rPr lang="tr-TR" dirty="0" err="1" smtClean="0"/>
              <a:t>thousands</a:t>
            </a:r>
            <a:r>
              <a:rPr lang="tr-TR" dirty="0" smtClean="0"/>
              <a:t> of </a:t>
            </a:r>
            <a:r>
              <a:rPr lang="tr-TR" dirty="0" err="1" smtClean="0"/>
              <a:t>non-coding</a:t>
            </a:r>
            <a:r>
              <a:rPr lang="tr-TR" dirty="0" smtClean="0"/>
              <a:t> DNA </a:t>
            </a:r>
            <a:r>
              <a:rPr lang="tr-TR" dirty="0" err="1" smtClean="0"/>
              <a:t>than</a:t>
            </a:r>
            <a:r>
              <a:rPr lang="tr-TR" dirty="0" smtClean="0"/>
              <a:t> </a:t>
            </a:r>
            <a:r>
              <a:rPr lang="tr-TR" dirty="0" err="1" smtClean="0"/>
              <a:t>procaryotes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r>
              <a:rPr lang="tr-TR" dirty="0" smtClean="0"/>
              <a:t>But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development</a:t>
            </a:r>
            <a:r>
              <a:rPr lang="tr-TR" dirty="0" smtClean="0"/>
              <a:t>, </a:t>
            </a:r>
            <a:r>
              <a:rPr lang="tr-TR" dirty="0" err="1" smtClean="0"/>
              <a:t>some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important</a:t>
            </a:r>
            <a:r>
              <a:rPr lang="tr-TR" dirty="0" smtClean="0"/>
              <a:t> </a:t>
            </a:r>
            <a:r>
              <a:rPr lang="tr-TR" dirty="0" err="1" smtClean="0"/>
              <a:t>genes</a:t>
            </a:r>
            <a:r>
              <a:rPr lang="tr-TR" dirty="0" smtClean="0"/>
              <a:t> </a:t>
            </a:r>
            <a:r>
              <a:rPr lang="tr-TR" dirty="0" err="1" smtClean="0"/>
              <a:t>especially</a:t>
            </a:r>
            <a:r>
              <a:rPr lang="tr-TR" dirty="0" smtClean="0"/>
              <a:t> </a:t>
            </a:r>
            <a:r>
              <a:rPr lang="tr-TR" dirty="0" err="1" smtClean="0"/>
              <a:t>related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basic</a:t>
            </a:r>
            <a:r>
              <a:rPr lang="tr-TR" dirty="0" smtClean="0"/>
              <a:t> </a:t>
            </a:r>
            <a:r>
              <a:rPr lang="tr-TR" dirty="0" err="1" smtClean="0"/>
              <a:t>metabolic</a:t>
            </a:r>
            <a:r>
              <a:rPr lang="tr-TR" dirty="0" smtClean="0"/>
              <a:t> </a:t>
            </a:r>
            <a:r>
              <a:rPr lang="tr-TR" dirty="0" err="1" smtClean="0"/>
              <a:t>functions</a:t>
            </a:r>
            <a:r>
              <a:rPr lang="tr-TR" dirty="0" smtClean="0"/>
              <a:t> 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conserved</a:t>
            </a:r>
            <a:r>
              <a:rPr lang="tr-TR" dirty="0" smtClean="0"/>
              <a:t> </a:t>
            </a:r>
            <a:r>
              <a:rPr lang="tr-TR" dirty="0" err="1" smtClean="0"/>
              <a:t>during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evolution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643804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Figure</a:t>
            </a:r>
            <a:r>
              <a:rPr lang="tr-TR" dirty="0" smtClean="0"/>
              <a:t> 10: </a:t>
            </a:r>
            <a:r>
              <a:rPr lang="tr-TR" dirty="0" err="1" smtClean="0"/>
              <a:t>Genome</a:t>
            </a:r>
            <a:r>
              <a:rPr lang="tr-TR" dirty="0" smtClean="0"/>
              <a:t> size of </a:t>
            </a:r>
            <a:r>
              <a:rPr lang="tr-TR" dirty="0" err="1" smtClean="0"/>
              <a:t>some</a:t>
            </a:r>
            <a:r>
              <a:rPr lang="tr-TR" dirty="0" smtClean="0"/>
              <a:t> </a:t>
            </a:r>
            <a:r>
              <a:rPr lang="tr-TR" dirty="0" err="1" smtClean="0"/>
              <a:t>organisms</a:t>
            </a:r>
            <a:endParaRPr lang="tr-TR" dirty="0"/>
          </a:p>
        </p:txBody>
      </p:sp>
      <p:pic>
        <p:nvPicPr>
          <p:cNvPr id="4" name="3 İçerik Yer Tutucusu" descr="1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6153" y="2063531"/>
            <a:ext cx="6393716" cy="4464734"/>
          </a:xfrm>
        </p:spPr>
      </p:pic>
    </p:spTree>
    <p:extLst>
      <p:ext uri="{BB962C8B-B14F-4D97-AF65-F5344CB8AC3E}">
        <p14:creationId xmlns:p14="http://schemas.microsoft.com/office/powerpoint/2010/main" xmlns="" val="42244839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    THE CHANGES IN THE GENOME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nucleotide</a:t>
            </a:r>
            <a:r>
              <a:rPr lang="tr-TR" dirty="0" smtClean="0"/>
              <a:t> </a:t>
            </a:r>
            <a:r>
              <a:rPr lang="tr-TR" dirty="0" err="1" smtClean="0"/>
              <a:t>sequence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genome</a:t>
            </a:r>
            <a:r>
              <a:rPr lang="tr-TR" dirty="0" smtClean="0"/>
              <a:t> can </a:t>
            </a:r>
            <a:r>
              <a:rPr lang="tr-TR" dirty="0" err="1" smtClean="0"/>
              <a:t>change</a:t>
            </a:r>
            <a:r>
              <a:rPr lang="tr-TR" dirty="0" smtClean="0"/>
              <a:t> </a:t>
            </a:r>
            <a:r>
              <a:rPr lang="tr-TR" dirty="0" err="1" smtClean="0"/>
              <a:t>due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random</a:t>
            </a:r>
            <a:r>
              <a:rPr lang="tr-TR" dirty="0" smtClean="0"/>
              <a:t> </a:t>
            </a:r>
            <a:r>
              <a:rPr lang="tr-TR" dirty="0" err="1" smtClean="0"/>
              <a:t>accidents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errors</a:t>
            </a:r>
            <a:r>
              <a:rPr lang="tr-TR" dirty="0"/>
              <a:t>.</a:t>
            </a:r>
            <a:endParaRPr lang="tr-TR" dirty="0" smtClean="0"/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changes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genome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organisms</a:t>
            </a:r>
            <a:r>
              <a:rPr lang="tr-TR" dirty="0" smtClean="0"/>
              <a:t> </a:t>
            </a:r>
            <a:r>
              <a:rPr lang="tr-TR" dirty="0" err="1" smtClean="0"/>
              <a:t>may</a:t>
            </a:r>
            <a:r>
              <a:rPr lang="tr-TR" dirty="0" smtClean="0"/>
              <a:t> be </a:t>
            </a:r>
            <a:r>
              <a:rPr lang="tr-TR" dirty="0" err="1" smtClean="0"/>
              <a:t>beneficial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</a:t>
            </a:r>
            <a:r>
              <a:rPr lang="tr-TR" dirty="0" err="1" smtClean="0"/>
              <a:t>gives</a:t>
            </a:r>
            <a:r>
              <a:rPr lang="tr-TR" dirty="0" smtClean="0"/>
              <a:t> </a:t>
            </a:r>
            <a:r>
              <a:rPr lang="tr-TR" dirty="0" err="1" smtClean="0"/>
              <a:t>them</a:t>
            </a:r>
            <a:r>
              <a:rPr lang="tr-TR" dirty="0" smtClean="0"/>
              <a:t> </a:t>
            </a:r>
            <a:r>
              <a:rPr lang="tr-TR" dirty="0" err="1" smtClean="0"/>
              <a:t>advantage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survive</a:t>
            </a:r>
            <a:r>
              <a:rPr lang="tr-TR" dirty="0" smtClean="0"/>
              <a:t> (Natural </a:t>
            </a:r>
            <a:r>
              <a:rPr lang="tr-TR" dirty="0" err="1" smtClean="0"/>
              <a:t>selection</a:t>
            </a:r>
            <a:r>
              <a:rPr lang="tr-TR" dirty="0" smtClean="0"/>
              <a:t>)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may</a:t>
            </a:r>
            <a:r>
              <a:rPr lang="tr-TR" dirty="0" smtClean="0"/>
              <a:t> </a:t>
            </a:r>
            <a:r>
              <a:rPr lang="tr-TR" dirty="0" err="1" smtClean="0"/>
              <a:t>cause</a:t>
            </a:r>
            <a:r>
              <a:rPr lang="tr-TR" dirty="0" smtClean="0"/>
              <a:t> </a:t>
            </a:r>
            <a:r>
              <a:rPr lang="tr-TR" dirty="0" err="1" smtClean="0"/>
              <a:t>serious</a:t>
            </a:r>
            <a:r>
              <a:rPr lang="tr-TR" dirty="0" smtClean="0"/>
              <a:t> </a:t>
            </a:r>
            <a:r>
              <a:rPr lang="tr-TR" dirty="0" err="1" smtClean="0"/>
              <a:t>damage</a:t>
            </a:r>
            <a:r>
              <a:rPr lang="tr-TR" dirty="0" smtClean="0"/>
              <a:t> (</a:t>
            </a:r>
            <a:r>
              <a:rPr lang="tr-TR" dirty="0" err="1" smtClean="0"/>
              <a:t>Mutation</a:t>
            </a:r>
            <a:r>
              <a:rPr lang="tr-TR" dirty="0" smtClean="0"/>
              <a:t>).</a:t>
            </a:r>
          </a:p>
          <a:p>
            <a:pPr marL="0" indent="0">
              <a:buNone/>
            </a:pPr>
            <a:r>
              <a:rPr lang="tr-TR" dirty="0" smtClean="0"/>
              <a:t>                                        AND….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Through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repetition</a:t>
            </a:r>
            <a:r>
              <a:rPr lang="tr-TR" dirty="0" smtClean="0"/>
              <a:t> of </a:t>
            </a:r>
            <a:r>
              <a:rPr lang="tr-TR" dirty="0" err="1" smtClean="0"/>
              <a:t>mutation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natural</a:t>
            </a:r>
            <a:r>
              <a:rPr lang="tr-TR" dirty="0" smtClean="0"/>
              <a:t> </a:t>
            </a:r>
            <a:r>
              <a:rPr lang="tr-TR" dirty="0" err="1" smtClean="0"/>
              <a:t>selection</a:t>
            </a:r>
            <a:r>
              <a:rPr lang="tr-TR" dirty="0" smtClean="0"/>
              <a:t>;</a:t>
            </a:r>
          </a:p>
          <a:p>
            <a:pPr marL="0" indent="0">
              <a:buNone/>
            </a:pPr>
            <a:r>
              <a:rPr lang="tr-TR" dirty="0" smtClean="0"/>
              <a:t>                              ORGANISMS EVOLVE.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8194503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Some</a:t>
            </a:r>
            <a:r>
              <a:rPr lang="tr-TR" dirty="0" smtClean="0"/>
              <a:t> </a:t>
            </a:r>
            <a:r>
              <a:rPr lang="tr-TR" dirty="0" err="1" smtClean="0"/>
              <a:t>parts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GENE;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err="1" smtClean="0"/>
              <a:t>that</a:t>
            </a:r>
            <a:r>
              <a:rPr lang="tr-TR" dirty="0" smtClean="0"/>
              <a:t> </a:t>
            </a:r>
            <a:r>
              <a:rPr lang="tr-TR" dirty="0" err="1" smtClean="0"/>
              <a:t>does</a:t>
            </a:r>
            <a:r>
              <a:rPr lang="tr-TR" dirty="0" smtClean="0"/>
              <a:t> not </a:t>
            </a:r>
            <a:r>
              <a:rPr lang="tr-TR" dirty="0" err="1" smtClean="0"/>
              <a:t>code</a:t>
            </a:r>
            <a:r>
              <a:rPr lang="tr-TR" dirty="0" smtClean="0"/>
              <a:t> a protein can </a:t>
            </a:r>
            <a:r>
              <a:rPr lang="tr-TR" dirty="0" err="1"/>
              <a:t>c</a:t>
            </a:r>
            <a:r>
              <a:rPr lang="tr-TR" dirty="0" err="1" smtClean="0"/>
              <a:t>hange</a:t>
            </a:r>
            <a:r>
              <a:rPr lang="tr-TR" dirty="0" smtClean="0"/>
              <a:t> </a:t>
            </a:r>
            <a:r>
              <a:rPr lang="tr-TR" dirty="0" err="1" smtClean="0"/>
              <a:t>more</a:t>
            </a:r>
            <a:r>
              <a:rPr lang="tr-TR" dirty="0" smtClean="0"/>
              <a:t> </a:t>
            </a:r>
            <a:r>
              <a:rPr lang="tr-TR" dirty="0" err="1" smtClean="0"/>
              <a:t>rapidly</a:t>
            </a:r>
            <a:r>
              <a:rPr lang="tr-TR" dirty="0" smtClean="0"/>
              <a:t>, </a:t>
            </a:r>
            <a:r>
              <a:rPr lang="tr-TR" dirty="0" err="1" smtClean="0"/>
              <a:t>than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     </a:t>
            </a:r>
            <a:r>
              <a:rPr lang="tr-TR" dirty="0" err="1" smtClean="0"/>
              <a:t>parts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</a:t>
            </a:r>
            <a:r>
              <a:rPr lang="tr-TR" dirty="0" err="1" smtClean="0"/>
              <a:t>code</a:t>
            </a:r>
            <a:r>
              <a:rPr lang="tr-TR" dirty="0" smtClean="0"/>
              <a:t> </a:t>
            </a:r>
            <a:r>
              <a:rPr lang="tr-TR" dirty="0" err="1" smtClean="0"/>
              <a:t>essential</a:t>
            </a:r>
            <a:r>
              <a:rPr lang="tr-TR" dirty="0" smtClean="0"/>
              <a:t> </a:t>
            </a:r>
            <a:r>
              <a:rPr lang="tr-TR" dirty="0" err="1" smtClean="0"/>
              <a:t>proteins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organisms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r>
              <a:rPr lang="tr-TR" dirty="0" smtClean="0"/>
              <a:t>As a </a:t>
            </a:r>
            <a:r>
              <a:rPr lang="tr-TR" dirty="0" err="1" smtClean="0"/>
              <a:t>result</a:t>
            </a:r>
            <a:r>
              <a:rPr lang="tr-TR" dirty="0" smtClean="0"/>
              <a:t>;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latter</a:t>
            </a:r>
            <a:r>
              <a:rPr lang="tr-TR" dirty="0" smtClean="0"/>
              <a:t> GENES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higly</a:t>
            </a:r>
            <a:r>
              <a:rPr lang="tr-TR" dirty="0" smtClean="0"/>
              <a:t> </a:t>
            </a:r>
            <a:r>
              <a:rPr lang="tr-TR" dirty="0" err="1" smtClean="0"/>
              <a:t>conserved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recognizable</a:t>
            </a:r>
            <a:r>
              <a:rPr lang="tr-TR" dirty="0" smtClean="0"/>
              <a:t> in </a:t>
            </a:r>
            <a:r>
              <a:rPr lang="tr-TR" dirty="0" err="1" smtClean="0"/>
              <a:t>all</a:t>
            </a:r>
            <a:r>
              <a:rPr lang="tr-TR" dirty="0" smtClean="0"/>
              <a:t> </a:t>
            </a:r>
            <a:r>
              <a:rPr lang="tr-TR" dirty="0" err="1" smtClean="0"/>
              <a:t>living</a:t>
            </a:r>
            <a:r>
              <a:rPr lang="tr-TR" dirty="0" smtClean="0"/>
              <a:t> </a:t>
            </a:r>
            <a:r>
              <a:rPr lang="tr-TR" dirty="0" err="1" smtClean="0"/>
              <a:t>species</a:t>
            </a:r>
            <a:r>
              <a:rPr lang="tr-TR" dirty="0" smtClean="0"/>
              <a:t>, </a:t>
            </a:r>
            <a:r>
              <a:rPr lang="tr-TR" dirty="0" err="1" smtClean="0"/>
              <a:t>during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evolutionary</a:t>
            </a:r>
            <a:r>
              <a:rPr lang="tr-TR" dirty="0" smtClean="0"/>
              <a:t> time of 3.5 </a:t>
            </a:r>
            <a:r>
              <a:rPr lang="tr-TR" dirty="0" err="1" smtClean="0"/>
              <a:t>billion</a:t>
            </a:r>
            <a:r>
              <a:rPr lang="tr-TR" dirty="0" smtClean="0"/>
              <a:t> </a:t>
            </a:r>
            <a:r>
              <a:rPr lang="tr-TR" dirty="0" err="1" smtClean="0"/>
              <a:t>years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374757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example</a:t>
            </a:r>
            <a:r>
              <a:rPr lang="tr-TR" dirty="0" smtClean="0"/>
              <a:t>;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dirty="0" err="1" smtClean="0"/>
              <a:t>rRNA</a:t>
            </a:r>
            <a:r>
              <a:rPr lang="tr-TR" sz="3200" dirty="0" smtClean="0"/>
              <a:t> of </a:t>
            </a:r>
            <a:r>
              <a:rPr lang="tr-TR" sz="3200" dirty="0" err="1" smtClean="0"/>
              <a:t>ribosome</a:t>
            </a:r>
            <a:r>
              <a:rPr lang="tr-TR" sz="3200" dirty="0" smtClean="0"/>
              <a:t> is </a:t>
            </a:r>
            <a:r>
              <a:rPr lang="tr-TR" sz="3200" dirty="0" err="1" smtClean="0"/>
              <a:t>universal</a:t>
            </a:r>
            <a:r>
              <a:rPr lang="tr-TR" sz="3200" dirty="0" smtClean="0"/>
              <a:t> in </a:t>
            </a:r>
            <a:r>
              <a:rPr lang="tr-TR" sz="3200" dirty="0" err="1" smtClean="0"/>
              <a:t>many</a:t>
            </a:r>
            <a:r>
              <a:rPr lang="tr-TR" sz="3200" dirty="0" smtClean="0"/>
              <a:t> </a:t>
            </a:r>
            <a:r>
              <a:rPr lang="tr-TR" sz="3200" dirty="0" err="1" smtClean="0"/>
              <a:t>living</a:t>
            </a:r>
            <a:r>
              <a:rPr lang="tr-TR" sz="3200" dirty="0" smtClean="0"/>
              <a:t> </a:t>
            </a:r>
            <a:r>
              <a:rPr lang="tr-TR" sz="3200" dirty="0" err="1" smtClean="0"/>
              <a:t>things</a:t>
            </a:r>
            <a:r>
              <a:rPr lang="tr-TR" sz="3200" dirty="0" smtClean="0"/>
              <a:t> </a:t>
            </a:r>
            <a:r>
              <a:rPr lang="tr-TR" sz="3200" dirty="0" err="1" smtClean="0"/>
              <a:t>such</a:t>
            </a:r>
            <a:r>
              <a:rPr lang="tr-TR" sz="3200" dirty="0" smtClean="0"/>
              <a:t> as; Human, ,</a:t>
            </a:r>
            <a:r>
              <a:rPr lang="tr-TR" sz="3200" dirty="0" err="1" smtClean="0"/>
              <a:t>E.coli</a:t>
            </a:r>
            <a:r>
              <a:rPr lang="tr-TR" sz="3200" dirty="0" smtClean="0"/>
              <a:t> </a:t>
            </a:r>
            <a:r>
              <a:rPr lang="tr-TR" sz="3200" dirty="0" err="1" smtClean="0"/>
              <a:t>and</a:t>
            </a:r>
            <a:r>
              <a:rPr lang="tr-TR" sz="3200" dirty="0" smtClean="0"/>
              <a:t> </a:t>
            </a:r>
            <a:r>
              <a:rPr lang="tr-TR" sz="3200" dirty="0" err="1" smtClean="0"/>
              <a:t>Methanococcus</a:t>
            </a:r>
            <a:r>
              <a:rPr lang="tr-TR" sz="3200" dirty="0" smtClean="0"/>
              <a:t> as </a:t>
            </a:r>
            <a:r>
              <a:rPr lang="tr-TR" sz="3200" dirty="0" err="1" smtClean="0"/>
              <a:t>the</a:t>
            </a:r>
            <a:r>
              <a:rPr lang="tr-TR" sz="3200" dirty="0" smtClean="0"/>
              <a:t> </a:t>
            </a:r>
            <a:r>
              <a:rPr lang="tr-TR" sz="3200" dirty="0" err="1" smtClean="0"/>
              <a:t>translation</a:t>
            </a:r>
            <a:r>
              <a:rPr lang="tr-TR" sz="3200" dirty="0" smtClean="0"/>
              <a:t> of RNA </a:t>
            </a:r>
            <a:r>
              <a:rPr lang="tr-TR" sz="3200" dirty="0" err="1" smtClean="0"/>
              <a:t>to</a:t>
            </a:r>
            <a:r>
              <a:rPr lang="tr-TR" sz="3200" dirty="0" smtClean="0"/>
              <a:t> protein is an </a:t>
            </a:r>
            <a:r>
              <a:rPr lang="tr-TR" sz="3200" dirty="0" err="1" smtClean="0"/>
              <a:t>essential</a:t>
            </a:r>
            <a:r>
              <a:rPr lang="tr-TR" sz="3200" dirty="0" smtClean="0"/>
              <a:t> </a:t>
            </a:r>
            <a:r>
              <a:rPr lang="tr-TR" sz="3200" dirty="0" err="1" smtClean="0"/>
              <a:t>function</a:t>
            </a:r>
            <a:r>
              <a:rPr lang="tr-TR" sz="3200" dirty="0" smtClean="0"/>
              <a:t> in </a:t>
            </a:r>
            <a:r>
              <a:rPr lang="tr-TR" sz="3200" dirty="0" err="1" smtClean="0"/>
              <a:t>living</a:t>
            </a:r>
            <a:r>
              <a:rPr lang="tr-TR" sz="3200" dirty="0" smtClean="0"/>
              <a:t> </a:t>
            </a:r>
            <a:r>
              <a:rPr lang="tr-TR" sz="3200" dirty="0" err="1" smtClean="0"/>
              <a:t>organisms</a:t>
            </a:r>
            <a:r>
              <a:rPr lang="tr-TR" sz="3200" dirty="0" smtClean="0"/>
              <a:t>.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xmlns="" val="3872565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An </a:t>
            </a:r>
            <a:r>
              <a:rPr lang="tr-TR" dirty="0" err="1" smtClean="0"/>
              <a:t>example</a:t>
            </a:r>
            <a:r>
              <a:rPr lang="tr-TR" dirty="0" smtClean="0"/>
              <a:t> of a </a:t>
            </a:r>
            <a:r>
              <a:rPr lang="tr-TR" dirty="0" err="1" smtClean="0"/>
              <a:t>conserved</a:t>
            </a:r>
            <a:r>
              <a:rPr lang="tr-TR" dirty="0" smtClean="0"/>
              <a:t> GENE can be </a:t>
            </a:r>
            <a:r>
              <a:rPr lang="tr-TR" dirty="0" err="1" smtClean="0"/>
              <a:t>seen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figüre </a:t>
            </a:r>
            <a:r>
              <a:rPr lang="tr-TR" dirty="0" err="1" smtClean="0"/>
              <a:t>below</a:t>
            </a:r>
            <a:r>
              <a:rPr lang="tr-TR" dirty="0" smtClean="0"/>
              <a:t>;</a:t>
            </a:r>
            <a:endParaRPr lang="tr-TR" dirty="0"/>
          </a:p>
        </p:txBody>
      </p:sp>
      <p:pic>
        <p:nvPicPr>
          <p:cNvPr id="4" name="3 İçerik Yer Tutucusu" descr="1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9119" y="2139626"/>
            <a:ext cx="5897967" cy="4718374"/>
          </a:xfrm>
        </p:spPr>
      </p:pic>
      <p:sp>
        <p:nvSpPr>
          <p:cNvPr id="3" name="Metin kutusu 2"/>
          <p:cNvSpPr txBox="1"/>
          <p:nvPr/>
        </p:nvSpPr>
        <p:spPr>
          <a:xfrm>
            <a:off x="8517894" y="2743200"/>
            <a:ext cx="3552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err="1" smtClean="0"/>
              <a:t>Figure</a:t>
            </a:r>
            <a:r>
              <a:rPr lang="tr-TR" sz="2400" dirty="0" smtClean="0"/>
              <a:t> 11: </a:t>
            </a:r>
            <a:r>
              <a:rPr lang="tr-TR" sz="2400" dirty="0" err="1" smtClean="0"/>
              <a:t>Similar</a:t>
            </a:r>
            <a:r>
              <a:rPr lang="tr-TR" sz="2400" dirty="0" smtClean="0"/>
              <a:t> </a:t>
            </a:r>
            <a:r>
              <a:rPr lang="tr-TR" sz="2400" dirty="0" err="1" smtClean="0"/>
              <a:t>Genes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xmlns="" val="39151098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     EVOLUTION OF THE GENES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r>
              <a:rPr lang="tr-TR" dirty="0" err="1" smtClean="0"/>
              <a:t>In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comparison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genesof</a:t>
            </a:r>
            <a:r>
              <a:rPr lang="tr-TR" dirty="0" smtClean="0"/>
              <a:t> </a:t>
            </a:r>
            <a:r>
              <a:rPr lang="tr-TR" dirty="0" err="1" smtClean="0"/>
              <a:t>living</a:t>
            </a:r>
            <a:r>
              <a:rPr lang="tr-TR" dirty="0" smtClean="0"/>
              <a:t> </a:t>
            </a:r>
            <a:r>
              <a:rPr lang="tr-TR" dirty="0" err="1" smtClean="0"/>
              <a:t>organisms</a:t>
            </a:r>
            <a:r>
              <a:rPr lang="tr-TR" dirty="0"/>
              <a:t> </a:t>
            </a:r>
            <a:r>
              <a:rPr lang="tr-TR" dirty="0" smtClean="0"/>
              <a:t>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tree</a:t>
            </a:r>
            <a:r>
              <a:rPr lang="tr-TR" dirty="0" smtClean="0"/>
              <a:t> of life, it is </a:t>
            </a:r>
            <a:r>
              <a:rPr lang="tr-TR" dirty="0" err="1" smtClean="0"/>
              <a:t>observed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, </a:t>
            </a:r>
            <a:r>
              <a:rPr lang="tr-TR" dirty="0" err="1" smtClean="0"/>
              <a:t>the</a:t>
            </a:r>
            <a:r>
              <a:rPr lang="tr-TR" dirty="0" smtClean="0"/>
              <a:t> DNA </a:t>
            </a:r>
            <a:r>
              <a:rPr lang="tr-TR" dirty="0" err="1" smtClean="0"/>
              <a:t>sequence</a:t>
            </a:r>
            <a:r>
              <a:rPr lang="tr-TR" dirty="0" smtClean="0"/>
              <a:t> is </a:t>
            </a:r>
            <a:r>
              <a:rPr lang="tr-TR" dirty="0" err="1" smtClean="0"/>
              <a:t>changed</a:t>
            </a:r>
            <a:r>
              <a:rPr lang="tr-TR" dirty="0" smtClean="0"/>
              <a:t> </a:t>
            </a:r>
            <a:r>
              <a:rPr lang="tr-TR" dirty="0" err="1" smtClean="0"/>
              <a:t>during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evolution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new</a:t>
            </a:r>
            <a:r>
              <a:rPr lang="tr-TR" dirty="0" smtClean="0"/>
              <a:t> </a:t>
            </a:r>
            <a:r>
              <a:rPr lang="tr-TR" dirty="0" err="1" smtClean="0"/>
              <a:t>genes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generated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tr-TR" dirty="0" smtClean="0"/>
              <a:t> </a:t>
            </a:r>
            <a:r>
              <a:rPr lang="tr-TR" dirty="0" err="1" smtClean="0"/>
              <a:t>pre-existing</a:t>
            </a:r>
            <a:r>
              <a:rPr lang="tr-TR" dirty="0" smtClean="0"/>
              <a:t> </a:t>
            </a:r>
            <a:r>
              <a:rPr lang="tr-TR" dirty="0" err="1" smtClean="0"/>
              <a:t>genes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7076247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innovation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genes</a:t>
            </a:r>
            <a:r>
              <a:rPr lang="tr-TR" dirty="0" smtClean="0"/>
              <a:t> </a:t>
            </a:r>
            <a:r>
              <a:rPr lang="tr-TR" dirty="0" err="1" smtClean="0"/>
              <a:t>occurred</a:t>
            </a:r>
            <a:r>
              <a:rPr lang="tr-TR" dirty="0" smtClean="0"/>
              <a:t> in </a:t>
            </a:r>
            <a:r>
              <a:rPr lang="tr-TR" dirty="0" err="1" smtClean="0"/>
              <a:t>different</a:t>
            </a:r>
            <a:r>
              <a:rPr lang="tr-TR" dirty="0" smtClean="0"/>
              <a:t> </a:t>
            </a:r>
            <a:r>
              <a:rPr lang="tr-TR" dirty="0" err="1" smtClean="0"/>
              <a:t>ways</a:t>
            </a:r>
            <a:r>
              <a:rPr lang="tr-TR" dirty="0" smtClean="0"/>
              <a:t>;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- </a:t>
            </a:r>
            <a:r>
              <a:rPr lang="tr-TR" dirty="0" err="1" smtClean="0"/>
              <a:t>Intragenic</a:t>
            </a:r>
            <a:r>
              <a:rPr lang="tr-TR" dirty="0" smtClean="0"/>
              <a:t> </a:t>
            </a:r>
            <a:r>
              <a:rPr lang="tr-TR" dirty="0" err="1" smtClean="0"/>
              <a:t>mutation</a:t>
            </a:r>
            <a:r>
              <a:rPr lang="tr-TR" dirty="0" smtClean="0"/>
              <a:t>: </a:t>
            </a:r>
            <a:r>
              <a:rPr lang="tr-TR" dirty="0" err="1" smtClean="0"/>
              <a:t>During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DNA </a:t>
            </a:r>
            <a:r>
              <a:rPr lang="tr-TR" dirty="0" err="1" smtClean="0"/>
              <a:t>replication</a:t>
            </a:r>
            <a:r>
              <a:rPr lang="tr-TR" dirty="0" smtClean="0"/>
              <a:t>, </a:t>
            </a:r>
            <a:r>
              <a:rPr lang="tr-TR" dirty="0" err="1" smtClean="0"/>
              <a:t>different</a:t>
            </a:r>
            <a:r>
              <a:rPr lang="tr-TR" dirty="0" smtClean="0"/>
              <a:t> </a:t>
            </a:r>
            <a:r>
              <a:rPr lang="tr-TR" dirty="0" err="1" smtClean="0"/>
              <a:t>types</a:t>
            </a:r>
            <a:r>
              <a:rPr lang="tr-TR" dirty="0" smtClean="0"/>
              <a:t> of </a:t>
            </a:r>
            <a:r>
              <a:rPr lang="tr-TR" dirty="0" err="1" smtClean="0"/>
              <a:t>error</a:t>
            </a:r>
            <a:r>
              <a:rPr lang="tr-TR" dirty="0" smtClean="0"/>
              <a:t> can </a:t>
            </a:r>
            <a:r>
              <a:rPr lang="tr-TR" dirty="0" err="1" smtClean="0"/>
              <a:t>change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DNA  </a:t>
            </a:r>
            <a:r>
              <a:rPr lang="tr-TR" dirty="0" err="1" smtClean="0"/>
              <a:t>sequence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gene.</a:t>
            </a:r>
          </a:p>
          <a:p>
            <a:r>
              <a:rPr lang="tr-TR" dirty="0" smtClean="0"/>
              <a:t>- Gene </a:t>
            </a:r>
            <a:r>
              <a:rPr lang="tr-TR" dirty="0" err="1" smtClean="0"/>
              <a:t>duplication</a:t>
            </a:r>
            <a:r>
              <a:rPr lang="tr-TR" dirty="0" smtClean="0"/>
              <a:t>: An </a:t>
            </a:r>
            <a:r>
              <a:rPr lang="tr-TR" dirty="0" err="1" smtClean="0"/>
              <a:t>existing</a:t>
            </a:r>
            <a:r>
              <a:rPr lang="tr-TR" dirty="0" smtClean="0"/>
              <a:t> gene can be </a:t>
            </a:r>
            <a:r>
              <a:rPr lang="tr-TR" dirty="0" err="1" smtClean="0"/>
              <a:t>accidentally</a:t>
            </a:r>
            <a:r>
              <a:rPr lang="tr-TR" dirty="0" smtClean="0"/>
              <a:t> </a:t>
            </a:r>
            <a:r>
              <a:rPr lang="tr-TR" dirty="0" err="1" smtClean="0"/>
              <a:t>duplicated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a </a:t>
            </a:r>
            <a:r>
              <a:rPr lang="tr-TR" dirty="0" err="1" smtClean="0"/>
              <a:t>pair</a:t>
            </a:r>
            <a:r>
              <a:rPr lang="tr-TR" dirty="0" smtClean="0"/>
              <a:t> of </a:t>
            </a:r>
            <a:r>
              <a:rPr lang="tr-TR" dirty="0" err="1" smtClean="0"/>
              <a:t>initially</a:t>
            </a:r>
            <a:r>
              <a:rPr lang="tr-TR" dirty="0" smtClean="0"/>
              <a:t> </a:t>
            </a:r>
            <a:r>
              <a:rPr lang="tr-TR" dirty="0" err="1" smtClean="0"/>
              <a:t>identical</a:t>
            </a:r>
            <a:r>
              <a:rPr lang="tr-TR" dirty="0" smtClean="0"/>
              <a:t> </a:t>
            </a:r>
            <a:r>
              <a:rPr lang="tr-TR" dirty="0" err="1" smtClean="0"/>
              <a:t>genes</a:t>
            </a:r>
            <a:r>
              <a:rPr lang="tr-TR" dirty="0" smtClean="0"/>
              <a:t> </a:t>
            </a:r>
            <a:r>
              <a:rPr lang="tr-TR" dirty="0" err="1" smtClean="0"/>
              <a:t>exist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same</a:t>
            </a:r>
            <a:r>
              <a:rPr lang="tr-TR" dirty="0" smtClean="0"/>
              <a:t> </a:t>
            </a:r>
            <a:r>
              <a:rPr lang="tr-TR" dirty="0" err="1" smtClean="0"/>
              <a:t>cell</a:t>
            </a:r>
            <a:r>
              <a:rPr lang="tr-TR" dirty="0" smtClean="0"/>
              <a:t>.</a:t>
            </a:r>
          </a:p>
          <a:p>
            <a:r>
              <a:rPr lang="tr-TR" dirty="0" smtClean="0"/>
              <a:t>- DNA </a:t>
            </a:r>
            <a:r>
              <a:rPr lang="tr-TR" dirty="0" err="1" smtClean="0"/>
              <a:t>segment</a:t>
            </a:r>
            <a:r>
              <a:rPr lang="tr-TR" dirty="0" smtClean="0"/>
              <a:t> </a:t>
            </a:r>
            <a:r>
              <a:rPr lang="tr-TR" dirty="0" err="1" smtClean="0"/>
              <a:t>shuffling</a:t>
            </a:r>
            <a:r>
              <a:rPr lang="tr-TR" dirty="0" smtClean="0"/>
              <a:t>: 2 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more</a:t>
            </a:r>
            <a:r>
              <a:rPr lang="tr-TR" dirty="0" smtClean="0"/>
              <a:t> </a:t>
            </a:r>
            <a:r>
              <a:rPr lang="tr-TR" dirty="0" err="1" smtClean="0"/>
              <a:t>existing</a:t>
            </a:r>
            <a:r>
              <a:rPr lang="tr-TR" dirty="0" smtClean="0"/>
              <a:t> </a:t>
            </a:r>
            <a:r>
              <a:rPr lang="tr-TR" dirty="0" err="1" smtClean="0"/>
              <a:t>genes</a:t>
            </a:r>
            <a:r>
              <a:rPr lang="tr-TR" dirty="0" smtClean="0"/>
              <a:t> break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rejoin</a:t>
            </a:r>
            <a:r>
              <a:rPr lang="tr-TR" dirty="0" smtClean="0"/>
              <a:t>, </a:t>
            </a:r>
            <a:r>
              <a:rPr lang="tr-TR" dirty="0" err="1" smtClean="0"/>
              <a:t>making</a:t>
            </a:r>
            <a:r>
              <a:rPr lang="tr-TR" dirty="0" smtClean="0"/>
              <a:t> a </a:t>
            </a:r>
            <a:r>
              <a:rPr lang="tr-TR" dirty="0" err="1" smtClean="0"/>
              <a:t>new</a:t>
            </a:r>
            <a:r>
              <a:rPr lang="tr-TR" dirty="0" smtClean="0"/>
              <a:t> </a:t>
            </a:r>
            <a:r>
              <a:rPr lang="tr-TR" dirty="0" err="1" smtClean="0"/>
              <a:t>hybrid</a:t>
            </a:r>
            <a:r>
              <a:rPr lang="tr-TR" dirty="0" smtClean="0"/>
              <a:t> gene.</a:t>
            </a:r>
          </a:p>
          <a:p>
            <a:r>
              <a:rPr lang="tr-TR" dirty="0" smtClean="0"/>
              <a:t>- </a:t>
            </a:r>
            <a:r>
              <a:rPr lang="tr-TR" dirty="0" err="1" smtClean="0"/>
              <a:t>Horizontal</a:t>
            </a:r>
            <a:r>
              <a:rPr lang="tr-TR" dirty="0" smtClean="0"/>
              <a:t> transfer (</a:t>
            </a:r>
            <a:r>
              <a:rPr lang="tr-TR" dirty="0" err="1"/>
              <a:t>I</a:t>
            </a:r>
            <a:r>
              <a:rPr lang="tr-TR" dirty="0" err="1" smtClean="0"/>
              <a:t>ntracellular</a:t>
            </a:r>
            <a:r>
              <a:rPr lang="tr-TR" dirty="0" smtClean="0"/>
              <a:t>): A </a:t>
            </a:r>
            <a:r>
              <a:rPr lang="tr-TR" dirty="0" err="1" smtClean="0"/>
              <a:t>piece</a:t>
            </a:r>
            <a:r>
              <a:rPr lang="tr-TR" dirty="0" smtClean="0"/>
              <a:t> of DNA can be </a:t>
            </a:r>
            <a:r>
              <a:rPr lang="tr-TR" dirty="0" err="1" smtClean="0"/>
              <a:t>transferred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genome</a:t>
            </a:r>
            <a:r>
              <a:rPr lang="tr-TR" dirty="0" smtClean="0"/>
              <a:t> of </a:t>
            </a:r>
            <a:r>
              <a:rPr lang="tr-TR" dirty="0" err="1" smtClean="0"/>
              <a:t>one</a:t>
            </a:r>
            <a:r>
              <a:rPr lang="tr-TR" dirty="0" smtClean="0"/>
              <a:t> </a:t>
            </a:r>
            <a:r>
              <a:rPr lang="tr-TR" dirty="0" err="1" smtClean="0"/>
              <a:t>cell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other</a:t>
            </a:r>
            <a:r>
              <a:rPr lang="tr-TR" dirty="0" smtClean="0"/>
              <a:t> </a:t>
            </a:r>
            <a:r>
              <a:rPr lang="tr-TR" dirty="0" err="1" smtClean="0"/>
              <a:t>cell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820445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Figure</a:t>
            </a:r>
            <a:r>
              <a:rPr lang="tr-TR" dirty="0" smtClean="0"/>
              <a:t> 12: </a:t>
            </a:r>
            <a:r>
              <a:rPr lang="tr-TR" dirty="0" err="1" smtClean="0"/>
              <a:t>Genetic</a:t>
            </a:r>
            <a:r>
              <a:rPr lang="tr-TR" dirty="0" smtClean="0"/>
              <a:t> </a:t>
            </a:r>
            <a:r>
              <a:rPr lang="tr-TR" dirty="0" err="1" smtClean="0"/>
              <a:t>Innovation</a:t>
            </a:r>
            <a:endParaRPr lang="tr-TR" dirty="0"/>
          </a:p>
        </p:txBody>
      </p:sp>
      <p:pic>
        <p:nvPicPr>
          <p:cNvPr id="4" name="3 İçerik Yer Tutucusu" descr="1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2786" y="1951518"/>
            <a:ext cx="6914636" cy="4759337"/>
          </a:xfrm>
        </p:spPr>
      </p:pic>
    </p:spTree>
    <p:extLst>
      <p:ext uri="{BB962C8B-B14F-4D97-AF65-F5344CB8AC3E}">
        <p14:creationId xmlns:p14="http://schemas.microsoft.com/office/powerpoint/2010/main" xmlns="" val="15551582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HOW HOMOLOG GENES OCCUR?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The</a:t>
            </a:r>
            <a:r>
              <a:rPr lang="tr-TR" dirty="0" smtClean="0"/>
              <a:t> gene </a:t>
            </a:r>
            <a:r>
              <a:rPr lang="tr-TR" dirty="0" err="1" smtClean="0"/>
              <a:t>duplication</a:t>
            </a:r>
            <a:r>
              <a:rPr lang="tr-TR" dirty="0" smtClean="0"/>
              <a:t> </a:t>
            </a:r>
            <a:r>
              <a:rPr lang="tr-TR" dirty="0" err="1" smtClean="0"/>
              <a:t>process</a:t>
            </a:r>
            <a:r>
              <a:rPr lang="tr-TR" dirty="0" smtClean="0"/>
              <a:t> </a:t>
            </a:r>
            <a:r>
              <a:rPr lang="tr-TR" dirty="0" err="1" smtClean="0"/>
              <a:t>leads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inappropriate</a:t>
            </a:r>
            <a:r>
              <a:rPr lang="tr-TR" dirty="0" smtClean="0"/>
              <a:t> </a:t>
            </a:r>
            <a:r>
              <a:rPr lang="tr-TR" smtClean="0"/>
              <a:t>duplication</a:t>
            </a:r>
            <a:r>
              <a:rPr lang="tr-TR" dirty="0" smtClean="0"/>
              <a:t> of </a:t>
            </a:r>
            <a:r>
              <a:rPr lang="tr-TR" dirty="0" err="1" smtClean="0"/>
              <a:t>some</a:t>
            </a:r>
            <a:r>
              <a:rPr lang="tr-TR" dirty="0" smtClean="0"/>
              <a:t> </a:t>
            </a:r>
            <a:r>
              <a:rPr lang="tr-TR" dirty="0" err="1" smtClean="0"/>
              <a:t>part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genome</a:t>
            </a:r>
            <a:r>
              <a:rPr lang="tr-TR" dirty="0" smtClean="0"/>
              <a:t> in </a:t>
            </a:r>
            <a:r>
              <a:rPr lang="tr-TR" dirty="0" err="1" smtClean="0"/>
              <a:t>one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copies</a:t>
            </a:r>
            <a:r>
              <a:rPr lang="tr-TR" dirty="0" smtClean="0"/>
              <a:t> of </a:t>
            </a:r>
            <a:r>
              <a:rPr lang="tr-TR" dirty="0" err="1" smtClean="0"/>
              <a:t>genes</a:t>
            </a:r>
            <a:r>
              <a:rPr lang="tr-TR" dirty="0" smtClean="0"/>
              <a:t> in a </a:t>
            </a:r>
            <a:r>
              <a:rPr lang="tr-TR" dirty="0" err="1" smtClean="0"/>
              <a:t>single</a:t>
            </a:r>
            <a:r>
              <a:rPr lang="tr-TR" dirty="0" smtClean="0"/>
              <a:t> </a:t>
            </a:r>
            <a:r>
              <a:rPr lang="tr-TR" dirty="0" err="1" smtClean="0"/>
              <a:t>cell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, </a:t>
            </a:r>
            <a:r>
              <a:rPr lang="tr-TR" dirty="0" err="1" smtClean="0"/>
              <a:t>make</a:t>
            </a:r>
            <a:r>
              <a:rPr lang="tr-TR" dirty="0" smtClean="0"/>
              <a:t> </a:t>
            </a:r>
            <a:r>
              <a:rPr lang="tr-TR" dirty="0" err="1" smtClean="0"/>
              <a:t>these</a:t>
            </a:r>
            <a:r>
              <a:rPr lang="tr-TR" dirty="0" smtClean="0"/>
              <a:t> </a:t>
            </a:r>
            <a:r>
              <a:rPr lang="tr-TR" dirty="0" err="1" smtClean="0"/>
              <a:t>copies</a:t>
            </a:r>
            <a:r>
              <a:rPr lang="tr-TR" dirty="0" smtClean="0"/>
              <a:t> </a:t>
            </a:r>
            <a:r>
              <a:rPr lang="tr-TR" dirty="0" err="1" smtClean="0"/>
              <a:t>open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mutations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changes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</a:t>
            </a:r>
            <a:r>
              <a:rPr lang="tr-TR" dirty="0" err="1" smtClean="0"/>
              <a:t>result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differantiate</a:t>
            </a:r>
            <a:r>
              <a:rPr lang="tr-TR" dirty="0" smtClean="0"/>
              <a:t> 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performe</a:t>
            </a:r>
            <a:r>
              <a:rPr lang="tr-TR" dirty="0" smtClean="0"/>
              <a:t> a </a:t>
            </a:r>
            <a:r>
              <a:rPr lang="tr-TR" dirty="0" err="1" smtClean="0"/>
              <a:t>quite</a:t>
            </a:r>
            <a:r>
              <a:rPr lang="tr-TR" dirty="0" smtClean="0"/>
              <a:t> </a:t>
            </a:r>
            <a:r>
              <a:rPr lang="tr-TR" dirty="0" err="1" smtClean="0"/>
              <a:t>different</a:t>
            </a:r>
            <a:r>
              <a:rPr lang="tr-TR" dirty="0" smtClean="0"/>
              <a:t> </a:t>
            </a:r>
            <a:r>
              <a:rPr lang="tr-TR" dirty="0" err="1" smtClean="0"/>
              <a:t>function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original</a:t>
            </a:r>
            <a:r>
              <a:rPr lang="tr-TR" dirty="0" smtClean="0"/>
              <a:t> gene.</a:t>
            </a:r>
          </a:p>
          <a:p>
            <a:r>
              <a:rPr lang="tr-TR" dirty="0" err="1" smtClean="0"/>
              <a:t>After</a:t>
            </a:r>
            <a:r>
              <a:rPr lang="tr-TR" dirty="0" smtClean="0"/>
              <a:t> </a:t>
            </a:r>
            <a:r>
              <a:rPr lang="tr-TR" dirty="0" err="1" smtClean="0"/>
              <a:t>many</a:t>
            </a:r>
            <a:r>
              <a:rPr lang="tr-TR" dirty="0" smtClean="0"/>
              <a:t>  </a:t>
            </a:r>
            <a:r>
              <a:rPr lang="tr-TR" dirty="0" err="1" smtClean="0"/>
              <a:t>million</a:t>
            </a:r>
            <a:r>
              <a:rPr lang="tr-TR" dirty="0" smtClean="0"/>
              <a:t> </a:t>
            </a:r>
            <a:r>
              <a:rPr lang="tr-TR" dirty="0" err="1" smtClean="0"/>
              <a:t>years</a:t>
            </a:r>
            <a:r>
              <a:rPr lang="tr-TR" dirty="0" smtClean="0"/>
              <a:t>, </a:t>
            </a:r>
            <a:r>
              <a:rPr lang="tr-TR" dirty="0" err="1" smtClean="0"/>
              <a:t>analysis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DNA </a:t>
            </a:r>
            <a:r>
              <a:rPr lang="tr-TR" dirty="0" err="1" smtClean="0"/>
              <a:t>sequence</a:t>
            </a:r>
            <a:r>
              <a:rPr lang="tr-TR" dirty="0" smtClean="0"/>
              <a:t> </a:t>
            </a:r>
            <a:r>
              <a:rPr lang="tr-TR" dirty="0" err="1" smtClean="0"/>
              <a:t>procaryotes</a:t>
            </a:r>
            <a:r>
              <a:rPr lang="tr-TR" dirty="0" smtClean="0"/>
              <a:t> </a:t>
            </a:r>
            <a:r>
              <a:rPr lang="tr-TR" dirty="0" err="1" smtClean="0"/>
              <a:t>reveals</a:t>
            </a:r>
            <a:r>
              <a:rPr lang="tr-TR" dirty="0" smtClean="0"/>
              <a:t> </a:t>
            </a:r>
            <a:r>
              <a:rPr lang="tr-TR" dirty="0" err="1" smtClean="0"/>
              <a:t>many</a:t>
            </a:r>
            <a:r>
              <a:rPr lang="tr-TR" dirty="0" smtClean="0"/>
              <a:t> </a:t>
            </a:r>
            <a:r>
              <a:rPr lang="tr-TR" dirty="0" err="1" smtClean="0"/>
              <a:t>examples</a:t>
            </a:r>
            <a:r>
              <a:rPr lang="tr-TR" dirty="0" smtClean="0"/>
              <a:t> of </a:t>
            </a:r>
            <a:r>
              <a:rPr lang="tr-TR" dirty="0" err="1" smtClean="0"/>
              <a:t>such</a:t>
            </a:r>
            <a:r>
              <a:rPr lang="tr-TR" dirty="0" smtClean="0"/>
              <a:t> </a:t>
            </a:r>
            <a:r>
              <a:rPr lang="tr-TR" dirty="0" err="1" smtClean="0"/>
              <a:t>families</a:t>
            </a:r>
            <a:r>
              <a:rPr lang="tr-TR" dirty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duplication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divergence</a:t>
            </a:r>
            <a:r>
              <a:rPr lang="tr-TR" dirty="0" smtClean="0"/>
              <a:t> of </a:t>
            </a:r>
            <a:r>
              <a:rPr lang="tr-TR" dirty="0" err="1" smtClean="0"/>
              <a:t>genes</a:t>
            </a:r>
            <a:r>
              <a:rPr lang="tr-TR" dirty="0" smtClean="0"/>
              <a:t> in </a:t>
            </a:r>
            <a:r>
              <a:rPr lang="tr-TR" dirty="0" err="1" smtClean="0"/>
              <a:t>this</a:t>
            </a:r>
            <a:r>
              <a:rPr lang="tr-TR" dirty="0" smtClean="0"/>
              <a:t> </a:t>
            </a:r>
            <a:r>
              <a:rPr lang="tr-TR" dirty="0" err="1" smtClean="0"/>
              <a:t>way</a:t>
            </a:r>
            <a:r>
              <a:rPr lang="tr-TR" dirty="0" smtClean="0"/>
              <a:t>, </a:t>
            </a:r>
            <a:r>
              <a:rPr lang="tr-TR" dirty="0" err="1" smtClean="0"/>
              <a:t>one</a:t>
            </a:r>
            <a:r>
              <a:rPr lang="tr-TR" dirty="0" smtClean="0"/>
              <a:t> </a:t>
            </a:r>
            <a:r>
              <a:rPr lang="tr-TR" dirty="0" err="1" smtClean="0"/>
              <a:t>species</a:t>
            </a:r>
            <a:r>
              <a:rPr lang="tr-TR" dirty="0" smtClean="0"/>
              <a:t> </a:t>
            </a:r>
            <a:r>
              <a:rPr lang="tr-TR" dirty="0" err="1" smtClean="0"/>
              <a:t>become</a:t>
            </a:r>
            <a:r>
              <a:rPr lang="tr-TR" dirty="0" smtClean="0"/>
              <a:t> </a:t>
            </a:r>
            <a:r>
              <a:rPr lang="tr-TR" dirty="0" err="1" smtClean="0"/>
              <a:t>endowed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multiple</a:t>
            </a:r>
            <a:r>
              <a:rPr lang="tr-TR" dirty="0" smtClean="0"/>
              <a:t> </a:t>
            </a:r>
            <a:r>
              <a:rPr lang="tr-TR" dirty="0" err="1" smtClean="0"/>
              <a:t>variants</a:t>
            </a:r>
            <a:r>
              <a:rPr lang="tr-TR" dirty="0" smtClean="0"/>
              <a:t> of a </a:t>
            </a:r>
            <a:r>
              <a:rPr lang="tr-TR" dirty="0" err="1" smtClean="0"/>
              <a:t>primordial</a:t>
            </a:r>
            <a:r>
              <a:rPr lang="tr-TR" dirty="0" smtClean="0"/>
              <a:t> gene. 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6868474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    WHAT IS A HOMOLOG GENE ?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err="1" smtClean="0"/>
              <a:t>Genes</a:t>
            </a:r>
            <a:r>
              <a:rPr lang="tr-TR" dirty="0" smtClean="0"/>
              <a:t>  </a:t>
            </a:r>
            <a:r>
              <a:rPr lang="tr-TR" dirty="0" err="1" smtClean="0"/>
              <a:t>both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ocur in </a:t>
            </a:r>
            <a:r>
              <a:rPr lang="tr-TR" dirty="0" err="1" smtClean="0"/>
              <a:t>either</a:t>
            </a:r>
            <a:r>
              <a:rPr lang="tr-TR" dirty="0" smtClean="0"/>
              <a:t> gene </a:t>
            </a:r>
            <a:r>
              <a:rPr lang="tr-TR" dirty="0" err="1" smtClean="0"/>
              <a:t>duplication</a:t>
            </a:r>
            <a:r>
              <a:rPr lang="tr-TR" dirty="0" smtClean="0"/>
              <a:t> (</a:t>
            </a:r>
            <a:r>
              <a:rPr lang="tr-TR" dirty="0" err="1" smtClean="0"/>
              <a:t>Parolog</a:t>
            </a:r>
            <a:r>
              <a:rPr lang="tr-TR" dirty="0" smtClean="0"/>
              <a:t> </a:t>
            </a:r>
            <a:r>
              <a:rPr lang="tr-TR" dirty="0" err="1" smtClean="0"/>
              <a:t>genes</a:t>
            </a:r>
            <a:r>
              <a:rPr lang="tr-TR" dirty="0" smtClean="0"/>
              <a:t>)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gradually</a:t>
            </a:r>
            <a:r>
              <a:rPr lang="tr-TR" dirty="0" smtClean="0"/>
              <a:t> </a:t>
            </a:r>
            <a:r>
              <a:rPr lang="tr-TR" dirty="0" err="1" smtClean="0"/>
              <a:t>become</a:t>
            </a:r>
            <a:r>
              <a:rPr lang="tr-TR" dirty="0" smtClean="0"/>
              <a:t> </a:t>
            </a:r>
            <a:r>
              <a:rPr lang="tr-TR" dirty="0" err="1" smtClean="0"/>
              <a:t>different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course</a:t>
            </a:r>
            <a:r>
              <a:rPr lang="tr-TR" dirty="0" smtClean="0"/>
              <a:t> of </a:t>
            </a:r>
            <a:r>
              <a:rPr lang="tr-TR" dirty="0" err="1" smtClean="0"/>
              <a:t>evolution</a:t>
            </a:r>
            <a:r>
              <a:rPr lang="tr-TR" dirty="0" smtClean="0"/>
              <a:t> but </a:t>
            </a:r>
            <a:r>
              <a:rPr lang="tr-TR" dirty="0" err="1" smtClean="0"/>
              <a:t>continue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have</a:t>
            </a:r>
            <a:r>
              <a:rPr lang="tr-TR" dirty="0" smtClean="0"/>
              <a:t> </a:t>
            </a:r>
            <a:r>
              <a:rPr lang="tr-TR" dirty="0" err="1" smtClean="0"/>
              <a:t>corresponding</a:t>
            </a:r>
            <a:r>
              <a:rPr lang="tr-TR" dirty="0" smtClean="0"/>
              <a:t> </a:t>
            </a:r>
            <a:r>
              <a:rPr lang="tr-TR" dirty="0" err="1" smtClean="0"/>
              <a:t>functions</a:t>
            </a:r>
            <a:r>
              <a:rPr lang="tr-TR" dirty="0" smtClean="0"/>
              <a:t>  in </a:t>
            </a:r>
            <a:r>
              <a:rPr lang="tr-TR" dirty="0" err="1" smtClean="0"/>
              <a:t>two</a:t>
            </a:r>
            <a:r>
              <a:rPr lang="tr-TR" dirty="0" smtClean="0"/>
              <a:t> </a:t>
            </a:r>
            <a:r>
              <a:rPr lang="tr-TR" dirty="0" err="1" smtClean="0"/>
              <a:t>sister</a:t>
            </a:r>
            <a:r>
              <a:rPr lang="tr-TR" dirty="0" smtClean="0"/>
              <a:t> </a:t>
            </a:r>
            <a:r>
              <a:rPr lang="tr-TR" dirty="0" err="1" smtClean="0"/>
              <a:t>species</a:t>
            </a:r>
            <a:r>
              <a:rPr lang="tr-TR" dirty="0" smtClean="0"/>
              <a:t> (</a:t>
            </a:r>
            <a:r>
              <a:rPr lang="tr-TR" dirty="0" err="1" smtClean="0"/>
              <a:t>Ortholog</a:t>
            </a:r>
            <a:r>
              <a:rPr lang="tr-TR" dirty="0" smtClean="0"/>
              <a:t> </a:t>
            </a:r>
            <a:r>
              <a:rPr lang="tr-TR" dirty="0" err="1" smtClean="0"/>
              <a:t>genes</a:t>
            </a:r>
            <a:r>
              <a:rPr lang="tr-TR" dirty="0" smtClean="0"/>
              <a:t>) </a:t>
            </a:r>
            <a:r>
              <a:rPr lang="tr-TR" dirty="0" err="1" smtClean="0"/>
              <a:t>are</a:t>
            </a:r>
            <a:r>
              <a:rPr lang="tr-TR" dirty="0" smtClean="0"/>
              <a:t> HOMOLOG GENES.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4418350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There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2 </a:t>
            </a:r>
            <a:r>
              <a:rPr lang="tr-TR" dirty="0" err="1" smtClean="0"/>
              <a:t>types</a:t>
            </a:r>
            <a:r>
              <a:rPr lang="tr-TR" dirty="0" smtClean="0"/>
              <a:t> of HOMOLOG </a:t>
            </a:r>
            <a:r>
              <a:rPr lang="tr-TR" dirty="0" err="1" smtClean="0"/>
              <a:t>genes</a:t>
            </a:r>
            <a:r>
              <a:rPr lang="tr-TR" dirty="0" smtClean="0"/>
              <a:t>;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1- ORTHOLOG GENES: </a:t>
            </a:r>
            <a:r>
              <a:rPr lang="tr-TR" dirty="0" err="1" smtClean="0"/>
              <a:t>Genes</a:t>
            </a:r>
            <a:r>
              <a:rPr lang="tr-TR" dirty="0" smtClean="0"/>
              <a:t> in </a:t>
            </a:r>
            <a:r>
              <a:rPr lang="tr-TR" dirty="0" err="1" smtClean="0"/>
              <a:t>two</a:t>
            </a:r>
            <a:r>
              <a:rPr lang="tr-TR" dirty="0" smtClean="0"/>
              <a:t> </a:t>
            </a:r>
            <a:r>
              <a:rPr lang="tr-TR" dirty="0" err="1" smtClean="0"/>
              <a:t>seperate</a:t>
            </a:r>
            <a:r>
              <a:rPr lang="tr-TR" dirty="0" smtClean="0"/>
              <a:t> </a:t>
            </a:r>
            <a:r>
              <a:rPr lang="tr-TR" dirty="0" err="1" smtClean="0"/>
              <a:t>species</a:t>
            </a:r>
            <a:r>
              <a:rPr lang="tr-TR" dirty="0" smtClean="0"/>
              <a:t>, </a:t>
            </a:r>
            <a:r>
              <a:rPr lang="tr-TR" dirty="0" err="1" smtClean="0"/>
              <a:t>that</a:t>
            </a:r>
            <a:r>
              <a:rPr lang="tr-TR" dirty="0" smtClean="0"/>
              <a:t> </a:t>
            </a:r>
            <a:r>
              <a:rPr lang="tr-TR" dirty="0" err="1" smtClean="0"/>
              <a:t>derive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same</a:t>
            </a:r>
            <a:r>
              <a:rPr lang="tr-TR" dirty="0" smtClean="0"/>
              <a:t> </a:t>
            </a:r>
            <a:r>
              <a:rPr lang="tr-TR" dirty="0" err="1" smtClean="0"/>
              <a:t>ancesteral</a:t>
            </a:r>
            <a:r>
              <a:rPr lang="tr-TR" dirty="0" smtClean="0"/>
              <a:t> gene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last</a:t>
            </a:r>
            <a:r>
              <a:rPr lang="tr-TR" dirty="0" smtClean="0"/>
              <a:t> </a:t>
            </a:r>
            <a:r>
              <a:rPr lang="tr-TR" dirty="0" err="1" smtClean="0"/>
              <a:t>common</a:t>
            </a:r>
            <a:r>
              <a:rPr lang="tr-TR" dirty="0" smtClean="0"/>
              <a:t> </a:t>
            </a:r>
            <a:r>
              <a:rPr lang="tr-TR" dirty="0" err="1" smtClean="0"/>
              <a:t>ancestor</a:t>
            </a:r>
            <a:r>
              <a:rPr lang="tr-TR" dirty="0" smtClean="0"/>
              <a:t> of </a:t>
            </a:r>
            <a:r>
              <a:rPr lang="tr-TR" dirty="0" err="1" smtClean="0"/>
              <a:t>these</a:t>
            </a:r>
            <a:r>
              <a:rPr lang="tr-TR" dirty="0" smtClean="0"/>
              <a:t> </a:t>
            </a:r>
            <a:r>
              <a:rPr lang="tr-TR" dirty="0" err="1" smtClean="0"/>
              <a:t>two</a:t>
            </a:r>
            <a:r>
              <a:rPr lang="tr-TR" dirty="0" smtClean="0"/>
              <a:t> </a:t>
            </a:r>
            <a:r>
              <a:rPr lang="tr-TR" dirty="0" err="1" smtClean="0"/>
              <a:t>species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called</a:t>
            </a:r>
            <a:r>
              <a:rPr lang="tr-TR" dirty="0" smtClean="0"/>
              <a:t> </a:t>
            </a:r>
            <a:r>
              <a:rPr lang="tr-TR" dirty="0" err="1" smtClean="0"/>
              <a:t>ortholog</a:t>
            </a:r>
            <a:r>
              <a:rPr lang="tr-TR" dirty="0" smtClean="0"/>
              <a:t> </a:t>
            </a:r>
            <a:r>
              <a:rPr lang="tr-TR" dirty="0" err="1" smtClean="0"/>
              <a:t>genes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 smtClean="0"/>
              <a:t> 2- PARALOG GENES: </a:t>
            </a:r>
            <a:r>
              <a:rPr lang="tr-TR" dirty="0" err="1" smtClean="0"/>
              <a:t>Related</a:t>
            </a:r>
            <a:r>
              <a:rPr lang="tr-TR" dirty="0" smtClean="0"/>
              <a:t> </a:t>
            </a:r>
            <a:r>
              <a:rPr lang="tr-TR" dirty="0" err="1" smtClean="0"/>
              <a:t>genes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</a:t>
            </a:r>
            <a:r>
              <a:rPr lang="tr-TR" dirty="0" err="1" smtClean="0"/>
              <a:t>have</a:t>
            </a:r>
            <a:r>
              <a:rPr lang="tr-TR" dirty="0" smtClean="0"/>
              <a:t> </a:t>
            </a:r>
            <a:r>
              <a:rPr lang="tr-TR" dirty="0" err="1" smtClean="0"/>
              <a:t>resulted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tr-TR" dirty="0" smtClean="0"/>
              <a:t> a gene </a:t>
            </a:r>
            <a:r>
              <a:rPr lang="tr-TR" dirty="0" err="1" smtClean="0"/>
              <a:t>duplication</a:t>
            </a:r>
            <a:r>
              <a:rPr lang="tr-TR" dirty="0" smtClean="0"/>
              <a:t> </a:t>
            </a:r>
            <a:r>
              <a:rPr lang="tr-TR" dirty="0" err="1" smtClean="0"/>
              <a:t>within</a:t>
            </a:r>
            <a:r>
              <a:rPr lang="tr-TR" dirty="0" smtClean="0"/>
              <a:t> a </a:t>
            </a:r>
            <a:r>
              <a:rPr lang="tr-TR" dirty="0" err="1" smtClean="0"/>
              <a:t>single</a:t>
            </a:r>
            <a:r>
              <a:rPr lang="tr-TR" dirty="0" smtClean="0"/>
              <a:t> </a:t>
            </a:r>
            <a:r>
              <a:rPr lang="tr-TR" dirty="0" err="1" smtClean="0"/>
              <a:t>genome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diverged</a:t>
            </a:r>
            <a:r>
              <a:rPr lang="tr-TR" dirty="0" smtClean="0"/>
              <a:t> in </a:t>
            </a:r>
            <a:r>
              <a:rPr lang="tr-TR" dirty="0" err="1" smtClean="0"/>
              <a:t>their</a:t>
            </a:r>
            <a:r>
              <a:rPr lang="tr-TR" dirty="0" smtClean="0"/>
              <a:t> </a:t>
            </a:r>
            <a:r>
              <a:rPr lang="tr-TR" dirty="0" err="1" smtClean="0"/>
              <a:t>function</a:t>
            </a:r>
            <a:r>
              <a:rPr lang="tr-TR" dirty="0" smtClean="0"/>
              <a:t> is </a:t>
            </a:r>
            <a:r>
              <a:rPr lang="tr-TR" dirty="0" err="1" smtClean="0"/>
              <a:t>called</a:t>
            </a:r>
            <a:r>
              <a:rPr lang="tr-TR" dirty="0" smtClean="0"/>
              <a:t>  </a:t>
            </a:r>
            <a:r>
              <a:rPr lang="tr-TR" dirty="0" err="1" smtClean="0"/>
              <a:t>paralog</a:t>
            </a:r>
            <a:r>
              <a:rPr lang="tr-TR" dirty="0" smtClean="0"/>
              <a:t> </a:t>
            </a:r>
            <a:r>
              <a:rPr lang="tr-TR" dirty="0" err="1" smtClean="0"/>
              <a:t>genes</a:t>
            </a:r>
            <a:r>
              <a:rPr lang="tr-TR" dirty="0" smtClean="0"/>
              <a:t>. 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7613397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Figure</a:t>
            </a:r>
            <a:r>
              <a:rPr lang="tr-TR" dirty="0" smtClean="0"/>
              <a:t> 13: </a:t>
            </a:r>
            <a:r>
              <a:rPr lang="tr-TR" dirty="0" err="1" smtClean="0"/>
              <a:t>Orthologous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Paralogous</a:t>
            </a:r>
            <a:r>
              <a:rPr lang="tr-TR" dirty="0" smtClean="0"/>
              <a:t> </a:t>
            </a:r>
            <a:r>
              <a:rPr lang="tr-TR" dirty="0" err="1" smtClean="0"/>
              <a:t>Genes</a:t>
            </a:r>
            <a:endParaRPr lang="tr-TR" dirty="0"/>
          </a:p>
        </p:txBody>
      </p:sp>
      <p:pic>
        <p:nvPicPr>
          <p:cNvPr id="4" name="3 İçerik Yer Tutucusu" descr="1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6285" y="2054272"/>
            <a:ext cx="9979467" cy="4230913"/>
          </a:xfrm>
        </p:spPr>
      </p:pic>
    </p:spTree>
    <p:extLst>
      <p:ext uri="{BB962C8B-B14F-4D97-AF65-F5344CB8AC3E}">
        <p14:creationId xmlns:p14="http://schemas.microsoft.com/office/powerpoint/2010/main" xmlns="" val="8778743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Genes</a:t>
            </a:r>
            <a:r>
              <a:rPr lang="tr-TR" dirty="0" smtClean="0"/>
              <a:t>;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can be </a:t>
            </a:r>
            <a:r>
              <a:rPr lang="tr-TR" dirty="0" err="1" smtClean="0"/>
              <a:t>transferred</a:t>
            </a:r>
            <a:r>
              <a:rPr lang="tr-TR" dirty="0" smtClean="0"/>
              <a:t> </a:t>
            </a:r>
            <a:r>
              <a:rPr lang="tr-TR" dirty="0" err="1" smtClean="0"/>
              <a:t>between</a:t>
            </a:r>
            <a:r>
              <a:rPr lang="tr-TR" dirty="0" smtClean="0"/>
              <a:t> </a:t>
            </a:r>
            <a:r>
              <a:rPr lang="tr-TR" dirty="0" err="1" smtClean="0"/>
              <a:t>organisms</a:t>
            </a:r>
            <a:r>
              <a:rPr lang="tr-TR" dirty="0" smtClean="0"/>
              <a:t> </a:t>
            </a:r>
            <a:r>
              <a:rPr lang="tr-TR" dirty="0" err="1" smtClean="0"/>
              <a:t>both</a:t>
            </a:r>
            <a:r>
              <a:rPr lang="tr-TR" dirty="0" smtClean="0"/>
              <a:t> in </a:t>
            </a:r>
            <a:r>
              <a:rPr lang="tr-TR" dirty="0" err="1" smtClean="0"/>
              <a:t>laboratory</a:t>
            </a:r>
            <a:r>
              <a:rPr lang="tr-TR" dirty="0" smtClean="0"/>
              <a:t> </a:t>
            </a:r>
            <a:r>
              <a:rPr lang="tr-TR" dirty="0" err="1" smtClean="0"/>
              <a:t>conditions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in </a:t>
            </a:r>
            <a:r>
              <a:rPr lang="tr-TR" dirty="0" err="1" smtClean="0"/>
              <a:t>nature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0995994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                  VIRUSES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best</a:t>
            </a:r>
            <a:r>
              <a:rPr lang="tr-TR" dirty="0" smtClean="0"/>
              <a:t> </a:t>
            </a:r>
            <a:r>
              <a:rPr lang="tr-TR" dirty="0" err="1" smtClean="0"/>
              <a:t>known</a:t>
            </a:r>
            <a:r>
              <a:rPr lang="tr-TR" dirty="0" smtClean="0"/>
              <a:t> </a:t>
            </a:r>
            <a:r>
              <a:rPr lang="tr-TR" dirty="0" err="1" smtClean="0"/>
              <a:t>example</a:t>
            </a:r>
            <a:r>
              <a:rPr lang="tr-TR" dirty="0" smtClean="0"/>
              <a:t> of gene transfer is done </a:t>
            </a:r>
            <a:r>
              <a:rPr lang="tr-TR" dirty="0" err="1" smtClean="0"/>
              <a:t>by</a:t>
            </a:r>
            <a:r>
              <a:rPr lang="tr-TR" dirty="0" smtClean="0"/>
              <a:t> VIRUSES,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entegrating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one</a:t>
            </a:r>
            <a:r>
              <a:rPr lang="tr-TR" dirty="0" smtClean="0"/>
              <a:t> </a:t>
            </a:r>
            <a:r>
              <a:rPr lang="tr-TR" dirty="0" err="1" smtClean="0"/>
              <a:t>species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then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another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This</a:t>
            </a:r>
            <a:r>
              <a:rPr lang="tr-TR" dirty="0" smtClean="0"/>
              <a:t> </a:t>
            </a:r>
            <a:r>
              <a:rPr lang="tr-TR" dirty="0" err="1" smtClean="0"/>
              <a:t>kind</a:t>
            </a:r>
            <a:r>
              <a:rPr lang="tr-TR" dirty="0" smtClean="0"/>
              <a:t> of  gene </a:t>
            </a:r>
            <a:r>
              <a:rPr lang="tr-TR" dirty="0" err="1" smtClean="0"/>
              <a:t>tranfser</a:t>
            </a:r>
            <a:r>
              <a:rPr lang="tr-TR" dirty="0" smtClean="0"/>
              <a:t> is </a:t>
            </a:r>
            <a:r>
              <a:rPr lang="tr-TR" dirty="0" err="1" smtClean="0"/>
              <a:t>common</a:t>
            </a:r>
            <a:r>
              <a:rPr lang="tr-TR" dirty="0" smtClean="0"/>
              <a:t> </a:t>
            </a:r>
            <a:r>
              <a:rPr lang="tr-TR" dirty="0" err="1" smtClean="0"/>
              <a:t>especially</a:t>
            </a:r>
            <a:r>
              <a:rPr lang="tr-TR" dirty="0" smtClean="0"/>
              <a:t> in </a:t>
            </a:r>
            <a:r>
              <a:rPr lang="tr-TR" dirty="0" err="1" smtClean="0"/>
              <a:t>prokaryotes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formation</a:t>
            </a:r>
            <a:r>
              <a:rPr lang="tr-TR" dirty="0" smtClean="0"/>
              <a:t> of </a:t>
            </a:r>
            <a:r>
              <a:rPr lang="tr-TR" dirty="0" err="1" smtClean="0"/>
              <a:t>mitochondria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chloroplasts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other</a:t>
            </a:r>
            <a:r>
              <a:rPr lang="tr-TR" dirty="0" smtClean="0"/>
              <a:t> </a:t>
            </a:r>
            <a:r>
              <a:rPr lang="tr-TR" dirty="0" err="1" smtClean="0"/>
              <a:t>examples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organisms</a:t>
            </a:r>
            <a:r>
              <a:rPr lang="tr-TR" dirty="0" smtClean="0"/>
              <a:t> </a:t>
            </a:r>
            <a:r>
              <a:rPr lang="tr-TR" dirty="0" err="1" smtClean="0"/>
              <a:t>also</a:t>
            </a:r>
            <a:r>
              <a:rPr lang="tr-TR" dirty="0" smtClean="0"/>
              <a:t> </a:t>
            </a:r>
            <a:r>
              <a:rPr lang="tr-TR" dirty="0" err="1" smtClean="0"/>
              <a:t>take</a:t>
            </a:r>
            <a:r>
              <a:rPr lang="tr-TR" dirty="0" smtClean="0"/>
              <a:t> </a:t>
            </a:r>
            <a:r>
              <a:rPr lang="tr-TR" dirty="0" err="1" smtClean="0"/>
              <a:t>genes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neighbouring</a:t>
            </a:r>
            <a:r>
              <a:rPr lang="tr-TR" dirty="0" smtClean="0"/>
              <a:t> </a:t>
            </a:r>
            <a:r>
              <a:rPr lang="tr-TR" dirty="0" err="1" smtClean="0"/>
              <a:t>cells</a:t>
            </a:r>
            <a:r>
              <a:rPr lang="tr-TR" dirty="0" smtClean="0"/>
              <a:t>, </a:t>
            </a:r>
            <a:r>
              <a:rPr lang="tr-TR" dirty="0" err="1" smtClean="0"/>
              <a:t>such</a:t>
            </a:r>
            <a:r>
              <a:rPr lang="tr-TR" dirty="0" smtClean="0"/>
              <a:t> as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bacteria</a:t>
            </a:r>
            <a:r>
              <a:rPr lang="tr-TR" dirty="0" smtClean="0"/>
              <a:t> </a:t>
            </a:r>
            <a:r>
              <a:rPr lang="tr-TR" dirty="0" err="1" smtClean="0"/>
              <a:t>gaining</a:t>
            </a:r>
            <a:r>
              <a:rPr lang="tr-TR" dirty="0" smtClean="0"/>
              <a:t> </a:t>
            </a:r>
            <a:r>
              <a:rPr lang="tr-TR" dirty="0" err="1" smtClean="0"/>
              <a:t>resistance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antibiotics</a:t>
            </a:r>
            <a:r>
              <a:rPr lang="tr-TR" dirty="0"/>
              <a:t>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bacteria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hospitals</a:t>
            </a:r>
            <a:r>
              <a:rPr lang="tr-TR" dirty="0" smtClean="0"/>
              <a:t> </a:t>
            </a:r>
            <a:r>
              <a:rPr lang="tr-TR" dirty="0" err="1" smtClean="0"/>
              <a:t>gaining</a:t>
            </a:r>
            <a:r>
              <a:rPr lang="tr-TR" dirty="0" smtClean="0"/>
              <a:t> </a:t>
            </a:r>
            <a:r>
              <a:rPr lang="tr-TR" dirty="0" err="1" smtClean="0"/>
              <a:t>resistance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various</a:t>
            </a:r>
            <a:r>
              <a:rPr lang="tr-TR" dirty="0" smtClean="0"/>
              <a:t> </a:t>
            </a:r>
            <a:r>
              <a:rPr lang="tr-TR" dirty="0" err="1" smtClean="0"/>
              <a:t>drugs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0022999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Advantages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disadvantages</a:t>
            </a:r>
            <a:r>
              <a:rPr lang="tr-TR" dirty="0" smtClean="0"/>
              <a:t> of </a:t>
            </a:r>
            <a:r>
              <a:rPr lang="tr-TR" dirty="0" err="1" smtClean="0"/>
              <a:t>Unicellular</a:t>
            </a:r>
            <a:r>
              <a:rPr lang="tr-TR" dirty="0" smtClean="0"/>
              <a:t>          </a:t>
            </a:r>
            <a:r>
              <a:rPr lang="tr-TR" dirty="0" err="1" smtClean="0"/>
              <a:t>organisms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tr-TR" dirty="0" err="1" smtClean="0"/>
              <a:t>Although</a:t>
            </a:r>
            <a:r>
              <a:rPr lang="tr-TR" dirty="0" smtClean="0"/>
              <a:t> </a:t>
            </a:r>
            <a:r>
              <a:rPr lang="tr-TR" dirty="0" err="1" smtClean="0"/>
              <a:t>prokaryotes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small</a:t>
            </a:r>
            <a:r>
              <a:rPr lang="tr-TR" dirty="0" smtClean="0"/>
              <a:t> </a:t>
            </a:r>
            <a:r>
              <a:rPr lang="tr-TR" dirty="0" err="1" smtClean="0"/>
              <a:t>organisms</a:t>
            </a:r>
            <a:r>
              <a:rPr lang="tr-TR" dirty="0" smtClean="0"/>
              <a:t> </a:t>
            </a:r>
            <a:r>
              <a:rPr lang="tr-TR" dirty="0" err="1" smtClean="0"/>
              <a:t>such</a:t>
            </a:r>
            <a:r>
              <a:rPr lang="tr-TR" dirty="0" smtClean="0"/>
              <a:t> as E.</a:t>
            </a:r>
            <a:r>
              <a:rPr lang="tr-TR" dirty="0" err="1" smtClean="0"/>
              <a:t>coli</a:t>
            </a:r>
            <a:r>
              <a:rPr lang="tr-TR" dirty="0" smtClean="0"/>
              <a:t>  25x10 </a:t>
            </a:r>
            <a:r>
              <a:rPr lang="tr-TR" baseline="30000" dirty="0" smtClean="0"/>
              <a:t>-14</a:t>
            </a:r>
            <a:endParaRPr lang="tr-TR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tr-TR" dirty="0" smtClean="0"/>
              <a:t>g in </a:t>
            </a:r>
            <a:r>
              <a:rPr lang="tr-TR" dirty="0" err="1" smtClean="0"/>
              <a:t>weight</a:t>
            </a:r>
            <a:r>
              <a:rPr lang="tr-TR" dirty="0" smtClean="0"/>
              <a:t>  </a:t>
            </a:r>
            <a:r>
              <a:rPr lang="tr-TR" dirty="0" err="1" smtClean="0"/>
              <a:t>and</a:t>
            </a:r>
            <a:r>
              <a:rPr lang="tr-TR" dirty="0" smtClean="0"/>
              <a:t> 1-2 µ in size, </a:t>
            </a:r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make</a:t>
            </a:r>
            <a:r>
              <a:rPr lang="tr-TR" dirty="0" smtClean="0"/>
              <a:t> a </a:t>
            </a:r>
            <a:r>
              <a:rPr lang="tr-TR" dirty="0" err="1" smtClean="0"/>
              <a:t>huge</a:t>
            </a:r>
            <a:r>
              <a:rPr lang="tr-TR" dirty="0" smtClean="0"/>
              <a:t> size in </a:t>
            </a:r>
            <a:r>
              <a:rPr lang="tr-TR" dirty="0" err="1" smtClean="0"/>
              <a:t>human</a:t>
            </a:r>
            <a:r>
              <a:rPr lang="tr-TR" dirty="0" smtClean="0"/>
              <a:t> body  </a:t>
            </a:r>
            <a:r>
              <a:rPr lang="tr-TR" dirty="0" err="1" smtClean="0"/>
              <a:t>such</a:t>
            </a:r>
            <a:r>
              <a:rPr lang="tr-TR" dirty="0" smtClean="0"/>
              <a:t> as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tr-TR" dirty="0" smtClean="0"/>
              <a:t>1-1.5kg of </a:t>
            </a:r>
            <a:r>
              <a:rPr lang="tr-TR" dirty="0" err="1" smtClean="0"/>
              <a:t>average</a:t>
            </a:r>
            <a:r>
              <a:rPr lang="tr-TR" dirty="0" smtClean="0"/>
              <a:t> </a:t>
            </a:r>
            <a:r>
              <a:rPr lang="tr-TR" dirty="0" err="1" smtClean="0"/>
              <a:t>human’s</a:t>
            </a:r>
            <a:r>
              <a:rPr lang="tr-TR" dirty="0" smtClean="0"/>
              <a:t> </a:t>
            </a:r>
            <a:r>
              <a:rPr lang="tr-TR" dirty="0" err="1" smtClean="0"/>
              <a:t>weight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a total </a:t>
            </a:r>
            <a:r>
              <a:rPr lang="tr-TR" dirty="0" err="1" smtClean="0"/>
              <a:t>mass</a:t>
            </a:r>
            <a:r>
              <a:rPr lang="tr-TR" dirty="0" smtClean="0"/>
              <a:t> of 10 </a:t>
            </a:r>
            <a:r>
              <a:rPr lang="tr-TR" baseline="30000" dirty="0" smtClean="0"/>
              <a:t>12</a:t>
            </a:r>
            <a:r>
              <a:rPr lang="tr-TR" dirty="0" smtClean="0"/>
              <a:t> kg on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earth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 err="1" smtClean="0"/>
              <a:t>There</a:t>
            </a:r>
            <a:r>
              <a:rPr lang="tr-TR" dirty="0" smtClean="0"/>
              <a:t> is a </a:t>
            </a:r>
            <a:r>
              <a:rPr lang="tr-TR" dirty="0" err="1" smtClean="0"/>
              <a:t>mutualism</a:t>
            </a:r>
            <a:r>
              <a:rPr lang="tr-TR" dirty="0" smtClean="0"/>
              <a:t> </a:t>
            </a:r>
            <a:r>
              <a:rPr lang="tr-TR" dirty="0" err="1" smtClean="0"/>
              <a:t>between</a:t>
            </a:r>
            <a:r>
              <a:rPr lang="tr-TR" dirty="0" smtClean="0"/>
              <a:t> </a:t>
            </a:r>
            <a:r>
              <a:rPr lang="tr-TR" dirty="0" err="1" smtClean="0"/>
              <a:t>bacteria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human</a:t>
            </a:r>
            <a:r>
              <a:rPr lang="tr-TR" dirty="0" smtClean="0"/>
              <a:t> </a:t>
            </a:r>
            <a:r>
              <a:rPr lang="tr-TR" dirty="0" err="1" smtClean="0"/>
              <a:t>beings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 err="1" smtClean="0"/>
              <a:t>Such</a:t>
            </a:r>
            <a:r>
              <a:rPr lang="tr-TR" dirty="0" smtClean="0"/>
              <a:t> as;</a:t>
            </a:r>
          </a:p>
          <a:p>
            <a:pPr marL="0" indent="0">
              <a:buNone/>
            </a:pPr>
            <a:r>
              <a:rPr lang="tr-TR" dirty="0" smtClean="0"/>
              <a:t>Human </a:t>
            </a:r>
            <a:r>
              <a:rPr lang="tr-TR" dirty="0" err="1" smtClean="0"/>
              <a:t>beings</a:t>
            </a:r>
            <a:r>
              <a:rPr lang="tr-TR" dirty="0" smtClean="0"/>
              <a:t> </a:t>
            </a:r>
            <a:r>
              <a:rPr lang="tr-TR" dirty="0" err="1" smtClean="0"/>
              <a:t>provide</a:t>
            </a:r>
            <a:r>
              <a:rPr lang="tr-TR" dirty="0" smtClean="0"/>
              <a:t> </a:t>
            </a:r>
            <a:r>
              <a:rPr lang="tr-TR" dirty="0" err="1" smtClean="0"/>
              <a:t>shelter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bacteria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intestines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bacteria</a:t>
            </a:r>
            <a:r>
              <a:rPr lang="tr-TR" dirty="0" smtClean="0"/>
              <a:t> </a:t>
            </a:r>
            <a:r>
              <a:rPr lang="tr-TR" dirty="0" err="1" smtClean="0"/>
              <a:t>helps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digestion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food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 smtClean="0"/>
              <a:t>But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place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bacteria</a:t>
            </a:r>
            <a:r>
              <a:rPr lang="tr-TR" dirty="0" smtClean="0"/>
              <a:t> </a:t>
            </a:r>
            <a:r>
              <a:rPr lang="tr-TR" dirty="0" err="1" smtClean="0"/>
              <a:t>may</a:t>
            </a:r>
            <a:r>
              <a:rPr lang="tr-TR" dirty="0" smtClean="0"/>
              <a:t> be </a:t>
            </a:r>
            <a:r>
              <a:rPr lang="tr-TR" dirty="0" err="1" smtClean="0"/>
              <a:t>pathogenic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r>
              <a:rPr lang="tr-TR" dirty="0" smtClean="0"/>
              <a:t>  </a:t>
            </a:r>
            <a:r>
              <a:rPr lang="tr-TR" dirty="0" err="1" smtClean="0"/>
              <a:t>dangerous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human</a:t>
            </a:r>
            <a:r>
              <a:rPr lang="tr-TR" dirty="0" smtClean="0"/>
              <a:t> </a:t>
            </a:r>
            <a:r>
              <a:rPr lang="tr-TR" dirty="0" err="1" smtClean="0"/>
              <a:t>beings</a:t>
            </a:r>
            <a:r>
              <a:rPr lang="tr-TR" dirty="0" smtClean="0"/>
              <a:t> </a:t>
            </a:r>
            <a:r>
              <a:rPr lang="tr-TR" dirty="0" err="1" smtClean="0"/>
              <a:t>such</a:t>
            </a:r>
            <a:r>
              <a:rPr lang="tr-TR" dirty="0" smtClean="0"/>
              <a:t> as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blood</a:t>
            </a:r>
            <a:r>
              <a:rPr lang="tr-TR" dirty="0" smtClean="0"/>
              <a:t> </a:t>
            </a:r>
            <a:r>
              <a:rPr lang="tr-TR" dirty="0" err="1" smtClean="0"/>
              <a:t>stream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body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dangerous</a:t>
            </a:r>
            <a:r>
              <a:rPr lang="tr-TR" dirty="0" smtClean="0"/>
              <a:t> </a:t>
            </a:r>
            <a:r>
              <a:rPr lang="tr-TR" dirty="0" err="1" smtClean="0"/>
              <a:t>types</a:t>
            </a:r>
            <a:r>
              <a:rPr lang="tr-TR" dirty="0" smtClean="0"/>
              <a:t> </a:t>
            </a:r>
            <a:r>
              <a:rPr lang="tr-TR" dirty="0" err="1" smtClean="0"/>
              <a:t>may</a:t>
            </a:r>
            <a:r>
              <a:rPr lang="tr-TR" dirty="0" smtClean="0"/>
              <a:t> </a:t>
            </a:r>
            <a:r>
              <a:rPr lang="tr-TR" dirty="0" err="1" smtClean="0"/>
              <a:t>cause</a:t>
            </a:r>
            <a:r>
              <a:rPr lang="tr-TR" dirty="0" smtClean="0"/>
              <a:t> </a:t>
            </a:r>
            <a:r>
              <a:rPr lang="tr-TR" dirty="0" err="1" smtClean="0"/>
              <a:t>diseases</a:t>
            </a:r>
            <a:r>
              <a:rPr lang="tr-TR" dirty="0" smtClean="0"/>
              <a:t> </a:t>
            </a:r>
            <a:r>
              <a:rPr lang="tr-TR" dirty="0" err="1" smtClean="0"/>
              <a:t>such</a:t>
            </a:r>
            <a:r>
              <a:rPr lang="tr-TR" dirty="0" smtClean="0"/>
              <a:t> as </a:t>
            </a:r>
            <a:r>
              <a:rPr lang="tr-TR" dirty="0" err="1" smtClean="0"/>
              <a:t>Vibrio</a:t>
            </a:r>
            <a:r>
              <a:rPr lang="tr-TR" dirty="0" smtClean="0"/>
              <a:t> </a:t>
            </a:r>
            <a:r>
              <a:rPr lang="tr-TR" dirty="0" err="1" smtClean="0"/>
              <a:t>cholerae</a:t>
            </a:r>
            <a:r>
              <a:rPr lang="tr-TR" dirty="0" smtClean="0"/>
              <a:t>, </a:t>
            </a:r>
            <a:r>
              <a:rPr lang="tr-TR" dirty="0" err="1" smtClean="0"/>
              <a:t>Salmonella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Mycobacterium</a:t>
            </a:r>
            <a:r>
              <a:rPr lang="tr-TR" dirty="0" smtClean="0"/>
              <a:t> </a:t>
            </a:r>
            <a:r>
              <a:rPr lang="tr-TR" dirty="0" err="1" smtClean="0"/>
              <a:t>tuberculosis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1603436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               COMMON GENES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err="1" smtClean="0"/>
              <a:t>There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more</a:t>
            </a:r>
            <a:r>
              <a:rPr lang="tr-TR" dirty="0" smtClean="0"/>
              <a:t> </a:t>
            </a:r>
            <a:r>
              <a:rPr lang="tr-TR" dirty="0" err="1" smtClean="0"/>
              <a:t>than</a:t>
            </a:r>
            <a:r>
              <a:rPr lang="tr-TR" dirty="0" smtClean="0"/>
              <a:t> 200 </a:t>
            </a:r>
            <a:r>
              <a:rPr lang="tr-TR" dirty="0" err="1" smtClean="0"/>
              <a:t>common</a:t>
            </a:r>
            <a:r>
              <a:rPr lang="tr-TR" dirty="0" smtClean="0"/>
              <a:t> </a:t>
            </a:r>
            <a:r>
              <a:rPr lang="tr-TR" dirty="0" err="1" smtClean="0"/>
              <a:t>genes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living</a:t>
            </a:r>
            <a:r>
              <a:rPr lang="tr-TR" dirty="0" smtClean="0"/>
              <a:t> </a:t>
            </a:r>
            <a:r>
              <a:rPr lang="tr-TR" dirty="0" err="1" smtClean="0"/>
              <a:t>organisms</a:t>
            </a:r>
            <a:r>
              <a:rPr lang="tr-TR" dirty="0" smtClean="0"/>
              <a:t> </a:t>
            </a:r>
            <a:r>
              <a:rPr lang="tr-TR" dirty="0" err="1" smtClean="0"/>
              <a:t>comprising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3 </a:t>
            </a:r>
            <a:r>
              <a:rPr lang="tr-TR" dirty="0" err="1" smtClean="0"/>
              <a:t>branches</a:t>
            </a:r>
            <a:r>
              <a:rPr lang="tr-TR" dirty="0" smtClean="0"/>
              <a:t> 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(</a:t>
            </a:r>
            <a:r>
              <a:rPr lang="tr-TR" dirty="0" err="1" smtClean="0"/>
              <a:t>Archeobacteria</a:t>
            </a:r>
            <a:r>
              <a:rPr lang="tr-TR" dirty="0" smtClean="0"/>
              <a:t>, </a:t>
            </a:r>
            <a:r>
              <a:rPr lang="tr-TR" dirty="0" err="1" smtClean="0"/>
              <a:t>Eubacteria,Eucaryotes</a:t>
            </a:r>
            <a:r>
              <a:rPr lang="tr-TR" dirty="0" smtClean="0"/>
              <a:t>) of life </a:t>
            </a:r>
            <a:r>
              <a:rPr lang="tr-TR" dirty="0" err="1" smtClean="0"/>
              <a:t>tree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0370668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These</a:t>
            </a:r>
            <a:r>
              <a:rPr lang="tr-TR" dirty="0" smtClean="0"/>
              <a:t> </a:t>
            </a:r>
            <a:r>
              <a:rPr lang="tr-TR" dirty="0" err="1" smtClean="0"/>
              <a:t>genes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CONSERVED GENES;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t</a:t>
            </a:r>
            <a:r>
              <a:rPr lang="tr-TR" dirty="0" err="1" smtClean="0"/>
              <a:t>hat</a:t>
            </a:r>
            <a:r>
              <a:rPr lang="tr-TR" dirty="0" smtClean="0"/>
              <a:t>  </a:t>
            </a:r>
            <a:r>
              <a:rPr lang="tr-TR" dirty="0" err="1" smtClean="0"/>
              <a:t>generally</a:t>
            </a:r>
            <a:r>
              <a:rPr lang="tr-TR" dirty="0" smtClean="0"/>
              <a:t> </a:t>
            </a:r>
            <a:r>
              <a:rPr lang="tr-TR" dirty="0" err="1" smtClean="0"/>
              <a:t>take</a:t>
            </a:r>
            <a:r>
              <a:rPr lang="tr-TR" dirty="0" smtClean="0"/>
              <a:t> </a:t>
            </a:r>
            <a:r>
              <a:rPr lang="tr-TR" dirty="0" err="1" smtClean="0"/>
              <a:t>part</a:t>
            </a:r>
            <a:r>
              <a:rPr lang="tr-TR" dirty="0" smtClean="0"/>
              <a:t> in,</a:t>
            </a:r>
          </a:p>
          <a:p>
            <a:endParaRPr lang="tr-TR" dirty="0"/>
          </a:p>
          <a:p>
            <a:r>
              <a:rPr lang="tr-TR" dirty="0" smtClean="0"/>
              <a:t>- </a:t>
            </a:r>
            <a:r>
              <a:rPr lang="tr-TR" dirty="0" err="1" smtClean="0"/>
              <a:t>Translation</a:t>
            </a:r>
            <a:endParaRPr lang="tr-TR" dirty="0" smtClean="0"/>
          </a:p>
          <a:p>
            <a:r>
              <a:rPr lang="tr-TR" dirty="0" smtClean="0"/>
              <a:t>- Amino </a:t>
            </a:r>
            <a:r>
              <a:rPr lang="tr-TR" dirty="0" err="1" smtClean="0"/>
              <a:t>acid</a:t>
            </a:r>
            <a:r>
              <a:rPr lang="tr-TR" dirty="0" smtClean="0"/>
              <a:t> </a:t>
            </a:r>
            <a:r>
              <a:rPr lang="tr-TR" dirty="0" err="1" smtClean="0"/>
              <a:t>Metabolism</a:t>
            </a:r>
            <a:endParaRPr lang="tr-TR" dirty="0" smtClean="0"/>
          </a:p>
          <a:p>
            <a:r>
              <a:rPr lang="tr-TR" dirty="0" smtClean="0"/>
              <a:t>- Transport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 smtClean="0"/>
              <a:t>            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6476644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Figure15. </a:t>
            </a:r>
            <a:r>
              <a:rPr lang="tr-TR" dirty="0" err="1" smtClean="0"/>
              <a:t>Common</a:t>
            </a:r>
            <a:r>
              <a:rPr lang="tr-TR" dirty="0" smtClean="0"/>
              <a:t> Gene </a:t>
            </a:r>
            <a:r>
              <a:rPr lang="tr-TR" dirty="0" err="1" smtClean="0"/>
              <a:t>Families</a:t>
            </a:r>
            <a:endParaRPr lang="tr-TR" dirty="0"/>
          </a:p>
        </p:txBody>
      </p:sp>
      <p:pic>
        <p:nvPicPr>
          <p:cNvPr id="4" name="3 İçerik Yer Tutucusu" descr="1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2676" y="1968938"/>
            <a:ext cx="8138849" cy="4752214"/>
          </a:xfrm>
        </p:spPr>
      </p:pic>
    </p:spTree>
    <p:extLst>
      <p:ext uri="{BB962C8B-B14F-4D97-AF65-F5344CB8AC3E}">
        <p14:creationId xmlns:p14="http://schemas.microsoft.com/office/powerpoint/2010/main" xmlns="" val="19047897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              FIRST EUCARYOTE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err="1" smtClean="0"/>
              <a:t>Recent</a:t>
            </a:r>
            <a:r>
              <a:rPr lang="tr-TR" dirty="0" smtClean="0"/>
              <a:t> </a:t>
            </a:r>
            <a:r>
              <a:rPr lang="tr-TR" dirty="0" err="1" smtClean="0"/>
              <a:t>genome</a:t>
            </a:r>
            <a:r>
              <a:rPr lang="tr-TR" dirty="0" smtClean="0"/>
              <a:t> </a:t>
            </a:r>
            <a:r>
              <a:rPr lang="tr-TR" dirty="0" err="1" smtClean="0"/>
              <a:t>analysis</a:t>
            </a:r>
            <a:r>
              <a:rPr lang="tr-TR" dirty="0" smtClean="0"/>
              <a:t> </a:t>
            </a:r>
            <a:r>
              <a:rPr lang="tr-TR" dirty="0" err="1" smtClean="0"/>
              <a:t>suggest</a:t>
            </a:r>
            <a:r>
              <a:rPr lang="tr-TR" dirty="0" smtClean="0"/>
              <a:t> </a:t>
            </a:r>
            <a:r>
              <a:rPr lang="tr-TR" dirty="0" err="1" smtClean="0"/>
              <a:t>that,the</a:t>
            </a:r>
            <a:r>
              <a:rPr lang="tr-TR" dirty="0" smtClean="0"/>
              <a:t> </a:t>
            </a:r>
            <a:r>
              <a:rPr lang="tr-TR" dirty="0" err="1" smtClean="0"/>
              <a:t>first</a:t>
            </a:r>
            <a:r>
              <a:rPr lang="tr-TR" dirty="0" smtClean="0"/>
              <a:t> </a:t>
            </a:r>
            <a:r>
              <a:rPr lang="tr-TR" dirty="0" err="1" smtClean="0"/>
              <a:t>eucaryotic</a:t>
            </a:r>
            <a:r>
              <a:rPr lang="tr-TR" dirty="0" smtClean="0"/>
              <a:t> </a:t>
            </a:r>
            <a:r>
              <a:rPr lang="tr-TR" dirty="0" err="1" smtClean="0"/>
              <a:t>cells</a:t>
            </a:r>
            <a:r>
              <a:rPr lang="tr-TR" dirty="0" smtClean="0"/>
              <a:t> </a:t>
            </a:r>
            <a:r>
              <a:rPr lang="tr-TR" dirty="0" err="1" smtClean="0"/>
              <a:t>formed</a:t>
            </a:r>
            <a:r>
              <a:rPr lang="tr-TR" dirty="0" smtClean="0"/>
              <a:t> </a:t>
            </a:r>
            <a:r>
              <a:rPr lang="tr-TR" dirty="0" err="1" smtClean="0"/>
              <a:t>after</a:t>
            </a:r>
            <a:r>
              <a:rPr lang="tr-TR" dirty="0" smtClean="0"/>
              <a:t> an </a:t>
            </a:r>
            <a:r>
              <a:rPr lang="tr-TR" dirty="0" err="1" smtClean="0"/>
              <a:t>archeal</a:t>
            </a:r>
            <a:r>
              <a:rPr lang="tr-TR" dirty="0" smtClean="0"/>
              <a:t> </a:t>
            </a:r>
            <a:r>
              <a:rPr lang="tr-TR" dirty="0" err="1" smtClean="0"/>
              <a:t>cell</a:t>
            </a:r>
            <a:r>
              <a:rPr lang="tr-TR" dirty="0" smtClean="0"/>
              <a:t> </a:t>
            </a:r>
            <a:r>
              <a:rPr lang="tr-TR" dirty="0" err="1" smtClean="0"/>
              <a:t>enfulged</a:t>
            </a:r>
            <a:r>
              <a:rPr lang="tr-TR" dirty="0" smtClean="0"/>
              <a:t> an </a:t>
            </a:r>
            <a:r>
              <a:rPr lang="tr-TR" dirty="0" err="1" smtClean="0"/>
              <a:t>aerobic</a:t>
            </a:r>
            <a:r>
              <a:rPr lang="tr-TR" dirty="0" smtClean="0"/>
              <a:t> </a:t>
            </a:r>
            <a:r>
              <a:rPr lang="tr-TR" dirty="0" err="1" smtClean="0"/>
              <a:t>bacterium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4023798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Figure</a:t>
            </a:r>
            <a:r>
              <a:rPr lang="tr-TR" dirty="0" smtClean="0"/>
              <a:t> 16: </a:t>
            </a:r>
            <a:r>
              <a:rPr lang="tr-TR" dirty="0" err="1" smtClean="0"/>
              <a:t>Mitochondria</a:t>
            </a:r>
            <a:r>
              <a:rPr lang="tr-TR" dirty="0" smtClean="0"/>
              <a:t> </a:t>
            </a:r>
            <a:r>
              <a:rPr lang="tr-TR" dirty="0" err="1" smtClean="0"/>
              <a:t>formation</a:t>
            </a:r>
            <a:endParaRPr lang="tr-TR" dirty="0"/>
          </a:p>
        </p:txBody>
      </p:sp>
      <p:pic>
        <p:nvPicPr>
          <p:cNvPr id="4" name="3 İçerik Yer Tutucusu" descr="1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42207"/>
            <a:ext cx="10262604" cy="4393870"/>
          </a:xfrm>
        </p:spPr>
      </p:pic>
    </p:spTree>
    <p:extLst>
      <p:ext uri="{BB962C8B-B14F-4D97-AF65-F5344CB8AC3E}">
        <p14:creationId xmlns:p14="http://schemas.microsoft.com/office/powerpoint/2010/main" xmlns="" val="31998129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 smtClean="0"/>
              <a:t>   </a:t>
            </a:r>
            <a:r>
              <a:rPr lang="tr-TR" sz="3200" dirty="0" err="1" smtClean="0"/>
              <a:t>Figure</a:t>
            </a:r>
            <a:r>
              <a:rPr lang="tr-TR" sz="3200" dirty="0" smtClean="0"/>
              <a:t> 17: CHLOROPLAST </a:t>
            </a:r>
            <a:r>
              <a:rPr lang="tr-TR" sz="3200" dirty="0" err="1" smtClean="0"/>
              <a:t>Formation</a:t>
            </a:r>
            <a:endParaRPr lang="tr-TR" sz="3200" dirty="0"/>
          </a:p>
        </p:txBody>
      </p:sp>
      <p:pic>
        <p:nvPicPr>
          <p:cNvPr id="4" name="3 Resim" descr="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7307"/>
            <a:ext cx="10413125" cy="427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64455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References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Bruce </a:t>
            </a:r>
            <a:r>
              <a:rPr lang="tr-TR" dirty="0" err="1" smtClean="0"/>
              <a:t>Alberts</a:t>
            </a:r>
            <a:r>
              <a:rPr lang="tr-TR" dirty="0" smtClean="0"/>
              <a:t>, Alexander Johnson, </a:t>
            </a:r>
            <a:r>
              <a:rPr lang="tr-TR" dirty="0" err="1" smtClean="0"/>
              <a:t>Julian</a:t>
            </a:r>
            <a:r>
              <a:rPr lang="tr-TR" dirty="0" smtClean="0"/>
              <a:t> </a:t>
            </a:r>
            <a:r>
              <a:rPr lang="tr-TR" dirty="0" err="1" smtClean="0"/>
              <a:t>Lewis</a:t>
            </a:r>
            <a:r>
              <a:rPr lang="tr-TR" dirty="0" smtClean="0"/>
              <a:t>, David Morgan, Martin </a:t>
            </a:r>
            <a:r>
              <a:rPr lang="tr-TR" dirty="0" err="1" smtClean="0"/>
              <a:t>Raff</a:t>
            </a:r>
            <a:r>
              <a:rPr lang="tr-TR" dirty="0" smtClean="0"/>
              <a:t>, </a:t>
            </a:r>
            <a:r>
              <a:rPr lang="tr-TR" dirty="0" err="1" smtClean="0"/>
              <a:t>Keith</a:t>
            </a:r>
            <a:r>
              <a:rPr lang="tr-TR" dirty="0" smtClean="0"/>
              <a:t> Roberts, Peter </a:t>
            </a:r>
            <a:r>
              <a:rPr lang="tr-TR" dirty="0" err="1" smtClean="0"/>
              <a:t>Walter-Molecular</a:t>
            </a:r>
            <a:r>
              <a:rPr lang="tr-TR" dirty="0" smtClean="0"/>
              <a:t> </a:t>
            </a:r>
            <a:r>
              <a:rPr lang="tr-TR" dirty="0" err="1" smtClean="0"/>
              <a:t>Biology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Cell-</a:t>
            </a:r>
            <a:r>
              <a:rPr lang="tr-TR" dirty="0" err="1" smtClean="0"/>
              <a:t>Garland</a:t>
            </a:r>
            <a:r>
              <a:rPr lang="tr-TR" dirty="0" smtClean="0"/>
              <a:t> </a:t>
            </a:r>
            <a:r>
              <a:rPr lang="tr-TR" dirty="0" err="1" smtClean="0"/>
              <a:t>Science</a:t>
            </a:r>
            <a:r>
              <a:rPr lang="tr-TR" dirty="0" smtClean="0"/>
              <a:t> </a:t>
            </a:r>
            <a:r>
              <a:rPr lang="tr-TR" smtClean="0"/>
              <a:t>(2015)</a:t>
            </a:r>
            <a:endParaRPr lang="tr-TR" dirty="0" smtClean="0"/>
          </a:p>
          <a:p>
            <a:r>
              <a:rPr lang="en-US" dirty="0" smtClean="0"/>
              <a:t>Geoffrey M. Cooper &amp; Robert E. </a:t>
            </a:r>
            <a:r>
              <a:rPr lang="en-US" dirty="0" err="1" smtClean="0"/>
              <a:t>Hausman</a:t>
            </a:r>
            <a:r>
              <a:rPr lang="en-US" dirty="0" smtClean="0"/>
              <a:t>-The Cell. A Molecular Approach-</a:t>
            </a:r>
            <a:r>
              <a:rPr lang="en-US" dirty="0" err="1" smtClean="0"/>
              <a:t>Sinauer</a:t>
            </a:r>
            <a:r>
              <a:rPr lang="en-US" dirty="0" smtClean="0"/>
              <a:t> Associates (2007)</a:t>
            </a:r>
            <a:endParaRPr lang="tr-TR" dirty="0" smtClean="0"/>
          </a:p>
          <a:p>
            <a:r>
              <a:rPr lang="tr-TR" dirty="0" err="1" smtClean="0"/>
              <a:t>Harvey</a:t>
            </a:r>
            <a:r>
              <a:rPr lang="tr-TR" dirty="0" smtClean="0"/>
              <a:t> </a:t>
            </a:r>
            <a:r>
              <a:rPr lang="tr-TR" dirty="0" err="1" smtClean="0"/>
              <a:t>Lodish</a:t>
            </a:r>
            <a:r>
              <a:rPr lang="tr-TR" dirty="0" smtClean="0"/>
              <a:t>, </a:t>
            </a:r>
            <a:r>
              <a:rPr lang="tr-TR" dirty="0" err="1" smtClean="0"/>
              <a:t>Arnold</a:t>
            </a:r>
            <a:r>
              <a:rPr lang="tr-TR" dirty="0" smtClean="0"/>
              <a:t> Berk, </a:t>
            </a:r>
            <a:r>
              <a:rPr lang="tr-TR" dirty="0" err="1" smtClean="0"/>
              <a:t>Chris</a:t>
            </a:r>
            <a:r>
              <a:rPr lang="tr-TR" dirty="0" smtClean="0"/>
              <a:t> A. </a:t>
            </a:r>
            <a:r>
              <a:rPr lang="tr-TR" dirty="0" err="1" smtClean="0"/>
              <a:t>Kaiser</a:t>
            </a:r>
            <a:r>
              <a:rPr lang="tr-TR" dirty="0" smtClean="0"/>
              <a:t>, </a:t>
            </a:r>
            <a:r>
              <a:rPr lang="tr-TR" dirty="0" err="1" smtClean="0"/>
              <a:t>Monty</a:t>
            </a:r>
            <a:r>
              <a:rPr lang="tr-TR" dirty="0" smtClean="0"/>
              <a:t> </a:t>
            </a:r>
            <a:r>
              <a:rPr lang="tr-TR" dirty="0" err="1" smtClean="0"/>
              <a:t>Krieger</a:t>
            </a:r>
            <a:r>
              <a:rPr lang="tr-TR" dirty="0" smtClean="0"/>
              <a:t>, </a:t>
            </a:r>
            <a:r>
              <a:rPr lang="tr-TR" dirty="0" err="1" smtClean="0"/>
              <a:t>Matthew</a:t>
            </a:r>
            <a:r>
              <a:rPr lang="tr-TR" dirty="0" smtClean="0"/>
              <a:t> P. </a:t>
            </a:r>
            <a:r>
              <a:rPr lang="tr-TR" dirty="0" err="1" smtClean="0"/>
              <a:t>Scott</a:t>
            </a:r>
            <a:r>
              <a:rPr lang="tr-TR" dirty="0" smtClean="0"/>
              <a:t>, </a:t>
            </a:r>
            <a:r>
              <a:rPr lang="tr-TR" dirty="0" err="1" smtClean="0"/>
              <a:t>Anthony</a:t>
            </a:r>
            <a:r>
              <a:rPr lang="tr-TR" dirty="0" smtClean="0"/>
              <a:t> </a:t>
            </a:r>
            <a:r>
              <a:rPr lang="tr-TR" dirty="0" err="1" smtClean="0"/>
              <a:t>Bretscher</a:t>
            </a:r>
            <a:r>
              <a:rPr lang="tr-TR" dirty="0" smtClean="0"/>
              <a:t>, </a:t>
            </a:r>
            <a:r>
              <a:rPr lang="tr-TR" dirty="0" err="1" smtClean="0"/>
              <a:t>Hidde</a:t>
            </a:r>
            <a:r>
              <a:rPr lang="tr-TR" dirty="0" smtClean="0"/>
              <a:t> </a:t>
            </a:r>
            <a:r>
              <a:rPr lang="tr-TR" dirty="0" err="1" smtClean="0"/>
              <a:t>Ploegh</a:t>
            </a:r>
            <a:r>
              <a:rPr lang="tr-TR" dirty="0" smtClean="0"/>
              <a:t>, Paul </a:t>
            </a:r>
            <a:r>
              <a:rPr lang="tr-TR" dirty="0" err="1" smtClean="0"/>
              <a:t>Matsudaira</a:t>
            </a:r>
            <a:r>
              <a:rPr lang="tr-TR" dirty="0" smtClean="0"/>
              <a:t>-</a:t>
            </a:r>
            <a:r>
              <a:rPr lang="tr-TR" dirty="0" err="1" smtClean="0"/>
              <a:t>Molecular</a:t>
            </a:r>
            <a:r>
              <a:rPr lang="tr-TR" dirty="0" smtClean="0"/>
              <a:t> </a:t>
            </a:r>
            <a:r>
              <a:rPr lang="tr-TR" dirty="0" err="1" smtClean="0"/>
              <a:t>Cell</a:t>
            </a:r>
            <a:r>
              <a:rPr lang="tr-TR" dirty="0" smtClean="0"/>
              <a:t> </a:t>
            </a:r>
            <a:r>
              <a:rPr lang="tr-TR" dirty="0" err="1" smtClean="0"/>
              <a:t>Biology</a:t>
            </a:r>
            <a:r>
              <a:rPr lang="tr-TR" dirty="0" smtClean="0"/>
              <a:t> (</a:t>
            </a:r>
            <a:r>
              <a:rPr lang="tr-TR" dirty="0" err="1" smtClean="0"/>
              <a:t>Lodish</a:t>
            </a:r>
            <a:r>
              <a:rPr lang="tr-TR" dirty="0" smtClean="0"/>
              <a:t>, </a:t>
            </a:r>
            <a:r>
              <a:rPr lang="tr-TR" dirty="0" err="1" smtClean="0"/>
              <a:t>Sixth</a:t>
            </a:r>
            <a:r>
              <a:rPr lang="tr-TR" dirty="0" smtClean="0"/>
              <a:t> </a:t>
            </a:r>
            <a:r>
              <a:rPr lang="tr-TR" dirty="0" err="1" smtClean="0"/>
              <a:t>Edition</a:t>
            </a:r>
            <a:r>
              <a:rPr lang="tr-TR" dirty="0" smtClean="0"/>
              <a:t>)-W. H. </a:t>
            </a:r>
            <a:r>
              <a:rPr lang="tr-TR" dirty="0" err="1" smtClean="0"/>
              <a:t>Freeman</a:t>
            </a:r>
            <a:r>
              <a:rPr lang="tr-TR" dirty="0" smtClean="0"/>
              <a:t> (2007)</a:t>
            </a:r>
            <a:endParaRPr lang="tr-T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1803</TotalTime>
  <Words>1617</Words>
  <Application>Microsoft Office PowerPoint</Application>
  <PresentationFormat>Özel</PresentationFormat>
  <Paragraphs>179</Paragraphs>
  <Slides>47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47</vt:i4>
      </vt:variant>
    </vt:vector>
  </HeadingPairs>
  <TitlesOfParts>
    <vt:vector size="48" baseType="lpstr">
      <vt:lpstr>Berlin</vt:lpstr>
      <vt:lpstr>         ARCHEA, EUBACTERIA AND EUCARYOTIC CELLS</vt:lpstr>
      <vt:lpstr>Living organisms are made up of seperate, independent units: CELLS</vt:lpstr>
      <vt:lpstr>Cells Have Common Characteristics</vt:lpstr>
      <vt:lpstr>                 PROCARYOTIC CELLS</vt:lpstr>
      <vt:lpstr>Slayt 5</vt:lpstr>
      <vt:lpstr>Slayt 6</vt:lpstr>
      <vt:lpstr>Slayt 7</vt:lpstr>
      <vt:lpstr>Slayt 8</vt:lpstr>
      <vt:lpstr>It is interesting to know ;</vt:lpstr>
      <vt:lpstr>Prokaryotic cell</vt:lpstr>
      <vt:lpstr>EUCARYOTIC CELLS</vt:lpstr>
      <vt:lpstr>Slayt 12</vt:lpstr>
      <vt:lpstr>ORIGIN OF CELLS</vt:lpstr>
      <vt:lpstr>First eukaryotic cell is thought to be formed after a particular type of ancient archeal cell enfulged in ancient bacteria. </vt:lpstr>
      <vt:lpstr>Classification of living things;</vt:lpstr>
      <vt:lpstr>The tree of life has 3 branches;</vt:lpstr>
      <vt:lpstr>                ALL LIVING ORGANISMS</vt:lpstr>
      <vt:lpstr>EUBACTERIA (BACTERIA)</vt:lpstr>
      <vt:lpstr>ARCHEA</vt:lpstr>
      <vt:lpstr>All organisms are probably evolved from a single celled progenitor;</vt:lpstr>
      <vt:lpstr>Figure 8: Another appearance,</vt:lpstr>
      <vt:lpstr>  Translation (RNA ------ Protein)</vt:lpstr>
      <vt:lpstr>The genome analysis shows;</vt:lpstr>
      <vt:lpstr>In the investigation of evolutinary relationship;</vt:lpstr>
      <vt:lpstr>EUCARYOTES </vt:lpstr>
      <vt:lpstr>Figure 10: Genome size of some organisms</vt:lpstr>
      <vt:lpstr>          THE CHANGES IN THE GENOME</vt:lpstr>
      <vt:lpstr>Some parts of the GENE;</vt:lpstr>
      <vt:lpstr>For example;</vt:lpstr>
      <vt:lpstr>An example of a conserved GENE can be seen in the figüre below;</vt:lpstr>
      <vt:lpstr>           EVOLUTION OF THE GENES</vt:lpstr>
      <vt:lpstr> The innovation of the genes occurred in different ways;</vt:lpstr>
      <vt:lpstr>Figure 12: Genetic Innovation</vt:lpstr>
      <vt:lpstr>      HOW HOMOLOG GENES OCCUR?</vt:lpstr>
      <vt:lpstr>          WHAT IS A HOMOLOG GENE ? </vt:lpstr>
      <vt:lpstr>There are 2 types of HOMOLOG genes;</vt:lpstr>
      <vt:lpstr>Figure 13: Orthologous and Paralogous Genes</vt:lpstr>
      <vt:lpstr>Genes;</vt:lpstr>
      <vt:lpstr>                        VIRUSES</vt:lpstr>
      <vt:lpstr>Advantages and disadvantages of Unicellular          organisms </vt:lpstr>
      <vt:lpstr>                     COMMON GENES</vt:lpstr>
      <vt:lpstr>These genes are CONSERVED GENES;</vt:lpstr>
      <vt:lpstr>Figure15. Common Gene Families</vt:lpstr>
      <vt:lpstr>                    FIRST EUCARYOTE</vt:lpstr>
      <vt:lpstr>Figure 16: Mitochondria formation</vt:lpstr>
      <vt:lpstr>   Figure 17: CHLOROPLAST Formation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fulya</dc:creator>
  <cp:lastModifiedBy>W8</cp:lastModifiedBy>
  <cp:revision>194</cp:revision>
  <dcterms:created xsi:type="dcterms:W3CDTF">2018-08-15T08:42:01Z</dcterms:created>
  <dcterms:modified xsi:type="dcterms:W3CDTF">2019-12-01T12:31:16Z</dcterms:modified>
</cp:coreProperties>
</file>