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8"/>
  </p:notesMasterIdLst>
  <p:sldIdLst>
    <p:sldId id="256" r:id="rId2"/>
    <p:sldId id="261" r:id="rId3"/>
    <p:sldId id="263" r:id="rId4"/>
    <p:sldId id="264" r:id="rId5"/>
    <p:sldId id="266" r:id="rId6"/>
    <p:sldId id="281" r:id="rId7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74" autoAdjust="0"/>
    <p:restoredTop sz="94660"/>
  </p:normalViewPr>
  <p:slideViewPr>
    <p:cSldViewPr snapToGrid="0">
      <p:cViewPr varScale="1">
        <p:scale>
          <a:sx n="72" d="100"/>
          <a:sy n="72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9DDA17-FF76-4365-8AA1-A98A0EDB62F8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7BDFD9-46C0-41E7-AB0A-6CBE7EFC925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17337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13546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397027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743005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243982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439206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6205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62430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4361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02874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3528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0383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2751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45249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58641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3632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15279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02517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50590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325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26863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89755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21762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5"/>
          <p:cNvSpPr txBox="1">
            <a:spLocks noGrp="1"/>
          </p:cNvSpPr>
          <p:nvPr>
            <p:ph type="title"/>
          </p:nvPr>
        </p:nvSpPr>
        <p:spPr>
          <a:xfrm>
            <a:off x="1085700" y="523433"/>
            <a:ext cx="7323200" cy="102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5"/>
          <p:cNvSpPr txBox="1">
            <a:spLocks noGrp="1"/>
          </p:cNvSpPr>
          <p:nvPr>
            <p:ph type="body" idx="1"/>
          </p:nvPr>
        </p:nvSpPr>
        <p:spPr>
          <a:xfrm>
            <a:off x="1085700" y="1769800"/>
            <a:ext cx="8176800" cy="419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609585" lvl="0" indent="-507987">
              <a:spcBef>
                <a:spcPts val="800"/>
              </a:spcBef>
              <a:spcAft>
                <a:spcPts val="0"/>
              </a:spcAft>
              <a:buSzPts val="2400"/>
              <a:buChar char="▰"/>
              <a:defRPr/>
            </a:lvl1pPr>
            <a:lvl2pPr marL="1219170" lvl="1" indent="-507987">
              <a:spcBef>
                <a:spcPts val="1333"/>
              </a:spcBef>
              <a:spcAft>
                <a:spcPts val="0"/>
              </a:spcAft>
              <a:buSzPts val="2400"/>
              <a:buChar char="▻"/>
              <a:defRPr/>
            </a:lvl2pPr>
            <a:lvl3pPr marL="1828754" lvl="2" indent="-507987">
              <a:spcBef>
                <a:spcPts val="1333"/>
              </a:spcBef>
              <a:spcAft>
                <a:spcPts val="0"/>
              </a:spcAft>
              <a:buSzPts val="2400"/>
              <a:buChar char="▻"/>
              <a:defRPr/>
            </a:lvl3pPr>
            <a:lvl4pPr marL="2438339" lvl="3" indent="-507987">
              <a:spcBef>
                <a:spcPts val="1333"/>
              </a:spcBef>
              <a:spcAft>
                <a:spcPts val="0"/>
              </a:spcAft>
              <a:buSzPts val="2400"/>
              <a:buChar char="▻"/>
              <a:defRPr/>
            </a:lvl4pPr>
            <a:lvl5pPr marL="3047924" lvl="4" indent="-507987">
              <a:spcBef>
                <a:spcPts val="1333"/>
              </a:spcBef>
              <a:spcAft>
                <a:spcPts val="0"/>
              </a:spcAft>
              <a:buSzPts val="2400"/>
              <a:buChar char="▻"/>
              <a:defRPr/>
            </a:lvl5pPr>
            <a:lvl6pPr marL="3657509" lvl="5" indent="-507987">
              <a:spcBef>
                <a:spcPts val="1333"/>
              </a:spcBef>
              <a:spcAft>
                <a:spcPts val="0"/>
              </a:spcAft>
              <a:buSzPts val="2400"/>
              <a:buChar char="▻"/>
              <a:defRPr/>
            </a:lvl6pPr>
            <a:lvl7pPr marL="4267093" lvl="6" indent="-507987">
              <a:spcBef>
                <a:spcPts val="1333"/>
              </a:spcBef>
              <a:spcAft>
                <a:spcPts val="0"/>
              </a:spcAft>
              <a:buSzPts val="2400"/>
              <a:buChar char="▻"/>
              <a:defRPr/>
            </a:lvl7pPr>
            <a:lvl8pPr marL="4876678" lvl="7" indent="-507987">
              <a:spcBef>
                <a:spcPts val="1333"/>
              </a:spcBef>
              <a:spcAft>
                <a:spcPts val="0"/>
              </a:spcAft>
              <a:buSzPts val="2400"/>
              <a:buChar char="▻"/>
              <a:defRPr/>
            </a:lvl8pPr>
            <a:lvl9pPr marL="5486263" lvl="8" indent="-507987">
              <a:spcBef>
                <a:spcPts val="1333"/>
              </a:spcBef>
              <a:spcAft>
                <a:spcPts val="1333"/>
              </a:spcAft>
              <a:buSzPts val="2400"/>
              <a:buChar char="▻"/>
              <a:defRPr/>
            </a:lvl9pPr>
          </a:lstStyle>
          <a:p>
            <a:endParaRPr/>
          </a:p>
        </p:txBody>
      </p:sp>
      <p:sp>
        <p:nvSpPr>
          <p:cNvPr id="80" name="Google Shape;80;p5"/>
          <p:cNvSpPr txBox="1">
            <a:spLocks noGrp="1"/>
          </p:cNvSpPr>
          <p:nvPr>
            <p:ph type="sldNum" idx="12"/>
          </p:nvPr>
        </p:nvSpPr>
        <p:spPr>
          <a:xfrm>
            <a:off x="10157333" y="6182000"/>
            <a:ext cx="1983200" cy="42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010330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2411DB7-BC74-40F1-A1BD-30E81C657DEA}" type="datetimeFigureOut">
              <a:rPr lang="tr-TR" smtClean="0"/>
              <a:t>30.04.2020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EE3BAC0-0EBD-4D88-836B-9201C7AA2CE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1661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  <p:sldLayoutId id="2147483679" r:id="rId16"/>
    <p:sldLayoutId id="2147483680" r:id="rId17"/>
    <p:sldLayoutId id="2147483683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2570240"/>
          </a:xfrm>
        </p:spPr>
        <p:txBody>
          <a:bodyPr/>
          <a:lstStyle/>
          <a:p>
            <a:r>
              <a:rPr lang="tr-TR" dirty="0"/>
              <a:t>ÖRGÜT İÇİNDE BİREY VE KİŞİLİK</a:t>
            </a:r>
          </a:p>
        </p:txBody>
      </p:sp>
    </p:spTree>
    <p:extLst>
      <p:ext uri="{BB962C8B-B14F-4D97-AF65-F5344CB8AC3E}">
        <p14:creationId xmlns:p14="http://schemas.microsoft.com/office/powerpoint/2010/main" val="2713712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6"/>
          <p:cNvSpPr txBox="1">
            <a:spLocks noGrp="1"/>
          </p:cNvSpPr>
          <p:nvPr>
            <p:ph type="title"/>
          </p:nvPr>
        </p:nvSpPr>
        <p:spPr>
          <a:xfrm>
            <a:off x="1085699" y="809896"/>
            <a:ext cx="9260083" cy="836023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lvl="0"/>
            <a:r>
              <a:rPr lang="tr-TR" sz="3333" b="1" dirty="0"/>
              <a:t>Kişilik</a:t>
            </a:r>
            <a:endParaRPr sz="3333" b="1" dirty="0"/>
          </a:p>
        </p:txBody>
      </p:sp>
      <p:sp>
        <p:nvSpPr>
          <p:cNvPr id="237" name="Google Shape;237;p16"/>
          <p:cNvSpPr txBox="1">
            <a:spLocks noGrp="1"/>
          </p:cNvSpPr>
          <p:nvPr>
            <p:ph type="body" idx="1"/>
          </p:nvPr>
        </p:nvSpPr>
        <p:spPr>
          <a:xfrm>
            <a:off x="822961" y="1815737"/>
            <a:ext cx="10308866" cy="3788230"/>
          </a:xfrm>
          <a:prstGeom prst="rect">
            <a:avLst/>
          </a:prstGeom>
        </p:spPr>
        <p:txBody>
          <a:bodyPr spcFirstLastPara="1" vert="horz" wrap="square" lIns="121900" tIns="0" rIns="121900" bIns="0" rtlCol="0" anchor="t" anchorCtr="0">
            <a:noAutofit/>
          </a:bodyPr>
          <a:lstStyle/>
          <a:p>
            <a:pPr lvl="0" algn="just">
              <a:buFont typeface="Arial" panose="020B0604020202020204" pitchFamily="34" charset="0"/>
              <a:buChar char="•"/>
            </a:pPr>
            <a:r>
              <a:rPr lang="tr-TR" dirty="0">
                <a:solidFill>
                  <a:schemeClr val="tx1"/>
                </a:solidFill>
              </a:rPr>
              <a:t>Bireylerin değişmeyen, belirgin ve tutarlı olan özelliklerinin tümü olarak tanımlanabilir.</a:t>
            </a: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tr-TR" dirty="0">
                <a:solidFill>
                  <a:schemeClr val="tx1"/>
                </a:solidFill>
              </a:rPr>
              <a:t>Duygu, düşünce ve davranışlardaki benzerlikler ve ayrılıkları oluşturan birtakım özelliklerin bütünüdür. Başka bir deyişle; bir insanı diğer insandan ayıran bedensel, zihinsel ve ruhsal özelliklerin bütünüdür.</a:t>
            </a:r>
          </a:p>
        </p:txBody>
      </p:sp>
      <p:sp>
        <p:nvSpPr>
          <p:cNvPr id="238" name="Google Shape;238;p1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4248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6"/>
          <p:cNvSpPr txBox="1">
            <a:spLocks noGrp="1"/>
          </p:cNvSpPr>
          <p:nvPr>
            <p:ph type="body" idx="1"/>
          </p:nvPr>
        </p:nvSpPr>
        <p:spPr>
          <a:xfrm>
            <a:off x="1097279" y="1410789"/>
            <a:ext cx="10215761" cy="3631473"/>
          </a:xfrm>
          <a:prstGeom prst="rect">
            <a:avLst/>
          </a:prstGeom>
        </p:spPr>
        <p:txBody>
          <a:bodyPr spcFirstLastPara="1" vert="horz" wrap="square" lIns="121900" tIns="0" rIns="121900" bIns="0" rtlCol="0" anchor="t" anchorCtr="0">
            <a:noAutofit/>
          </a:bodyPr>
          <a:lstStyle/>
          <a:p>
            <a:pPr marL="101597" indent="0" algn="just">
              <a:buNone/>
            </a:pPr>
            <a:r>
              <a:rPr lang="tr-TR" b="1" dirty="0">
                <a:solidFill>
                  <a:schemeClr val="tx1"/>
                </a:solidFill>
              </a:rPr>
              <a:t>Benzersizlik veya kendine özgü oluş </a:t>
            </a: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tr-TR" dirty="0">
                <a:solidFill>
                  <a:schemeClr val="tx1"/>
                </a:solidFill>
              </a:rPr>
              <a:t>Benzersizlik veya kendine özgü oluş kavramı bireyin davranış ve tutumlarının diğer insanlardan farklı olduğunu açıklamaktadır.</a:t>
            </a: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tr-TR" dirty="0">
                <a:solidFill>
                  <a:schemeClr val="tx1"/>
                </a:solidFill>
              </a:rPr>
              <a:t>Her birey değişiktir.</a:t>
            </a: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tr-TR" dirty="0">
                <a:solidFill>
                  <a:schemeClr val="tx1"/>
                </a:solidFill>
              </a:rPr>
              <a:t>Her birey tekdir. </a:t>
            </a: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tr-TR" dirty="0">
                <a:solidFill>
                  <a:schemeClr val="tx1"/>
                </a:solidFill>
              </a:rPr>
              <a:t>Bireyleri diğerlerinden ayrılan özellikler kişiliktir.</a:t>
            </a:r>
          </a:p>
          <a:p>
            <a:pPr lvl="1" algn="just"/>
            <a:endParaRPr lang="tr-TR" sz="2800" dirty="0">
              <a:solidFill>
                <a:srgbClr val="FF0000"/>
              </a:solidFill>
            </a:endParaRPr>
          </a:p>
          <a:p>
            <a:pPr lvl="1" algn="just"/>
            <a:endParaRPr lang="tr-TR" sz="2800" dirty="0">
              <a:solidFill>
                <a:srgbClr val="FF0000"/>
              </a:solidFill>
            </a:endParaRPr>
          </a:p>
        </p:txBody>
      </p:sp>
      <p:sp>
        <p:nvSpPr>
          <p:cNvPr id="238" name="Google Shape;238;p1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725591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6"/>
          <p:cNvSpPr txBox="1">
            <a:spLocks noGrp="1"/>
          </p:cNvSpPr>
          <p:nvPr>
            <p:ph type="body" idx="1"/>
          </p:nvPr>
        </p:nvSpPr>
        <p:spPr>
          <a:xfrm>
            <a:off x="966651" y="875211"/>
            <a:ext cx="10346390" cy="4976949"/>
          </a:xfrm>
          <a:prstGeom prst="rect">
            <a:avLst/>
          </a:prstGeom>
        </p:spPr>
        <p:txBody>
          <a:bodyPr spcFirstLastPara="1" vert="horz" wrap="square" lIns="121900" tIns="0" rIns="121900" bIns="0" rtlCol="0" anchor="t" anchorCtr="0">
            <a:noAutofit/>
          </a:bodyPr>
          <a:lstStyle/>
          <a:p>
            <a:pPr marL="101597" indent="0" algn="ctr">
              <a:buNone/>
            </a:pPr>
            <a:r>
              <a:rPr lang="tr-TR" sz="3200" b="1" dirty="0">
                <a:solidFill>
                  <a:schemeClr val="tx1"/>
                </a:solidFill>
              </a:rPr>
              <a:t>Tutarlılık</a:t>
            </a:r>
            <a:endParaRPr lang="tr-TR" b="1" dirty="0">
              <a:solidFill>
                <a:schemeClr val="tx1"/>
              </a:solidFill>
            </a:endParaRP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tr-TR" dirty="0">
                <a:solidFill>
                  <a:schemeClr val="tx1"/>
                </a:solidFill>
              </a:rPr>
              <a:t>Farklı ortam ve durumlarda bireylerin benzer bir biçimde hareket etmesine tutarlılık denir. Yani utangaç bir kişiliğe sahip olan bir birey girdiği ortam da yada çalışma ortamında da utangaçtır.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tr-TR" dirty="0">
                <a:solidFill>
                  <a:schemeClr val="tx1"/>
                </a:solidFill>
              </a:rPr>
              <a:t>Bir takım farklı durumlarla karşılaşıldığında bireylerin benzer bir davranış sergiledikleri görülmektedir. Bu davranışlar bir takım şartlar da ortaya çıkar; 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tr-TR" sz="2400" dirty="0">
                <a:solidFill>
                  <a:schemeClr val="tx1"/>
                </a:solidFill>
              </a:rPr>
              <a:t>Benzer durumlar,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tr-TR" sz="2400" dirty="0">
                <a:solidFill>
                  <a:schemeClr val="tx1"/>
                </a:solidFill>
              </a:rPr>
              <a:t>Bireylerin geçmişteki tecrübelerindeki sergiledikleri davranışlarla benzer sonuçların çıkması yada olumlu sonuçlara ulaşması.</a:t>
            </a:r>
          </a:p>
        </p:txBody>
      </p:sp>
      <p:sp>
        <p:nvSpPr>
          <p:cNvPr id="238" name="Google Shape;238;p1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171750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6"/>
          <p:cNvSpPr txBox="1">
            <a:spLocks noGrp="1"/>
          </p:cNvSpPr>
          <p:nvPr>
            <p:ph type="title"/>
          </p:nvPr>
        </p:nvSpPr>
        <p:spPr>
          <a:xfrm>
            <a:off x="1085699" y="888273"/>
            <a:ext cx="9071633" cy="757647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lvl="0"/>
            <a:r>
              <a:rPr lang="tr-TR" sz="3333" b="1" dirty="0">
                <a:solidFill>
                  <a:schemeClr val="tx1"/>
                </a:solidFill>
              </a:rPr>
              <a:t>Kişiliği Belirleyen Faktörler</a:t>
            </a:r>
            <a:endParaRPr sz="3333" b="1" dirty="0">
              <a:solidFill>
                <a:schemeClr val="tx1"/>
              </a:solidFill>
            </a:endParaRPr>
          </a:p>
        </p:txBody>
      </p:sp>
      <p:sp>
        <p:nvSpPr>
          <p:cNvPr id="237" name="Google Shape;237;p16"/>
          <p:cNvSpPr txBox="1">
            <a:spLocks noGrp="1"/>
          </p:cNvSpPr>
          <p:nvPr>
            <p:ph type="body" idx="1"/>
          </p:nvPr>
        </p:nvSpPr>
        <p:spPr>
          <a:xfrm>
            <a:off x="901337" y="1751124"/>
            <a:ext cx="10411704" cy="3839779"/>
          </a:xfrm>
          <a:prstGeom prst="rect">
            <a:avLst/>
          </a:prstGeom>
        </p:spPr>
        <p:txBody>
          <a:bodyPr spcFirstLastPara="1" vert="horz" wrap="square" lIns="121900" tIns="0" rIns="121900" bIns="0" rtlCol="0" anchor="t" anchorCtr="0">
            <a:noAutofit/>
          </a:bodyPr>
          <a:lstStyle/>
          <a:p>
            <a:pPr lvl="0" algn="just">
              <a:buFont typeface="Arial" panose="020B0604020202020204" pitchFamily="34" charset="0"/>
              <a:buChar char="•"/>
            </a:pPr>
            <a:r>
              <a:rPr lang="tr-TR" dirty="0">
                <a:solidFill>
                  <a:schemeClr val="tx1"/>
                </a:solidFill>
              </a:rPr>
              <a:t>Genellikle kişilik kalıtım ve çevrenin etkileşimi sonucu ortaya çıkar.</a:t>
            </a: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tr-TR" dirty="0">
                <a:solidFill>
                  <a:schemeClr val="tx1"/>
                </a:solidFill>
              </a:rPr>
              <a:t>Kişiliğin oluşumunda üç temel faktör vardır. Bunlar;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tr-TR" sz="2400" dirty="0">
                <a:solidFill>
                  <a:schemeClr val="tx1"/>
                </a:solidFill>
              </a:rPr>
              <a:t>Biyolojik faktör,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tr-TR" sz="2400" dirty="0">
                <a:solidFill>
                  <a:schemeClr val="tx1"/>
                </a:solidFill>
              </a:rPr>
              <a:t>Sosyal faktör ve</a:t>
            </a:r>
          </a:p>
          <a:p>
            <a:pPr lvl="1" algn="just">
              <a:buFont typeface="Arial" panose="020B0604020202020204" pitchFamily="34" charset="0"/>
              <a:buChar char="•"/>
            </a:pPr>
            <a:r>
              <a:rPr lang="tr-TR" sz="2400" dirty="0">
                <a:solidFill>
                  <a:schemeClr val="tx1"/>
                </a:solidFill>
              </a:rPr>
              <a:t>Kültürdür.</a:t>
            </a:r>
          </a:p>
          <a:p>
            <a:pPr lvl="1" algn="just">
              <a:buFont typeface="Arial" panose="020B0604020202020204" pitchFamily="34" charset="0"/>
              <a:buChar char="•"/>
            </a:pPr>
            <a:endParaRPr lang="tr-TR" sz="2400" dirty="0">
              <a:solidFill>
                <a:schemeClr val="tx1"/>
              </a:solidFill>
            </a:endParaRPr>
          </a:p>
        </p:txBody>
      </p:sp>
      <p:sp>
        <p:nvSpPr>
          <p:cNvPr id="238" name="Google Shape;238;p1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184938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6"/>
          <p:cNvSpPr txBox="1">
            <a:spLocks noGrp="1"/>
          </p:cNvSpPr>
          <p:nvPr>
            <p:ph type="title"/>
          </p:nvPr>
        </p:nvSpPr>
        <p:spPr>
          <a:xfrm>
            <a:off x="1085699" y="718456"/>
            <a:ext cx="9665032" cy="1476103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lvl="0"/>
            <a:r>
              <a:rPr lang="tr-TR" sz="3333" b="1" dirty="0">
                <a:solidFill>
                  <a:schemeClr val="tx1"/>
                </a:solidFill>
              </a:rPr>
              <a:t>Büyük Beş Kişilik Modeli </a:t>
            </a:r>
            <a:endParaRPr sz="3333" b="1" dirty="0">
              <a:solidFill>
                <a:schemeClr val="tx1"/>
              </a:solidFill>
            </a:endParaRPr>
          </a:p>
        </p:txBody>
      </p:sp>
      <p:sp>
        <p:nvSpPr>
          <p:cNvPr id="237" name="Google Shape;237;p16"/>
          <p:cNvSpPr txBox="1">
            <a:spLocks noGrp="1"/>
          </p:cNvSpPr>
          <p:nvPr>
            <p:ph type="body" idx="1"/>
          </p:nvPr>
        </p:nvSpPr>
        <p:spPr>
          <a:xfrm>
            <a:off x="1619794" y="2194559"/>
            <a:ext cx="9693247" cy="3631476"/>
          </a:xfrm>
          <a:prstGeom prst="rect">
            <a:avLst/>
          </a:prstGeom>
        </p:spPr>
        <p:txBody>
          <a:bodyPr spcFirstLastPara="1" vert="horz" wrap="square" lIns="121900" tIns="0" rIns="121900" bIns="0" rtlCol="0" anchor="t" anchorCtr="0">
            <a:noAutofit/>
          </a:bodyPr>
          <a:lstStyle/>
          <a:p>
            <a:pPr lvl="0" algn="just">
              <a:buFont typeface="Arial" panose="020B0604020202020204" pitchFamily="34" charset="0"/>
              <a:buChar char="•"/>
            </a:pPr>
            <a:r>
              <a:rPr lang="tr-TR" dirty="0">
                <a:solidFill>
                  <a:schemeClr val="tx1"/>
                </a:solidFill>
              </a:rPr>
              <a:t>Dışadönüklük </a:t>
            </a: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tr-TR" dirty="0">
                <a:solidFill>
                  <a:schemeClr val="tx1"/>
                </a:solidFill>
              </a:rPr>
              <a:t>Uyumluluk </a:t>
            </a: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tr-TR" dirty="0">
                <a:solidFill>
                  <a:schemeClr val="tx1"/>
                </a:solidFill>
              </a:rPr>
              <a:t>Sorumluluk</a:t>
            </a: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tr-TR" dirty="0">
                <a:solidFill>
                  <a:schemeClr val="tx1"/>
                </a:solidFill>
              </a:rPr>
              <a:t>Duygusal kararlılık </a:t>
            </a: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tr-TR" dirty="0">
                <a:solidFill>
                  <a:schemeClr val="tx1"/>
                </a:solidFill>
              </a:rPr>
              <a:t>Deneyime açıklıktır.</a:t>
            </a:r>
            <a:endParaRPr lang="tr-TR" i="1" dirty="0">
              <a:solidFill>
                <a:schemeClr val="tx1"/>
              </a:solidFill>
            </a:endParaRPr>
          </a:p>
          <a:p>
            <a:pPr lvl="0" algn="just">
              <a:buFont typeface="Arial" panose="020B0604020202020204" pitchFamily="34" charset="0"/>
              <a:buChar char="•"/>
            </a:pP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238" name="Google Shape;238;p16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fld id="{00000000-1234-1234-1234-123412341234}" type="slidenum">
              <a:rPr lang="en"/>
              <a:pPr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535330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k">
  <a:themeElements>
    <a:clrScheme name="Organik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k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k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28</TotalTime>
  <Words>198</Words>
  <Application>Microsoft Office PowerPoint</Application>
  <PresentationFormat>Geniş ekran</PresentationFormat>
  <Paragraphs>31</Paragraphs>
  <Slides>6</Slides>
  <Notes>5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6</vt:i4>
      </vt:variant>
    </vt:vector>
  </HeadingPairs>
  <TitlesOfParts>
    <vt:vector size="10" baseType="lpstr">
      <vt:lpstr>Arial</vt:lpstr>
      <vt:lpstr>Calibri</vt:lpstr>
      <vt:lpstr>Garamond</vt:lpstr>
      <vt:lpstr>Organik</vt:lpstr>
      <vt:lpstr>ÖRGÜT İÇİNDE BİREY VE KİŞİLİK</vt:lpstr>
      <vt:lpstr>Kişilik</vt:lpstr>
      <vt:lpstr>PowerPoint Sunusu</vt:lpstr>
      <vt:lpstr>PowerPoint Sunusu</vt:lpstr>
      <vt:lpstr>Kişiliği Belirleyen Faktörler</vt:lpstr>
      <vt:lpstr>Büyük Beş Kişilik Modeli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User</dc:creator>
  <cp:lastModifiedBy>User</cp:lastModifiedBy>
  <cp:revision>9</cp:revision>
  <dcterms:created xsi:type="dcterms:W3CDTF">2020-02-22T14:31:07Z</dcterms:created>
  <dcterms:modified xsi:type="dcterms:W3CDTF">2020-04-30T12:43:11Z</dcterms:modified>
</cp:coreProperties>
</file>