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6"/>
  </p:notesMasterIdLst>
  <p:sldIdLst>
    <p:sldId id="258" r:id="rId2"/>
    <p:sldId id="257" r:id="rId3"/>
    <p:sldId id="261" r:id="rId4"/>
    <p:sldId id="260" r:id="rId5"/>
    <p:sldId id="262" r:id="rId6"/>
    <p:sldId id="259" r:id="rId7"/>
    <p:sldId id="263" r:id="rId8"/>
    <p:sldId id="264" r:id="rId9"/>
    <p:sldId id="265" r:id="rId10"/>
    <p:sldId id="266" r:id="rId11"/>
    <p:sldId id="267" r:id="rId12"/>
    <p:sldId id="268" r:id="rId13"/>
    <p:sldId id="281" r:id="rId14"/>
    <p:sldId id="275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987"/>
    <p:restoredTop sz="93836"/>
  </p:normalViewPr>
  <p:slideViewPr>
    <p:cSldViewPr snapToGrid="0" snapToObjects="1">
      <p:cViewPr varScale="1">
        <p:scale>
          <a:sx n="73" d="100"/>
          <a:sy n="73" d="100"/>
        </p:scale>
        <p:origin x="216" y="9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F05704-9927-F142-B0C8-F1959C8F0607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544D53-A5E9-E74C-B623-472EBE1EEE6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2338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44D53-A5E9-E74C-B623-472EBE1EEE6A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5000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76C4322E-6D0D-5F40-9F7E-90FD67266B91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9144" y="4882896"/>
            <a:ext cx="4050792" cy="1197864"/>
          </a:xfrm>
          <a:noFill/>
        </p:spPr>
        <p:txBody>
          <a:bodyPr wrap="square" rtlCol="0">
            <a:spAutoFit/>
          </a:bodyPr>
          <a:lstStyle>
            <a:lvl1pPr>
              <a:defRPr lang="en-US" sz="5400" dirty="0"/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ED1ED06-B2CC-5949-A003-ECD9FB816CF6}" type="slidenum">
              <a:rPr lang="tr-TR" smtClean="0"/>
              <a:t>‹#›</a:t>
            </a:fld>
            <a:endParaRPr lang="tr-TR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98562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4322E-6D0D-5F40-9F7E-90FD67266B91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ED06-B2CC-5949-A003-ECD9FB816C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98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4322E-6D0D-5F40-9F7E-90FD67266B91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ED06-B2CC-5949-A003-ECD9FB816C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77754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4322E-6D0D-5F40-9F7E-90FD67266B91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ED06-B2CC-5949-A003-ECD9FB816C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503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4322E-6D0D-5F40-9F7E-90FD67266B91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ED06-B2CC-5949-A003-ECD9FB816C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5643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4322E-6D0D-5F40-9F7E-90FD67266B91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ED06-B2CC-5949-A003-ECD9FB816C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8758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4322E-6D0D-5F40-9F7E-90FD67266B91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ED06-B2CC-5949-A003-ECD9FB816C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5011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4322E-6D0D-5F40-9F7E-90FD67266B91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ED06-B2CC-5949-A003-ECD9FB816C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8182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4322E-6D0D-5F40-9F7E-90FD67266B91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ED06-B2CC-5949-A003-ECD9FB816C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2838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4322E-6D0D-5F40-9F7E-90FD67266B91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ED06-B2CC-5949-A003-ECD9FB816C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2537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4322E-6D0D-5F40-9F7E-90FD67266B91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ED06-B2CC-5949-A003-ECD9FB816C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0953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4322E-6D0D-5F40-9F7E-90FD67266B91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ED06-B2CC-5949-A003-ECD9FB816CF6}" type="slidenum">
              <a:rPr lang="tr-TR" smtClean="0"/>
              <a:t>‹#›</a:t>
            </a:fld>
            <a:endParaRPr lang="tr-TR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7217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4322E-6D0D-5F40-9F7E-90FD67266B91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ED06-B2CC-5949-A003-ECD9FB816C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23835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4322E-6D0D-5F40-9F7E-90FD67266B91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ED06-B2CC-5949-A003-ECD9FB816C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27814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4322E-6D0D-5F40-9F7E-90FD67266B91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ED06-B2CC-5949-A003-ECD9FB816C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4726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4322E-6D0D-5F40-9F7E-90FD67266B91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ED06-B2CC-5949-A003-ECD9FB816C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4180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4322E-6D0D-5F40-9F7E-90FD67266B91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1ED06-B2CC-5949-A003-ECD9FB816C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43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76C4322E-6D0D-5F40-9F7E-90FD67266B91}" type="datetimeFigureOut">
              <a:rPr lang="tr-TR" smtClean="0"/>
              <a:t>16.11.2020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8ED1ED06-B2CC-5949-A003-ECD9FB816CF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8912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>
              <a:lumMod val="60000"/>
              <a:lumOff val="4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cikders.ankara.edu.tr/course/view.php?id=503" TargetMode="External"/><Relationship Id="rId2" Type="http://schemas.openxmlformats.org/officeDocument/2006/relationships/hyperlink" Target="http://www.mikrobiyoloji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AC4297D2-ECCA-8540-8177-3E2DD429E8FA}"/>
              </a:ext>
            </a:extLst>
          </p:cNvPr>
          <p:cNvSpPr txBox="1"/>
          <p:nvPr/>
        </p:nvSpPr>
        <p:spPr>
          <a:xfrm>
            <a:off x="385011" y="732422"/>
            <a:ext cx="111011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GDM425 GIDA </a:t>
            </a:r>
            <a:r>
              <a:rPr lang="tr-TR" sz="36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MÜHENDİSLİĞİNDE LABORATUVAR </a:t>
            </a:r>
            <a:r>
              <a:rPr lang="tr-TR" sz="3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UYGULAMALARI I</a:t>
            </a:r>
          </a:p>
          <a:p>
            <a:pPr algn="ctr"/>
            <a:r>
              <a:rPr lang="tr-TR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2020-2021 GÜZ YARIYILI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B93726C0-7077-6C44-A6D8-DE81D969A12E}"/>
              </a:ext>
            </a:extLst>
          </p:cNvPr>
          <p:cNvSpPr txBox="1"/>
          <p:nvPr/>
        </p:nvSpPr>
        <p:spPr>
          <a:xfrm>
            <a:off x="1065796" y="2992983"/>
            <a:ext cx="7387391" cy="872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b="1" u="sng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F. GIDA MİKROBİYOLOJİSİ</a:t>
            </a:r>
          </a:p>
          <a:p>
            <a:pPr>
              <a:lnSpc>
                <a:spcPct val="150000"/>
              </a:lnSpc>
            </a:pPr>
            <a:r>
              <a:rPr lang="tr-TR" b="1" u="sng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KONU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Gıdalarda Toplam </a:t>
            </a:r>
            <a:r>
              <a:rPr lang="tr-TR" i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Enterobacteriaceae</a:t>
            </a:r>
            <a:r>
              <a:rPr lang="tr-TR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Sayımı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C99EBDB-B48B-9D40-BC11-0E173A56166C}"/>
              </a:ext>
            </a:extLst>
          </p:cNvPr>
          <p:cNvSpPr txBox="1"/>
          <p:nvPr/>
        </p:nvSpPr>
        <p:spPr>
          <a:xfrm>
            <a:off x="7535231" y="3865017"/>
            <a:ext cx="39509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Prof. Dr. Kamuran AYHAN</a:t>
            </a:r>
          </a:p>
          <a:p>
            <a:r>
              <a:rPr lang="tr-TR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Doç. Dr. Pınar ŞANLIBABA</a:t>
            </a:r>
          </a:p>
          <a:p>
            <a:r>
              <a:rPr lang="tr-TR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</a:t>
            </a:r>
            <a:r>
              <a:rPr lang="tr-TR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Öğr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Üyesi Şeref TAĞI</a:t>
            </a:r>
          </a:p>
          <a:p>
            <a:r>
              <a:rPr lang="tr-TR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Arş. </a:t>
            </a:r>
            <a:r>
              <a:rPr lang="tr-TR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Grv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Merve AKPINAR</a:t>
            </a:r>
          </a:p>
        </p:txBody>
      </p:sp>
    </p:spTree>
    <p:extLst>
      <p:ext uri="{BB962C8B-B14F-4D97-AF65-F5344CB8AC3E}">
        <p14:creationId xmlns:p14="http://schemas.microsoft.com/office/powerpoint/2010/main" val="2624226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E03B4C4-E449-46D0-8F3A-B20F851A9F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581F5AF-A559-47FD-8B53-053269A0F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96201" y="135467"/>
            <a:ext cx="3860800" cy="6104466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5">
            <a:extLst>
              <a:ext uri="{FF2B5EF4-FFF2-40B4-BE49-F238E27FC236}">
                <a16:creationId xmlns:a16="http://schemas.microsoft.com/office/drawing/2014/main" id="{6360A6FC-7D43-45BD-9577-BB999D0F9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78CEF60-4A39-4251-B9C2-592E67422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7554139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A7CACF16-B575-6041-8346-61AA62C5773E}"/>
              </a:ext>
            </a:extLst>
          </p:cNvPr>
          <p:cNvSpPr txBox="1"/>
          <p:nvPr/>
        </p:nvSpPr>
        <p:spPr>
          <a:xfrm>
            <a:off x="685801" y="685800"/>
            <a:ext cx="6415463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u="sng" cap="all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Toplam</a:t>
            </a:r>
            <a:r>
              <a:rPr lang="en-US" sz="2800" b="1" u="sng" cap="all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800" b="1" i="1" u="sng" cap="all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Enterobacteriaceae</a:t>
            </a:r>
            <a:r>
              <a:rPr lang="en-US" sz="2800" b="1" u="sng" cap="all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86DF474C-E013-904B-B176-0D7A4D4763F1}"/>
              </a:ext>
            </a:extLst>
          </p:cNvPr>
          <p:cNvSpPr/>
          <p:nvPr/>
        </p:nvSpPr>
        <p:spPr>
          <a:xfrm>
            <a:off x="685801" y="2063396"/>
            <a:ext cx="641546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Gram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negatif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Fakültatif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anaerop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Spor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oluşturmayan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Oksidaz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negatif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Katalaz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pozitif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Birkac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̧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istisna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dışında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çok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büyük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çoğunluğu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peritrik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flagellaları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ile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hareketli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0,6-1,0 x 1,2-3,0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uzunluğunda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çubuk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bakterilerdir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2F70045D-4D23-0E4B-B41F-0277BB909A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4580" y="231418"/>
            <a:ext cx="2801491" cy="2895599"/>
          </a:xfrm>
          <a:prstGeom prst="rect">
            <a:avLst/>
          </a:prstGeom>
          <a:ln>
            <a:noFill/>
          </a:ln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45EBD0B3-5172-A24D-8BA0-A85BA29D2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0365" y="3250087"/>
            <a:ext cx="2829922" cy="288767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1218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C9787E1B-0ACC-5840-94FF-1A10276DDB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1" r="338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C81281-C11D-4E00-8FBA-06356AA3B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rot="21420000">
            <a:off x="-153067" y="613608"/>
            <a:ext cx="8044107" cy="5638800"/>
          </a:xfrm>
          <a:custGeom>
            <a:avLst/>
            <a:gdLst/>
            <a:ahLst/>
            <a:cxnLst/>
            <a:rect l="l" t="t" r="r" b="b"/>
            <a:pathLst>
              <a:path w="8044107" h="5638800">
                <a:moveTo>
                  <a:pt x="8044107" y="0"/>
                </a:moveTo>
                <a:lnTo>
                  <a:pt x="8044107" y="5638800"/>
                </a:lnTo>
                <a:lnTo>
                  <a:pt x="0" y="5638800"/>
                </a:lnTo>
                <a:lnTo>
                  <a:pt x="295517" y="0"/>
                </a:lnTo>
                <a:close/>
              </a:path>
            </a:pathLst>
          </a:custGeom>
          <a:solidFill>
            <a:schemeClr val="accent1"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F1AB5204-755C-F64D-9FC6-5A0E0256DCA4}"/>
              </a:ext>
            </a:extLst>
          </p:cNvPr>
          <p:cNvSpPr/>
          <p:nvPr/>
        </p:nvSpPr>
        <p:spPr>
          <a:xfrm rot="21420000">
            <a:off x="439387" y="1886597"/>
            <a:ext cx="6859199" cy="29446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114300" indent="-342900" algn="just" defTabSz="914400">
              <a:spcAft>
                <a:spcPts val="600"/>
              </a:spcAft>
              <a:buClr>
                <a:schemeClr val="bg1"/>
              </a:buClr>
              <a:buSzPct val="160000"/>
              <a:buFont typeface="Wingdings" pitchFamily="2" charset="2"/>
              <a:buChar char="Ø"/>
            </a:pP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Familya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içinde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2016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yılı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verilerine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göre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53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cins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altında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170'den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fazla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tür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tanımlanmıştır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114300" indent="-342900" algn="just" defTabSz="914400">
              <a:spcAft>
                <a:spcPts val="600"/>
              </a:spcAft>
              <a:buClr>
                <a:schemeClr val="bg1"/>
              </a:buClr>
              <a:buSzPct val="160000"/>
              <a:buFont typeface="Wingdings" pitchFamily="2" charset="2"/>
              <a:buChar char="Ø"/>
            </a:pP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Doğada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çok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yaygın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olarak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bulunurlar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114300" indent="-342900" algn="just" defTabSz="914400">
              <a:spcAft>
                <a:spcPts val="600"/>
              </a:spcAft>
              <a:buClr>
                <a:schemeClr val="bg1"/>
              </a:buClr>
              <a:buSzPct val="160000"/>
              <a:buFont typeface="Wingdings" pitchFamily="2" charset="2"/>
              <a:buChar char="Ø"/>
            </a:pP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Çoğunun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optimum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gelişme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sıcaklığı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30 </a:t>
            </a:r>
            <a:r>
              <a:rPr lang="en-US" sz="2000" baseline="30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iken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gıda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mikrobiyolojisini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ilgilendiren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türler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37 </a:t>
            </a:r>
            <a:r>
              <a:rPr lang="en-US" sz="2000" baseline="30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C'ı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tercih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eder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114300" indent="-342900" algn="just" defTabSz="914400">
              <a:spcAft>
                <a:spcPts val="600"/>
              </a:spcAft>
              <a:buClr>
                <a:schemeClr val="bg1"/>
              </a:buClr>
              <a:buSzPct val="160000"/>
              <a:buFont typeface="Wingdings" pitchFamily="2" charset="2"/>
              <a:buChar char="Ø"/>
            </a:pP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Nötr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nötre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yakın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pH'larda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basit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bileşimli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besiyerlerinde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kolaylıkla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gelişirler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114300" indent="-342900" algn="just" defTabSz="914400">
              <a:spcAft>
                <a:spcPts val="600"/>
              </a:spcAft>
              <a:buClr>
                <a:schemeClr val="bg1"/>
              </a:buClr>
              <a:buSzPct val="160000"/>
              <a:buFont typeface="Wingdings" pitchFamily="2" charset="2"/>
              <a:buChar char="Ø"/>
            </a:pP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Tümu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̈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glikozdan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gaz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asit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oluştururlar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114300" indent="-342900" algn="just" defTabSz="914400">
              <a:spcAft>
                <a:spcPts val="600"/>
              </a:spcAft>
              <a:buClr>
                <a:schemeClr val="bg1"/>
              </a:buClr>
              <a:buSzPct val="160000"/>
              <a:buFont typeface="Wingdings" pitchFamily="2" charset="2"/>
              <a:buChar char="Ø"/>
            </a:pP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Gıdalarda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toplam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Enterobacteriaceae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varlığı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doğrudan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gıdanın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mikrobiyolojik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kalitesi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ile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ilişkilendirilir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14300" indent="-342900" algn="just" defTabSz="914400">
              <a:spcAft>
                <a:spcPts val="600"/>
              </a:spcAft>
              <a:buClr>
                <a:schemeClr val="bg1"/>
              </a:buClr>
              <a:buSzPct val="160000"/>
              <a:buFont typeface="Wingdings" pitchFamily="2" charset="2"/>
              <a:buChar char="Ø"/>
            </a:pPr>
            <a:r>
              <a:rPr lang="en-US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Enterobacteriaceae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sayısının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steril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olmayan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pek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çok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gıdada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belirli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limit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değer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altında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olması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istenir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99517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40238E02-D199-3041-A68D-78A0615DA93D}"/>
              </a:ext>
            </a:extLst>
          </p:cNvPr>
          <p:cNvSpPr/>
          <p:nvPr/>
        </p:nvSpPr>
        <p:spPr>
          <a:xfrm>
            <a:off x="297228" y="623304"/>
            <a:ext cx="4835611" cy="28663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57150" algn="just" defTabSz="914400">
              <a:spcAft>
                <a:spcPts val="600"/>
              </a:spcAft>
              <a:buClr>
                <a:schemeClr val="accent1"/>
              </a:buClr>
              <a:buSzPct val="100000"/>
            </a:pP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Enterobacteriaceae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gıda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mikrobiyolojisini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yüksek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düzeyde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ilgilendiren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742950" lvl="1" indent="-285750" algn="just" defTabSz="914400">
              <a:spcAft>
                <a:spcPts val="600"/>
              </a:spcAft>
              <a:buClr>
                <a:schemeClr val="accent1"/>
              </a:buClr>
              <a:buSzPct val="100000"/>
              <a:buFont typeface="Wingdings" pitchFamily="2" charset="2"/>
              <a:buChar char="Ø"/>
            </a:pP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Salmonella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spp., </a:t>
            </a:r>
          </a:p>
          <a:p>
            <a:pPr marL="742950" lvl="1" indent="-285750" algn="just" defTabSz="914400">
              <a:spcAft>
                <a:spcPts val="600"/>
              </a:spcAft>
              <a:buClr>
                <a:schemeClr val="accent1"/>
              </a:buClr>
              <a:buSzPct val="100000"/>
              <a:buFont typeface="Wingdings" pitchFamily="2" charset="2"/>
              <a:buChar char="Ø"/>
            </a:pP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Shigella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spp., </a:t>
            </a:r>
          </a:p>
          <a:p>
            <a:pPr marL="742950" lvl="1" indent="-285750" algn="just" defTabSz="914400">
              <a:spcAft>
                <a:spcPts val="600"/>
              </a:spcAft>
              <a:buClr>
                <a:schemeClr val="accent1"/>
              </a:buClr>
              <a:buSzPct val="100000"/>
              <a:buFont typeface="Wingdings" pitchFamily="2" charset="2"/>
              <a:buChar char="Ø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Koliform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grup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algn="just" defTabSz="914400">
              <a:spcAft>
                <a:spcPts val="600"/>
              </a:spcAft>
              <a:buClr>
                <a:schemeClr val="accent1"/>
              </a:buClr>
              <a:buSzPct val="100000"/>
              <a:buFont typeface="Wingdings" pitchFamily="2" charset="2"/>
              <a:buChar char="Ø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Özellikle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patojen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olanlar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dâhil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tüm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E. coli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serotiplerini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 defTabSz="914400">
              <a:spcAft>
                <a:spcPts val="600"/>
              </a:spcAft>
              <a:buClr>
                <a:schemeClr val="accent1"/>
              </a:buClr>
              <a:buSzPct val="100000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içeren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çok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genis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̧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familyadır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742950" lvl="1" indent="-285750" algn="just" defTabSz="914400">
              <a:spcAft>
                <a:spcPts val="600"/>
              </a:spcAft>
              <a:buClr>
                <a:schemeClr val="accent1"/>
              </a:buClr>
              <a:buSzPct val="100000"/>
              <a:buFont typeface="Wingdings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Primer (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birincil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asıl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patojenler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dışında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çok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fırsatçı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patojen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familya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içinde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yer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alır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416B484-F0EE-42EE-A8C2-833E40A97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62729" y="457200"/>
            <a:ext cx="5824059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Resim 12" descr="tablo, oturma, yiyecek, doldurulmuş içeren bir resim&#10;&#10;Açıklama otomatik olarak oluşturuldu">
            <a:extLst>
              <a:ext uri="{FF2B5EF4-FFF2-40B4-BE49-F238E27FC236}">
                <a16:creationId xmlns:a16="http://schemas.microsoft.com/office/drawing/2014/main" id="{AF86A04A-C549-584B-978A-1ED2A1904F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6" b="15168"/>
          <a:stretch/>
        </p:blipFill>
        <p:spPr>
          <a:xfrm>
            <a:off x="5613196" y="685800"/>
            <a:ext cx="2614164" cy="2051197"/>
          </a:xfrm>
          <a:prstGeom prst="rect">
            <a:avLst/>
          </a:prstGeom>
        </p:spPr>
      </p:pic>
      <p:pic>
        <p:nvPicPr>
          <p:cNvPr id="11" name="Resim 10" descr="harita içeren bir resim&#10;&#10;Açıklama otomatik olarak oluşturuldu">
            <a:extLst>
              <a:ext uri="{FF2B5EF4-FFF2-40B4-BE49-F238E27FC236}">
                <a16:creationId xmlns:a16="http://schemas.microsoft.com/office/drawing/2014/main" id="{6C5AD9AA-4554-554A-959A-82053DBC7A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02" r="-3" b="-3"/>
          <a:stretch/>
        </p:blipFill>
        <p:spPr>
          <a:xfrm>
            <a:off x="8348113" y="683156"/>
            <a:ext cx="2608785" cy="2051196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11A9F92F-EC4A-394F-BBA0-A876FD902C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717" r="-6" b="2588"/>
          <a:stretch/>
        </p:blipFill>
        <p:spPr>
          <a:xfrm>
            <a:off x="5618267" y="2857795"/>
            <a:ext cx="2614164" cy="2051197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40BF03D1-FF50-9343-B751-29FB888B1E1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8510" r="1" b="4314"/>
          <a:stretch/>
        </p:blipFill>
        <p:spPr>
          <a:xfrm>
            <a:off x="8348114" y="2857795"/>
            <a:ext cx="2608785" cy="2051196"/>
          </a:xfrm>
          <a:prstGeom prst="rect">
            <a:avLst/>
          </a:prstGeom>
        </p:spPr>
      </p:pic>
      <p:sp>
        <p:nvSpPr>
          <p:cNvPr id="14" name="Yuvarlatılmış Dikdörtgen 13">
            <a:extLst>
              <a:ext uri="{FF2B5EF4-FFF2-40B4-BE49-F238E27FC236}">
                <a16:creationId xmlns:a16="http://schemas.microsoft.com/office/drawing/2014/main" id="{1202BEBA-5120-754F-90ED-8E6EB134196F}"/>
              </a:ext>
            </a:extLst>
          </p:cNvPr>
          <p:cNvSpPr/>
          <p:nvPr/>
        </p:nvSpPr>
        <p:spPr>
          <a:xfrm>
            <a:off x="297228" y="3723992"/>
            <a:ext cx="4775816" cy="1620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Familya isminin </a:t>
            </a:r>
            <a:r>
              <a:rPr lang="tr-TR" sz="1600" dirty="0" err="1">
                <a:latin typeface="Arial" panose="020B0604020202020204" pitchFamily="34" charset="0"/>
                <a:cs typeface="Arial" panose="020B0604020202020204" pitchFamily="34" charset="0"/>
              </a:rPr>
              <a:t>çıkıs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̧ </a:t>
            </a:r>
            <a:r>
              <a:rPr lang="tr-TR" sz="1600" dirty="0" err="1">
                <a:latin typeface="Arial" panose="020B0604020202020204" pitchFamily="34" charset="0"/>
                <a:cs typeface="Arial" panose="020B0604020202020204" pitchFamily="34" charset="0"/>
              </a:rPr>
              <a:t>kaynağının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Enterobacter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 cinsi </a:t>
            </a:r>
            <a:r>
              <a:rPr lang="tr-TR" sz="1600" dirty="0" err="1">
                <a:latin typeface="Arial" panose="020B0604020202020204" pitchFamily="34" charset="0"/>
                <a:cs typeface="Arial" panose="020B0604020202020204" pitchFamily="34" charset="0"/>
              </a:rPr>
              <a:t>olduğu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600" dirty="0" err="1">
                <a:latin typeface="Arial" panose="020B0604020202020204" pitchFamily="34" charset="0"/>
                <a:cs typeface="Arial" panose="020B0604020202020204" pitchFamily="34" charset="0"/>
              </a:rPr>
              <a:t>tartışma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 konusudur. [</a:t>
            </a:r>
            <a:r>
              <a:rPr lang="tr-TR" sz="1600" dirty="0" err="1">
                <a:latin typeface="Arial" panose="020B0604020202020204" pitchFamily="34" charset="0"/>
                <a:cs typeface="Arial" panose="020B0604020202020204" pitchFamily="34" charset="0"/>
              </a:rPr>
              <a:t>Bağırsak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600" dirty="0" err="1">
                <a:latin typeface="Arial" panose="020B0604020202020204" pitchFamily="34" charset="0"/>
                <a:cs typeface="Arial" panose="020B0604020202020204" pitchFamily="34" charset="0"/>
              </a:rPr>
              <a:t>kökenli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 bakteriler ailesi/ familyası] olarak </a:t>
            </a:r>
            <a:r>
              <a:rPr lang="tr-TR" sz="1600" dirty="0" err="1">
                <a:latin typeface="Arial" panose="020B0604020202020204" pitchFamily="34" charset="0"/>
                <a:cs typeface="Arial" panose="020B0604020202020204" pitchFamily="34" charset="0"/>
              </a:rPr>
              <a:t>tanımlanmıs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̧ olmakla birlikte bu familyada bitki/ toprak </a:t>
            </a:r>
            <a:r>
              <a:rPr lang="tr-TR" sz="1600" dirty="0" err="1">
                <a:latin typeface="Arial" panose="020B0604020202020204" pitchFamily="34" charset="0"/>
                <a:cs typeface="Arial" panose="020B0604020202020204" pitchFamily="34" charset="0"/>
              </a:rPr>
              <a:t>kökenli</a:t>
            </a:r>
            <a:r>
              <a:rPr lang="tr-TR" sz="1600" dirty="0">
                <a:latin typeface="Arial" panose="020B0604020202020204" pitchFamily="34" charset="0"/>
                <a:cs typeface="Arial" panose="020B0604020202020204" pitchFamily="34" charset="0"/>
              </a:rPr>
              <a:t> bakteriler de vardır.</a:t>
            </a:r>
          </a:p>
        </p:txBody>
      </p:sp>
    </p:spTree>
    <p:extLst>
      <p:ext uri="{BB962C8B-B14F-4D97-AF65-F5344CB8AC3E}">
        <p14:creationId xmlns:p14="http://schemas.microsoft.com/office/powerpoint/2010/main" val="2157686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5121353B-9C9C-AD4B-8C24-C8EB1728D4FF}"/>
              </a:ext>
            </a:extLst>
          </p:cNvPr>
          <p:cNvSpPr/>
          <p:nvPr/>
        </p:nvSpPr>
        <p:spPr>
          <a:xfrm>
            <a:off x="2624866" y="2109682"/>
            <a:ext cx="815429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Gıdaların mikrobiyolojik kalite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açısından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değerlendirilmesinde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toplam </a:t>
            </a:r>
            <a:r>
              <a:rPr lang="tr-TR" b="1" dirty="0" err="1">
                <a:latin typeface="Arial" panose="020B0604020202020204" pitchFamily="34" charset="0"/>
                <a:cs typeface="Arial" panose="020B0604020202020204" pitchFamily="34" charset="0"/>
              </a:rPr>
              <a:t>koliform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 grup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yerine toplam </a:t>
            </a:r>
            <a:r>
              <a:rPr lang="tr-TR" b="1" i="1" dirty="0" err="1">
                <a:latin typeface="Arial" panose="020B0604020202020204" pitchFamily="34" charset="0"/>
                <a:cs typeface="Arial" panose="020B0604020202020204" pitchFamily="34" charset="0"/>
              </a:rPr>
              <a:t>Enterobacteriaceae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varlığının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(sayısının) belirlenmesi gerek ulusal gerek uluslararası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ölçekte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olmak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üzere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giderek daha fazla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önem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taşımaktadır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 algn="just"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Bunun temel nedeni </a:t>
            </a:r>
            <a:r>
              <a:rPr lang="tr-TR" b="1" dirty="0" err="1">
                <a:latin typeface="Arial" panose="020B0604020202020204" pitchFamily="34" charset="0"/>
                <a:cs typeface="Arial" panose="020B0604020202020204" pitchFamily="34" charset="0"/>
              </a:rPr>
              <a:t>koliform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 grup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bakterilerin, bu familya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içinde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çok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küçük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bir grubu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oluşturmasıdır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 algn="just"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Toplam </a:t>
            </a:r>
            <a:r>
              <a:rPr lang="tr-TR" b="1" i="1" dirty="0" err="1">
                <a:latin typeface="Arial" panose="020B0604020202020204" pitchFamily="34" charset="0"/>
                <a:cs typeface="Arial" panose="020B0604020202020204" pitchFamily="34" charset="0"/>
              </a:rPr>
              <a:t>Enterobacteriaceae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analizi daha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genis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̧ bir grubu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içerdiği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için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bir anlamda daha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yüksek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bir gıda mikrobiyolojisi kalite standardı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sağlar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5" name="Yuvarlatılmış Dikdörtgen 4">
            <a:extLst>
              <a:ext uri="{FF2B5EF4-FFF2-40B4-BE49-F238E27FC236}">
                <a16:creationId xmlns:a16="http://schemas.microsoft.com/office/drawing/2014/main" id="{D64E3021-5806-A448-ADE7-BFB320FF7A85}"/>
              </a:ext>
            </a:extLst>
          </p:cNvPr>
          <p:cNvSpPr/>
          <p:nvPr/>
        </p:nvSpPr>
        <p:spPr>
          <a:xfrm>
            <a:off x="1121988" y="448250"/>
            <a:ext cx="9657174" cy="1149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Bunların dışında toplam </a:t>
            </a:r>
            <a:r>
              <a:rPr lang="tr-TR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Enterobacteriaceae</a:t>
            </a:r>
            <a:r>
              <a:rPr lang="tr-T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sayımı da hijyen indeksi olarak giderek önem kazanmaktadır.</a:t>
            </a:r>
          </a:p>
        </p:txBody>
      </p:sp>
      <p:sp>
        <p:nvSpPr>
          <p:cNvPr id="6" name="Şimşek İşareti 5">
            <a:extLst>
              <a:ext uri="{FF2B5EF4-FFF2-40B4-BE49-F238E27FC236}">
                <a16:creationId xmlns:a16="http://schemas.microsoft.com/office/drawing/2014/main" id="{6D420C8E-16ED-7242-8826-42D8A6EB4171}"/>
              </a:ext>
            </a:extLst>
          </p:cNvPr>
          <p:cNvSpPr/>
          <p:nvPr/>
        </p:nvSpPr>
        <p:spPr>
          <a:xfrm>
            <a:off x="623944" y="2109682"/>
            <a:ext cx="1549101" cy="2462213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749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etin kutusu 7">
            <a:extLst>
              <a:ext uri="{FF2B5EF4-FFF2-40B4-BE49-F238E27FC236}">
                <a16:creationId xmlns:a16="http://schemas.microsoft.com/office/drawing/2014/main" id="{A434D8EB-4C00-FD45-9D20-258323FE503B}"/>
              </a:ext>
            </a:extLst>
          </p:cNvPr>
          <p:cNvSpPr txBox="1"/>
          <p:nvPr/>
        </p:nvSpPr>
        <p:spPr>
          <a:xfrm>
            <a:off x="4698055" y="169433"/>
            <a:ext cx="6381741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b="1" u="sng" dirty="0" err="1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Koliformlar</a:t>
            </a:r>
            <a:r>
              <a:rPr lang="en-US" sz="3800" b="1" u="sng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lang="en-US" sz="3800" b="1" u="sng" dirty="0" err="1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Fekal</a:t>
            </a:r>
            <a:r>
              <a:rPr lang="en-US" sz="3800" b="1" u="sng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3800" b="1" u="sng" dirty="0" err="1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Koliformlar</a:t>
            </a:r>
            <a:r>
              <a:rPr lang="en-US" sz="3800" b="1" u="sng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3800" b="1" u="sng" dirty="0" err="1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Ve</a:t>
            </a:r>
            <a:r>
              <a:rPr lang="en-US" sz="3800" b="1" u="sng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3800" b="1" i="1" u="sng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E. </a:t>
            </a:r>
            <a:r>
              <a:rPr lang="en-US" sz="3800" b="1" i="1" u="sng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coli </a:t>
            </a:r>
            <a:endParaRPr lang="en-US" sz="3800" b="1" i="1" u="sng" dirty="0">
              <a:solidFill>
                <a:srgbClr val="0070C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8E7D2FA0-71E4-3841-BC0A-E755A198A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367" y="306412"/>
            <a:ext cx="2308501" cy="2373781"/>
          </a:xfrm>
          <a:prstGeom prst="rect">
            <a:avLst/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</p:pic>
      <p:pic>
        <p:nvPicPr>
          <p:cNvPr id="13" name="Resim 12" descr="meyve içeren bir resim&#10;&#10;Açıklama otomatik olarak oluşturuldu">
            <a:extLst>
              <a:ext uri="{FF2B5EF4-FFF2-40B4-BE49-F238E27FC236}">
                <a16:creationId xmlns:a16="http://schemas.microsoft.com/office/drawing/2014/main" id="{0D82D04E-19B6-E54B-A522-0BE5984C5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497" y="2927082"/>
            <a:ext cx="2332240" cy="2373782"/>
          </a:xfrm>
          <a:prstGeom prst="rect">
            <a:avLst/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</p:pic>
      <p:sp>
        <p:nvSpPr>
          <p:cNvPr id="9" name="Dikdörtgen 8">
            <a:extLst>
              <a:ext uri="{FF2B5EF4-FFF2-40B4-BE49-F238E27FC236}">
                <a16:creationId xmlns:a16="http://schemas.microsoft.com/office/drawing/2014/main" id="{EB27BC04-1860-7646-AABC-6BFD2029656C}"/>
              </a:ext>
            </a:extLst>
          </p:cNvPr>
          <p:cNvSpPr/>
          <p:nvPr/>
        </p:nvSpPr>
        <p:spPr>
          <a:xfrm>
            <a:off x="4574719" y="1493302"/>
            <a:ext cx="6628412" cy="32374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285750" indent="-285750" algn="just" defTabSz="914400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SzPct val="160000"/>
              <a:buFont typeface="Wingdings" pitchFamily="2" charset="2"/>
              <a:buChar char="Ø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Gıda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mikrobiyolojisinde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önemli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grup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hiç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kuşkusuz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u="sng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koliformlardır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 algn="just" defTabSz="914400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SzPct val="160000"/>
              <a:buFont typeface="Wingdings" pitchFamily="2" charset="2"/>
              <a:buChar char="Ø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Koliform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grup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bakteriler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denildiğinde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37 </a:t>
            </a:r>
            <a:r>
              <a:rPr lang="en-US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C'ta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48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içinde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laktozdan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asit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gaz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oluşturan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Gram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negatif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sporsuz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çubuk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şeklinde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olan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bakteriler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anlaşılır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 algn="just" defTabSz="914400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SzPct val="160000"/>
              <a:buFont typeface="Wingdings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tarife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göre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Enterobacteriaceae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üyeleri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olan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E. coli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Enterobacter aerogenes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Ent. cloacae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Citrobacter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freundii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Klebsiella pneumoniae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koliform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grup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bakteriler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olarak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tanımlanmıs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̧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olur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 algn="just" defTabSz="914400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SzPct val="160000"/>
              <a:buFont typeface="Wingdings" pitchFamily="2" charset="2"/>
              <a:buChar char="Ø"/>
            </a:pP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Enterobacteriaceae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üyelerinin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tümu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̈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glikozdan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asit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gaz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oluştururlar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F5FE4475-89AB-0D4C-9A00-7F896614B122}"/>
              </a:ext>
            </a:extLst>
          </p:cNvPr>
          <p:cNvSpPr txBox="1"/>
          <p:nvPr/>
        </p:nvSpPr>
        <p:spPr>
          <a:xfrm>
            <a:off x="3793233" y="4964588"/>
            <a:ext cx="4264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1000" dirty="0">
                <a:latin typeface="Arial" panose="020B0604020202020204" pitchFamily="34" charset="0"/>
                <a:cs typeface="Arial" panose="020B0604020202020204" pitchFamily="34" charset="0"/>
              </a:rPr>
              <a:t>**CCA </a:t>
            </a:r>
            <a:r>
              <a:rPr lang="tr-TR" sz="1000" dirty="0" err="1">
                <a:latin typeface="Arial" panose="020B0604020202020204" pitchFamily="34" charset="0"/>
                <a:cs typeface="Arial" panose="020B0604020202020204" pitchFamily="34" charset="0"/>
              </a:rPr>
              <a:t>besiyerinde</a:t>
            </a:r>
            <a:r>
              <a:rPr lang="tr-T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000" i="1" dirty="0">
                <a:latin typeface="Arial" panose="020B0604020202020204" pitchFamily="34" charset="0"/>
                <a:cs typeface="Arial" panose="020B0604020202020204" pitchFamily="34" charset="0"/>
              </a:rPr>
              <a:t>E. </a:t>
            </a:r>
            <a:r>
              <a:rPr lang="tr-TR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coli</a:t>
            </a:r>
            <a:r>
              <a:rPr lang="tr-TR" sz="1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000" dirty="0">
                <a:latin typeface="Arial" panose="020B0604020202020204" pitchFamily="34" charset="0"/>
                <a:cs typeface="Arial" panose="020B0604020202020204" pitchFamily="34" charset="0"/>
              </a:rPr>
              <a:t>mor renkli </a:t>
            </a:r>
            <a:r>
              <a:rPr lang="tr-TR" sz="1000" i="1" dirty="0">
                <a:latin typeface="Arial" panose="020B0604020202020204" pitchFamily="34" charset="0"/>
                <a:cs typeface="Arial" panose="020B0604020202020204" pitchFamily="34" charset="0"/>
              </a:rPr>
              <a:t>E. </a:t>
            </a:r>
            <a:r>
              <a:rPr lang="tr-TR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coli</a:t>
            </a:r>
            <a:r>
              <a:rPr lang="tr-TR" sz="1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000" dirty="0">
                <a:latin typeface="Arial" panose="020B0604020202020204" pitchFamily="34" charset="0"/>
                <a:cs typeface="Arial" panose="020B0604020202020204" pitchFamily="34" charset="0"/>
              </a:rPr>
              <a:t>dışındaki </a:t>
            </a:r>
            <a:r>
              <a:rPr lang="tr-TR" sz="1000" dirty="0" err="1">
                <a:latin typeface="Arial" panose="020B0604020202020204" pitchFamily="34" charset="0"/>
                <a:cs typeface="Arial" panose="020B0604020202020204" pitchFamily="34" charset="0"/>
              </a:rPr>
              <a:t>koliform</a:t>
            </a:r>
            <a:r>
              <a:rPr lang="tr-TR" sz="1000" dirty="0">
                <a:latin typeface="Arial" panose="020B0604020202020204" pitchFamily="34" charset="0"/>
                <a:cs typeface="Arial" panose="020B0604020202020204" pitchFamily="34" charset="0"/>
              </a:rPr>
              <a:t> grubu bakteriler pembe renkli koloni oluşturur.</a:t>
            </a:r>
          </a:p>
        </p:txBody>
      </p:sp>
    </p:spTree>
    <p:extLst>
      <p:ext uri="{BB962C8B-B14F-4D97-AF65-F5344CB8AC3E}">
        <p14:creationId xmlns:p14="http://schemas.microsoft.com/office/powerpoint/2010/main" val="3586162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Yuvarlatılmış Dikdörtgen 5">
            <a:extLst>
              <a:ext uri="{FF2B5EF4-FFF2-40B4-BE49-F238E27FC236}">
                <a16:creationId xmlns:a16="http://schemas.microsoft.com/office/drawing/2014/main" id="{15F10EC1-9F6D-6C4E-B292-E4D030ED68D4}"/>
              </a:ext>
            </a:extLst>
          </p:cNvPr>
          <p:cNvSpPr/>
          <p:nvPr/>
        </p:nvSpPr>
        <p:spPr>
          <a:xfrm>
            <a:off x="744014" y="305970"/>
            <a:ext cx="6338944" cy="6729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Koliform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grup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bakteriler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gıdalarda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hijyen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indikatöru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̈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olarak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değerlendirilir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5BA40275-728F-FA44-B318-178C0ECDAB6F}"/>
              </a:ext>
            </a:extLst>
          </p:cNvPr>
          <p:cNvSpPr/>
          <p:nvPr/>
        </p:nvSpPr>
        <p:spPr>
          <a:xfrm>
            <a:off x="685801" y="1266927"/>
            <a:ext cx="6397157" cy="40581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228600" algn="just" defTabSz="914400"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</a:pP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Grup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üyeleri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içinde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primer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patojen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E. coli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O157:H7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serotipi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ile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fırsatçı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patojenler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bulunmaktadır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indent="-228600" algn="just" defTabSz="914400"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Bu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nedenle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gıdalarda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koliform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grup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bakteri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sayısının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yüksek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olması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istenmez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indent="-228600" algn="just" defTabSz="914400"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</a:pP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Bazı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gıdalarda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belirli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miktar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numunede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"yok"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olması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hedef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alınırken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pek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çok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gıdada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bitki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toprak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kökenli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koliformların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belirli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sayılarda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bulunmasına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izin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verilmektedir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indent="-228600" algn="just" defTabSz="914400"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Buna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göre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koliform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grup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analizinde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sayım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ya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da var/ yok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testleri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uygulanır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indent="-228600" algn="just" defTabSz="914400"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</a:pP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Bütün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200" i="1" dirty="0">
                <a:latin typeface="Arial" panose="020B0604020202020204" pitchFamily="34" charset="0"/>
                <a:cs typeface="Arial" panose="020B0604020202020204" pitchFamily="34" charset="0"/>
              </a:rPr>
              <a:t>E. </a:t>
            </a:r>
            <a:r>
              <a:rPr lang="tr-TR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coli</a:t>
            </a:r>
            <a:r>
              <a:rPr lang="tr-TR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serotiplerinin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doğal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kaynağı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sıcakkanlı hayvanların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bağırsak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sistemleridir. Buna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bağlı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olarak insanların ve hayvanların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dışkıları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ile toprak ve suya, dolayısıyla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tüm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çevreye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yayılırlar. </a:t>
            </a:r>
          </a:p>
          <a:p>
            <a:pPr indent="-228600" algn="just" defTabSz="914400"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</a:pP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Sağım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ve kesim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işlemlerinde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süte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ve ete kolaylıkla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bulaşabilirler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indent="-228600" algn="just" defTabSz="914400"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</a:pP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Hijyenik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koşullara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yeterince uyulmaması nedeni ile sıklıkla pek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çok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gıdada bulunabilirler. </a:t>
            </a:r>
          </a:p>
          <a:p>
            <a:pPr indent="-228600" algn="just" defTabSz="914400"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</a:pP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Herhangi bir gıda ya da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çevre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numunesinde </a:t>
            </a:r>
            <a:r>
              <a:rPr lang="tr-TR" sz="1200" i="1" dirty="0">
                <a:latin typeface="Arial" panose="020B0604020202020204" pitchFamily="34" charset="0"/>
                <a:cs typeface="Arial" panose="020B0604020202020204" pitchFamily="34" charset="0"/>
              </a:rPr>
              <a:t>E. </a:t>
            </a:r>
            <a:r>
              <a:rPr lang="tr-TR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coli</a:t>
            </a:r>
            <a:r>
              <a:rPr lang="tr-TR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ya da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diğer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fekal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koliformlara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rastlanması, o numuneye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doğrudan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ya da dolaylı olarak (kanalizasyon), sıcakkanlı hayvanların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dışkısının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bulaştığının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kesin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göstergesidir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Dışkı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bulaşması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ise pis/ temiz gibi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göreceli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kavramlar nedeni ile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değil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tümüyle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dışkıda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primer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patojenlerin bulunma potansiyelidir.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Sağlıklı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insanlar dahi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bağırsaklarında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Salmonella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ve </a:t>
            </a:r>
            <a:r>
              <a:rPr lang="tr-TR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Shigella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gibi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primer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patojenleri ve parazitleri barındırıp bunları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dışkıları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ile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çevreye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yayabilirler. Gıda ya da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çevre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kaynaklı olarak bu patojenler,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vücuda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girdiklerinde hastalanmalara ve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ölümlere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yol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açabilirler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. E. 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coli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, sadece bu potansiyel tehlike nedeni ile istenmez. </a:t>
            </a:r>
          </a:p>
          <a:p>
            <a:pPr indent="-228600" algn="just" defTabSz="914400"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Resim 7" descr="meyve içeren bir resim&#10;&#10;Açıklama otomatik olarak oluşturuldu">
            <a:extLst>
              <a:ext uri="{FF2B5EF4-FFF2-40B4-BE49-F238E27FC236}">
                <a16:creationId xmlns:a16="http://schemas.microsoft.com/office/drawing/2014/main" id="{95F4F46F-A74B-844B-A1A1-8821E2869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1511" y="305970"/>
            <a:ext cx="3836475" cy="4474024"/>
          </a:xfrm>
          <a:prstGeom prst="rect">
            <a:avLst/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4187039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>
            <a:extLst>
              <a:ext uri="{FF2B5EF4-FFF2-40B4-BE49-F238E27FC236}">
                <a16:creationId xmlns:a16="http://schemas.microsoft.com/office/drawing/2014/main" id="{A6F21D04-496C-384F-885D-CEC24ABC9027}"/>
              </a:ext>
            </a:extLst>
          </p:cNvPr>
          <p:cNvSpPr/>
          <p:nvPr/>
        </p:nvSpPr>
        <p:spPr>
          <a:xfrm>
            <a:off x="194807" y="457200"/>
            <a:ext cx="5041242" cy="44482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228600" algn="just" defTabSz="914400">
              <a:lnSpc>
                <a:spcPct val="110000"/>
              </a:lnSpc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</a:pP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Gıdaların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mikrobiyolojik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analizinde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GENEL KALİTE İNDEKSİ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olarak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analizi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istenen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toplam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Enterobacteriaceae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sayımında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standart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olarak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violet red bile dextrose (VRBD) agar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besiyeri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kullanılır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indent="-228600" algn="just" defTabSz="914400">
              <a:lnSpc>
                <a:spcPct val="110000"/>
              </a:lnSpc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Bu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besiyerine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standart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yayma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kültür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37 </a:t>
            </a:r>
            <a:r>
              <a:rPr lang="en-US" sz="14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C'ta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24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inkübasyon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sonunda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oluşan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tüm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koyu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kırmızı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koloniler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en-US" sz="14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toplam</a:t>
            </a: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Enterobacteriaceae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olarak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değerlendirilir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indent="-228600" algn="just" defTabSz="914400">
              <a:lnSpc>
                <a:spcPct val="110000"/>
              </a:lnSpc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</a:pPr>
            <a:r>
              <a:rPr lang="tr-TR" sz="1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Besiyeri</a:t>
            </a:r>
            <a:r>
              <a:rPr lang="tr-TR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bileşiminde bulunan </a:t>
            </a:r>
            <a:r>
              <a:rPr lang="tr-TR" sz="1400" u="sng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safra tuzları </a:t>
            </a:r>
            <a:r>
              <a:rPr lang="tr-TR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 </a:t>
            </a:r>
            <a:r>
              <a:rPr lang="tr-TR" sz="1400" u="sng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kristal </a:t>
            </a:r>
            <a:r>
              <a:rPr lang="tr-TR" sz="1400" u="sng" dirty="0" err="1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viyole</a:t>
            </a:r>
            <a:r>
              <a:rPr lang="tr-TR" sz="1400" u="sng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tr-TR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başta </a:t>
            </a:r>
            <a:r>
              <a:rPr lang="tr-TR" sz="1400" u="sng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Gram pozitifler olmak üzere refakatçi floranın gelişimini </a:t>
            </a:r>
            <a:r>
              <a:rPr lang="tr-TR" sz="1400" u="sng" dirty="0" err="1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inhibe</a:t>
            </a:r>
            <a:r>
              <a:rPr lang="tr-TR" sz="1400" u="sng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ederken</a:t>
            </a:r>
            <a:r>
              <a:rPr lang="tr-TR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tr-TR" sz="1400" u="sng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glikoz pozitif </a:t>
            </a:r>
            <a:r>
              <a:rPr lang="tr-TR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bakterilerin varlığı </a:t>
            </a:r>
            <a:r>
              <a:rPr lang="tr-TR" sz="1400" u="sng" dirty="0" err="1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</a:t>
            </a:r>
            <a:r>
              <a:rPr lang="tr-TR" sz="1400" u="sng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indikatörü </a:t>
            </a:r>
            <a:r>
              <a:rPr lang="tr-TR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ile </a:t>
            </a:r>
            <a:r>
              <a:rPr lang="tr-TR" sz="1400" u="sng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koloni renginin kırmızıya dönüşmesi </a:t>
            </a:r>
            <a:r>
              <a:rPr lang="tr-TR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 </a:t>
            </a:r>
            <a:r>
              <a:rPr lang="tr-TR" sz="1400" u="sng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safra asitlerinin koloni etrafında çökelti </a:t>
            </a:r>
            <a:r>
              <a:rPr lang="tr-TR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oluşturması ile belirlenir. </a:t>
            </a:r>
          </a:p>
          <a:p>
            <a:pPr indent="-228600" algn="just" defTabSz="914400">
              <a:lnSpc>
                <a:spcPct val="110000"/>
              </a:lnSpc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</a:pPr>
            <a:r>
              <a:rPr lang="tr-TR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Dolayısıyla 35-37 </a:t>
            </a:r>
            <a:r>
              <a:rPr lang="tr-TR" sz="1400" baseline="30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</a:t>
            </a:r>
            <a:r>
              <a:rPr lang="tr-TR" sz="1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C'ta</a:t>
            </a:r>
            <a:r>
              <a:rPr lang="tr-TR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24 saat süren </a:t>
            </a:r>
            <a:r>
              <a:rPr lang="tr-TR" sz="14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inkübasyondan</a:t>
            </a:r>
            <a:r>
              <a:rPr lang="tr-TR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sonra </a:t>
            </a:r>
            <a:r>
              <a:rPr lang="tr-TR" sz="1400" u="sng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1-2 mm çapında kırmızımsı bir </a:t>
            </a:r>
            <a:r>
              <a:rPr lang="tr-TR" sz="1400" u="sng" dirty="0" err="1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presipitat</a:t>
            </a:r>
            <a:r>
              <a:rPr lang="tr-TR" sz="1400" u="sng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tr-TR" sz="1400" u="sng" dirty="0" err="1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zonu</a:t>
            </a:r>
            <a:r>
              <a:rPr lang="tr-TR" sz="1400" u="sng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tr-TR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ile çevrili koyu kırmızı koloniler </a:t>
            </a:r>
            <a:r>
              <a:rPr lang="tr-TR" sz="1400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Enterobacteriaceae</a:t>
            </a:r>
            <a:r>
              <a:rPr lang="tr-TR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üyeleri olarak sayılır.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6202A1-E662-4881-9D45-3B6C4D4BE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61282" y="457200"/>
            <a:ext cx="5824059" cy="4686138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Resim 7" descr="iç mekan, tablo, oturma, tutma içeren bir resim&#10;&#10;Açıklama otomatik olarak oluşturuldu">
            <a:extLst>
              <a:ext uri="{FF2B5EF4-FFF2-40B4-BE49-F238E27FC236}">
                <a16:creationId xmlns:a16="http://schemas.microsoft.com/office/drawing/2014/main" id="{FC6E2C04-C94F-EF46-B2F2-61B8442850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40" r="19880" b="-1"/>
          <a:stretch/>
        </p:blipFill>
        <p:spPr>
          <a:xfrm>
            <a:off x="5611749" y="689358"/>
            <a:ext cx="2608785" cy="4219633"/>
          </a:xfrm>
          <a:prstGeom prst="rect">
            <a:avLst/>
          </a:prstGeom>
        </p:spPr>
      </p:pic>
      <p:pic>
        <p:nvPicPr>
          <p:cNvPr id="10" name="Resim 9" descr="metin içeren bir resim&#10;&#10;Açıklama otomatik olarak oluşturuldu">
            <a:extLst>
              <a:ext uri="{FF2B5EF4-FFF2-40B4-BE49-F238E27FC236}">
                <a16:creationId xmlns:a16="http://schemas.microsoft.com/office/drawing/2014/main" id="{5F4902EF-B7E1-A744-92C3-BC4BD3AD0C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" b="19175"/>
          <a:stretch/>
        </p:blipFill>
        <p:spPr>
          <a:xfrm>
            <a:off x="8343978" y="683155"/>
            <a:ext cx="2614164" cy="422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602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943029E-864B-4714-ABA6-380DB438A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E2D5FDF-F93F-4023-8572-8F5C5681E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Resim 5" descr="süzgeç, tabak, tablo, tutma içeren bir resim&#10;&#10;Açıklama otomatik olarak oluşturuldu">
            <a:extLst>
              <a:ext uri="{FF2B5EF4-FFF2-40B4-BE49-F238E27FC236}">
                <a16:creationId xmlns:a16="http://schemas.microsoft.com/office/drawing/2014/main" id="{E9772C15-C6B4-F74B-83B9-D67EF86416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01" r="22900" b="2"/>
          <a:stretch/>
        </p:blipFill>
        <p:spPr>
          <a:xfrm>
            <a:off x="7793391" y="234347"/>
            <a:ext cx="3680817" cy="5903415"/>
          </a:xfrm>
          <a:prstGeom prst="rect">
            <a:avLst/>
          </a:prstGeom>
          <a:ln>
            <a:noFill/>
          </a:ln>
        </p:spPr>
      </p:pic>
      <p:sp>
        <p:nvSpPr>
          <p:cNvPr id="15" name="Freeform 9">
            <a:extLst>
              <a:ext uri="{FF2B5EF4-FFF2-40B4-BE49-F238E27FC236}">
                <a16:creationId xmlns:a16="http://schemas.microsoft.com/office/drawing/2014/main" id="{7F366C95-23FD-48EB-93B2-CDC6F46599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036EB6-E36B-48FB-91CA-B79B82E13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7554139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1FD944C5-26DB-D64D-9196-B08CF74D776C}"/>
              </a:ext>
            </a:extLst>
          </p:cNvPr>
          <p:cNvSpPr/>
          <p:nvPr/>
        </p:nvSpPr>
        <p:spPr>
          <a:xfrm>
            <a:off x="444106" y="213919"/>
            <a:ext cx="6532581" cy="57230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228600" algn="just" defTabSz="914400">
              <a:lnSpc>
                <a:spcPct val="150000"/>
              </a:lnSpc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</a:pPr>
            <a:r>
              <a:rPr lang="en-US" sz="1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1600" b="1" u="sng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Toplam</a:t>
            </a:r>
            <a:r>
              <a:rPr lang="en-US" sz="1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Enterobacteriaceae”</a:t>
            </a:r>
            <a:r>
              <a:rPr lang="en-US" sz="1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sayımı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için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standart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olarak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VRBD agar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besiyeri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kullanılmakla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birlikte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sanayide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standart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dışı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olmak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kaydıyla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VRBL </a:t>
            </a:r>
            <a:r>
              <a:rPr lang="en-US" sz="1600" b="1" u="sng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agarda</a:t>
            </a:r>
            <a:r>
              <a:rPr lang="en-US" sz="1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u="sng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gelişen</a:t>
            </a:r>
            <a:r>
              <a:rPr lang="en-US" sz="1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u="sng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renkli</a:t>
            </a:r>
            <a:r>
              <a:rPr lang="en-US" sz="1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u="sng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sz="1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u="sng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renksiz</a:t>
            </a:r>
            <a:r>
              <a:rPr lang="en-US" sz="1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u="sng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tüm</a:t>
            </a:r>
            <a:r>
              <a:rPr lang="en-US" sz="1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u="sng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kolonilerin</a:t>
            </a:r>
            <a:r>
              <a:rPr lang="en-US" sz="1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u="sng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sayımı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söz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konusudur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indent="-228600" algn="just" defTabSz="914400">
              <a:lnSpc>
                <a:spcPct val="150000"/>
              </a:lnSpc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diğer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standart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dışı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1600" b="1" u="sng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toplam</a:t>
            </a:r>
            <a:r>
              <a:rPr lang="en-US" sz="1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Enterobacteriaceae”</a:t>
            </a:r>
            <a:r>
              <a:rPr lang="en-US" sz="1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sayımında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VRBL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agara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 g/l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dekstroz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glikoz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ekleyerek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sayım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yapılmaktadır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indent="-228600" algn="just" defTabSz="914400">
              <a:lnSpc>
                <a:spcPct val="150000"/>
              </a:lnSpc>
              <a:spcAft>
                <a:spcPts val="600"/>
              </a:spcAft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Gıda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işletmelerinde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US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koliform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bakteri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sayımında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kullanılan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VRBL agar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besiyerinde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teorik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olarak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1600" b="1" u="sng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toplam</a:t>
            </a:r>
            <a:r>
              <a:rPr lang="en-US" sz="1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Enterobacteriaceae</a:t>
            </a:r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sayımı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yapılabilir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Buna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göre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besiyerinde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gelişen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renkli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renksiz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tüm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koloniler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sayıldığında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1600" b="1" u="sng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toplam</a:t>
            </a:r>
            <a:r>
              <a:rPr lang="en-US" sz="1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Enterobacteriaceae</a:t>
            </a:r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sayılmış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olur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İkinci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olarak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VRBL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besiyerine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 g/L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dekstroz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eklendiğinde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elde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edilecek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modifiye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besiyerinde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gelişecek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tüm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renkli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koloniler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1600" b="1" u="sng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toplam</a:t>
            </a:r>
            <a:r>
              <a:rPr lang="en-US" sz="16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Enterobacteriaceae</a:t>
            </a:r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olarak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değerlendirilebilir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15012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761B8BEB-9FD9-8C42-BFB8-2058C50B1653}"/>
              </a:ext>
            </a:extLst>
          </p:cNvPr>
          <p:cNvSpPr txBox="1"/>
          <p:nvPr/>
        </p:nvSpPr>
        <p:spPr>
          <a:xfrm>
            <a:off x="311973" y="83372"/>
            <a:ext cx="10348276" cy="852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b="1" u="sng" dirty="0" err="1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Deneyin</a:t>
            </a:r>
            <a:r>
              <a:rPr lang="en-US" sz="3800" b="1" u="sng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3800" b="1" u="sng" dirty="0" err="1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Yapılışı</a:t>
            </a:r>
            <a:endParaRPr lang="en-US" sz="3800" b="1" u="sng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9C1AAB8-93B1-0642-A155-CDB4256E0C22}"/>
              </a:ext>
            </a:extLst>
          </p:cNvPr>
          <p:cNvSpPr txBox="1"/>
          <p:nvPr/>
        </p:nvSpPr>
        <p:spPr>
          <a:xfrm>
            <a:off x="311972" y="935915"/>
            <a:ext cx="11022777" cy="852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defTabSz="91440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b="1" u="sng" dirty="0" err="1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Deney</a:t>
            </a:r>
            <a:r>
              <a:rPr lang="en-US" sz="3800" b="1" u="sng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  <a:r>
              <a:rPr lang="en-US" sz="3800" b="1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3800" b="1" dirty="0" err="1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Pastörize</a:t>
            </a:r>
            <a:r>
              <a:rPr lang="en-US" sz="3800" b="1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3800" b="1" dirty="0" err="1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yumurta</a:t>
            </a:r>
            <a:r>
              <a:rPr lang="en-US" sz="3800" b="1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3800" b="1" dirty="0" err="1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örneğinde</a:t>
            </a:r>
            <a:r>
              <a:rPr lang="en-US" sz="3800" b="1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3800" b="1" dirty="0" err="1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toplam</a:t>
            </a:r>
            <a:r>
              <a:rPr lang="en-US" sz="3800" b="1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3800" b="1" i="1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Enterobacteriaceae</a:t>
            </a:r>
            <a:r>
              <a:rPr lang="en-US" sz="3800" b="1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3800" b="1" dirty="0" err="1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sayımı</a:t>
            </a:r>
            <a:endParaRPr lang="en-US" sz="3800" b="1" u="sng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7684F4E7-B2DB-4042-8BA5-1A2F3C834AA4}"/>
              </a:ext>
            </a:extLst>
          </p:cNvPr>
          <p:cNvSpPr txBox="1"/>
          <p:nvPr/>
        </p:nvSpPr>
        <p:spPr>
          <a:xfrm>
            <a:off x="338864" y="1788458"/>
            <a:ext cx="700860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accent2"/>
              </a:buClr>
              <a:buFont typeface="Wingdings" pitchFamily="2" charset="2"/>
              <a:buChar char="Ø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Bir gıda fabrikasından numune alma kurallarına uygun olarak pastörize yumurta materyalinden numune alınmıştır.</a:t>
            </a:r>
          </a:p>
          <a:p>
            <a:pPr marL="285750" indent="-285750" algn="just">
              <a:buClr>
                <a:schemeClr val="accent2"/>
              </a:buClr>
              <a:buFont typeface="Wingdings" pitchFamily="2" charset="2"/>
              <a:buChar char="Ø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10 g örnek 90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steril BPW ile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stomacher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homojenize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edilmiştir (10</a:t>
            </a:r>
            <a:r>
              <a:rPr lang="tr-TR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dilüsyonu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hazırlanmıştır). </a:t>
            </a:r>
          </a:p>
          <a:p>
            <a:pPr marL="285750" indent="-285750" algn="just">
              <a:buClr>
                <a:schemeClr val="accent2"/>
              </a:buClr>
              <a:buFont typeface="Wingdings" pitchFamily="2" charset="2"/>
              <a:buChar char="Ø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Seri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dilüsyonlar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hazırlanmıştır.</a:t>
            </a:r>
          </a:p>
          <a:p>
            <a:pPr marL="285750" indent="-285750" algn="just">
              <a:buClr>
                <a:schemeClr val="accent2"/>
              </a:buClr>
              <a:buFont typeface="Wingdings" pitchFamily="2" charset="2"/>
              <a:buChar char="Ø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Daha önceden hazırlanan VRBD, VRBL ve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modifiye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VRBL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besiyerlerine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b="1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YAYMA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yöntemiyle </a:t>
            </a:r>
            <a:r>
              <a:rPr lang="tr-TR" b="1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iki </a:t>
            </a:r>
            <a:r>
              <a:rPr lang="tr-TR" b="1" u="sng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paralelli</a:t>
            </a:r>
            <a:r>
              <a:rPr lang="tr-TR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olacak  şekilde ekimleri yapılmıştır.</a:t>
            </a:r>
          </a:p>
          <a:p>
            <a:pPr marL="285750" indent="-285750" algn="just">
              <a:buClr>
                <a:schemeClr val="accent2"/>
              </a:buClr>
              <a:buFont typeface="Wingdings" pitchFamily="2" charset="2"/>
              <a:buChar char="Ø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37 </a:t>
            </a:r>
            <a:r>
              <a:rPr lang="tr-TR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C’ta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24 boyunca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inkübasyona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bırakılmıştır.</a:t>
            </a:r>
          </a:p>
          <a:p>
            <a:pPr marL="285750" indent="-285750" algn="just">
              <a:buClr>
                <a:schemeClr val="accent2"/>
              </a:buClr>
              <a:buFont typeface="Wingdings" pitchFamily="2" charset="2"/>
              <a:buChar char="Ø"/>
            </a:pP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İnkübasyon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sonunda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Petri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kutularında koloniler sayılmıştır ve ilgili formülle toplam </a:t>
            </a:r>
            <a:r>
              <a:rPr lang="tr-TR" i="1" dirty="0" err="1">
                <a:latin typeface="Arial" panose="020B0604020202020204" pitchFamily="34" charset="0"/>
                <a:cs typeface="Arial" panose="020B0604020202020204" pitchFamily="34" charset="0"/>
              </a:rPr>
              <a:t>Enterobacteriaceae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(KOB/g) hesaplanması beklenecektir.</a:t>
            </a:r>
          </a:p>
        </p:txBody>
      </p:sp>
      <p:sp>
        <p:nvSpPr>
          <p:cNvPr id="7" name="Şimşek İşareti 6">
            <a:extLst>
              <a:ext uri="{FF2B5EF4-FFF2-40B4-BE49-F238E27FC236}">
                <a16:creationId xmlns:a16="http://schemas.microsoft.com/office/drawing/2014/main" id="{60CBCC5E-55AB-0C49-96E2-4A83C474FAFD}"/>
              </a:ext>
            </a:extLst>
          </p:cNvPr>
          <p:cNvSpPr/>
          <p:nvPr/>
        </p:nvSpPr>
        <p:spPr>
          <a:xfrm>
            <a:off x="7611019" y="1655097"/>
            <a:ext cx="842682" cy="860611"/>
          </a:xfrm>
          <a:prstGeom prst="lightningBol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A8C31827-214A-6149-853A-D531ED6CBE3E}"/>
              </a:ext>
            </a:extLst>
          </p:cNvPr>
          <p:cNvSpPr txBox="1"/>
          <p:nvPr/>
        </p:nvSpPr>
        <p:spPr>
          <a:xfrm>
            <a:off x="8717247" y="1655097"/>
            <a:ext cx="3322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MATERYAL: PASTÖRİZE YUMURTA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CBA61099-0D19-CC4D-978B-67CBC92B5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2029" y="2372277"/>
            <a:ext cx="1703312" cy="315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71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746FB6C6-9644-4C49-8D59-26C7C039BF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055973"/>
              </p:ext>
            </p:extLst>
          </p:nvPr>
        </p:nvGraphicFramePr>
        <p:xfrm>
          <a:off x="424973" y="1200603"/>
          <a:ext cx="7447442" cy="24930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7032">
                  <a:extLst>
                    <a:ext uri="{9D8B030D-6E8A-4147-A177-3AD203B41FA5}">
                      <a16:colId xmlns:a16="http://schemas.microsoft.com/office/drawing/2014/main" val="4125735462"/>
                    </a:ext>
                  </a:extLst>
                </a:gridCol>
                <a:gridCol w="1487032">
                  <a:extLst>
                    <a:ext uri="{9D8B030D-6E8A-4147-A177-3AD203B41FA5}">
                      <a16:colId xmlns:a16="http://schemas.microsoft.com/office/drawing/2014/main" val="3144081620"/>
                    </a:ext>
                  </a:extLst>
                </a:gridCol>
                <a:gridCol w="1487032">
                  <a:extLst>
                    <a:ext uri="{9D8B030D-6E8A-4147-A177-3AD203B41FA5}">
                      <a16:colId xmlns:a16="http://schemas.microsoft.com/office/drawing/2014/main" val="1491849516"/>
                    </a:ext>
                  </a:extLst>
                </a:gridCol>
                <a:gridCol w="1493173">
                  <a:extLst>
                    <a:ext uri="{9D8B030D-6E8A-4147-A177-3AD203B41FA5}">
                      <a16:colId xmlns:a16="http://schemas.microsoft.com/office/drawing/2014/main" val="895606128"/>
                    </a:ext>
                  </a:extLst>
                </a:gridCol>
                <a:gridCol w="1493173">
                  <a:extLst>
                    <a:ext uri="{9D8B030D-6E8A-4147-A177-3AD203B41FA5}">
                      <a16:colId xmlns:a16="http://schemas.microsoft.com/office/drawing/2014/main" val="4282342645"/>
                    </a:ext>
                  </a:extLst>
                </a:gridCol>
              </a:tblGrid>
              <a:tr h="503892"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tr-TR" sz="1200" baseline="30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  <a:endParaRPr lang="tr-T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tr-TR" sz="1200" baseline="30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</a:t>
                      </a:r>
                      <a:endParaRPr lang="tr-T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22475"/>
                  </a:ext>
                </a:extLst>
              </a:tr>
              <a:tr h="503892"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Paralel 1</a:t>
                      </a:r>
                      <a:endParaRPr lang="tr-T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Paralel 2</a:t>
                      </a:r>
                      <a:endParaRPr lang="tr-T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Paralel 1</a:t>
                      </a:r>
                      <a:endParaRPr lang="tr-T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Paralel 2</a:t>
                      </a:r>
                      <a:endParaRPr lang="tr-T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50006756"/>
                  </a:ext>
                </a:extLst>
              </a:tr>
              <a:tr h="477515"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VRBD</a:t>
                      </a:r>
                      <a:endParaRPr lang="tr-T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</a:t>
                      </a:r>
                      <a:endParaRPr lang="tr-T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</a:t>
                      </a:r>
                      <a:endParaRPr lang="tr-T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tr-T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tr-T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5193289"/>
                  </a:ext>
                </a:extLst>
              </a:tr>
              <a:tr h="503892"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VRBL</a:t>
                      </a:r>
                      <a:endParaRPr lang="tr-T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tr-T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tr-T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tr-T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tr-T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76748262"/>
                  </a:ext>
                </a:extLst>
              </a:tr>
              <a:tr h="503892"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mVRBL</a:t>
                      </a:r>
                      <a:endParaRPr lang="tr-T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</a:t>
                      </a:r>
                      <a:endParaRPr lang="tr-T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tr-T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tr-TR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tr-TR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26756886"/>
                  </a:ext>
                </a:extLst>
              </a:tr>
            </a:tbl>
          </a:graphicData>
        </a:graphic>
      </p:graphicFrame>
      <p:sp>
        <p:nvSpPr>
          <p:cNvPr id="5" name="Metin kutusu 4">
            <a:extLst>
              <a:ext uri="{FF2B5EF4-FFF2-40B4-BE49-F238E27FC236}">
                <a16:creationId xmlns:a16="http://schemas.microsoft.com/office/drawing/2014/main" id="{6DA591C7-CA15-8841-B3DC-47B3A9F17B7E}"/>
              </a:ext>
            </a:extLst>
          </p:cNvPr>
          <p:cNvSpPr txBox="1"/>
          <p:nvPr/>
        </p:nvSpPr>
        <p:spPr>
          <a:xfrm>
            <a:off x="424973" y="348060"/>
            <a:ext cx="10348276" cy="852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b="1" u="sng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BULGULAR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65FD3D0E-8E74-8149-8690-4CE861502AEC}"/>
              </a:ext>
            </a:extLst>
          </p:cNvPr>
          <p:cNvSpPr/>
          <p:nvPr/>
        </p:nvSpPr>
        <p:spPr>
          <a:xfrm>
            <a:off x="424973" y="3958375"/>
            <a:ext cx="105986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Çalışmada hazırlanan 10</a:t>
            </a:r>
            <a:r>
              <a:rPr lang="tr-TR" baseline="30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–1</a:t>
            </a:r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ve 10</a:t>
            </a:r>
            <a:r>
              <a:rPr lang="tr-TR" baseline="30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–2</a:t>
            </a:r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seyreltilerden, standart yayma kültür yöntemiyle VRBD, VRBL ve </a:t>
            </a:r>
            <a:r>
              <a:rPr lang="tr-TR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modifiye</a:t>
            </a:r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VRBL </a:t>
            </a:r>
            <a:r>
              <a:rPr lang="tr-TR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agar</a:t>
            </a:r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besiyerlerine</a:t>
            </a:r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ekim ve sayım yapılmıştır.  Sonuçlar tabloda </a:t>
            </a:r>
            <a:r>
              <a:rPr lang="tr-TR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verimiştir</a:t>
            </a:r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tr-T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573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4DFD8586-164F-814F-ABC4-DD77226FE7E0}"/>
              </a:ext>
            </a:extLst>
          </p:cNvPr>
          <p:cNvSpPr txBox="1"/>
          <p:nvPr/>
        </p:nvSpPr>
        <p:spPr>
          <a:xfrm>
            <a:off x="424973" y="500460"/>
            <a:ext cx="10348276" cy="852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b="1" u="sng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HESAPLAMALAR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E598E092-0972-4E4E-B7AF-02F9B4158397}"/>
              </a:ext>
            </a:extLst>
          </p:cNvPr>
          <p:cNvSpPr/>
          <p:nvPr/>
        </p:nvSpPr>
        <p:spPr>
          <a:xfrm>
            <a:off x="424973" y="1353003"/>
            <a:ext cx="871902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Gıda örneğinde bulunan toplam </a:t>
            </a:r>
            <a:r>
              <a:rPr lang="tr-TR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Enterobacteriaceae</a:t>
            </a:r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sayısı; </a:t>
            </a:r>
            <a:endParaRPr lang="tr-T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tr-T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/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N= C / [V x (n</a:t>
            </a:r>
            <a:r>
              <a:rPr lang="tr-TR" baseline="-25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1 </a:t>
            </a:r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+ 0,1 x n</a:t>
            </a:r>
            <a:r>
              <a:rPr lang="tr-TR" baseline="-25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) x d] formül ile hesaplanır. </a:t>
            </a:r>
            <a:endParaRPr lang="tr-T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/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tr-T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Burada;</a:t>
            </a:r>
            <a:endParaRPr lang="tr-T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/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tr-T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 : Gıda örneğinin 1 g ya da 1 </a:t>
            </a:r>
            <a:r>
              <a:rPr lang="tr-TR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mL'sinde</a:t>
            </a:r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mikroorganizma sayısı</a:t>
            </a:r>
            <a:endParaRPr lang="tr-T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 : Sayımı yapılan tüm </a:t>
            </a:r>
            <a:r>
              <a:rPr lang="tr-TR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Petri</a:t>
            </a:r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kutularındaki koloni sayısı toplamı</a:t>
            </a:r>
            <a:endParaRPr lang="tr-T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 : Sayımı yapılan </a:t>
            </a:r>
            <a:r>
              <a:rPr lang="tr-TR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Petri</a:t>
            </a:r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kutularına aktarılan hacim, </a:t>
            </a:r>
            <a:r>
              <a:rPr lang="tr-TR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mL</a:t>
            </a:r>
            <a:endParaRPr lang="tr-T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</a:t>
            </a:r>
            <a:r>
              <a:rPr lang="tr-TR" baseline="-25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1 </a:t>
            </a:r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 İlk seyreltiden yapılan sayımlarda sayım yapılan </a:t>
            </a:r>
            <a:r>
              <a:rPr lang="tr-TR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Petri</a:t>
            </a:r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kutusu adedi</a:t>
            </a:r>
            <a:endParaRPr lang="tr-T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</a:t>
            </a:r>
            <a:r>
              <a:rPr lang="tr-TR" baseline="-25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: İkinci seyreltiden yapılan sayımlarda sayım yapılan </a:t>
            </a:r>
            <a:r>
              <a:rPr lang="tr-TR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Petri</a:t>
            </a:r>
            <a:r>
              <a:rPr lang="tr-TR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kutusu adedi</a:t>
            </a:r>
            <a:endParaRPr lang="tr-T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31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>
            <a:extLst>
              <a:ext uri="{FF2B5EF4-FFF2-40B4-BE49-F238E27FC236}">
                <a16:creationId xmlns:a16="http://schemas.microsoft.com/office/drawing/2014/main" id="{2C3548A6-9473-5B47-ACF7-F286E5FD43F9}"/>
              </a:ext>
            </a:extLst>
          </p:cNvPr>
          <p:cNvSpPr/>
          <p:nvPr/>
        </p:nvSpPr>
        <p:spPr>
          <a:xfrm>
            <a:off x="545431" y="221449"/>
            <a:ext cx="11316369" cy="1305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tr-TR" sz="2800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RAPOR 6</a:t>
            </a:r>
            <a:r>
              <a:rPr lang="tr-TR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2800" b="1" cap="all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Pastörize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yumurta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örneğinde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toplam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Enterobacteriaceae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sayımı</a:t>
            </a:r>
            <a:endParaRPr lang="tr-TR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2125161A-B68E-1645-B5F1-F5B8EDD839D0}"/>
              </a:ext>
            </a:extLst>
          </p:cNvPr>
          <p:cNvSpPr/>
          <p:nvPr/>
        </p:nvSpPr>
        <p:spPr>
          <a:xfrm>
            <a:off x="7205472" y="1377696"/>
            <a:ext cx="3413760" cy="40416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AC76817A-EFFC-3841-88BC-EF063875D171}"/>
              </a:ext>
            </a:extLst>
          </p:cNvPr>
          <p:cNvSpPr txBox="1"/>
          <p:nvPr/>
        </p:nvSpPr>
        <p:spPr>
          <a:xfrm>
            <a:off x="7205472" y="1780032"/>
            <a:ext cx="901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No:</a:t>
            </a:r>
          </a:p>
          <a:p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Ad-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Soyad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5AAF044E-D857-5D4B-A51A-8FCB890DEB1D}"/>
              </a:ext>
            </a:extLst>
          </p:cNvPr>
          <p:cNvSpPr txBox="1"/>
          <p:nvPr/>
        </p:nvSpPr>
        <p:spPr>
          <a:xfrm>
            <a:off x="7205472" y="1377696"/>
            <a:ext cx="3413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400" dirty="0">
                <a:latin typeface="Arial" panose="020B0604020202020204" pitchFamily="34" charset="0"/>
                <a:cs typeface="Arial" panose="020B0604020202020204" pitchFamily="34" charset="0"/>
              </a:rPr>
              <a:t>GDM309 Gıda Mikrobiyolojisi I Uygulama Ders Raporu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6E33B229-5BC8-D442-AEB5-26196B6B8D72}"/>
              </a:ext>
            </a:extLst>
          </p:cNvPr>
          <p:cNvSpPr txBox="1"/>
          <p:nvPr/>
        </p:nvSpPr>
        <p:spPr>
          <a:xfrm>
            <a:off x="7360453" y="2164207"/>
            <a:ext cx="189346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arenR"/>
            </a:pP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Konu</a:t>
            </a:r>
          </a:p>
          <a:p>
            <a:pPr marL="342900" indent="-342900">
              <a:buAutoNum type="arabicParenR"/>
            </a:pP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Literatür Özeti</a:t>
            </a:r>
          </a:p>
          <a:p>
            <a:pPr marL="342900" indent="-342900">
              <a:buAutoNum type="arabicParenR"/>
            </a:pP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Amaç ve Prensip</a:t>
            </a:r>
          </a:p>
          <a:p>
            <a:pPr marL="342900" indent="-342900">
              <a:buAutoNum type="arabicParenR"/>
            </a:pP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Materyal ve Yöntem</a:t>
            </a:r>
          </a:p>
          <a:p>
            <a:pPr marL="342900" indent="-342900">
              <a:buAutoNum type="arabicParenR"/>
            </a:pP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Araştırma Bulguları</a:t>
            </a:r>
          </a:p>
          <a:p>
            <a:pPr marL="342900" indent="-342900">
              <a:buAutoNum type="arabicParenR"/>
            </a:pP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Hesaplamalar</a:t>
            </a:r>
          </a:p>
          <a:p>
            <a:pPr marL="342900" indent="-342900">
              <a:buAutoNum type="arabicParenR"/>
            </a:pP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Sonuç ve Yorum</a:t>
            </a:r>
          </a:p>
          <a:p>
            <a:pPr marL="342900" indent="-342900">
              <a:buAutoNum type="arabicParenR"/>
            </a:pP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Kaynaklar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6C25545A-3A6C-A049-8B99-74951803C257}"/>
              </a:ext>
            </a:extLst>
          </p:cNvPr>
          <p:cNvSpPr txBox="1"/>
          <p:nvPr/>
        </p:nvSpPr>
        <p:spPr>
          <a:xfrm>
            <a:off x="7191436" y="3699038"/>
            <a:ext cx="3413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NOT1: Uygulama raporu </a:t>
            </a:r>
            <a:r>
              <a:rPr lang="tr-TR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FENBİLİMLERİ ENSTİTÜSÜ TEZ YAZIM KILAVUZUNA 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uygun olarak yazılacaktır.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22B58B2A-2127-D747-A4A2-3DCB57F193B2}"/>
              </a:ext>
            </a:extLst>
          </p:cNvPr>
          <p:cNvSpPr/>
          <p:nvPr/>
        </p:nvSpPr>
        <p:spPr>
          <a:xfrm>
            <a:off x="6451509" y="1377696"/>
            <a:ext cx="632045" cy="404849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ÖRNEK RAPOR FORMATI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8C311FF3-9980-6F4A-88BF-B2078FC20583}"/>
              </a:ext>
            </a:extLst>
          </p:cNvPr>
          <p:cNvSpPr txBox="1"/>
          <p:nvPr/>
        </p:nvSpPr>
        <p:spPr>
          <a:xfrm>
            <a:off x="7174992" y="4355288"/>
            <a:ext cx="3474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NOT2: Raporlarda bilimsel makaleler, tezler, kitap, kitap bölümleri ve .org/.edu uzantılı web adresleri kullanılacaktır (.com uzantılı web adresleri kaynak gösterilerek yazılan raporlar kabul edilmeyecektir).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0246E7C9-15B9-CF47-9143-96353965D7DD}"/>
              </a:ext>
            </a:extLst>
          </p:cNvPr>
          <p:cNvSpPr txBox="1"/>
          <p:nvPr/>
        </p:nvSpPr>
        <p:spPr>
          <a:xfrm>
            <a:off x="545431" y="2101185"/>
            <a:ext cx="54637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accent2"/>
              </a:buClr>
              <a:buFont typeface="Wingdings" pitchFamily="2" charset="2"/>
              <a:buChar char="Ø"/>
            </a:pP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Lab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. raporlarının 5 sayfadan fazla olmaması beklenmektedir.</a:t>
            </a:r>
          </a:p>
          <a:p>
            <a:pPr marL="285750" indent="-285750" algn="just">
              <a:buClr>
                <a:schemeClr val="accent2"/>
              </a:buClr>
              <a:buFont typeface="Wingdings" pitchFamily="2" charset="2"/>
              <a:buChar char="Ø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Hesaplamalar kısmında ilgili formülle gıda materyalinin her bir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besiyerindeki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toplam </a:t>
            </a:r>
            <a:r>
              <a:rPr lang="tr-TR" i="1" dirty="0" err="1">
                <a:latin typeface="Arial" panose="020B0604020202020204" pitchFamily="34" charset="0"/>
                <a:cs typeface="Arial" panose="020B0604020202020204" pitchFamily="34" charset="0"/>
              </a:rPr>
              <a:t>Enterobacteriaceae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(KOB/g) sayısı belirlenecek ve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besiyerleri</a:t>
            </a: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 kıyaslanacaktır.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5473ABFF-739C-F94A-8FE8-5F475E49B042}"/>
              </a:ext>
            </a:extLst>
          </p:cNvPr>
          <p:cNvSpPr txBox="1"/>
          <p:nvPr/>
        </p:nvSpPr>
        <p:spPr>
          <a:xfrm>
            <a:off x="681318" y="4116336"/>
            <a:ext cx="53278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Laboratuvar raporları, uygulama sunumu sisteme yüklendikten sonraki bir hafta e-kampüs üzerinden sisteme yüklenecektir.</a:t>
            </a:r>
          </a:p>
        </p:txBody>
      </p:sp>
    </p:spTree>
    <p:extLst>
      <p:ext uri="{BB962C8B-B14F-4D97-AF65-F5344CB8AC3E}">
        <p14:creationId xmlns:p14="http://schemas.microsoft.com/office/powerpoint/2010/main" val="16395014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>
            <a:extLst>
              <a:ext uri="{FF2B5EF4-FFF2-40B4-BE49-F238E27FC236}">
                <a16:creationId xmlns:a16="http://schemas.microsoft.com/office/drawing/2014/main" id="{1AD4A808-D005-1C4D-B57D-E127D59EB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255" y="256329"/>
            <a:ext cx="10396882" cy="1151965"/>
          </a:xfrm>
        </p:spPr>
        <p:txBody>
          <a:bodyPr/>
          <a:lstStyle/>
          <a:p>
            <a:r>
              <a:rPr lang="tr-TR" dirty="0"/>
              <a:t>KAYNAKLAR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1063E9A-40F0-9148-AA8A-263784E60FAF}"/>
              </a:ext>
            </a:extLst>
          </p:cNvPr>
          <p:cNvSpPr txBox="1"/>
          <p:nvPr/>
        </p:nvSpPr>
        <p:spPr>
          <a:xfrm>
            <a:off x="621255" y="1294722"/>
            <a:ext cx="1039688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Anonymus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. 2020. Web sitesi: 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http://www.mikrobiyoloji.org/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, Erişim tarihi: 01.10.2020.</a:t>
            </a:r>
          </a:p>
          <a:p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Ananoymus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. 2020. Web sitesi: 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https://acikders.ankara.edu.tr/course/view.php?id=503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, Erişim tarihi: 01.10.2020.</a:t>
            </a:r>
          </a:p>
          <a:p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Halkman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, A. K. 2005. Gıda Mikrobiyolojisi Uygulamaları. Başak Matbaacılık Ltd. Şti., 358, Ankara.</a:t>
            </a:r>
          </a:p>
          <a:p>
            <a:r>
              <a:rPr 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Halkman</a:t>
            </a:r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, A. K. 2019. Gıda Mikrobiyolojisi. Başak Matbaacılık ve Tanıtım  Hizmetleri Ltd.,648, Ankara.</a:t>
            </a:r>
          </a:p>
          <a:p>
            <a:r>
              <a:rPr lang="tr-TR" sz="2400" dirty="0">
                <a:latin typeface="Arial" panose="020B0604020202020204" pitchFamily="34" charset="0"/>
                <a:cs typeface="Arial" panose="020B0604020202020204" pitchFamily="34" charset="0"/>
              </a:rPr>
              <a:t>Temiz, A. 2008. Genel Mikrobiyoloji Uygulama Teknikleri. Alp Ofset Matbaacılık Ltd. Şti., 291, Ankara.</a:t>
            </a:r>
          </a:p>
        </p:txBody>
      </p:sp>
    </p:spTree>
    <p:extLst>
      <p:ext uri="{BB962C8B-B14F-4D97-AF65-F5344CB8AC3E}">
        <p14:creationId xmlns:p14="http://schemas.microsoft.com/office/powerpoint/2010/main" val="21959816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a Olay">
  <a:themeElements>
    <a:clrScheme name="Ana Olay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346492"/>
      </a:accent1>
      <a:accent2>
        <a:srgbClr val="6DA5D4"/>
      </a:accent2>
      <a:accent3>
        <a:srgbClr val="538C79"/>
      </a:accent3>
      <a:accent4>
        <a:srgbClr val="93B75D"/>
      </a:accent4>
      <a:accent5>
        <a:srgbClr val="DEB050"/>
      </a:accent5>
      <a:accent6>
        <a:srgbClr val="BB5354"/>
      </a:accent6>
      <a:hlink>
        <a:srgbClr val="3289DD"/>
      </a:hlink>
      <a:folHlink>
        <a:srgbClr val="859EB6"/>
      </a:folHlink>
    </a:clrScheme>
    <a:fontScheme name="Ana Olay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a Olay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E3530EC-BA5B-407C-9B36-00820F39551C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</TotalTime>
  <Words>1651</Words>
  <Application>Microsoft Macintosh PowerPoint</Application>
  <PresentationFormat>Geniş ekran</PresentationFormat>
  <Paragraphs>128</Paragraphs>
  <Slides>14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20" baseType="lpstr">
      <vt:lpstr>Arial</vt:lpstr>
      <vt:lpstr>Calibri</vt:lpstr>
      <vt:lpstr>Impact</vt:lpstr>
      <vt:lpstr>Times New Roman</vt:lpstr>
      <vt:lpstr>Wingdings</vt:lpstr>
      <vt:lpstr>Ana Olay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KAYNAKLAR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Merve akpınar</dc:creator>
  <cp:lastModifiedBy>Merve akpınar</cp:lastModifiedBy>
  <cp:revision>13</cp:revision>
  <dcterms:created xsi:type="dcterms:W3CDTF">2020-10-05T13:52:56Z</dcterms:created>
  <dcterms:modified xsi:type="dcterms:W3CDTF">2020-11-16T16:19:18Z</dcterms:modified>
</cp:coreProperties>
</file>