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6" r:id="rId4"/>
    <p:sldId id="268" r:id="rId5"/>
    <p:sldId id="258" r:id="rId6"/>
    <p:sldId id="259" r:id="rId7"/>
    <p:sldId id="263" r:id="rId8"/>
    <p:sldId id="261" r:id="rId9"/>
    <p:sldId id="262" r:id="rId10"/>
    <p:sldId id="265" r:id="rId11"/>
    <p:sldId id="267" r:id="rId12"/>
    <p:sldId id="264" r:id="rId13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06.02.2020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06.02.2020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06.02.2020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06.02.2020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06.02.2020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06.02.2020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06.02.2020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06.02.2020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06.02.2020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06.02.2020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06.02.2020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720DD-5B6D-40BF-8493-A6B52D484E6B}" type="datetimeFigureOut">
              <a:rPr lang="tr-TR" smtClean="0"/>
              <a:pPr/>
              <a:t>06.02.2020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users.metu.edu.tr/kaymakci/turkish/sedimentoloji_dersnotlari.pdf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users.metu.edu.tr/kaymakci/turkish/sedimentoloji_dersnotlari.pdf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users.metu.edu.tr/kaymakci/turkish/sedimentoloji_dersnotlari.pdf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>
                <a:latin typeface="Times New Roman"/>
                <a:ea typeface="Calibri"/>
              </a:rPr>
              <a:t>Boylanma</a:t>
            </a:r>
            <a:r>
              <a:rPr lang="en-US" dirty="0">
                <a:latin typeface="Times New Roman"/>
                <a:ea typeface="Calibri"/>
              </a:rPr>
              <a:t> </a:t>
            </a:r>
            <a:r>
              <a:rPr lang="en-US" dirty="0" err="1">
                <a:latin typeface="Times New Roman"/>
                <a:ea typeface="Calibri"/>
              </a:rPr>
              <a:t>ve</a:t>
            </a:r>
            <a:r>
              <a:rPr lang="en-US" dirty="0">
                <a:latin typeface="Times New Roman"/>
                <a:ea typeface="Calibri"/>
              </a:rPr>
              <a:t> </a:t>
            </a:r>
            <a:r>
              <a:rPr lang="en-US" dirty="0" err="1">
                <a:latin typeface="Times New Roman"/>
                <a:ea typeface="Calibri"/>
              </a:rPr>
              <a:t>derecelenme</a:t>
            </a:r>
            <a:endParaRPr lang="en-US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5. hafta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762513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 smtClean="0"/>
              <a:t>Alüvyal</a:t>
            </a:r>
            <a:r>
              <a:rPr lang="tr-TR" dirty="0" smtClean="0"/>
              <a:t> </a:t>
            </a:r>
            <a:r>
              <a:rPr lang="tr-TR" dirty="0" err="1" smtClean="0"/>
              <a:t>sedimanların</a:t>
            </a:r>
            <a:r>
              <a:rPr lang="tr-TR" dirty="0" smtClean="0"/>
              <a:t> boylanma ve derecelenmesi ortamdaki enerji ve ortam özellikleri, akışın yönü hakkında bilgi verir.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009934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95536" y="1124744"/>
            <a:ext cx="8229600" cy="4525963"/>
          </a:xfrm>
        </p:spPr>
        <p:txBody>
          <a:bodyPr>
            <a:noAutofit/>
          </a:bodyPr>
          <a:lstStyle/>
          <a:p>
            <a:r>
              <a:rPr lang="en-US" sz="2400" dirty="0" err="1">
                <a:solidFill>
                  <a:srgbClr val="000000"/>
                </a:solidFill>
              </a:rPr>
              <a:t>Boylanma</a:t>
            </a:r>
            <a:r>
              <a:rPr lang="en-US" sz="2400" dirty="0">
                <a:solidFill>
                  <a:srgbClr val="000000"/>
                </a:solidFill>
              </a:rPr>
              <a:t> (sorting): </a:t>
            </a:r>
            <a:r>
              <a:rPr lang="en-US" sz="2400" dirty="0" err="1">
                <a:solidFill>
                  <a:srgbClr val="000000"/>
                </a:solidFill>
              </a:rPr>
              <a:t>Boylanma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kısaca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standart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sapmanın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değeri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ile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ölçülür</a:t>
            </a:r>
            <a:r>
              <a:rPr lang="en-US" sz="2400" dirty="0">
                <a:solidFill>
                  <a:srgbClr val="000000"/>
                </a:solidFill>
              </a:rPr>
              <a:t>. </a:t>
            </a:r>
            <a:r>
              <a:rPr lang="en-US" sz="2400" dirty="0" err="1">
                <a:solidFill>
                  <a:srgbClr val="000000"/>
                </a:solidFill>
              </a:rPr>
              <a:t>Bir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başka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deyişle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</a:rPr>
              <a:t>tane</a:t>
            </a:r>
            <a:r>
              <a:rPr lang="tr-TR" sz="2400" dirty="0" smtClean="0">
                <a:solidFill>
                  <a:srgbClr val="000000"/>
                </a:solidFill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</a:rPr>
              <a:t>boyundaki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en-US" sz="2400" dirty="0">
                <a:solidFill>
                  <a:srgbClr val="000000"/>
                </a:solidFill>
              </a:rPr>
              <a:t>(</a:t>
            </a:r>
            <a:r>
              <a:rPr lang="en-US" sz="2400" dirty="0" err="1">
                <a:solidFill>
                  <a:srgbClr val="000000"/>
                </a:solidFill>
              </a:rPr>
              <a:t>iriden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inceye</a:t>
            </a:r>
            <a:r>
              <a:rPr lang="en-US" sz="2400" dirty="0">
                <a:solidFill>
                  <a:srgbClr val="000000"/>
                </a:solidFill>
              </a:rPr>
              <a:t>) </a:t>
            </a:r>
            <a:r>
              <a:rPr lang="en-US" sz="2400" dirty="0" err="1">
                <a:solidFill>
                  <a:srgbClr val="000000"/>
                </a:solidFill>
              </a:rPr>
              <a:t>yayılımdır</a:t>
            </a:r>
            <a:r>
              <a:rPr lang="en-US" sz="2400" dirty="0">
                <a:solidFill>
                  <a:srgbClr val="000000"/>
                </a:solidFill>
              </a:rPr>
              <a:t>. </a:t>
            </a:r>
            <a:r>
              <a:rPr lang="en-US" sz="2400" dirty="0" err="1">
                <a:solidFill>
                  <a:srgbClr val="000000"/>
                </a:solidFill>
              </a:rPr>
              <a:t>Boylanma</a:t>
            </a:r>
            <a:r>
              <a:rPr lang="en-US" sz="2400" dirty="0">
                <a:solidFill>
                  <a:srgbClr val="000000"/>
                </a:solidFill>
              </a:rPr>
              <a:t>, </a:t>
            </a:r>
            <a:r>
              <a:rPr lang="en-US" sz="2400" dirty="0" err="1">
                <a:solidFill>
                  <a:srgbClr val="000000"/>
                </a:solidFill>
              </a:rPr>
              <a:t>taneleri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boylarına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göre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</a:rPr>
              <a:t>ayırma</a:t>
            </a:r>
            <a:r>
              <a:rPr lang="en-US" sz="2400" dirty="0" smtClean="0">
                <a:solidFill>
                  <a:srgbClr val="000000"/>
                </a:solidFill>
              </a:rPr>
              <a:t>/</a:t>
            </a:r>
            <a:r>
              <a:rPr lang="en-US" sz="2400" dirty="0" err="1" smtClean="0">
                <a:solidFill>
                  <a:srgbClr val="000000"/>
                </a:solidFill>
              </a:rPr>
              <a:t>ayıklama</a:t>
            </a:r>
            <a:r>
              <a:rPr lang="tr-TR" sz="2400" dirty="0" smtClean="0">
                <a:solidFill>
                  <a:srgbClr val="000000"/>
                </a:solidFill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</a:rPr>
              <a:t>bakımından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çökelim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ortamının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etkisini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gösteren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en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önemli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verilerden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birisidir</a:t>
            </a:r>
            <a:r>
              <a:rPr lang="en-US" sz="2400" dirty="0">
                <a:solidFill>
                  <a:srgbClr val="000000"/>
                </a:solidFill>
              </a:rPr>
              <a:t> (</a:t>
            </a:r>
            <a:r>
              <a:rPr lang="en-US" sz="2400" dirty="0" err="1">
                <a:solidFill>
                  <a:srgbClr val="000000"/>
                </a:solidFill>
              </a:rPr>
              <a:t>Tablo</a:t>
            </a:r>
            <a:r>
              <a:rPr lang="en-US" sz="2400" dirty="0">
                <a:solidFill>
                  <a:srgbClr val="000000"/>
                </a:solidFill>
              </a:rPr>
              <a:t> 3’e </a:t>
            </a:r>
            <a:r>
              <a:rPr lang="en-US" sz="2400" dirty="0" err="1">
                <a:solidFill>
                  <a:srgbClr val="000000"/>
                </a:solidFill>
              </a:rPr>
              <a:t>bakınız</a:t>
            </a:r>
            <a:r>
              <a:rPr lang="en-US" sz="2400" dirty="0">
                <a:solidFill>
                  <a:srgbClr val="000000"/>
                </a:solidFill>
              </a:rPr>
              <a:t>).</a:t>
            </a:r>
            <a:br>
              <a:rPr lang="en-US" sz="2400" dirty="0">
                <a:solidFill>
                  <a:srgbClr val="000000"/>
                </a:solidFill>
              </a:rPr>
            </a:br>
            <a:r>
              <a:rPr lang="en-US" sz="2400" dirty="0" err="1">
                <a:solidFill>
                  <a:srgbClr val="000000"/>
                </a:solidFill>
              </a:rPr>
              <a:t>Boylanma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bir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çok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faktöre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bağlıdır</a:t>
            </a:r>
            <a:r>
              <a:rPr lang="en-US" sz="2400" dirty="0">
                <a:solidFill>
                  <a:srgbClr val="000000"/>
                </a:solidFill>
              </a:rPr>
              <a:t>. Bu </a:t>
            </a:r>
            <a:r>
              <a:rPr lang="en-US" sz="2400" dirty="0" err="1">
                <a:solidFill>
                  <a:srgbClr val="000000"/>
                </a:solidFill>
              </a:rPr>
              <a:t>faktörlerden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ilki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sedimanın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kaynağıdır</a:t>
            </a:r>
            <a:r>
              <a:rPr lang="en-US" sz="2400" dirty="0">
                <a:solidFill>
                  <a:srgbClr val="000000"/>
                </a:solidFill>
              </a:rPr>
              <a:t>. </a:t>
            </a:r>
            <a:r>
              <a:rPr lang="en-US" sz="2400" dirty="0" err="1">
                <a:solidFill>
                  <a:srgbClr val="000000"/>
                </a:solidFill>
              </a:rPr>
              <a:t>Örneğin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kaynak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</a:rPr>
              <a:t>bir</a:t>
            </a:r>
            <a:r>
              <a:rPr lang="tr-TR" sz="2400" dirty="0" smtClean="0">
                <a:solidFill>
                  <a:srgbClr val="000000"/>
                </a:solidFill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</a:rPr>
              <a:t>granit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ise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üreteceği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kumtaşı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daha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önceden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var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olan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bir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kumtaşının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üreteceği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sedimandan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</a:rPr>
              <a:t>farklı</a:t>
            </a:r>
            <a:r>
              <a:rPr lang="tr-TR" sz="2400" dirty="0" smtClean="0">
                <a:solidFill>
                  <a:srgbClr val="000000"/>
                </a:solidFill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</a:rPr>
              <a:t>olacaktır</a:t>
            </a:r>
            <a:r>
              <a:rPr lang="en-US" sz="2400" dirty="0">
                <a:solidFill>
                  <a:srgbClr val="000000"/>
                </a:solidFill>
              </a:rPr>
              <a:t>. </a:t>
            </a:r>
            <a:r>
              <a:rPr lang="tr-TR" sz="2400" dirty="0" smtClean="0">
                <a:solidFill>
                  <a:srgbClr val="000000"/>
                </a:solidFill>
              </a:rPr>
              <a:t>İ</a:t>
            </a:r>
            <a:r>
              <a:rPr lang="en-US" sz="2400" dirty="0" err="1" smtClean="0">
                <a:solidFill>
                  <a:srgbClr val="000000"/>
                </a:solidFill>
              </a:rPr>
              <a:t>kinci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faktör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tane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boyunun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kendisidir</a:t>
            </a:r>
            <a:r>
              <a:rPr lang="en-US" sz="2400" dirty="0">
                <a:solidFill>
                  <a:srgbClr val="000000"/>
                </a:solidFill>
              </a:rPr>
              <a:t>. </a:t>
            </a:r>
            <a:br>
              <a:rPr lang="en-US" sz="2400" dirty="0">
                <a:solidFill>
                  <a:srgbClr val="000000"/>
                </a:solidFill>
              </a:rPr>
            </a:br>
            <a:endParaRPr lang="en-US" sz="2400" dirty="0"/>
          </a:p>
        </p:txBody>
      </p:sp>
      <p:sp>
        <p:nvSpPr>
          <p:cNvPr id="4" name="Dikdörtgen 3"/>
          <p:cNvSpPr/>
          <p:nvPr/>
        </p:nvSpPr>
        <p:spPr>
          <a:xfrm>
            <a:off x="952532" y="6391479"/>
            <a:ext cx="772392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http://users.metu.edu.tr/kaymakci/turkish/sedimentoloji_dersnotlari.pdf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568831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dirty="0" smtClean="0">
                <a:solidFill>
                  <a:srgbClr val="000000"/>
                </a:solidFill>
              </a:rPr>
              <a:t>İ</a:t>
            </a:r>
            <a:r>
              <a:rPr lang="en-US" dirty="0" err="1" smtClean="0">
                <a:solidFill>
                  <a:srgbClr val="000000"/>
                </a:solidFill>
              </a:rPr>
              <a:t>ri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taneler</a:t>
            </a:r>
            <a:r>
              <a:rPr lang="en-US" dirty="0" smtClean="0">
                <a:solidFill>
                  <a:srgbClr val="000000"/>
                </a:solidFill>
              </a:rPr>
              <a:t>, silt </a:t>
            </a:r>
            <a:r>
              <a:rPr lang="en-US" dirty="0" err="1" smtClean="0">
                <a:solidFill>
                  <a:srgbClr val="000000"/>
                </a:solidFill>
              </a:rPr>
              <a:t>ve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kil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ruzgar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ve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akarsu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tarafından</a:t>
            </a:r>
            <a:r>
              <a:rPr lang="en-US" dirty="0" smtClean="0">
                <a:solidFill>
                  <a:srgbClr val="000000"/>
                </a:solidFill>
              </a:rPr>
              <a:t/>
            </a:r>
            <a:br>
              <a:rPr lang="en-US" dirty="0" smtClean="0">
                <a:solidFill>
                  <a:srgbClr val="000000"/>
                </a:solidFill>
              </a:rPr>
            </a:br>
            <a:r>
              <a:rPr lang="en-US" dirty="0" err="1" smtClean="0">
                <a:solidFill>
                  <a:srgbClr val="000000"/>
                </a:solidFill>
              </a:rPr>
              <a:t>daha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kolayca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taşınabilmesi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yüzünden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kum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tane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boyutuna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göre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genelde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daha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kötü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boylanmaya</a:t>
            </a:r>
            <a:r>
              <a:rPr lang="tr-TR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sahiptirler</a:t>
            </a:r>
            <a:r>
              <a:rPr lang="en-US" dirty="0" smtClean="0">
                <a:solidFill>
                  <a:srgbClr val="000000"/>
                </a:solidFill>
              </a:rPr>
              <a:t>. </a:t>
            </a:r>
            <a:r>
              <a:rPr lang="en-US" dirty="0" err="1" smtClean="0">
                <a:solidFill>
                  <a:srgbClr val="000000"/>
                </a:solidFill>
              </a:rPr>
              <a:t>Üçüncü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faktör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depozisyon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mekanizmasıdır</a:t>
            </a:r>
            <a:r>
              <a:rPr lang="en-US" dirty="0" smtClean="0">
                <a:solidFill>
                  <a:srgbClr val="000000"/>
                </a:solidFill>
              </a:rPr>
              <a:t>. </a:t>
            </a:r>
            <a:r>
              <a:rPr lang="en-US" dirty="0" err="1" smtClean="0">
                <a:solidFill>
                  <a:srgbClr val="000000"/>
                </a:solidFill>
              </a:rPr>
              <a:t>Fırtına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veya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çamur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akıntısı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gibi</a:t>
            </a:r>
            <a:r>
              <a:rPr lang="en-US" dirty="0" smtClean="0">
                <a:solidFill>
                  <a:srgbClr val="000000"/>
                </a:solidFill>
              </a:rPr>
              <a:t/>
            </a:r>
            <a:br>
              <a:rPr lang="en-US" dirty="0" smtClean="0">
                <a:solidFill>
                  <a:srgbClr val="000000"/>
                </a:solidFill>
              </a:rPr>
            </a:br>
            <a:r>
              <a:rPr lang="en-US" dirty="0" err="1" smtClean="0">
                <a:solidFill>
                  <a:srgbClr val="000000"/>
                </a:solidFill>
              </a:rPr>
              <a:t>akışkanlığı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düşük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viskoz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akıntılar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tarafından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taşınan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malzeme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genelde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daha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kötü</a:t>
            </a:r>
            <a:r>
              <a:rPr lang="tr-TR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boylanmaya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sahiptir</a:t>
            </a:r>
            <a:r>
              <a:rPr lang="en-US" dirty="0" smtClean="0">
                <a:solidFill>
                  <a:srgbClr val="000000"/>
                </a:solidFill>
              </a:rPr>
              <a:t>. </a:t>
            </a:r>
            <a:r>
              <a:rPr lang="en-US" dirty="0" err="1" smtClean="0">
                <a:solidFill>
                  <a:srgbClr val="000000"/>
                </a:solidFill>
              </a:rPr>
              <a:t>Çöl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ortamlarında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ruzgar</a:t>
            </a:r>
            <a:r>
              <a:rPr lang="en-US" dirty="0" smtClean="0">
                <a:solidFill>
                  <a:srgbClr val="000000"/>
                </a:solidFill>
              </a:rPr>
              <a:t>, </a:t>
            </a:r>
            <a:r>
              <a:rPr lang="en-US" dirty="0" err="1" smtClean="0">
                <a:solidFill>
                  <a:srgbClr val="000000"/>
                </a:solidFill>
              </a:rPr>
              <a:t>kıyı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veya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sığ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deniz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ortamlarda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su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tarafındantaşınan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malzeme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genelde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daha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iyi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boylanmıştır</a:t>
            </a:r>
            <a:r>
              <a:rPr lang="en-US" dirty="0" smtClean="0">
                <a:solidFill>
                  <a:srgbClr val="000000"/>
                </a:solidFill>
              </a:rPr>
              <a:t>.</a:t>
            </a:r>
            <a:endParaRPr lang="tr-TR" dirty="0"/>
          </a:p>
        </p:txBody>
      </p:sp>
      <p:sp>
        <p:nvSpPr>
          <p:cNvPr id="4" name="Dikdörtgen 3"/>
          <p:cNvSpPr/>
          <p:nvPr/>
        </p:nvSpPr>
        <p:spPr>
          <a:xfrm>
            <a:off x="827584" y="6093296"/>
            <a:ext cx="772392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http://users.metu.edu.tr/kaymakci/turkish/sedimentoloji_dersnotlari.pdf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276547"/>
            <a:ext cx="4752528" cy="65754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8366357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-44344"/>
            <a:ext cx="4824536" cy="68895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6586072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7" name="Picture 3" descr="G:\Dersler\FLÜVYAL JEOMORFOLOJİ DERS NOTLARI\Yeni klasör\IMG_254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50" y="332656"/>
            <a:ext cx="9116248" cy="607142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5366457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G:\Dersler\Alüvyal 2013\alüvyal ek\IMG_751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92696"/>
            <a:ext cx="8720496" cy="580785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8560346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 descr="G:\Dersler\Alüvyal 2013\alüvyal ek\DSC0212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7557463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derecelenme</a:t>
            </a:r>
            <a:endParaRPr lang="tr-TR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1700808"/>
            <a:ext cx="7214294" cy="4804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23528" y="692696"/>
            <a:ext cx="8229600" cy="4525963"/>
          </a:xfrm>
        </p:spPr>
        <p:txBody>
          <a:bodyPr>
            <a:noAutofit/>
          </a:bodyPr>
          <a:lstStyle/>
          <a:p>
            <a:r>
              <a:rPr lang="en-US" sz="1800" b="1" dirty="0" err="1">
                <a:solidFill>
                  <a:srgbClr val="000000"/>
                </a:solidFill>
              </a:rPr>
              <a:t>Tane</a:t>
            </a:r>
            <a:r>
              <a:rPr lang="en-US" sz="1800" b="1" dirty="0">
                <a:solidFill>
                  <a:srgbClr val="000000"/>
                </a:solidFill>
              </a:rPr>
              <a:t> </a:t>
            </a:r>
            <a:r>
              <a:rPr lang="en-US" sz="1800" b="1" dirty="0" err="1">
                <a:solidFill>
                  <a:srgbClr val="000000"/>
                </a:solidFill>
              </a:rPr>
              <a:t>Yönelimi</a:t>
            </a:r>
            <a:r>
              <a:rPr lang="en-US" sz="1800" b="1" dirty="0">
                <a:solidFill>
                  <a:srgbClr val="000000"/>
                </a:solidFill>
              </a:rPr>
              <a:t> </a:t>
            </a:r>
            <a:endParaRPr lang="tr-TR" sz="1800" b="1" dirty="0" smtClean="0">
              <a:solidFill>
                <a:srgbClr val="000000"/>
              </a:solidFill>
            </a:endParaRPr>
          </a:p>
          <a:p>
            <a:r>
              <a:rPr lang="en-US" sz="1800" dirty="0" smtClean="0">
                <a:solidFill>
                  <a:srgbClr val="000000"/>
                </a:solidFill>
              </a:rPr>
              <a:t>Disk</a:t>
            </a:r>
            <a:r>
              <a:rPr lang="en-US" sz="1800" dirty="0">
                <a:solidFill>
                  <a:srgbClr val="000000"/>
                </a:solidFill>
              </a:rPr>
              <a:t>, </a:t>
            </a:r>
            <a:r>
              <a:rPr lang="en-US" sz="1800" dirty="0" err="1">
                <a:solidFill>
                  <a:srgbClr val="000000"/>
                </a:solidFill>
              </a:rPr>
              <a:t>kalem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veya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düzlemsel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şekilli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sedimanter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parçacıklar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genelde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içinde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taşındıkları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ortama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</a:rPr>
              <a:t>göre</a:t>
            </a:r>
            <a:r>
              <a:rPr lang="tr-TR" sz="1800" dirty="0" smtClean="0">
                <a:solidFill>
                  <a:srgbClr val="000000"/>
                </a:solidFill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</a:rPr>
              <a:t>depozisyon</a:t>
            </a:r>
            <a:r>
              <a:rPr lang="en-US" sz="1800" dirty="0" smtClean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sırasında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uzun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eksenleri</a:t>
            </a:r>
            <a:r>
              <a:rPr lang="en-US" sz="1800" dirty="0">
                <a:solidFill>
                  <a:srgbClr val="000000"/>
                </a:solidFill>
              </a:rPr>
              <a:t> belli </a:t>
            </a:r>
            <a:r>
              <a:rPr lang="en-US" sz="1800" dirty="0" err="1">
                <a:solidFill>
                  <a:srgbClr val="000000"/>
                </a:solidFill>
              </a:rPr>
              <a:t>yöne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gelecek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şekilde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yönelme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</a:rPr>
              <a:t>gösterme</a:t>
            </a:r>
            <a:r>
              <a:rPr lang="tr-TR" sz="1800" dirty="0" smtClean="0">
                <a:solidFill>
                  <a:srgbClr val="000000"/>
                </a:solidFill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</a:rPr>
              <a:t>eğilimindedirler</a:t>
            </a:r>
            <a:r>
              <a:rPr lang="en-US" sz="1800" dirty="0">
                <a:solidFill>
                  <a:srgbClr val="000000"/>
                </a:solidFill>
              </a:rPr>
              <a:t>. Bu </a:t>
            </a:r>
            <a:r>
              <a:rPr lang="en-US" sz="1800" dirty="0" err="1">
                <a:solidFill>
                  <a:srgbClr val="000000"/>
                </a:solidFill>
              </a:rPr>
              <a:t>olguya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b="1" dirty="0" err="1">
                <a:solidFill>
                  <a:srgbClr val="000000"/>
                </a:solidFill>
              </a:rPr>
              <a:t>tercih</a:t>
            </a:r>
            <a:r>
              <a:rPr lang="en-US" sz="1800" b="1" dirty="0">
                <a:solidFill>
                  <a:srgbClr val="000000"/>
                </a:solidFill>
              </a:rPr>
              <a:t> </a:t>
            </a:r>
            <a:r>
              <a:rPr lang="en-US" sz="1800" b="1" dirty="0" err="1">
                <a:solidFill>
                  <a:srgbClr val="000000"/>
                </a:solidFill>
              </a:rPr>
              <a:t>edilen</a:t>
            </a:r>
            <a:r>
              <a:rPr lang="en-US" sz="1800" b="1" dirty="0">
                <a:solidFill>
                  <a:srgbClr val="000000"/>
                </a:solidFill>
              </a:rPr>
              <a:t> </a:t>
            </a:r>
            <a:r>
              <a:rPr lang="en-US" sz="1800" b="1" dirty="0" err="1">
                <a:solidFill>
                  <a:srgbClr val="000000"/>
                </a:solidFill>
              </a:rPr>
              <a:t>yönelim</a:t>
            </a:r>
            <a:r>
              <a:rPr lang="en-US" sz="1800" b="1" dirty="0">
                <a:solidFill>
                  <a:srgbClr val="000000"/>
                </a:solidFill>
              </a:rPr>
              <a:t> </a:t>
            </a:r>
            <a:r>
              <a:rPr lang="en-US" sz="1800" dirty="0">
                <a:solidFill>
                  <a:srgbClr val="000000"/>
                </a:solidFill>
              </a:rPr>
              <a:t>(</a:t>
            </a:r>
            <a:r>
              <a:rPr lang="en-US" sz="1800" b="1" dirty="0">
                <a:solidFill>
                  <a:srgbClr val="000000"/>
                </a:solidFill>
              </a:rPr>
              <a:t>preferred orientation</a:t>
            </a:r>
            <a:r>
              <a:rPr lang="en-US" sz="1800" dirty="0">
                <a:solidFill>
                  <a:srgbClr val="000000"/>
                </a:solidFill>
              </a:rPr>
              <a:t>) </a:t>
            </a:r>
            <a:r>
              <a:rPr lang="en-US" sz="1800" dirty="0" err="1">
                <a:solidFill>
                  <a:srgbClr val="000000"/>
                </a:solidFill>
              </a:rPr>
              <a:t>denir</a:t>
            </a:r>
            <a:r>
              <a:rPr lang="en-US" sz="1800" dirty="0">
                <a:solidFill>
                  <a:srgbClr val="000000"/>
                </a:solidFill>
              </a:rPr>
              <a:t>. </a:t>
            </a:r>
            <a:r>
              <a:rPr lang="en-US" sz="1800" dirty="0" err="1" smtClean="0">
                <a:solidFill>
                  <a:srgbClr val="000000"/>
                </a:solidFill>
              </a:rPr>
              <a:t>Düzlemsel</a:t>
            </a:r>
            <a:r>
              <a:rPr lang="tr-TR" sz="1800" dirty="0" smtClean="0">
                <a:solidFill>
                  <a:srgbClr val="000000"/>
                </a:solidFill>
              </a:rPr>
              <a:t> t</a:t>
            </a:r>
            <a:r>
              <a:rPr lang="en-US" sz="1800" dirty="0" err="1" smtClean="0">
                <a:solidFill>
                  <a:srgbClr val="000000"/>
                </a:solidFill>
              </a:rPr>
              <a:t>aneler</a:t>
            </a:r>
            <a:r>
              <a:rPr lang="en-US" sz="1800" dirty="0" smtClean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genelde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tabakaya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paralel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olacak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şekilde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bir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yönelime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sahiptirler</a:t>
            </a:r>
            <a:r>
              <a:rPr lang="en-US" sz="1800" dirty="0">
                <a:solidFill>
                  <a:srgbClr val="000000"/>
                </a:solidFill>
              </a:rPr>
              <a:t>. </a:t>
            </a:r>
            <a:r>
              <a:rPr lang="en-US" sz="1800" dirty="0" err="1">
                <a:solidFill>
                  <a:srgbClr val="000000"/>
                </a:solidFill>
              </a:rPr>
              <a:t>Kalemsi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parcacıklar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</a:rPr>
              <a:t>ise</a:t>
            </a:r>
            <a:r>
              <a:rPr lang="tr-TR" sz="1800" dirty="0" smtClean="0">
                <a:solidFill>
                  <a:srgbClr val="000000"/>
                </a:solidFill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</a:rPr>
              <a:t>genel</a:t>
            </a:r>
            <a:r>
              <a:rPr lang="en-US" sz="1800" dirty="0" smtClean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olarak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uzun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eksenleri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taşındıkları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ortamın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akış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yönüne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paralel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olacak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şekilde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bir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</a:rPr>
              <a:t>yönelim</a:t>
            </a:r>
            <a:r>
              <a:rPr lang="tr-TR" sz="1800" dirty="0" smtClean="0">
                <a:solidFill>
                  <a:srgbClr val="000000"/>
                </a:solidFill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</a:rPr>
              <a:t>gösterirler</a:t>
            </a:r>
            <a:r>
              <a:rPr lang="en-US" sz="1800" dirty="0">
                <a:solidFill>
                  <a:srgbClr val="000000"/>
                </a:solidFill>
              </a:rPr>
              <a:t>. </a:t>
            </a:r>
            <a:r>
              <a:rPr lang="en-US" sz="1800" dirty="0" err="1">
                <a:solidFill>
                  <a:srgbClr val="000000"/>
                </a:solidFill>
              </a:rPr>
              <a:t>Tercih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edilen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yönelim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genelde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akıntının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hızına</a:t>
            </a:r>
            <a:r>
              <a:rPr lang="en-US" sz="1800" dirty="0">
                <a:solidFill>
                  <a:srgbClr val="000000"/>
                </a:solidFill>
              </a:rPr>
              <a:t>, </a:t>
            </a:r>
            <a:r>
              <a:rPr lang="en-US" sz="1800" dirty="0" err="1">
                <a:solidFill>
                  <a:srgbClr val="000000"/>
                </a:solidFill>
              </a:rPr>
              <a:t>akıntının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hidrolik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taşıma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</a:rPr>
              <a:t>kapasitesine</a:t>
            </a:r>
            <a:r>
              <a:rPr lang="tr-TR" sz="1800" dirty="0" smtClean="0">
                <a:solidFill>
                  <a:srgbClr val="000000"/>
                </a:solidFill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</a:rPr>
              <a:t>ve</a:t>
            </a:r>
            <a:r>
              <a:rPr lang="en-US" sz="1800" dirty="0" smtClean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çökelme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ortamın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özelliklerine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bağlıdır</a:t>
            </a:r>
            <a:r>
              <a:rPr lang="en-US" sz="1800" dirty="0">
                <a:solidFill>
                  <a:srgbClr val="000000"/>
                </a:solidFill>
              </a:rPr>
              <a:t>. </a:t>
            </a:r>
            <a:r>
              <a:rPr lang="en-US" sz="1800" dirty="0" err="1">
                <a:solidFill>
                  <a:srgbClr val="000000"/>
                </a:solidFill>
              </a:rPr>
              <a:t>Kumtaşlarında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yapılan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bir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çok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çalışma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kum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</a:rPr>
              <a:t>tanelerinin</a:t>
            </a:r>
            <a:r>
              <a:rPr lang="tr-TR" sz="1800" dirty="0" smtClean="0">
                <a:solidFill>
                  <a:srgbClr val="000000"/>
                </a:solidFill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</a:rPr>
              <a:t>uzun</a:t>
            </a:r>
            <a:r>
              <a:rPr lang="en-US" sz="1800" dirty="0" smtClean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eksenlerinin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akıntıya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paralel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olacak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şekilde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dizildiklerini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göstermiştir</a:t>
            </a:r>
            <a:r>
              <a:rPr lang="en-US" sz="1800" dirty="0">
                <a:solidFill>
                  <a:srgbClr val="000000"/>
                </a:solidFill>
              </a:rPr>
              <a:t>. </a:t>
            </a:r>
            <a:r>
              <a:rPr lang="en-US" sz="1800" dirty="0" err="1">
                <a:solidFill>
                  <a:srgbClr val="000000"/>
                </a:solidFill>
              </a:rPr>
              <a:t>Eğer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</a:rPr>
              <a:t>taneler</a:t>
            </a:r>
            <a:r>
              <a:rPr lang="tr-TR" sz="1800" dirty="0" smtClean="0">
                <a:solidFill>
                  <a:srgbClr val="000000"/>
                </a:solidFill>
              </a:rPr>
              <a:t> </a:t>
            </a:r>
            <a:r>
              <a:rPr lang="en-US" sz="1800" dirty="0" smtClean="0">
                <a:solidFill>
                  <a:srgbClr val="000000"/>
                </a:solidFill>
              </a:rPr>
              <a:t>streamlined </a:t>
            </a:r>
            <a:r>
              <a:rPr lang="en-US" sz="1800" dirty="0">
                <a:solidFill>
                  <a:srgbClr val="000000"/>
                </a:solidFill>
              </a:rPr>
              <a:t>(</a:t>
            </a:r>
            <a:r>
              <a:rPr lang="en-US" sz="1800" dirty="0" err="1">
                <a:solidFill>
                  <a:srgbClr val="000000"/>
                </a:solidFill>
              </a:rPr>
              <a:t>akıntıdan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en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az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sürtünmeye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maruz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kalacak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şekilde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olmak</a:t>
            </a:r>
            <a:r>
              <a:rPr lang="en-US" sz="1800" dirty="0">
                <a:solidFill>
                  <a:srgbClr val="000000"/>
                </a:solidFill>
              </a:rPr>
              <a:t>) </a:t>
            </a:r>
            <a:r>
              <a:rPr lang="en-US" sz="1800" dirty="0" err="1">
                <a:solidFill>
                  <a:srgbClr val="000000"/>
                </a:solidFill>
              </a:rPr>
              <a:t>veya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damla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şekilli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</a:rPr>
              <a:t>iseler</a:t>
            </a:r>
            <a:r>
              <a:rPr lang="tr-TR" sz="1800" dirty="0" smtClean="0">
                <a:solidFill>
                  <a:srgbClr val="000000"/>
                </a:solidFill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</a:rPr>
              <a:t>tanenin</a:t>
            </a:r>
            <a:r>
              <a:rPr lang="en-US" sz="1800" dirty="0" smtClean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sivri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ucu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akıntı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aşağıya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geniş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ucu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ise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akıntı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yukarı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gelecek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şekilde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dizilirler</a:t>
            </a:r>
            <a:r>
              <a:rPr lang="en-US" sz="1800" dirty="0">
                <a:solidFill>
                  <a:srgbClr val="000000"/>
                </a:solidFill>
              </a:rPr>
              <a:t>. </a:t>
            </a:r>
            <a:r>
              <a:rPr lang="en-US" sz="1800" dirty="0" err="1">
                <a:solidFill>
                  <a:srgbClr val="000000"/>
                </a:solidFill>
              </a:rPr>
              <a:t>Ayrıca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</a:rPr>
              <a:t>kum</a:t>
            </a:r>
            <a:r>
              <a:rPr lang="tr-TR" sz="1800" dirty="0" smtClean="0">
                <a:solidFill>
                  <a:srgbClr val="000000"/>
                </a:solidFill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</a:rPr>
              <a:t>taneleri</a:t>
            </a:r>
            <a:r>
              <a:rPr lang="en-US" sz="1800" dirty="0" smtClean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uzun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eksenleri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akıntı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yukarıya</a:t>
            </a:r>
            <a:r>
              <a:rPr lang="en-US" sz="1800" dirty="0">
                <a:solidFill>
                  <a:srgbClr val="000000"/>
                </a:solidFill>
              </a:rPr>
              <a:t> (&lt;20°) </a:t>
            </a:r>
            <a:r>
              <a:rPr lang="en-US" sz="1800" dirty="0" err="1">
                <a:solidFill>
                  <a:srgbClr val="000000"/>
                </a:solidFill>
              </a:rPr>
              <a:t>dalım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yapacak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şekilde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ve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bir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birlerinin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yarı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</a:rPr>
              <a:t>örtecek</a:t>
            </a:r>
            <a:r>
              <a:rPr lang="tr-TR" sz="1800" dirty="0" smtClean="0">
                <a:solidFill>
                  <a:srgbClr val="000000"/>
                </a:solidFill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</a:rPr>
              <a:t>şekilde</a:t>
            </a:r>
            <a:r>
              <a:rPr lang="en-US" sz="1800" dirty="0" smtClean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dizilirler</a:t>
            </a:r>
            <a:r>
              <a:rPr lang="en-US" sz="1800" dirty="0">
                <a:solidFill>
                  <a:srgbClr val="000000"/>
                </a:solidFill>
              </a:rPr>
              <a:t>. Bu </a:t>
            </a:r>
            <a:r>
              <a:rPr lang="en-US" sz="1800" dirty="0" err="1">
                <a:solidFill>
                  <a:srgbClr val="000000"/>
                </a:solidFill>
              </a:rPr>
              <a:t>dizilime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b="1" dirty="0" err="1">
                <a:solidFill>
                  <a:srgbClr val="000000"/>
                </a:solidFill>
              </a:rPr>
              <a:t>imbrikasyon</a:t>
            </a:r>
            <a:r>
              <a:rPr lang="en-US" sz="1800" b="1" dirty="0">
                <a:solidFill>
                  <a:srgbClr val="000000"/>
                </a:solidFill>
              </a:rPr>
              <a:t> </a:t>
            </a:r>
            <a:r>
              <a:rPr lang="en-US" sz="1800" dirty="0">
                <a:solidFill>
                  <a:srgbClr val="000000"/>
                </a:solidFill>
              </a:rPr>
              <a:t>(</a:t>
            </a:r>
            <a:r>
              <a:rPr lang="en-US" sz="1800" b="1" dirty="0">
                <a:solidFill>
                  <a:srgbClr val="000000"/>
                </a:solidFill>
              </a:rPr>
              <a:t>imbrication</a:t>
            </a:r>
            <a:r>
              <a:rPr lang="en-US" sz="1800" dirty="0">
                <a:solidFill>
                  <a:srgbClr val="000000"/>
                </a:solidFill>
              </a:rPr>
              <a:t>) </a:t>
            </a:r>
            <a:r>
              <a:rPr lang="en-US" sz="1800" dirty="0" err="1">
                <a:solidFill>
                  <a:srgbClr val="000000"/>
                </a:solidFill>
              </a:rPr>
              <a:t>denir</a:t>
            </a:r>
            <a:r>
              <a:rPr lang="en-US" sz="1800" dirty="0">
                <a:solidFill>
                  <a:srgbClr val="000000"/>
                </a:solidFill>
              </a:rPr>
              <a:t/>
            </a:r>
            <a:br>
              <a:rPr lang="en-US" sz="1800" dirty="0">
                <a:solidFill>
                  <a:srgbClr val="000000"/>
                </a:solidFill>
              </a:rPr>
            </a:br>
            <a:endParaRPr lang="en-US" sz="1800" dirty="0"/>
          </a:p>
        </p:txBody>
      </p:sp>
      <p:sp>
        <p:nvSpPr>
          <p:cNvPr id="4" name="Dikdörtgen 3"/>
          <p:cNvSpPr/>
          <p:nvPr/>
        </p:nvSpPr>
        <p:spPr>
          <a:xfrm>
            <a:off x="971600" y="594928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hlinkClick r:id="rId2"/>
              </a:rPr>
              <a:t>http://users.metu.edu.tr/kaymakci/turkish/sedimentoloji_dersnotlari.pdf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7157166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biniklenme</a:t>
            </a:r>
            <a:endParaRPr lang="tr-TR" dirty="0"/>
          </a:p>
        </p:txBody>
      </p:sp>
      <p:pic>
        <p:nvPicPr>
          <p:cNvPr id="1026" name="Picture 2" descr="E:\Masaüstü Bilgisayar Aralık 2012\2014\KIZILIRMAK TÜBİTAK 2012\Kızılırmak agustos 2013\1\118___08\IMG_256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74130" y="1600200"/>
            <a:ext cx="6795740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248</Words>
  <Application>Microsoft Office PowerPoint</Application>
  <PresentationFormat>Ekran Gösterisi (4:3)</PresentationFormat>
  <Paragraphs>12</Paragraphs>
  <Slides>12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12</vt:i4>
      </vt:variant>
    </vt:vector>
  </HeadingPairs>
  <TitlesOfParts>
    <vt:vector size="13" baseType="lpstr">
      <vt:lpstr>Ofis Teması</vt:lpstr>
      <vt:lpstr>Boylanma ve derecelenme</vt:lpstr>
      <vt:lpstr>Slayt 2</vt:lpstr>
      <vt:lpstr>Slayt 3</vt:lpstr>
      <vt:lpstr>Slayt 4</vt:lpstr>
      <vt:lpstr>Slayt 5</vt:lpstr>
      <vt:lpstr>Slayt 6</vt:lpstr>
      <vt:lpstr>Slayt 7</vt:lpstr>
      <vt:lpstr>Slayt 8</vt:lpstr>
      <vt:lpstr>Slayt 9</vt:lpstr>
      <vt:lpstr>derecelenme</vt:lpstr>
      <vt:lpstr>Slayt 11</vt:lpstr>
      <vt:lpstr>biniklenme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Boylanma ve derecelenme</dc:title>
  <dc:creator>Kullanıcı</dc:creator>
  <cp:lastModifiedBy>-</cp:lastModifiedBy>
  <cp:revision>7</cp:revision>
  <dcterms:created xsi:type="dcterms:W3CDTF">2020-01-31T20:17:34Z</dcterms:created>
  <dcterms:modified xsi:type="dcterms:W3CDTF">2020-02-06T11:40:37Z</dcterms:modified>
</cp:coreProperties>
</file>