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823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000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6957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2355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2399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443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8461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45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158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7453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8459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606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google.com.tr/url?sa=i&amp;rct=j&amp;q=&amp;esrc=s&amp;frm=1&amp;source=images&amp;cd=&amp;cad=rja&amp;uact=8&amp;ved=0CAcQjRw&amp;url=http://www.dogaid.org.uk/how-we-do-it/4579357686&amp;ei=HgeOVJnpGMjzUsH4gUg&amp;bvm=bv.81828268,d.d24&amp;psig=AFQjCNHcJkcJdJskyrH4MMGloivGRfLwkg&amp;ust=141868041888297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ASSOCIATIVE LEARNING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3900" y="1485900"/>
            <a:ext cx="10629900" cy="4691063"/>
          </a:xfrm>
        </p:spPr>
        <p:txBody>
          <a:bodyPr/>
          <a:lstStyle/>
          <a:p>
            <a:r>
              <a:rPr lang="en-US" altLang="en-US" dirty="0">
                <a:latin typeface="Arial Narrow" panose="020B0606020202030204" pitchFamily="34" charset="0"/>
              </a:rPr>
              <a:t>two stimuli (CS and UCS) are presented at certain times regardless of what the learner does. </a:t>
            </a:r>
            <a:endParaRPr lang="tr-TR" altLang="en-US" dirty="0">
              <a:latin typeface="Arial Narrow" panose="020B0606020202030204" pitchFamily="34" charset="0"/>
            </a:endParaRPr>
          </a:p>
          <a:p>
            <a:endParaRPr lang="tr-TR" altLang="en-US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544" y="2526713"/>
            <a:ext cx="6083633" cy="407672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8821" y="3005676"/>
            <a:ext cx="4329865" cy="3597763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780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BASIS OF CC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7523021" cy="4659581"/>
          </a:xfrm>
        </p:spPr>
        <p:txBody>
          <a:bodyPr>
            <a:normAutofit/>
          </a:bodyPr>
          <a:lstStyle/>
          <a:p>
            <a:r>
              <a:rPr lang="tr-TR" b="1" dirty="0"/>
              <a:t>HEBB’S RULE:</a:t>
            </a:r>
          </a:p>
          <a:p>
            <a:r>
              <a:rPr lang="tr-TR" dirty="0">
                <a:latin typeface="Arial Narrow" panose="020B0606020202030204" pitchFamily="34" charset="0"/>
              </a:rPr>
              <a:t>«</a:t>
            </a:r>
            <a:r>
              <a:rPr lang="tr-TR" dirty="0" err="1">
                <a:latin typeface="Arial Narrow" panose="020B0606020202030204" pitchFamily="34" charset="0"/>
              </a:rPr>
              <a:t>Neurons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that</a:t>
            </a:r>
            <a:r>
              <a:rPr lang="tr-TR" dirty="0">
                <a:latin typeface="Arial Narrow" panose="020B0606020202030204" pitchFamily="34" charset="0"/>
              </a:rPr>
              <a:t> fire </a:t>
            </a:r>
            <a:r>
              <a:rPr lang="tr-TR" dirty="0" err="1">
                <a:latin typeface="Arial Narrow" panose="020B0606020202030204" pitchFamily="34" charset="0"/>
              </a:rPr>
              <a:t>together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get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wired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together</a:t>
            </a:r>
            <a:r>
              <a:rPr lang="tr-TR" dirty="0">
                <a:latin typeface="Arial Narrow" panose="020B0606020202030204" pitchFamily="34" charset="0"/>
              </a:rPr>
              <a:t>!»</a:t>
            </a:r>
          </a:p>
          <a:p>
            <a:pPr marL="0" indent="0">
              <a:buNone/>
            </a:pPr>
            <a:endParaRPr lang="tr-TR" dirty="0">
              <a:latin typeface="Arial Narrow" panose="020B0606020202030204" pitchFamily="34" charset="0"/>
            </a:endParaRPr>
          </a:p>
          <a:p>
            <a:r>
              <a:rPr lang="tr-TR" b="1" dirty="0" err="1">
                <a:latin typeface="Arial Narrow" panose="020B0606020202030204" pitchFamily="34" charset="0"/>
              </a:rPr>
              <a:t>Explanation</a:t>
            </a:r>
            <a:r>
              <a:rPr lang="tr-TR" b="1" dirty="0">
                <a:latin typeface="Arial Narrow" panose="020B0606020202030204" pitchFamily="34" charset="0"/>
              </a:rPr>
              <a:t>: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err="1">
                <a:latin typeface="Arial Narrow" panose="020B0606020202030204" pitchFamily="34" charset="0"/>
              </a:rPr>
              <a:t>Repeated</a:t>
            </a:r>
            <a:r>
              <a:rPr lang="tr-TR" dirty="0">
                <a:latin typeface="Arial Narrow" panose="020B0606020202030204" pitchFamily="34" charset="0"/>
              </a:rPr>
              <a:t>/</a:t>
            </a:r>
            <a:r>
              <a:rPr lang="tr-TR" dirty="0" err="1">
                <a:latin typeface="Arial Narrow" panose="020B0606020202030204" pitchFamily="34" charset="0"/>
              </a:rPr>
              <a:t>persistent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firing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changes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synaptic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strength</a:t>
            </a:r>
            <a:endParaRPr lang="tr-TR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latin typeface="Arial Narrow" panose="020B0606020202030204" pitchFamily="34" charset="0"/>
              </a:rPr>
              <a:t>Learning </a:t>
            </a:r>
            <a:r>
              <a:rPr lang="tr-TR" dirty="0" err="1">
                <a:latin typeface="Arial Narrow" panose="020B0606020202030204" pitchFamily="34" charset="0"/>
              </a:rPr>
              <a:t>requires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neurons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change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7831" y="1825624"/>
            <a:ext cx="3408674" cy="427037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2424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BASIS OF CC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>
                <a:latin typeface="Arial Narrow" panose="020B0606020202030204" pitchFamily="34" charset="0"/>
              </a:rPr>
              <a:t>Whenever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we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learn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something</a:t>
            </a:r>
            <a:r>
              <a:rPr lang="tr-TR" dirty="0">
                <a:latin typeface="Arial Narrow" panose="020B0606020202030204" pitchFamily="34" charset="0"/>
              </a:rPr>
              <a:t>, </a:t>
            </a:r>
            <a:r>
              <a:rPr lang="tr-TR" dirty="0" err="1">
                <a:latin typeface="Arial Narrow" panose="020B0606020202030204" pitchFamily="34" charset="0"/>
              </a:rPr>
              <a:t>the</a:t>
            </a:r>
            <a:r>
              <a:rPr lang="tr-TR" dirty="0">
                <a:latin typeface="Arial Narrow" panose="020B0606020202030204" pitchFamily="34" charset="0"/>
              </a:rPr>
              <a:t> BRAIN </a:t>
            </a:r>
            <a:r>
              <a:rPr lang="tr-TR" dirty="0" err="1">
                <a:latin typeface="Arial Narrow" panose="020B0606020202030204" pitchFamily="34" charset="0"/>
              </a:rPr>
              <a:t>must</a:t>
            </a:r>
            <a:r>
              <a:rPr lang="tr-TR" dirty="0">
                <a:latin typeface="Arial Narrow" panose="020B0606020202030204" pitchFamily="34" charset="0"/>
              </a:rPr>
              <a:t> be </a:t>
            </a:r>
            <a:r>
              <a:rPr lang="tr-TR" dirty="0" err="1">
                <a:latin typeface="Arial Narrow" panose="020B0606020202030204" pitchFamily="34" charset="0"/>
              </a:rPr>
              <a:t>changing</a:t>
            </a:r>
            <a:r>
              <a:rPr lang="tr-TR" dirty="0">
                <a:latin typeface="Arial Narrow" panose="020B0606020202030204" pitchFamily="34" charset="0"/>
              </a:rPr>
              <a:t>!!!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Increase</a:t>
            </a:r>
            <a:r>
              <a:rPr lang="tr-TR" dirty="0">
                <a:latin typeface="Arial Narrow" panose="020B0606020202030204" pitchFamily="34" charset="0"/>
              </a:rPr>
              <a:t> in </a:t>
            </a:r>
            <a:r>
              <a:rPr lang="en-US" dirty="0">
                <a:latin typeface="Arial Narrow" panose="020B0606020202030204" pitchFamily="34" charset="0"/>
              </a:rPr>
              <a:t>amounts of neurotransmitters that neurons produce </a:t>
            </a:r>
            <a:endParaRPr lang="tr-TR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Increase</a:t>
            </a:r>
            <a:r>
              <a:rPr lang="tr-TR" dirty="0">
                <a:latin typeface="Arial Narrow" panose="020B0606020202030204" pitchFamily="34" charset="0"/>
              </a:rPr>
              <a:t> in </a:t>
            </a:r>
            <a:r>
              <a:rPr lang="tr-TR" dirty="0" err="1">
                <a:latin typeface="Arial Narrow" panose="020B0606020202030204" pitchFamily="34" charset="0"/>
              </a:rPr>
              <a:t>synaptic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strength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i="1" dirty="0">
                <a:latin typeface="Arial Narrow" panose="020B0606020202030204" pitchFamily="34" charset="0"/>
              </a:rPr>
              <a:t>(</a:t>
            </a:r>
            <a:r>
              <a:rPr lang="tr-TR" i="1" dirty="0" err="1">
                <a:latin typeface="Arial Narrow" panose="020B0606020202030204" pitchFamily="34" charset="0"/>
              </a:rPr>
              <a:t>connectivity</a:t>
            </a:r>
            <a:r>
              <a:rPr lang="tr-TR" i="1" dirty="0">
                <a:latin typeface="Arial Narrow" panose="020B0606020202030204" pitchFamily="34" charset="0"/>
              </a:rPr>
              <a:t>)</a:t>
            </a:r>
          </a:p>
          <a:p>
            <a:endParaRPr lang="tr-TR" dirty="0"/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181100" y="3871912"/>
            <a:ext cx="9677400" cy="2084387"/>
            <a:chOff x="0" y="1979"/>
            <a:chExt cx="5760" cy="1007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79"/>
              <a:ext cx="1369" cy="1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9" y="1979"/>
              <a:ext cx="1369" cy="1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979"/>
              <a:ext cx="1369" cy="1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1" y="1979"/>
              <a:ext cx="1369" cy="1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48736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LTP (LONG TERM POTENTIATON)-</a:t>
            </a:r>
            <a:br>
              <a:rPr lang="tr-TR" b="1" dirty="0">
                <a:latin typeface="Arial Narrow" panose="020B0606020202030204" pitchFamily="34" charset="0"/>
              </a:rPr>
            </a:br>
            <a:r>
              <a:rPr lang="tr-TR" sz="3600" b="1" dirty="0">
                <a:latin typeface="Arial Narrow" panose="020B0606020202030204" pitchFamily="34" charset="0"/>
              </a:rPr>
              <a:t>SYNAPTIC PLASTICITY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83343" y="1690688"/>
            <a:ext cx="10515600" cy="4351338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altLang="en-US" dirty="0">
                <a:latin typeface="Arial Narrow" panose="020B0606020202030204" pitchFamily="34" charset="0"/>
              </a:rPr>
              <a:t>Glutamate receptors involved in LTP</a:t>
            </a:r>
            <a:endParaRPr lang="tr-TR" altLang="en-US" dirty="0">
              <a:latin typeface="Arial Narrow" panose="020B0606020202030204" pitchFamily="34" charset="0"/>
            </a:endParaRPr>
          </a:p>
          <a:p>
            <a:pPr lvl="1">
              <a:lnSpc>
                <a:spcPct val="85000"/>
              </a:lnSpc>
              <a:buNone/>
            </a:pPr>
            <a:r>
              <a:rPr lang="en-US" altLang="en-US" sz="2800" dirty="0">
                <a:latin typeface="Arial Narrow" panose="020B0606020202030204" pitchFamily="34" charset="0"/>
              </a:rPr>
              <a:t>AMPA</a:t>
            </a:r>
            <a:r>
              <a:rPr lang="tr-TR" altLang="en-US" sz="2800" dirty="0">
                <a:latin typeface="Arial Narrow" panose="020B0606020202030204" pitchFamily="34" charset="0"/>
              </a:rPr>
              <a:t> (</a:t>
            </a:r>
            <a:r>
              <a:rPr lang="el-GR" sz="2800" dirty="0">
                <a:latin typeface="Arial Narrow" panose="020B0606020202030204" pitchFamily="34" charset="0"/>
              </a:rPr>
              <a:t>α-</a:t>
            </a:r>
            <a:r>
              <a:rPr lang="tr-TR" sz="2800" dirty="0">
                <a:latin typeface="Arial Narrow" panose="020B0606020202030204" pitchFamily="34" charset="0"/>
              </a:rPr>
              <a:t>amino-3-hydroxy-5-methyl-4-isoxazolepropionic </a:t>
            </a:r>
            <a:r>
              <a:rPr lang="tr-TR" sz="2800" dirty="0" err="1">
                <a:latin typeface="Arial Narrow" panose="020B0606020202030204" pitchFamily="34" charset="0"/>
              </a:rPr>
              <a:t>acid</a:t>
            </a:r>
            <a:r>
              <a:rPr lang="tr-TR" sz="2800" dirty="0">
                <a:latin typeface="Arial Narrow" panose="020B0606020202030204" pitchFamily="34" charset="0"/>
              </a:rPr>
              <a:t>) </a:t>
            </a:r>
            <a:r>
              <a:rPr lang="tr-TR" sz="2800" b="1" dirty="0" err="1">
                <a:latin typeface="Arial Narrow" panose="020B0606020202030204" pitchFamily="34" charset="0"/>
              </a:rPr>
              <a:t>receptor</a:t>
            </a:r>
            <a:r>
              <a:rPr lang="tr-TR" altLang="en-US" sz="2800" dirty="0">
                <a:latin typeface="Arial Narrow" panose="020B0606020202030204" pitchFamily="34" charset="0"/>
              </a:rPr>
              <a:t> </a:t>
            </a:r>
            <a:r>
              <a:rPr lang="en-US" altLang="en-US" sz="2800" dirty="0">
                <a:latin typeface="Arial Narrow" panose="020B0606020202030204" pitchFamily="34" charset="0"/>
              </a:rPr>
              <a:t>-ionotropic receptor opening sodium channels</a:t>
            </a:r>
          </a:p>
          <a:p>
            <a:pPr lvl="1">
              <a:lnSpc>
                <a:spcPct val="85000"/>
              </a:lnSpc>
              <a:buNone/>
            </a:pPr>
            <a:r>
              <a:rPr lang="en-US" altLang="en-US" sz="2800" dirty="0">
                <a:latin typeface="Arial Narrow" panose="020B0606020202030204" pitchFamily="34" charset="0"/>
              </a:rPr>
              <a:t>NMDA</a:t>
            </a:r>
            <a:r>
              <a:rPr lang="tr-TR" altLang="en-US" sz="2800" dirty="0">
                <a:latin typeface="Arial Narrow" panose="020B0606020202030204" pitchFamily="34" charset="0"/>
              </a:rPr>
              <a:t> (</a:t>
            </a:r>
            <a:r>
              <a:rPr lang="tr-TR" sz="2800" dirty="0">
                <a:latin typeface="Arial Narrow" panose="020B0606020202030204" pitchFamily="34" charset="0"/>
              </a:rPr>
              <a:t>N-</a:t>
            </a:r>
            <a:r>
              <a:rPr lang="tr-TR" sz="2800" dirty="0" err="1">
                <a:latin typeface="Arial Narrow" panose="020B0606020202030204" pitchFamily="34" charset="0"/>
              </a:rPr>
              <a:t>methyl</a:t>
            </a:r>
            <a:r>
              <a:rPr lang="tr-TR" sz="2800" dirty="0">
                <a:latin typeface="Arial Narrow" panose="020B0606020202030204" pitchFamily="34" charset="0"/>
              </a:rPr>
              <a:t>-D-</a:t>
            </a:r>
            <a:r>
              <a:rPr lang="tr-TR" sz="2800" dirty="0" err="1">
                <a:latin typeface="Arial Narrow" panose="020B0606020202030204" pitchFamily="34" charset="0"/>
              </a:rPr>
              <a:t>aspartate</a:t>
            </a:r>
            <a:r>
              <a:rPr lang="tr-TR" sz="2800" dirty="0">
                <a:latin typeface="Arial Narrow" panose="020B0606020202030204" pitchFamily="34" charset="0"/>
              </a:rPr>
              <a:t>) </a:t>
            </a:r>
            <a:r>
              <a:rPr lang="tr-TR" sz="2800" dirty="0" err="1">
                <a:latin typeface="Arial Narrow" panose="020B0606020202030204" pitchFamily="34" charset="0"/>
              </a:rPr>
              <a:t>receptor</a:t>
            </a:r>
            <a:r>
              <a:rPr lang="en-US" altLang="en-US" sz="2800" dirty="0">
                <a:latin typeface="Arial Narrow" panose="020B0606020202030204" pitchFamily="34" charset="0"/>
              </a:rPr>
              <a:t>-when partly depolarized, magnesium leaves and glutamate opens channel (sodium and calcium enter)</a:t>
            </a:r>
            <a:endParaRPr lang="tr-TR" altLang="en-US" sz="2800" dirty="0">
              <a:latin typeface="Arial Narrow" panose="020B0606020202030204" pitchFamily="34" charset="0"/>
            </a:endParaRPr>
          </a:p>
          <a:p>
            <a:pPr lvl="1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Arial Narrow" panose="020B0606020202030204" pitchFamily="34" charset="0"/>
              </a:rPr>
              <a:t>Calcium enhances the later responsiveness of the synapse by altering genes and activating proteins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583" y="4898577"/>
            <a:ext cx="4152560" cy="181428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864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4000"/>
            <a:ext cx="105918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b="1" dirty="0">
                <a:latin typeface="Arial Narrow" panose="020B0606020202030204" pitchFamily="34" charset="0"/>
              </a:rPr>
              <a:t>CALCIUM EFFECTS ON FUTURE SYNAPSES</a:t>
            </a:r>
            <a:endParaRPr lang="en-US" altLang="en-US" dirty="0">
              <a:latin typeface="Arial Narrow" panose="020B0606020202030204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97000"/>
            <a:ext cx="10925629" cy="4114800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Arial Narrow" panose="020B0606020202030204" pitchFamily="34" charset="0"/>
              </a:rPr>
              <a:t>AMPA receptor becomes more responsive to glutamate</a:t>
            </a:r>
          </a:p>
          <a:p>
            <a:r>
              <a:rPr lang="en-US" altLang="en-US" dirty="0">
                <a:latin typeface="Arial Narrow" panose="020B0606020202030204" pitchFamily="34" charset="0"/>
              </a:rPr>
              <a:t>Some NMDA receptors change to AMPA receptors</a:t>
            </a:r>
          </a:p>
          <a:p>
            <a:r>
              <a:rPr lang="en-US" altLang="en-US" dirty="0">
                <a:latin typeface="Arial Narrow" panose="020B0606020202030204" pitchFamily="34" charset="0"/>
              </a:rPr>
              <a:t>Dendrite builds more AMPA receptors or moves them to a better place</a:t>
            </a:r>
          </a:p>
          <a:p>
            <a:r>
              <a:rPr lang="en-US" altLang="en-US" dirty="0">
                <a:latin typeface="Arial Narrow" panose="020B0606020202030204" pitchFamily="34" charset="0"/>
              </a:rPr>
              <a:t>Dendrites make more branches to the axon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840" y="3824154"/>
            <a:ext cx="4967713" cy="284153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1982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LTD(LONG TERM DEPRESSION)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44625"/>
            <a:ext cx="10515600" cy="4351338"/>
          </a:xfrm>
        </p:spPr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LTD </a:t>
            </a:r>
            <a:r>
              <a:rPr lang="en-US" dirty="0">
                <a:latin typeface="Arial Narrow" panose="020B0606020202030204" pitchFamily="34" charset="0"/>
              </a:rPr>
              <a:t>decreases the efficacy of a synapse </a:t>
            </a:r>
            <a:r>
              <a:rPr lang="tr-TR" dirty="0">
                <a:latin typeface="Arial Narrow" panose="020B0606020202030204" pitchFamily="34" charset="0"/>
              </a:rPr>
              <a:t>(</a:t>
            </a:r>
            <a:r>
              <a:rPr lang="tr-TR" dirty="0" err="1">
                <a:latin typeface="Arial Narrow" panose="020B0606020202030204" pitchFamily="34" charset="0"/>
              </a:rPr>
              <a:t>opposite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LTP)</a:t>
            </a:r>
          </a:p>
          <a:p>
            <a:r>
              <a:rPr lang="tr-TR" dirty="0">
                <a:latin typeface="Arial Narrow" panose="020B0606020202030204" pitchFamily="34" charset="0"/>
              </a:rPr>
              <a:t>O</a:t>
            </a:r>
            <a:r>
              <a:rPr lang="en-US" dirty="0" err="1">
                <a:latin typeface="Arial Narrow" panose="020B0606020202030204" pitchFamily="34" charset="0"/>
              </a:rPr>
              <a:t>bserved</a:t>
            </a:r>
            <a:r>
              <a:rPr lang="en-US" dirty="0">
                <a:latin typeface="Arial Narrow" panose="020B0606020202030204" pitchFamily="34" charset="0"/>
              </a:rPr>
              <a:t> in the cerebellum (motor learning), the hippocampus, the visual cortex, and the prefrontal cortex. 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11268" name="Picture 4" descr="https://bd5ceb01-a-62cb3a1a-s-sites.googlegroups.com/site/mcauliffeneur493/home/synaptic-plasticity/nrn1786-f7.jpg?attachauth=ANoY7cpIBh_eCHuhmhbLxDaQ8tuPOFu-K-MPGc2o95_wytnxilZlnl4rcAkEWMl68Xuo6U0LB4e4NTbNUy9nhzCCDujTjtM50eQqF1DK5v_JWVho9tNdKvOOFlIIf764M8Gj9OPQPZRGZntPbQjh0YBCCwv-jlBl39XyEWwGEPpC42D54BlOT-wasjlKQ4QGpzM-LtqD0FAL-n7jKV6t3b57nax6B2FlP-GVFKwZNuO8L-8kxs-O3OaYhS_nODW090p10VDovOk9&amp;attredirects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214" y="3193142"/>
            <a:ext cx="6351807" cy="339821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554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PRE-REQUESTS FOR CC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Alertness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and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good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health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Timing</a:t>
            </a:r>
            <a:r>
              <a:rPr lang="tr-TR" dirty="0">
                <a:latin typeface="Arial Narrow" panose="020B0606020202030204" pitchFamily="34" charset="0"/>
              </a:rPr>
              <a:t> of CS&amp;US (</a:t>
            </a:r>
            <a:r>
              <a:rPr lang="en-US" dirty="0">
                <a:latin typeface="Arial Narrow" panose="020B0606020202030204" pitchFamily="34" charset="0"/>
              </a:rPr>
              <a:t>The time in between the two stimuli </a:t>
            </a:r>
            <a:r>
              <a:rPr lang="tr-TR" i="1" dirty="0">
                <a:latin typeface="Arial Narrow" panose="020B0606020202030204" pitchFamily="34" charset="0"/>
              </a:rPr>
              <a:t>½ </a:t>
            </a:r>
            <a:r>
              <a:rPr lang="tr-TR" i="1" dirty="0" err="1">
                <a:latin typeface="Arial Narrow" panose="020B0606020202030204" pitchFamily="34" charset="0"/>
              </a:rPr>
              <a:t>sec</a:t>
            </a:r>
            <a:r>
              <a:rPr lang="tr-TR" dirty="0">
                <a:latin typeface="Arial Narrow" panose="020B0606020202030204" pitchFamily="34" charset="0"/>
              </a:rPr>
              <a:t>)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Reinforcement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>
                <a:latin typeface="Arial Narrow" panose="020B0606020202030204" pitchFamily="34" charset="0"/>
              </a:rPr>
              <a:t>No </a:t>
            </a:r>
            <a:r>
              <a:rPr lang="tr-TR" dirty="0" err="1">
                <a:latin typeface="Arial Narrow" panose="020B0606020202030204" pitchFamily="34" charset="0"/>
              </a:rPr>
              <a:t>external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inhibiton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Type</a:t>
            </a:r>
            <a:r>
              <a:rPr lang="tr-TR" dirty="0">
                <a:latin typeface="Arial Narrow" panose="020B0606020202030204" pitchFamily="34" charset="0"/>
              </a:rPr>
              <a:t> of US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830" y="4394743"/>
            <a:ext cx="3924886" cy="219793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947" y="4394743"/>
            <a:ext cx="3924886" cy="219793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4861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E0DC23-95C3-456C-8D54-7685E0533043}" type="slidenum">
              <a:rPr lang="tr-TR" altLang="tr-TR"/>
              <a:pPr>
                <a:defRPr/>
              </a:pPr>
              <a:t>8</a:t>
            </a:fld>
            <a:endParaRPr lang="tr-TR" altLang="tr-TR" dirty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712153" y="264558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tr-TR" b="1" dirty="0">
                <a:latin typeface="Arial Narrow" panose="020B0606020202030204" pitchFamily="34" charset="0"/>
              </a:rPr>
              <a:t>ACQUISITION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1239838"/>
            <a:ext cx="11226800" cy="4525962"/>
          </a:xfrm>
        </p:spPr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I</a:t>
            </a:r>
            <a:r>
              <a:rPr lang="en-US" dirty="0" err="1">
                <a:latin typeface="Arial Narrow" panose="020B0606020202030204" pitchFamily="34" charset="0"/>
              </a:rPr>
              <a:t>nitial</a:t>
            </a:r>
            <a:r>
              <a:rPr lang="en-US" dirty="0">
                <a:latin typeface="Arial Narrow" panose="020B0606020202030204" pitchFamily="34" charset="0"/>
              </a:rPr>
              <a:t> stage in classical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conditioning 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dirty="0">
                <a:latin typeface="Arial Narrow" panose="020B0606020202030204" pitchFamily="34" charset="0"/>
              </a:rPr>
              <a:t>association between </a:t>
            </a:r>
            <a:r>
              <a:rPr lang="tr-TR" dirty="0">
                <a:latin typeface="Arial Narrow" panose="020B0606020202030204" pitchFamily="34" charset="0"/>
              </a:rPr>
              <a:t>NS&amp;US </a:t>
            </a:r>
            <a:r>
              <a:rPr lang="en-US" dirty="0">
                <a:latin typeface="Arial Narrow" panose="020B0606020202030204" pitchFamily="34" charset="0"/>
              </a:rPr>
              <a:t>takes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place</a:t>
            </a:r>
            <a:r>
              <a:rPr lang="tr-TR" dirty="0">
                <a:latin typeface="Arial Narrow" panose="020B0606020202030204" pitchFamily="34" charset="0"/>
              </a:rPr>
              <a:t>.</a:t>
            </a:r>
          </a:p>
          <a:p>
            <a:r>
              <a:rPr lang="en-US" altLang="tr-TR" dirty="0">
                <a:latin typeface="Arial Narrow" panose="020B0606020202030204" pitchFamily="34" charset="0"/>
              </a:rPr>
              <a:t>The optimum sequence is for the CS to precede the UCS (by about 50 second) </a:t>
            </a:r>
          </a:p>
          <a:p>
            <a:r>
              <a:rPr lang="en-US" altLang="tr-TR" dirty="0">
                <a:latin typeface="Arial Narrow" panose="020B0606020202030204" pitchFamily="34" charset="0"/>
              </a:rPr>
              <a:t>The stronger the UCS, the stronger the conditioning</a:t>
            </a:r>
          </a:p>
          <a:p>
            <a:r>
              <a:rPr lang="en-US" altLang="tr-TR" dirty="0">
                <a:latin typeface="Arial Narrow" panose="020B0606020202030204" pitchFamily="34" charset="0"/>
              </a:rPr>
              <a:t>The more times the CS and UCS are presented together, the stronger the CR becomes.</a:t>
            </a:r>
          </a:p>
          <a:p>
            <a:endParaRPr lang="tr-TR" altLang="tr-TR" sz="2400" dirty="0"/>
          </a:p>
        </p:txBody>
      </p:sp>
      <p:pic>
        <p:nvPicPr>
          <p:cNvPr id="6" name="Picture 4" descr="459843417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306" y="4453233"/>
            <a:ext cx="2163734" cy="240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4618802" y="5987018"/>
            <a:ext cx="34892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dirty="0" err="1">
                <a:latin typeface="Arial" panose="020B0604020202020204" pitchFamily="34" charset="0"/>
              </a:rPr>
              <a:t>Clicker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trainig</a:t>
            </a:r>
            <a:r>
              <a:rPr lang="tr-TR" altLang="tr-TR" dirty="0">
                <a:latin typeface="Arial" panose="020B0604020202020204" pitchFamily="34" charset="0"/>
              </a:rPr>
              <a:t>: First step is CC</a:t>
            </a:r>
          </a:p>
        </p:txBody>
      </p:sp>
    </p:spTree>
    <p:extLst>
      <p:ext uri="{BB962C8B-B14F-4D97-AF65-F5344CB8AC3E}">
        <p14:creationId xmlns:p14="http://schemas.microsoft.com/office/powerpoint/2010/main" val="3200199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EXTINCTION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35000" y="1444609"/>
            <a:ext cx="10515600" cy="4351338"/>
          </a:xfrm>
        </p:spPr>
        <p:txBody>
          <a:bodyPr>
            <a:normAutofit/>
          </a:bodyPr>
          <a:lstStyle/>
          <a:p>
            <a:r>
              <a:rPr lang="tr-TR" altLang="tr-TR" dirty="0">
                <a:latin typeface="Arial Narrow" panose="020B0606020202030204" pitchFamily="34" charset="0"/>
              </a:rPr>
              <a:t>R</a:t>
            </a:r>
            <a:r>
              <a:rPr lang="en-US" altLang="tr-TR" dirty="0" err="1">
                <a:latin typeface="Arial Narrow" panose="020B0606020202030204" pitchFamily="34" charset="0"/>
              </a:rPr>
              <a:t>eduction</a:t>
            </a:r>
            <a:r>
              <a:rPr lang="en-US" altLang="tr-TR" dirty="0">
                <a:latin typeface="Arial Narrow" panose="020B0606020202030204" pitchFamily="34" charset="0"/>
              </a:rPr>
              <a:t> and eventual disappearance of </a:t>
            </a:r>
            <a:r>
              <a:rPr lang="tr-TR" altLang="tr-TR" dirty="0" err="1">
                <a:latin typeface="Arial Narrow" panose="020B0606020202030204" pitchFamily="34" charset="0"/>
              </a:rPr>
              <a:t>the</a:t>
            </a:r>
            <a:r>
              <a:rPr lang="tr-TR" altLang="tr-TR" dirty="0">
                <a:latin typeface="Arial Narrow" panose="020B0606020202030204" pitchFamily="34" charset="0"/>
              </a:rPr>
              <a:t> CR </a:t>
            </a:r>
          </a:p>
          <a:p>
            <a:r>
              <a:rPr lang="en-US" dirty="0">
                <a:latin typeface="Arial Narrow" panose="020B0606020202030204" pitchFamily="34" charset="0"/>
              </a:rPr>
              <a:t>When the US does not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follow the CS, the CR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begins to decrease and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eventually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causes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extinction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492" y="3687431"/>
            <a:ext cx="3960857" cy="259836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 descr="Concept of extinction in psych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697" y="3428293"/>
            <a:ext cx="2476500" cy="285750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914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SPONTANEOUS RECOVERY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A</a:t>
            </a:r>
            <a:r>
              <a:rPr lang="en-US" dirty="0">
                <a:latin typeface="Arial Narrow" panose="020B0606020202030204" pitchFamily="34" charset="0"/>
              </a:rPr>
              <a:t>n extinguished CR (salivation)spontaneously recovers if you pair CS and US again. 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450" y="3117823"/>
            <a:ext cx="7023100" cy="31940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4140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</Words>
  <Application>Microsoft Office PowerPoint</Application>
  <PresentationFormat>Geniş ekran</PresentationFormat>
  <Paragraphs>47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6" baseType="lpstr">
      <vt:lpstr>Arial</vt:lpstr>
      <vt:lpstr>Arial Narrow</vt:lpstr>
      <vt:lpstr>Calibri</vt:lpstr>
      <vt:lpstr>Calibri Light</vt:lpstr>
      <vt:lpstr>Wingdings</vt:lpstr>
      <vt:lpstr>Office Teması</vt:lpstr>
      <vt:lpstr>ASSOCIATIVE LEARNING</vt:lpstr>
      <vt:lpstr>CELLULAR BASIS OF CC</vt:lpstr>
      <vt:lpstr>CELLULAR BASIS OF CC</vt:lpstr>
      <vt:lpstr>LTP (LONG TERM POTENTIATON)- SYNAPTIC PLASTICITY</vt:lpstr>
      <vt:lpstr>CALCIUM EFFECTS ON FUTURE SYNAPSES</vt:lpstr>
      <vt:lpstr>LTD(LONG TERM DEPRESSION)</vt:lpstr>
      <vt:lpstr>PRE-REQUESTS FOR CC</vt:lpstr>
      <vt:lpstr>ACQUISITION</vt:lpstr>
      <vt:lpstr>EXTINCTION</vt:lpstr>
      <vt:lpstr>SPONTANEOUS RECOVERY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LASHLEY ENGRAM (1944)</dc:title>
  <dc:creator>Fizyolab1</dc:creator>
  <cp:lastModifiedBy>Fizyolab1</cp:lastModifiedBy>
  <cp:revision>2</cp:revision>
  <dcterms:created xsi:type="dcterms:W3CDTF">2018-03-19T06:20:15Z</dcterms:created>
  <dcterms:modified xsi:type="dcterms:W3CDTF">2018-03-19T06:21:13Z</dcterms:modified>
</cp:coreProperties>
</file>