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83" r:id="rId4"/>
    <p:sldId id="258" r:id="rId5"/>
    <p:sldId id="260" r:id="rId6"/>
    <p:sldId id="261" r:id="rId7"/>
    <p:sldId id="262" r:id="rId8"/>
    <p:sldId id="263" r:id="rId9"/>
    <p:sldId id="264" r:id="rId10"/>
    <p:sldId id="285" r:id="rId11"/>
    <p:sldId id="286" r:id="rId12"/>
    <p:sldId id="287" r:id="rId13"/>
    <p:sldId id="288" r:id="rId14"/>
    <p:sldId id="284" r:id="rId15"/>
    <p:sldId id="265" r:id="rId16"/>
    <p:sldId id="268" r:id="rId17"/>
    <p:sldId id="269" r:id="rId18"/>
    <p:sldId id="271" r:id="rId19"/>
    <p:sldId id="272" r:id="rId20"/>
    <p:sldId id="270" r:id="rId21"/>
    <p:sldId id="274" r:id="rId22"/>
    <p:sldId id="273" r:id="rId23"/>
    <p:sldId id="275" r:id="rId24"/>
    <p:sldId id="276" r:id="rId25"/>
    <p:sldId id="280" r:id="rId26"/>
    <p:sldId id="279" r:id="rId27"/>
    <p:sldId id="281" r:id="rId28"/>
    <p:sldId id="282" r:id="rId29"/>
    <p:sldId id="289" r:id="rId30"/>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013" autoAdjust="0"/>
    <p:restoredTop sz="94660"/>
  </p:normalViewPr>
  <p:slideViewPr>
    <p:cSldViewPr snapToGrid="0">
      <p:cViewPr varScale="1">
        <p:scale>
          <a:sx n="79" d="100"/>
          <a:sy n="79" d="100"/>
        </p:scale>
        <p:origin x="162"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tr-TR" smtClean="0"/>
              <a:t>Asıl başlık stili için tıklatın</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smtClean="0"/>
              <a:t>Asıl alt başlık stilini düzenlemek için tıklatın</a:t>
            </a:r>
            <a:endParaRPr lang="en-US" dirty="0"/>
          </a:p>
        </p:txBody>
      </p:sp>
      <p:sp>
        <p:nvSpPr>
          <p:cNvPr id="4" name="Date Placeholder 3"/>
          <p:cNvSpPr>
            <a:spLocks noGrp="1"/>
          </p:cNvSpPr>
          <p:nvPr>
            <p:ph type="dt" sz="half" idx="10"/>
          </p:nvPr>
        </p:nvSpPr>
        <p:spPr/>
        <p:txBody>
          <a:bodyPr/>
          <a:lstStyle/>
          <a:p>
            <a:fld id="{56856F6C-B337-4070-BBFC-E99E3118F081}" type="datetimeFigureOut">
              <a:rPr lang="tr-TR" smtClean="0"/>
              <a:t>22.08.2019</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CB58DC06-5B8B-4762-BE02-57AB8C822B1A}" type="slidenum">
              <a:rPr lang="tr-TR" smtClean="0"/>
              <a:t>‹#›</a:t>
            </a:fld>
            <a:endParaRPr lang="tr-TR"/>
          </a:p>
        </p:txBody>
      </p:sp>
    </p:spTree>
    <p:extLst>
      <p:ext uri="{BB962C8B-B14F-4D97-AF65-F5344CB8AC3E}">
        <p14:creationId xmlns:p14="http://schemas.microsoft.com/office/powerpoint/2010/main" val="5288375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Content Placeholder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56856F6C-B337-4070-BBFC-E99E3118F081}" type="datetimeFigureOut">
              <a:rPr lang="tr-TR" smtClean="0"/>
              <a:t>22.08.2019</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CB58DC06-5B8B-4762-BE02-57AB8C822B1A}" type="slidenum">
              <a:rPr lang="tr-TR" smtClean="0"/>
              <a:t>‹#›</a:t>
            </a:fld>
            <a:endParaRPr lang="tr-TR"/>
          </a:p>
        </p:txBody>
      </p:sp>
    </p:spTree>
    <p:extLst>
      <p:ext uri="{BB962C8B-B14F-4D97-AF65-F5344CB8AC3E}">
        <p14:creationId xmlns:p14="http://schemas.microsoft.com/office/powerpoint/2010/main" val="40710899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tr-TR" smtClean="0"/>
              <a:t>Asıl başlık stili için tıklatın</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56856F6C-B337-4070-BBFC-E99E3118F081}" type="datetimeFigureOut">
              <a:rPr lang="tr-TR" smtClean="0"/>
              <a:t>22.08.2019</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CB58DC06-5B8B-4762-BE02-57AB8C822B1A}" type="slidenum">
              <a:rPr lang="tr-TR" smtClean="0"/>
              <a:t>‹#›</a:t>
            </a:fld>
            <a:endParaRPr lang="tr-TR"/>
          </a:p>
        </p:txBody>
      </p:sp>
    </p:spTree>
    <p:extLst>
      <p:ext uri="{BB962C8B-B14F-4D97-AF65-F5344CB8AC3E}">
        <p14:creationId xmlns:p14="http://schemas.microsoft.com/office/powerpoint/2010/main" val="8464615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Date Placeholder 4"/>
          <p:cNvSpPr>
            <a:spLocks noGrp="1"/>
          </p:cNvSpPr>
          <p:nvPr>
            <p:ph type="dt" sz="half" idx="10"/>
          </p:nvPr>
        </p:nvSpPr>
        <p:spPr/>
        <p:txBody>
          <a:bodyPr/>
          <a:lstStyle/>
          <a:p>
            <a:fld id="{56856F6C-B337-4070-BBFC-E99E3118F081}" type="datetimeFigureOut">
              <a:rPr lang="tr-TR" smtClean="0"/>
              <a:t>22.08.2019</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CB58DC06-5B8B-4762-BE02-57AB8C822B1A}" type="slidenum">
              <a:rPr lang="tr-TR" smtClean="0"/>
              <a:t>‹#›</a:t>
            </a:fld>
            <a:endParaRPr lang="tr-TR"/>
          </a:p>
        </p:txBody>
      </p:sp>
    </p:spTree>
    <p:extLst>
      <p:ext uri="{BB962C8B-B14F-4D97-AF65-F5344CB8AC3E}">
        <p14:creationId xmlns:p14="http://schemas.microsoft.com/office/powerpoint/2010/main" val="23626999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tr-TR" smtClean="0"/>
              <a:t>Asıl başlık stili için tıklatın</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Content Placeholder 3"/>
          <p:cNvSpPr>
            <a:spLocks noGrp="1"/>
          </p:cNvSpPr>
          <p:nvPr>
            <p:ph sz="half" idx="2"/>
          </p:nvPr>
        </p:nvSpPr>
        <p:spPr>
          <a:xfrm>
            <a:off x="839788" y="2505075"/>
            <a:ext cx="5157787"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Content Placeholder 5"/>
          <p:cNvSpPr>
            <a:spLocks noGrp="1"/>
          </p:cNvSpPr>
          <p:nvPr>
            <p:ph sz="quarter" idx="4"/>
          </p:nvPr>
        </p:nvSpPr>
        <p:spPr>
          <a:xfrm>
            <a:off x="6172200" y="2505075"/>
            <a:ext cx="5183188"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7" name="Date Placeholder 6"/>
          <p:cNvSpPr>
            <a:spLocks noGrp="1"/>
          </p:cNvSpPr>
          <p:nvPr>
            <p:ph type="dt" sz="half" idx="10"/>
          </p:nvPr>
        </p:nvSpPr>
        <p:spPr/>
        <p:txBody>
          <a:bodyPr/>
          <a:lstStyle/>
          <a:p>
            <a:fld id="{56856F6C-B337-4070-BBFC-E99E3118F081}" type="datetimeFigureOut">
              <a:rPr lang="tr-TR" smtClean="0"/>
              <a:t>22.08.2019</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CB58DC06-5B8B-4762-BE02-57AB8C822B1A}" type="slidenum">
              <a:rPr lang="tr-TR" smtClean="0"/>
              <a:t>‹#›</a:t>
            </a:fld>
            <a:endParaRPr lang="tr-TR"/>
          </a:p>
        </p:txBody>
      </p:sp>
    </p:spTree>
    <p:extLst>
      <p:ext uri="{BB962C8B-B14F-4D97-AF65-F5344CB8AC3E}">
        <p14:creationId xmlns:p14="http://schemas.microsoft.com/office/powerpoint/2010/main" val="37301813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Date Placeholder 2"/>
          <p:cNvSpPr>
            <a:spLocks noGrp="1"/>
          </p:cNvSpPr>
          <p:nvPr>
            <p:ph type="dt" sz="half" idx="10"/>
          </p:nvPr>
        </p:nvSpPr>
        <p:spPr/>
        <p:txBody>
          <a:bodyPr/>
          <a:lstStyle/>
          <a:p>
            <a:fld id="{56856F6C-B337-4070-BBFC-E99E3118F081}" type="datetimeFigureOut">
              <a:rPr lang="tr-TR" smtClean="0"/>
              <a:t>22.08.2019</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CB58DC06-5B8B-4762-BE02-57AB8C822B1A}" type="slidenum">
              <a:rPr lang="tr-TR" smtClean="0"/>
              <a:t>‹#›</a:t>
            </a:fld>
            <a:endParaRPr lang="tr-TR"/>
          </a:p>
        </p:txBody>
      </p:sp>
    </p:spTree>
    <p:extLst>
      <p:ext uri="{BB962C8B-B14F-4D97-AF65-F5344CB8AC3E}">
        <p14:creationId xmlns:p14="http://schemas.microsoft.com/office/powerpoint/2010/main" val="26965837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6856F6C-B337-4070-BBFC-E99E3118F081}" type="datetimeFigureOut">
              <a:rPr lang="tr-TR" smtClean="0"/>
              <a:t>22.08.2019</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CB58DC06-5B8B-4762-BE02-57AB8C822B1A}" type="slidenum">
              <a:rPr lang="tr-TR" smtClean="0"/>
              <a:t>‹#›</a:t>
            </a:fld>
            <a:endParaRPr lang="tr-TR"/>
          </a:p>
        </p:txBody>
      </p:sp>
    </p:spTree>
    <p:extLst>
      <p:ext uri="{BB962C8B-B14F-4D97-AF65-F5344CB8AC3E}">
        <p14:creationId xmlns:p14="http://schemas.microsoft.com/office/powerpoint/2010/main" val="28903479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Date Placeholder 4"/>
          <p:cNvSpPr>
            <a:spLocks noGrp="1"/>
          </p:cNvSpPr>
          <p:nvPr>
            <p:ph type="dt" sz="half" idx="10"/>
          </p:nvPr>
        </p:nvSpPr>
        <p:spPr/>
        <p:txBody>
          <a:bodyPr/>
          <a:lstStyle/>
          <a:p>
            <a:fld id="{56856F6C-B337-4070-BBFC-E99E3118F081}" type="datetimeFigureOut">
              <a:rPr lang="tr-TR" smtClean="0"/>
              <a:t>22.08.2019</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CB58DC06-5B8B-4762-BE02-57AB8C822B1A}" type="slidenum">
              <a:rPr lang="tr-TR" smtClean="0"/>
              <a:t>‹#›</a:t>
            </a:fld>
            <a:endParaRPr lang="tr-TR"/>
          </a:p>
        </p:txBody>
      </p:sp>
    </p:spTree>
    <p:extLst>
      <p:ext uri="{BB962C8B-B14F-4D97-AF65-F5344CB8AC3E}">
        <p14:creationId xmlns:p14="http://schemas.microsoft.com/office/powerpoint/2010/main" val="30344033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smtClean="0"/>
              <a:t>Resim eklemek için simgeyi tıklatın</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Date Placeholder 4"/>
          <p:cNvSpPr>
            <a:spLocks noGrp="1"/>
          </p:cNvSpPr>
          <p:nvPr>
            <p:ph type="dt" sz="half" idx="10"/>
          </p:nvPr>
        </p:nvSpPr>
        <p:spPr/>
        <p:txBody>
          <a:bodyPr/>
          <a:lstStyle/>
          <a:p>
            <a:fld id="{56856F6C-B337-4070-BBFC-E99E3118F081}" type="datetimeFigureOut">
              <a:rPr lang="tr-TR" smtClean="0"/>
              <a:t>22.08.2019</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CB58DC06-5B8B-4762-BE02-57AB8C822B1A}" type="slidenum">
              <a:rPr lang="tr-TR" smtClean="0"/>
              <a:t>‹#›</a:t>
            </a:fld>
            <a:endParaRPr lang="tr-TR"/>
          </a:p>
        </p:txBody>
      </p:sp>
    </p:spTree>
    <p:extLst>
      <p:ext uri="{BB962C8B-B14F-4D97-AF65-F5344CB8AC3E}">
        <p14:creationId xmlns:p14="http://schemas.microsoft.com/office/powerpoint/2010/main" val="24036789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Vertical Text Placeholder 2"/>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56856F6C-B337-4070-BBFC-E99E3118F081}" type="datetimeFigureOut">
              <a:rPr lang="tr-TR" smtClean="0"/>
              <a:t>22.08.2019</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CB58DC06-5B8B-4762-BE02-57AB8C822B1A}" type="slidenum">
              <a:rPr lang="tr-TR" smtClean="0"/>
              <a:t>‹#›</a:t>
            </a:fld>
            <a:endParaRPr lang="tr-TR"/>
          </a:p>
        </p:txBody>
      </p:sp>
    </p:spTree>
    <p:extLst>
      <p:ext uri="{BB962C8B-B14F-4D97-AF65-F5344CB8AC3E}">
        <p14:creationId xmlns:p14="http://schemas.microsoft.com/office/powerpoint/2010/main" val="14923012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tr-TR" smtClean="0"/>
              <a:t>Asıl başlık stili için tıklatın</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56856F6C-B337-4070-BBFC-E99E3118F081}" type="datetimeFigureOut">
              <a:rPr lang="tr-TR" smtClean="0"/>
              <a:t>22.08.2019</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CB58DC06-5B8B-4762-BE02-57AB8C822B1A}" type="slidenum">
              <a:rPr lang="tr-TR" smtClean="0"/>
              <a:t>‹#›</a:t>
            </a:fld>
            <a:endParaRPr lang="tr-TR"/>
          </a:p>
        </p:txBody>
      </p:sp>
    </p:spTree>
    <p:extLst>
      <p:ext uri="{BB962C8B-B14F-4D97-AF65-F5344CB8AC3E}">
        <p14:creationId xmlns:p14="http://schemas.microsoft.com/office/powerpoint/2010/main" val="18747936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smtClean="0"/>
              <a:t>Asıl başlık stili için tıklatın</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6856F6C-B337-4070-BBFC-E99E3118F081}" type="datetimeFigureOut">
              <a:rPr lang="tr-TR" smtClean="0"/>
              <a:t>22.08.2019</a:t>
            </a:fld>
            <a:endParaRPr lang="tr-T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B58DC06-5B8B-4762-BE02-57AB8C822B1A}" type="slidenum">
              <a:rPr lang="tr-TR" smtClean="0"/>
              <a:t>‹#›</a:t>
            </a:fld>
            <a:endParaRPr lang="tr-TR"/>
          </a:p>
        </p:txBody>
      </p:sp>
    </p:spTree>
    <p:extLst>
      <p:ext uri="{BB962C8B-B14F-4D97-AF65-F5344CB8AC3E}">
        <p14:creationId xmlns:p14="http://schemas.microsoft.com/office/powerpoint/2010/main" val="348661684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emf"/><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4.emf"/><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6.em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8.em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8" Type="http://schemas.openxmlformats.org/officeDocument/2006/relationships/image" Target="../media/image22.emf"/><Relationship Id="rId13" Type="http://schemas.openxmlformats.org/officeDocument/2006/relationships/image" Target="../media/image27.emf"/><Relationship Id="rId18" Type="http://schemas.openxmlformats.org/officeDocument/2006/relationships/image" Target="../media/image32.emf"/><Relationship Id="rId3" Type="http://schemas.openxmlformats.org/officeDocument/2006/relationships/image" Target="../media/image17.emf"/><Relationship Id="rId21" Type="http://schemas.openxmlformats.org/officeDocument/2006/relationships/image" Target="../media/image35.emf"/><Relationship Id="rId7" Type="http://schemas.openxmlformats.org/officeDocument/2006/relationships/image" Target="../media/image21.emf"/><Relationship Id="rId12" Type="http://schemas.openxmlformats.org/officeDocument/2006/relationships/image" Target="../media/image26.emf"/><Relationship Id="rId17" Type="http://schemas.openxmlformats.org/officeDocument/2006/relationships/image" Target="../media/image31.emf"/><Relationship Id="rId2" Type="http://schemas.openxmlformats.org/officeDocument/2006/relationships/image" Target="../media/image16.emf"/><Relationship Id="rId16" Type="http://schemas.openxmlformats.org/officeDocument/2006/relationships/image" Target="../media/image30.emf"/><Relationship Id="rId20" Type="http://schemas.openxmlformats.org/officeDocument/2006/relationships/image" Target="../media/image34.emf"/><Relationship Id="rId1" Type="http://schemas.openxmlformats.org/officeDocument/2006/relationships/slideLayout" Target="../slideLayouts/slideLayout7.xml"/><Relationship Id="rId6" Type="http://schemas.openxmlformats.org/officeDocument/2006/relationships/image" Target="../media/image20.emf"/><Relationship Id="rId11" Type="http://schemas.openxmlformats.org/officeDocument/2006/relationships/image" Target="../media/image25.emf"/><Relationship Id="rId5" Type="http://schemas.openxmlformats.org/officeDocument/2006/relationships/image" Target="../media/image19.emf"/><Relationship Id="rId15" Type="http://schemas.openxmlformats.org/officeDocument/2006/relationships/image" Target="../media/image29.emf"/><Relationship Id="rId10" Type="http://schemas.openxmlformats.org/officeDocument/2006/relationships/image" Target="../media/image24.emf"/><Relationship Id="rId19" Type="http://schemas.openxmlformats.org/officeDocument/2006/relationships/image" Target="../media/image33.emf"/><Relationship Id="rId4" Type="http://schemas.openxmlformats.org/officeDocument/2006/relationships/image" Target="../media/image18.emf"/><Relationship Id="rId9" Type="http://schemas.openxmlformats.org/officeDocument/2006/relationships/image" Target="../media/image23.emf"/><Relationship Id="rId14" Type="http://schemas.openxmlformats.org/officeDocument/2006/relationships/image" Target="../media/image28.emf"/><Relationship Id="rId22" Type="http://schemas.openxmlformats.org/officeDocument/2006/relationships/image" Target="../media/image36.emf"/></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image" Target="../media/image37.emf"/><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38.emf"/><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39.emf"/><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1524000" y="707136"/>
            <a:ext cx="9144000" cy="3145536"/>
          </a:xfrm>
        </p:spPr>
        <p:txBody>
          <a:bodyPr>
            <a:normAutofit fontScale="90000"/>
          </a:bodyPr>
          <a:lstStyle/>
          <a:p>
            <a:r>
              <a:rPr lang="tr-TR" b="1" dirty="0" smtClean="0"/>
              <a:t/>
            </a:r>
            <a:br>
              <a:rPr lang="tr-TR" b="1" dirty="0" smtClean="0"/>
            </a:br>
            <a:r>
              <a:rPr lang="tr-TR" sz="7300" b="1" dirty="0" smtClean="0"/>
              <a:t>TASARIM BÖLÜMÜ</a:t>
            </a:r>
            <a:r>
              <a:rPr lang="tr-TR" sz="6700" b="1" dirty="0" smtClean="0"/>
              <a:t/>
            </a:r>
            <a:br>
              <a:rPr lang="tr-TR" sz="6700" b="1" dirty="0" smtClean="0"/>
            </a:br>
            <a:r>
              <a:rPr lang="tr-TR" b="1" dirty="0" smtClean="0"/>
              <a:t>MODA TASARIMI PROGRAMI</a:t>
            </a:r>
            <a:br>
              <a:rPr lang="tr-TR" b="1" dirty="0" smtClean="0"/>
            </a:br>
            <a:r>
              <a:rPr lang="tr-TR" b="1" dirty="0" smtClean="0"/>
              <a:t>KALIP HAZIRLAMA DERSİ</a:t>
            </a:r>
            <a:endParaRPr lang="tr-TR" b="1" dirty="0"/>
          </a:p>
        </p:txBody>
      </p:sp>
      <p:sp>
        <p:nvSpPr>
          <p:cNvPr id="3" name="Alt Başlık 2"/>
          <p:cNvSpPr>
            <a:spLocks noGrp="1"/>
          </p:cNvSpPr>
          <p:nvPr>
            <p:ph type="subTitle" idx="1"/>
          </p:nvPr>
        </p:nvSpPr>
        <p:spPr/>
        <p:txBody>
          <a:bodyPr>
            <a:normAutofit lnSpcReduction="10000"/>
          </a:bodyPr>
          <a:lstStyle/>
          <a:p>
            <a:endParaRPr lang="tr-TR" dirty="0"/>
          </a:p>
          <a:p>
            <a:endParaRPr lang="tr-TR" dirty="0" smtClean="0"/>
          </a:p>
          <a:p>
            <a:r>
              <a:rPr lang="tr-TR" b="1" dirty="0" smtClean="0"/>
              <a:t>Öğretim Görevlisi</a:t>
            </a:r>
          </a:p>
          <a:p>
            <a:r>
              <a:rPr lang="tr-TR" b="1" dirty="0" smtClean="0"/>
              <a:t>Mehtap UĞUR</a:t>
            </a:r>
            <a:endParaRPr lang="tr-TR" b="1" dirty="0"/>
          </a:p>
        </p:txBody>
      </p:sp>
    </p:spTree>
    <p:extLst>
      <p:ext uri="{BB962C8B-B14F-4D97-AF65-F5344CB8AC3E}">
        <p14:creationId xmlns:p14="http://schemas.microsoft.com/office/powerpoint/2010/main" val="275540408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1524000" y="707137"/>
            <a:ext cx="9144000" cy="2340864"/>
          </a:xfrm>
        </p:spPr>
        <p:txBody>
          <a:bodyPr>
            <a:normAutofit/>
          </a:bodyPr>
          <a:lstStyle/>
          <a:p>
            <a:pPr algn="l">
              <a:lnSpc>
                <a:spcPct val="150000"/>
              </a:lnSpc>
            </a:pPr>
            <a:r>
              <a:rPr lang="tr-TR" sz="2400" b="1" i="1" dirty="0" smtClean="0">
                <a:latin typeface="+mn-lt"/>
              </a:rPr>
              <a:t> Moda mimari gibidir , söz konusu olan oranlardır.                                                        </a:t>
            </a:r>
            <a:br>
              <a:rPr lang="tr-TR" sz="2400" b="1" i="1" dirty="0" smtClean="0">
                <a:latin typeface="+mn-lt"/>
              </a:rPr>
            </a:br>
            <a:r>
              <a:rPr lang="tr-TR" sz="2400" b="1" i="1" dirty="0" smtClean="0">
                <a:latin typeface="+mn-lt"/>
              </a:rPr>
              <a:t>                                                                    Coco </a:t>
            </a:r>
            <a:r>
              <a:rPr lang="tr-TR" sz="2400" b="1" i="1" dirty="0" err="1" smtClean="0">
                <a:latin typeface="+mn-lt"/>
              </a:rPr>
              <a:t>Chanel</a:t>
            </a:r>
            <a:r>
              <a:rPr lang="tr-TR" sz="2400" b="1" i="1" dirty="0" smtClean="0">
                <a:latin typeface="+mn-lt"/>
              </a:rPr>
              <a:t/>
            </a:r>
            <a:br>
              <a:rPr lang="tr-TR" sz="2400" b="1" i="1" dirty="0" smtClean="0">
                <a:latin typeface="+mn-lt"/>
              </a:rPr>
            </a:br>
            <a:endParaRPr lang="tr-TR" sz="2400" b="1" i="1" dirty="0">
              <a:latin typeface="+mn-lt"/>
            </a:endParaRPr>
          </a:p>
        </p:txBody>
      </p:sp>
      <p:sp>
        <p:nvSpPr>
          <p:cNvPr id="3" name="Alt Başlık 2"/>
          <p:cNvSpPr>
            <a:spLocks noGrp="1"/>
          </p:cNvSpPr>
          <p:nvPr>
            <p:ph type="subTitle" idx="1"/>
          </p:nvPr>
        </p:nvSpPr>
        <p:spPr/>
        <p:txBody>
          <a:bodyPr>
            <a:noAutofit/>
          </a:bodyPr>
          <a:lstStyle/>
          <a:p>
            <a:r>
              <a:rPr lang="tr-TR" b="1" i="1" dirty="0" smtClean="0"/>
              <a:t>Kıyafetler, tıpkı bir kadının vücudu gibi doğal hatlara sahip olmalıdır.</a:t>
            </a:r>
          </a:p>
          <a:p>
            <a:pPr>
              <a:lnSpc>
                <a:spcPct val="150000"/>
              </a:lnSpc>
            </a:pPr>
            <a:r>
              <a:rPr lang="tr-TR" b="1" i="1" dirty="0" smtClean="0"/>
              <a:t>                                                                                                      Coco </a:t>
            </a:r>
            <a:r>
              <a:rPr lang="tr-TR" b="1" i="1" dirty="0" err="1" smtClean="0"/>
              <a:t>Chanel</a:t>
            </a:r>
            <a:r>
              <a:rPr lang="tr-TR" b="1" i="1" dirty="0" smtClean="0"/>
              <a:t/>
            </a:r>
            <a:br>
              <a:rPr lang="tr-TR" b="1" i="1" dirty="0" smtClean="0"/>
            </a:br>
            <a:endParaRPr lang="tr-TR" b="1" i="1" dirty="0"/>
          </a:p>
        </p:txBody>
      </p:sp>
    </p:spTree>
    <p:extLst>
      <p:ext uri="{BB962C8B-B14F-4D97-AF65-F5344CB8AC3E}">
        <p14:creationId xmlns:p14="http://schemas.microsoft.com/office/powerpoint/2010/main" val="322767257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1584960" y="1923211"/>
            <a:ext cx="9058656" cy="2800767"/>
          </a:xfrm>
          <a:prstGeom prst="rect">
            <a:avLst/>
          </a:prstGeom>
        </p:spPr>
        <p:txBody>
          <a:bodyPr wrap="square">
            <a:spAutoFit/>
          </a:bodyPr>
          <a:lstStyle/>
          <a:p>
            <a:endParaRPr lang="tr-TR" dirty="0" smtClean="0"/>
          </a:p>
          <a:p>
            <a:endParaRPr lang="tr-TR" dirty="0"/>
          </a:p>
          <a:p>
            <a:pPr algn="just"/>
            <a:r>
              <a:rPr lang="tr-TR" sz="2800" dirty="0" smtClean="0"/>
              <a:t>         Moda tasarımı bütün </a:t>
            </a:r>
            <a:r>
              <a:rPr lang="tr-TR" sz="2800" dirty="0"/>
              <a:t>ürünleri içerir, ama moda dendiğinde </a:t>
            </a:r>
            <a:r>
              <a:rPr lang="tr-TR" sz="2800" dirty="0" smtClean="0"/>
              <a:t>akla ilk </a:t>
            </a:r>
            <a:r>
              <a:rPr lang="tr-TR" sz="2800" dirty="0"/>
              <a:t>gelen daima hazır giyim ürünleri ve koleksiyonları olmaktadır</a:t>
            </a:r>
            <a:r>
              <a:rPr lang="tr-TR" sz="2800" dirty="0" smtClean="0"/>
              <a:t>. Hazır giyim ürünlerinin ve koleksiyonların somutlaştırılabilmesi için de en önemli aşama giysi kalıbının hazırlanmasıdır.</a:t>
            </a:r>
            <a:endParaRPr lang="tr-TR" sz="2800" dirty="0"/>
          </a:p>
        </p:txBody>
      </p:sp>
    </p:spTree>
    <p:extLst>
      <p:ext uri="{BB962C8B-B14F-4D97-AF65-F5344CB8AC3E}">
        <p14:creationId xmlns:p14="http://schemas.microsoft.com/office/powerpoint/2010/main" val="36965874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4294967295"/>
          </p:nvPr>
        </p:nvSpPr>
        <p:spPr>
          <a:xfrm>
            <a:off x="902208" y="1179894"/>
            <a:ext cx="10515600" cy="4351337"/>
          </a:xfrm>
        </p:spPr>
        <p:txBody>
          <a:bodyPr/>
          <a:lstStyle/>
          <a:p>
            <a:pPr marL="0" indent="0" algn="just">
              <a:buNone/>
            </a:pPr>
            <a:r>
              <a:rPr lang="tr-TR" dirty="0" smtClean="0"/>
              <a:t>       </a:t>
            </a:r>
            <a:r>
              <a:rPr lang="tr-TR" sz="3600" dirty="0" smtClean="0"/>
              <a:t>KALIP : </a:t>
            </a:r>
            <a:r>
              <a:rPr lang="tr-TR" dirty="0" smtClean="0"/>
              <a:t>Kumaş kesilip birleştirilmeden önce giysinin parçalarının kumaşa aktarılmasını sağlayan yassı bir kağıt veya karton şablondur.</a:t>
            </a:r>
          </a:p>
          <a:p>
            <a:pPr marL="0" indent="0" algn="just">
              <a:buNone/>
            </a:pPr>
            <a:endParaRPr lang="tr-TR" dirty="0" smtClean="0"/>
          </a:p>
          <a:p>
            <a:pPr marL="0" indent="0" algn="just">
              <a:buNone/>
            </a:pPr>
            <a:r>
              <a:rPr lang="tr-TR" dirty="0" smtClean="0"/>
              <a:t>      Kalıp hazırlama, hazır giyim sektöründe, vücuda iyi uyum sağlayan giysilerin üretiminde en önemli faktörlerden birisidir.  Giysi kalıbının doğru hazırlanabilmesi içinde insan vücut yapı ve özelliklerinin bilinmesi gerekir. Çünkü vücut yapısı giysi üretimi için temeldir.   </a:t>
            </a:r>
            <a:endParaRPr lang="tr-TR" dirty="0"/>
          </a:p>
        </p:txBody>
      </p:sp>
    </p:spTree>
    <p:extLst>
      <p:ext uri="{BB962C8B-B14F-4D97-AF65-F5344CB8AC3E}">
        <p14:creationId xmlns:p14="http://schemas.microsoft.com/office/powerpoint/2010/main" val="38900473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Bu temeli oluşturan özellikler;</a:t>
            </a:r>
            <a:endParaRPr lang="tr-TR" dirty="0"/>
          </a:p>
        </p:txBody>
      </p:sp>
      <p:sp>
        <p:nvSpPr>
          <p:cNvPr id="3" name="İçerik Yer Tutucusu 2"/>
          <p:cNvSpPr>
            <a:spLocks noGrp="1"/>
          </p:cNvSpPr>
          <p:nvPr>
            <p:ph idx="1"/>
          </p:nvPr>
        </p:nvSpPr>
        <p:spPr/>
        <p:txBody>
          <a:bodyPr/>
          <a:lstStyle/>
          <a:p>
            <a:pPr>
              <a:buFont typeface="Wingdings" panose="05000000000000000000" pitchFamily="2" charset="2"/>
              <a:buChar char="§"/>
            </a:pPr>
            <a:r>
              <a:rPr lang="tr-TR" dirty="0" smtClean="0"/>
              <a:t>Vücut üç boyutludur (en, boy, derinlik)</a:t>
            </a:r>
          </a:p>
          <a:p>
            <a:pPr>
              <a:buFont typeface="Wingdings" panose="05000000000000000000" pitchFamily="2" charset="2"/>
              <a:buChar char="§"/>
            </a:pPr>
            <a:r>
              <a:rPr lang="tr-TR" dirty="0" smtClean="0"/>
              <a:t>Vücut bölümlere ayrılır (beden, baş, kollar, bacaklar)</a:t>
            </a:r>
          </a:p>
          <a:p>
            <a:pPr>
              <a:buFont typeface="Wingdings" panose="05000000000000000000" pitchFamily="2" charset="2"/>
              <a:buChar char="§"/>
            </a:pPr>
            <a:r>
              <a:rPr lang="tr-TR" dirty="0" smtClean="0"/>
              <a:t>Vücut bölümleri arasında orantı vardır.</a:t>
            </a:r>
          </a:p>
          <a:p>
            <a:pPr>
              <a:buFont typeface="Wingdings" panose="05000000000000000000" pitchFamily="2" charset="2"/>
              <a:buChar char="§"/>
            </a:pPr>
            <a:r>
              <a:rPr lang="tr-TR" dirty="0" smtClean="0"/>
              <a:t>Duran, vücut ölçüleri ile hareket halindeki vücut ölçüleri farklılık gösterir.</a:t>
            </a:r>
          </a:p>
          <a:p>
            <a:pPr>
              <a:buFont typeface="Wingdings" panose="05000000000000000000" pitchFamily="2" charset="2"/>
              <a:buChar char="§"/>
            </a:pPr>
            <a:r>
              <a:rPr lang="tr-TR" dirty="0" smtClean="0"/>
              <a:t>Vücutlar, kadın, erkek ve çocuk vücutları olarak </a:t>
            </a:r>
            <a:r>
              <a:rPr lang="tr-TR" dirty="0" err="1" smtClean="0"/>
              <a:t>gruplandırırlır</a:t>
            </a:r>
            <a:r>
              <a:rPr lang="tr-TR" dirty="0" smtClean="0"/>
              <a:t>.</a:t>
            </a:r>
          </a:p>
          <a:p>
            <a:pPr>
              <a:buFont typeface="Wingdings" panose="05000000000000000000" pitchFamily="2" charset="2"/>
              <a:buChar char="§"/>
            </a:pPr>
            <a:r>
              <a:rPr lang="tr-TR" dirty="0" smtClean="0"/>
              <a:t>Normal vücut yapılarında tipik, bireysel farklılıklar görülür.</a:t>
            </a:r>
          </a:p>
        </p:txBody>
      </p:sp>
    </p:spTree>
    <p:extLst>
      <p:ext uri="{BB962C8B-B14F-4D97-AF65-F5344CB8AC3E}">
        <p14:creationId xmlns:p14="http://schemas.microsoft.com/office/powerpoint/2010/main" val="43557544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dirty="0" smtClean="0"/>
              <a:t>Oranlama yöntemi ve önemi</a:t>
            </a:r>
            <a:endParaRPr lang="tr-TR" b="1" dirty="0"/>
          </a:p>
        </p:txBody>
      </p:sp>
      <p:sp>
        <p:nvSpPr>
          <p:cNvPr id="3" name="İçerik Yer Tutucusu 2"/>
          <p:cNvSpPr>
            <a:spLocks noGrp="1"/>
          </p:cNvSpPr>
          <p:nvPr>
            <p:ph idx="1"/>
          </p:nvPr>
        </p:nvSpPr>
        <p:spPr/>
        <p:txBody>
          <a:bodyPr/>
          <a:lstStyle/>
          <a:p>
            <a:pPr marL="0" indent="0" algn="just">
              <a:buNone/>
            </a:pPr>
            <a:r>
              <a:rPr lang="tr-TR" dirty="0" smtClean="0"/>
              <a:t>      Vücudun bölümleri arasındaki oranlar kalıp üretiminde öncelikle dikkat edilmesi gereken noktalardır. Bu nedenle vücudun doğal bir ölçekle oranlayarak bölümlere ayırmak gereklidir. Böylelikle vücut ölçülerinin hesaplanması kolaylaşacaktır. Örneğin baş uzunluğu=1/8 tam boy. Bu hesaplamaya oranlama yöntemi denir.</a:t>
            </a:r>
          </a:p>
          <a:p>
            <a:pPr marL="0" indent="0" algn="just">
              <a:buNone/>
            </a:pPr>
            <a:endParaRPr lang="tr-TR" dirty="0" smtClean="0"/>
          </a:p>
          <a:p>
            <a:pPr marL="0" indent="0" algn="just">
              <a:buNone/>
            </a:pPr>
            <a:r>
              <a:rPr lang="tr-TR" dirty="0" smtClean="0"/>
              <a:t>      Ölçülerin hesaplanmasında ise bazı ölçüler direk vücut üzerinden (temel ölçüler), bazıları da oranlama yöntemi ile (yardımcı ölçüler) bulunur</a:t>
            </a:r>
            <a:endParaRPr lang="tr-TR" dirty="0"/>
          </a:p>
        </p:txBody>
      </p:sp>
    </p:spTree>
    <p:extLst>
      <p:ext uri="{BB962C8B-B14F-4D97-AF65-F5344CB8AC3E}">
        <p14:creationId xmlns:p14="http://schemas.microsoft.com/office/powerpoint/2010/main" val="268273252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sz="3600" b="1" dirty="0" smtClean="0"/>
              <a:t>Tam boy ölçüsünün sekizli dağılımla bölümlendirilmesi</a:t>
            </a:r>
            <a:endParaRPr lang="tr-TR" sz="3600" b="1" dirty="0"/>
          </a:p>
        </p:txBody>
      </p:sp>
      <p:pic>
        <p:nvPicPr>
          <p:cNvPr id="4" name="İçerik Yer Tutucusu 3"/>
          <p:cNvPicPr>
            <a:picLocks noGrp="1" noChangeAspect="1"/>
          </p:cNvPicPr>
          <p:nvPr>
            <p:ph idx="1"/>
          </p:nvPr>
        </p:nvPicPr>
        <p:blipFill>
          <a:blip r:embed="rId2"/>
          <a:stretch>
            <a:fillRect/>
          </a:stretch>
        </p:blipFill>
        <p:spPr>
          <a:xfrm>
            <a:off x="3694176" y="1926336"/>
            <a:ext cx="3974592" cy="4425696"/>
          </a:xfrm>
          <a:prstGeom prst="rect">
            <a:avLst/>
          </a:prstGeom>
        </p:spPr>
      </p:pic>
    </p:spTree>
    <p:extLst>
      <p:ext uri="{BB962C8B-B14F-4D97-AF65-F5344CB8AC3E}">
        <p14:creationId xmlns:p14="http://schemas.microsoft.com/office/powerpoint/2010/main" val="211873846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idx="4294967295"/>
          </p:nvPr>
        </p:nvSpPr>
        <p:spPr>
          <a:xfrm>
            <a:off x="0" y="365125"/>
            <a:ext cx="10515600" cy="1325563"/>
          </a:xfrm>
        </p:spPr>
        <p:txBody>
          <a:bodyPr/>
          <a:lstStyle/>
          <a:p>
            <a:r>
              <a:rPr lang="tr-TR" dirty="0" smtClean="0"/>
              <a:t>          </a:t>
            </a:r>
            <a:r>
              <a:rPr lang="tr-TR" b="1" dirty="0" smtClean="0"/>
              <a:t>Vücut ölçüleri</a:t>
            </a:r>
            <a:endParaRPr lang="tr-TR" b="1" dirty="0"/>
          </a:p>
        </p:txBody>
      </p:sp>
      <p:sp>
        <p:nvSpPr>
          <p:cNvPr id="3" name="İçerik Yer Tutucusu 2"/>
          <p:cNvSpPr>
            <a:spLocks noGrp="1"/>
          </p:cNvSpPr>
          <p:nvPr>
            <p:ph idx="4294967295"/>
          </p:nvPr>
        </p:nvSpPr>
        <p:spPr>
          <a:xfrm>
            <a:off x="804672" y="1825625"/>
            <a:ext cx="10594848" cy="4351338"/>
          </a:xfrm>
        </p:spPr>
        <p:txBody>
          <a:bodyPr/>
          <a:lstStyle/>
          <a:p>
            <a:pPr marL="0" indent="0" algn="just">
              <a:buNone/>
            </a:pPr>
            <a:r>
              <a:rPr lang="tr-TR" dirty="0" smtClean="0"/>
              <a:t>      Vücut ölçüleri hazır giyim endüstrisinde ve provalı giyimde kalıbın temelini oluşturur. Provalı giyim kalıpları için ölçüler vücut özelliklerine göre saptanır. Normal vücut yapısından sapmalar ne kadar fazla ise kişi üzerinden ölçü almakta o kadar gereklidir. Şayet bu tür sapmalar söz konusu değil ise provalı giyimde de temel ölçülerin alınarak diğer ölçülerin oranlama yöntemine göre hesaplanması yeterlidir.</a:t>
            </a:r>
          </a:p>
          <a:p>
            <a:pPr marL="0" indent="0">
              <a:buNone/>
            </a:pPr>
            <a:r>
              <a:rPr lang="tr-TR" dirty="0"/>
              <a:t> </a:t>
            </a:r>
            <a:r>
              <a:rPr lang="tr-TR" dirty="0" smtClean="0"/>
              <a:t>     </a:t>
            </a:r>
            <a:endParaRPr lang="tr-TR" dirty="0"/>
          </a:p>
        </p:txBody>
      </p:sp>
    </p:spTree>
    <p:extLst>
      <p:ext uri="{BB962C8B-B14F-4D97-AF65-F5344CB8AC3E}">
        <p14:creationId xmlns:p14="http://schemas.microsoft.com/office/powerpoint/2010/main" val="333576123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4294967295"/>
          </p:nvPr>
        </p:nvSpPr>
        <p:spPr>
          <a:xfrm>
            <a:off x="1267968" y="1350137"/>
            <a:ext cx="9887712" cy="4351338"/>
          </a:xfrm>
        </p:spPr>
        <p:txBody>
          <a:bodyPr/>
          <a:lstStyle/>
          <a:p>
            <a:pPr marL="0" indent="0" algn="just">
              <a:buNone/>
            </a:pPr>
            <a:r>
              <a:rPr lang="tr-TR" dirty="0" smtClean="0"/>
              <a:t>       Hazır </a:t>
            </a:r>
            <a:r>
              <a:rPr lang="tr-TR" dirty="0"/>
              <a:t>giyim sanayisinde kalıp hazırlamak için bireysel ölçü alınmadığından standart ölçü tabloları istatistiksel araştırmalarla oluşturulur, bu tablolarda ölçüler beden numaralarına göre gruplandırılır</a:t>
            </a:r>
            <a:r>
              <a:rPr lang="tr-TR" dirty="0" smtClean="0"/>
              <a:t>.</a:t>
            </a:r>
          </a:p>
          <a:p>
            <a:pPr marL="0" indent="0">
              <a:buNone/>
            </a:pPr>
            <a:endParaRPr lang="tr-TR" dirty="0"/>
          </a:p>
          <a:p>
            <a:pPr marL="0" indent="0">
              <a:buNone/>
            </a:pPr>
            <a:r>
              <a:rPr lang="tr-TR" dirty="0" smtClean="0"/>
              <a:t>       Standart ölçü tablolarında kişisel ölçü farklılıkları değil genel vücut özelliklerine dikkat edilir. Örneğin, kısa, normal, uzun boy, şişman ya da zayıf vücutlar gibi.</a:t>
            </a:r>
            <a:endParaRPr lang="tr-TR" dirty="0"/>
          </a:p>
          <a:p>
            <a:pPr marL="0" indent="0">
              <a:buNone/>
            </a:pPr>
            <a:endParaRPr lang="tr-TR" dirty="0"/>
          </a:p>
        </p:txBody>
      </p:sp>
    </p:spTree>
    <p:extLst>
      <p:ext uri="{BB962C8B-B14F-4D97-AF65-F5344CB8AC3E}">
        <p14:creationId xmlns:p14="http://schemas.microsoft.com/office/powerpoint/2010/main" val="36902482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39788" y="365125"/>
            <a:ext cx="10515600" cy="915035"/>
          </a:xfrm>
        </p:spPr>
        <p:txBody>
          <a:bodyPr/>
          <a:lstStyle/>
          <a:p>
            <a:pPr algn="ctr"/>
            <a:r>
              <a:rPr lang="tr-TR" b="1" dirty="0" smtClean="0"/>
              <a:t>Ölçü Alma</a:t>
            </a:r>
            <a:endParaRPr lang="tr-TR" b="1" dirty="0"/>
          </a:p>
        </p:txBody>
      </p:sp>
      <p:sp>
        <p:nvSpPr>
          <p:cNvPr id="3" name="Metin Yer Tutucusu 2"/>
          <p:cNvSpPr>
            <a:spLocks noGrp="1"/>
          </p:cNvSpPr>
          <p:nvPr>
            <p:ph type="body" idx="1"/>
          </p:nvPr>
        </p:nvSpPr>
        <p:spPr>
          <a:xfrm>
            <a:off x="839788" y="1681163"/>
            <a:ext cx="5157787" cy="489013"/>
          </a:xfrm>
        </p:spPr>
        <p:txBody>
          <a:bodyPr/>
          <a:lstStyle/>
          <a:p>
            <a:pPr algn="ctr"/>
            <a:r>
              <a:rPr lang="tr-TR" dirty="0" smtClean="0"/>
              <a:t>Tam Boy</a:t>
            </a:r>
            <a:endParaRPr lang="tr-TR" dirty="0"/>
          </a:p>
        </p:txBody>
      </p:sp>
      <p:pic>
        <p:nvPicPr>
          <p:cNvPr id="7" name="İçerik Yer Tutucusu 6"/>
          <p:cNvPicPr>
            <a:picLocks noGrp="1" noChangeAspect="1"/>
          </p:cNvPicPr>
          <p:nvPr>
            <p:ph sz="half" idx="2"/>
          </p:nvPr>
        </p:nvPicPr>
        <p:blipFill>
          <a:blip r:embed="rId2"/>
          <a:stretch>
            <a:fillRect/>
          </a:stretch>
        </p:blipFill>
        <p:spPr>
          <a:xfrm>
            <a:off x="2548128" y="2414016"/>
            <a:ext cx="2072640" cy="3909759"/>
          </a:xfrm>
          <a:prstGeom prst="rect">
            <a:avLst/>
          </a:prstGeom>
        </p:spPr>
      </p:pic>
      <p:sp>
        <p:nvSpPr>
          <p:cNvPr id="5" name="Metin Yer Tutucusu 4"/>
          <p:cNvSpPr>
            <a:spLocks noGrp="1"/>
          </p:cNvSpPr>
          <p:nvPr>
            <p:ph type="body" sz="quarter" idx="3"/>
          </p:nvPr>
        </p:nvSpPr>
        <p:spPr>
          <a:xfrm>
            <a:off x="6172200" y="1681163"/>
            <a:ext cx="5183188" cy="489013"/>
          </a:xfrm>
        </p:spPr>
        <p:txBody>
          <a:bodyPr/>
          <a:lstStyle/>
          <a:p>
            <a:pPr algn="ctr"/>
            <a:r>
              <a:rPr lang="tr-TR" dirty="0" smtClean="0"/>
              <a:t>Bel Çevresi</a:t>
            </a:r>
            <a:endParaRPr lang="tr-TR" dirty="0"/>
          </a:p>
        </p:txBody>
      </p:sp>
      <p:pic>
        <p:nvPicPr>
          <p:cNvPr id="8" name="İçerik Yer Tutucusu 7"/>
          <p:cNvPicPr>
            <a:picLocks noGrp="1" noChangeAspect="1"/>
          </p:cNvPicPr>
          <p:nvPr>
            <p:ph sz="quarter" idx="4"/>
          </p:nvPr>
        </p:nvPicPr>
        <p:blipFill>
          <a:blip r:embed="rId3"/>
          <a:stretch>
            <a:fillRect/>
          </a:stretch>
        </p:blipFill>
        <p:spPr>
          <a:xfrm>
            <a:off x="7808496" y="2414015"/>
            <a:ext cx="1910595" cy="3909759"/>
          </a:xfrm>
          <a:prstGeom prst="rect">
            <a:avLst/>
          </a:prstGeom>
        </p:spPr>
      </p:pic>
    </p:spTree>
    <p:extLst>
      <p:ext uri="{BB962C8B-B14F-4D97-AF65-F5344CB8AC3E}">
        <p14:creationId xmlns:p14="http://schemas.microsoft.com/office/powerpoint/2010/main" val="15821443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pPr algn="ctr"/>
            <a:r>
              <a:rPr lang="tr-TR" b="1" dirty="0" smtClean="0"/>
              <a:t>Kalça Çevresi</a:t>
            </a:r>
            <a:endParaRPr lang="tr-TR" b="1" dirty="0"/>
          </a:p>
        </p:txBody>
      </p:sp>
      <p:pic>
        <p:nvPicPr>
          <p:cNvPr id="5" name="İçerik Yer Tutucusu 4"/>
          <p:cNvPicPr>
            <a:picLocks noGrp="1" noChangeAspect="1"/>
          </p:cNvPicPr>
          <p:nvPr>
            <p:ph sz="half" idx="1"/>
          </p:nvPr>
        </p:nvPicPr>
        <p:blipFill>
          <a:blip r:embed="rId2"/>
          <a:stretch>
            <a:fillRect/>
          </a:stretch>
        </p:blipFill>
        <p:spPr>
          <a:xfrm>
            <a:off x="3194638" y="2157984"/>
            <a:ext cx="2084498" cy="3396146"/>
          </a:xfrm>
          <a:prstGeom prst="rect">
            <a:avLst/>
          </a:prstGeom>
        </p:spPr>
      </p:pic>
      <p:pic>
        <p:nvPicPr>
          <p:cNvPr id="6" name="İçerik Yer Tutucusu 5"/>
          <p:cNvPicPr>
            <a:picLocks noGrp="1" noChangeAspect="1"/>
          </p:cNvPicPr>
          <p:nvPr>
            <p:ph sz="half" idx="2"/>
          </p:nvPr>
        </p:nvPicPr>
        <p:blipFill>
          <a:blip r:embed="rId3"/>
          <a:stretch>
            <a:fillRect/>
          </a:stretch>
        </p:blipFill>
        <p:spPr>
          <a:xfrm>
            <a:off x="6729984" y="2157984"/>
            <a:ext cx="2048256" cy="3396146"/>
          </a:xfrm>
          <a:prstGeom prst="rect">
            <a:avLst/>
          </a:prstGeom>
        </p:spPr>
      </p:pic>
    </p:spTree>
    <p:extLst>
      <p:ext uri="{BB962C8B-B14F-4D97-AF65-F5344CB8AC3E}">
        <p14:creationId xmlns:p14="http://schemas.microsoft.com/office/powerpoint/2010/main" val="333997967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        Pantolon Boyu          Oturuş Yüksekliği</a:t>
            </a:r>
            <a:endParaRPr lang="tr-TR" dirty="0"/>
          </a:p>
        </p:txBody>
      </p:sp>
      <p:pic>
        <p:nvPicPr>
          <p:cNvPr id="4" name="İçerik Yer Tutucusu 3"/>
          <p:cNvPicPr>
            <a:picLocks noGrp="1" noChangeAspect="1"/>
          </p:cNvPicPr>
          <p:nvPr>
            <p:ph idx="1"/>
          </p:nvPr>
        </p:nvPicPr>
        <p:blipFill>
          <a:blip r:embed="rId2"/>
          <a:stretch>
            <a:fillRect/>
          </a:stretch>
        </p:blipFill>
        <p:spPr>
          <a:xfrm>
            <a:off x="2615406" y="2455166"/>
            <a:ext cx="1993170" cy="3421378"/>
          </a:xfrm>
          <a:prstGeom prst="rect">
            <a:avLst/>
          </a:prstGeom>
        </p:spPr>
      </p:pic>
      <p:pic>
        <p:nvPicPr>
          <p:cNvPr id="5" name="Resim 4"/>
          <p:cNvPicPr>
            <a:picLocks noChangeAspect="1"/>
          </p:cNvPicPr>
          <p:nvPr/>
        </p:nvPicPr>
        <p:blipFill>
          <a:blip r:embed="rId3"/>
          <a:stretch>
            <a:fillRect/>
          </a:stretch>
        </p:blipFill>
        <p:spPr>
          <a:xfrm>
            <a:off x="7161458" y="2455166"/>
            <a:ext cx="1982542" cy="3226306"/>
          </a:xfrm>
          <a:prstGeom prst="rect">
            <a:avLst/>
          </a:prstGeom>
        </p:spPr>
      </p:pic>
    </p:spTree>
    <p:extLst>
      <p:ext uri="{BB962C8B-B14F-4D97-AF65-F5344CB8AC3E}">
        <p14:creationId xmlns:p14="http://schemas.microsoft.com/office/powerpoint/2010/main" val="59350518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             Diz Genişliği             Bilek Genişliği</a:t>
            </a:r>
            <a:endParaRPr lang="tr-TR" dirty="0"/>
          </a:p>
        </p:txBody>
      </p:sp>
      <p:pic>
        <p:nvPicPr>
          <p:cNvPr id="4" name="İçerik Yer Tutucusu 3"/>
          <p:cNvPicPr>
            <a:picLocks noGrp="1" noChangeAspect="1"/>
          </p:cNvPicPr>
          <p:nvPr>
            <p:ph idx="1"/>
          </p:nvPr>
        </p:nvPicPr>
        <p:blipFill>
          <a:blip r:embed="rId2"/>
          <a:stretch>
            <a:fillRect/>
          </a:stretch>
        </p:blipFill>
        <p:spPr>
          <a:xfrm>
            <a:off x="2596896" y="2560320"/>
            <a:ext cx="2401823" cy="3121152"/>
          </a:xfrm>
          <a:prstGeom prst="rect">
            <a:avLst/>
          </a:prstGeom>
        </p:spPr>
      </p:pic>
      <p:pic>
        <p:nvPicPr>
          <p:cNvPr id="5" name="Resim 4"/>
          <p:cNvPicPr>
            <a:picLocks noChangeAspect="1"/>
          </p:cNvPicPr>
          <p:nvPr/>
        </p:nvPicPr>
        <p:blipFill>
          <a:blip r:embed="rId3"/>
          <a:stretch>
            <a:fillRect/>
          </a:stretch>
        </p:blipFill>
        <p:spPr>
          <a:xfrm>
            <a:off x="7266432" y="2560320"/>
            <a:ext cx="2377440" cy="3035808"/>
          </a:xfrm>
          <a:prstGeom prst="rect">
            <a:avLst/>
          </a:prstGeom>
        </p:spPr>
      </p:pic>
    </p:spTree>
    <p:extLst>
      <p:ext uri="{BB962C8B-B14F-4D97-AF65-F5344CB8AC3E}">
        <p14:creationId xmlns:p14="http://schemas.microsoft.com/office/powerpoint/2010/main" val="214070826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pPr algn="ctr"/>
            <a:r>
              <a:rPr lang="tr-TR" b="1" dirty="0" smtClean="0"/>
              <a:t>Standart Ölçü Tablosu</a:t>
            </a:r>
            <a:endParaRPr lang="tr-TR" b="1" dirty="0"/>
          </a:p>
        </p:txBody>
      </p:sp>
      <p:pic>
        <p:nvPicPr>
          <p:cNvPr id="5" name="İçerik Yer Tutucusu 4"/>
          <p:cNvPicPr>
            <a:picLocks noGrp="1" noChangeAspect="1"/>
          </p:cNvPicPr>
          <p:nvPr>
            <p:ph idx="1"/>
          </p:nvPr>
        </p:nvPicPr>
        <p:blipFill>
          <a:blip r:embed="rId2"/>
          <a:stretch>
            <a:fillRect/>
          </a:stretch>
        </p:blipFill>
        <p:spPr>
          <a:xfrm>
            <a:off x="1962912" y="2060448"/>
            <a:ext cx="8339327" cy="4011168"/>
          </a:xfrm>
          <a:prstGeom prst="rect">
            <a:avLst/>
          </a:prstGeom>
        </p:spPr>
      </p:pic>
    </p:spTree>
    <p:extLst>
      <p:ext uri="{BB962C8B-B14F-4D97-AF65-F5344CB8AC3E}">
        <p14:creationId xmlns:p14="http://schemas.microsoft.com/office/powerpoint/2010/main" val="4145228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38200" y="1840992"/>
            <a:ext cx="10515600" cy="2499360"/>
          </a:xfrm>
        </p:spPr>
        <p:txBody>
          <a:bodyPr>
            <a:normAutofit/>
          </a:bodyPr>
          <a:lstStyle/>
          <a:p>
            <a:pPr algn="ctr"/>
            <a:r>
              <a:rPr lang="tr-TR" sz="6000" b="1" dirty="0" smtClean="0">
                <a:latin typeface="+mn-lt"/>
              </a:rPr>
              <a:t>Kalıp Hazırlama Yöntemleri</a:t>
            </a:r>
            <a:endParaRPr lang="tr-TR" sz="6000" b="1" dirty="0">
              <a:latin typeface="+mn-lt"/>
            </a:endParaRPr>
          </a:p>
        </p:txBody>
      </p:sp>
    </p:spTree>
    <p:extLst>
      <p:ext uri="{BB962C8B-B14F-4D97-AF65-F5344CB8AC3E}">
        <p14:creationId xmlns:p14="http://schemas.microsoft.com/office/powerpoint/2010/main" val="257573367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pl-PL" b="1" dirty="0"/>
              <a:t>Biçki Sistemi ile Kalıp Hazırlama</a:t>
            </a:r>
            <a:endParaRPr lang="tr-TR" b="1" dirty="0"/>
          </a:p>
        </p:txBody>
      </p:sp>
      <p:pic>
        <p:nvPicPr>
          <p:cNvPr id="5" name="İçerik Yer Tutucusu 4"/>
          <p:cNvPicPr>
            <a:picLocks noGrp="1" noChangeAspect="1"/>
          </p:cNvPicPr>
          <p:nvPr>
            <p:ph sz="half" idx="1"/>
          </p:nvPr>
        </p:nvPicPr>
        <p:blipFill>
          <a:blip r:embed="rId2"/>
          <a:stretch>
            <a:fillRect/>
          </a:stretch>
        </p:blipFill>
        <p:spPr>
          <a:xfrm>
            <a:off x="838200" y="2317131"/>
            <a:ext cx="2795015" cy="3859832"/>
          </a:xfrm>
          <a:prstGeom prst="rect">
            <a:avLst/>
          </a:prstGeom>
        </p:spPr>
      </p:pic>
      <p:sp>
        <p:nvSpPr>
          <p:cNvPr id="4" name="İçerik Yer Tutucusu 3"/>
          <p:cNvSpPr>
            <a:spLocks noGrp="1"/>
          </p:cNvSpPr>
          <p:nvPr>
            <p:ph sz="half" idx="2"/>
          </p:nvPr>
        </p:nvSpPr>
        <p:spPr>
          <a:xfrm>
            <a:off x="4108704" y="1825625"/>
            <a:ext cx="7510272" cy="4351338"/>
          </a:xfrm>
        </p:spPr>
        <p:txBody>
          <a:bodyPr/>
          <a:lstStyle/>
          <a:p>
            <a:pPr algn="just"/>
            <a:r>
              <a:rPr lang="tr-TR" dirty="0"/>
              <a:t> Bir giysisinin yapılmasında gerekli olan kalıpların vücut ölçülerine göre çeşitli biçki teknikleri ile çizilmesidir.</a:t>
            </a:r>
          </a:p>
          <a:p>
            <a:endParaRPr lang="tr-TR" dirty="0"/>
          </a:p>
          <a:p>
            <a:pPr algn="just"/>
            <a:r>
              <a:rPr lang="tr-TR" dirty="0"/>
              <a:t>      Günümüzde çok çeşitli biçki sistemleri kullanılmaktadır. Bunların ortak özelliği, standart ölçü tablosu ve hesaplama formülleri ile çalışılmasıdır. Bu sistemlerin kendilerine özgü kuralları ile standart çizimler oluşturulmaktadır. </a:t>
            </a:r>
          </a:p>
        </p:txBody>
      </p:sp>
    </p:spTree>
    <p:extLst>
      <p:ext uri="{BB962C8B-B14F-4D97-AF65-F5344CB8AC3E}">
        <p14:creationId xmlns:p14="http://schemas.microsoft.com/office/powerpoint/2010/main" val="399986817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dirty="0" smtClean="0"/>
              <a:t>Bilgisayar Destekli Kalıp Hazırlama </a:t>
            </a:r>
            <a:endParaRPr lang="tr-TR" b="1" dirty="0"/>
          </a:p>
        </p:txBody>
      </p:sp>
      <p:pic>
        <p:nvPicPr>
          <p:cNvPr id="5" name="İçerik Yer Tutucusu 4"/>
          <p:cNvPicPr>
            <a:picLocks noGrp="1" noChangeAspect="1"/>
          </p:cNvPicPr>
          <p:nvPr>
            <p:ph sz="half" idx="1"/>
          </p:nvPr>
        </p:nvPicPr>
        <p:blipFill>
          <a:blip r:embed="rId2"/>
          <a:stretch>
            <a:fillRect/>
          </a:stretch>
        </p:blipFill>
        <p:spPr>
          <a:xfrm>
            <a:off x="1072896" y="2528072"/>
            <a:ext cx="3213822" cy="2446264"/>
          </a:xfrm>
          <a:prstGeom prst="rect">
            <a:avLst/>
          </a:prstGeom>
        </p:spPr>
      </p:pic>
      <p:sp>
        <p:nvSpPr>
          <p:cNvPr id="4" name="İçerik Yer Tutucusu 3"/>
          <p:cNvSpPr>
            <a:spLocks noGrp="1"/>
          </p:cNvSpPr>
          <p:nvPr>
            <p:ph sz="half" idx="2"/>
          </p:nvPr>
        </p:nvSpPr>
        <p:spPr>
          <a:xfrm>
            <a:off x="4840224" y="2353055"/>
            <a:ext cx="6513576" cy="3121153"/>
          </a:xfrm>
        </p:spPr>
        <p:txBody>
          <a:bodyPr/>
          <a:lstStyle/>
          <a:p>
            <a:pPr marL="0" indent="0" algn="just">
              <a:buNone/>
            </a:pPr>
            <a:r>
              <a:rPr lang="tr-TR" dirty="0" smtClean="0"/>
              <a:t>        Modern teknoloji sayesinde hazır giyim endüstrisinde bilgisayarla kalıp elde etmek mümkündür. Değişik bilgisayar programları ile kısa sürede model tasarımı, kalıp elde etmek ve serileştirme gibi işlemler yapılabilmektedir.</a:t>
            </a:r>
            <a:endParaRPr lang="tr-TR" dirty="0"/>
          </a:p>
        </p:txBody>
      </p:sp>
    </p:spTree>
    <p:extLst>
      <p:ext uri="{BB962C8B-B14F-4D97-AF65-F5344CB8AC3E}">
        <p14:creationId xmlns:p14="http://schemas.microsoft.com/office/powerpoint/2010/main" val="236820312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dirty="0" smtClean="0"/>
              <a:t>Model paftalarından Kalıp Hazırlama</a:t>
            </a:r>
            <a:endParaRPr lang="tr-TR" b="1" dirty="0"/>
          </a:p>
        </p:txBody>
      </p:sp>
      <p:pic>
        <p:nvPicPr>
          <p:cNvPr id="5" name="İçerik Yer Tutucusu 4"/>
          <p:cNvPicPr>
            <a:picLocks noGrp="1" noChangeAspect="1"/>
          </p:cNvPicPr>
          <p:nvPr>
            <p:ph sz="half" idx="1"/>
          </p:nvPr>
        </p:nvPicPr>
        <p:blipFill>
          <a:blip r:embed="rId2"/>
          <a:stretch>
            <a:fillRect/>
          </a:stretch>
        </p:blipFill>
        <p:spPr>
          <a:xfrm>
            <a:off x="731521" y="2584704"/>
            <a:ext cx="2877312" cy="2584704"/>
          </a:xfrm>
          <a:prstGeom prst="rect">
            <a:avLst/>
          </a:prstGeom>
        </p:spPr>
      </p:pic>
      <p:sp>
        <p:nvSpPr>
          <p:cNvPr id="4" name="İçerik Yer Tutucusu 3"/>
          <p:cNvSpPr>
            <a:spLocks noGrp="1"/>
          </p:cNvSpPr>
          <p:nvPr>
            <p:ph sz="half" idx="2"/>
          </p:nvPr>
        </p:nvSpPr>
        <p:spPr>
          <a:xfrm>
            <a:off x="4230624" y="2340864"/>
            <a:ext cx="7123176" cy="3072384"/>
          </a:xfrm>
        </p:spPr>
        <p:txBody>
          <a:bodyPr/>
          <a:lstStyle/>
          <a:p>
            <a:pPr marL="0" indent="0" algn="just">
              <a:buNone/>
            </a:pPr>
            <a:r>
              <a:rPr lang="tr-TR" dirty="0" smtClean="0"/>
              <a:t>     Çeşitli model paftaları yardımı ile de model uygulanmış kalıp elde etmek mümkündür. Günümüzde yerli ve yabancı basımlı modeller çeşitli beden ölçülerine uygun giysilerin kalıplarını vermektedirler. Model anahtarlarından kalıp numara, çizgi ve renk öğrenilerek hazır kalıplar elde edilir.</a:t>
            </a:r>
            <a:endParaRPr lang="tr-TR" dirty="0"/>
          </a:p>
        </p:txBody>
      </p:sp>
    </p:spTree>
    <p:extLst>
      <p:ext uri="{BB962C8B-B14F-4D97-AF65-F5344CB8AC3E}">
        <p14:creationId xmlns:p14="http://schemas.microsoft.com/office/powerpoint/2010/main" val="121300705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dirty="0" smtClean="0"/>
              <a:t>Hazır Giysi Üzerinden Kalıp Hazırlama</a:t>
            </a:r>
            <a:endParaRPr lang="tr-TR" b="1" dirty="0"/>
          </a:p>
        </p:txBody>
      </p:sp>
      <p:pic>
        <p:nvPicPr>
          <p:cNvPr id="5" name="İçerik Yer Tutucusu 4"/>
          <p:cNvPicPr>
            <a:picLocks noGrp="1" noChangeAspect="1"/>
          </p:cNvPicPr>
          <p:nvPr>
            <p:ph sz="half" idx="1"/>
          </p:nvPr>
        </p:nvPicPr>
        <p:blipFill>
          <a:blip r:embed="rId2"/>
          <a:stretch>
            <a:fillRect/>
          </a:stretch>
        </p:blipFill>
        <p:spPr>
          <a:xfrm>
            <a:off x="1182625" y="2727230"/>
            <a:ext cx="3157728" cy="2548128"/>
          </a:xfrm>
          <a:prstGeom prst="rect">
            <a:avLst/>
          </a:prstGeom>
        </p:spPr>
      </p:pic>
      <p:sp>
        <p:nvSpPr>
          <p:cNvPr id="4" name="İçerik Yer Tutucusu 3"/>
          <p:cNvSpPr>
            <a:spLocks noGrp="1"/>
          </p:cNvSpPr>
          <p:nvPr>
            <p:ph sz="half" idx="2"/>
          </p:nvPr>
        </p:nvSpPr>
        <p:spPr>
          <a:xfrm>
            <a:off x="4803648" y="2926080"/>
            <a:ext cx="6550152" cy="1694688"/>
          </a:xfrm>
        </p:spPr>
        <p:txBody>
          <a:bodyPr/>
          <a:lstStyle/>
          <a:p>
            <a:pPr marL="0" indent="0" algn="just">
              <a:buNone/>
            </a:pPr>
            <a:r>
              <a:rPr lang="tr-TR" dirty="0" smtClean="0"/>
              <a:t>      Elde bulunan giysi parçalarının kağıt üzerine çizilerek kalıpların hazırlanmasıdır.</a:t>
            </a:r>
            <a:endParaRPr lang="tr-TR" dirty="0"/>
          </a:p>
        </p:txBody>
      </p:sp>
    </p:spTree>
    <p:extLst>
      <p:ext uri="{BB962C8B-B14F-4D97-AF65-F5344CB8AC3E}">
        <p14:creationId xmlns:p14="http://schemas.microsoft.com/office/powerpoint/2010/main" val="119204116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dirty="0" smtClean="0"/>
              <a:t>Drapaj Yöntemi ile Kalıp Hazırlama</a:t>
            </a:r>
            <a:endParaRPr lang="tr-TR" b="1" dirty="0"/>
          </a:p>
        </p:txBody>
      </p:sp>
      <p:pic>
        <p:nvPicPr>
          <p:cNvPr id="5" name="İçerik Yer Tutucusu 4"/>
          <p:cNvPicPr>
            <a:picLocks noGrp="1" noChangeAspect="1"/>
          </p:cNvPicPr>
          <p:nvPr>
            <p:ph sz="half" idx="1"/>
          </p:nvPr>
        </p:nvPicPr>
        <p:blipFill>
          <a:blip r:embed="rId2"/>
          <a:stretch>
            <a:fillRect/>
          </a:stretch>
        </p:blipFill>
        <p:spPr>
          <a:xfrm>
            <a:off x="1071096" y="2271944"/>
            <a:ext cx="4244616" cy="3458700"/>
          </a:xfrm>
          <a:prstGeom prst="rect">
            <a:avLst/>
          </a:prstGeom>
        </p:spPr>
      </p:pic>
      <p:sp>
        <p:nvSpPr>
          <p:cNvPr id="4" name="İçerik Yer Tutucusu 3"/>
          <p:cNvSpPr>
            <a:spLocks noGrp="1"/>
          </p:cNvSpPr>
          <p:nvPr>
            <p:ph sz="half" idx="2"/>
          </p:nvPr>
        </p:nvSpPr>
        <p:spPr>
          <a:xfrm>
            <a:off x="5635752" y="2401823"/>
            <a:ext cx="5718048" cy="3157729"/>
          </a:xfrm>
        </p:spPr>
        <p:txBody>
          <a:bodyPr/>
          <a:lstStyle/>
          <a:p>
            <a:pPr marL="0" indent="0" algn="just">
              <a:buNone/>
            </a:pPr>
            <a:r>
              <a:rPr lang="tr-TR" dirty="0" smtClean="0"/>
              <a:t>      İnsan bedeni veya cansız manken üzerinde değişik model özelliği taşıyan, fazla kesikli, asimetrik, drapeli modelleri uygulayabilmek için kullanılan bir kalıp elde etme tekniğidir.</a:t>
            </a:r>
          </a:p>
        </p:txBody>
      </p:sp>
    </p:spTree>
    <p:extLst>
      <p:ext uri="{BB962C8B-B14F-4D97-AF65-F5344CB8AC3E}">
        <p14:creationId xmlns:p14="http://schemas.microsoft.com/office/powerpoint/2010/main" val="340764686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38200" y="365125"/>
            <a:ext cx="10515600" cy="4865243"/>
          </a:xfrm>
        </p:spPr>
        <p:txBody>
          <a:bodyPr>
            <a:normAutofit/>
          </a:bodyPr>
          <a:lstStyle/>
          <a:p>
            <a:pPr algn="ctr"/>
            <a:r>
              <a:rPr lang="tr-TR" sz="6000" b="1" dirty="0" smtClean="0">
                <a:latin typeface="+mn-lt"/>
              </a:rPr>
              <a:t>Kalıp Çıkarmak İçin Gerekli Malzemeler</a:t>
            </a:r>
            <a:endParaRPr lang="tr-TR" sz="6000" b="1" dirty="0">
              <a:latin typeface="+mn-lt"/>
            </a:endParaRPr>
          </a:p>
        </p:txBody>
      </p:sp>
    </p:spTree>
    <p:extLst>
      <p:ext uri="{BB962C8B-B14F-4D97-AF65-F5344CB8AC3E}">
        <p14:creationId xmlns:p14="http://schemas.microsoft.com/office/powerpoint/2010/main" val="151579379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p:cNvPicPr>
            <a:picLocks noChangeAspect="1"/>
          </p:cNvPicPr>
          <p:nvPr/>
        </p:nvPicPr>
        <p:blipFill>
          <a:blip r:embed="rId2"/>
          <a:stretch>
            <a:fillRect/>
          </a:stretch>
        </p:blipFill>
        <p:spPr>
          <a:xfrm>
            <a:off x="583600" y="597618"/>
            <a:ext cx="1661344" cy="1493100"/>
          </a:xfrm>
          <a:prstGeom prst="rect">
            <a:avLst/>
          </a:prstGeom>
        </p:spPr>
      </p:pic>
      <p:pic>
        <p:nvPicPr>
          <p:cNvPr id="3" name="Resim 2"/>
          <p:cNvPicPr>
            <a:picLocks noChangeAspect="1"/>
          </p:cNvPicPr>
          <p:nvPr/>
        </p:nvPicPr>
        <p:blipFill>
          <a:blip r:embed="rId3"/>
          <a:stretch>
            <a:fillRect/>
          </a:stretch>
        </p:blipFill>
        <p:spPr>
          <a:xfrm>
            <a:off x="1808307" y="1784685"/>
            <a:ext cx="1512844" cy="1048950"/>
          </a:xfrm>
          <a:prstGeom prst="rect">
            <a:avLst/>
          </a:prstGeom>
        </p:spPr>
      </p:pic>
      <p:pic>
        <p:nvPicPr>
          <p:cNvPr id="4" name="Resim 3"/>
          <p:cNvPicPr>
            <a:picLocks noChangeAspect="1"/>
          </p:cNvPicPr>
          <p:nvPr/>
        </p:nvPicPr>
        <p:blipFill>
          <a:blip r:embed="rId4"/>
          <a:stretch>
            <a:fillRect/>
          </a:stretch>
        </p:blipFill>
        <p:spPr>
          <a:xfrm>
            <a:off x="3677431" y="1705939"/>
            <a:ext cx="3851719" cy="1985589"/>
          </a:xfrm>
          <a:prstGeom prst="rect">
            <a:avLst/>
          </a:prstGeom>
        </p:spPr>
      </p:pic>
      <p:pic>
        <p:nvPicPr>
          <p:cNvPr id="5" name="Resim 4"/>
          <p:cNvPicPr>
            <a:picLocks noChangeAspect="1"/>
          </p:cNvPicPr>
          <p:nvPr/>
        </p:nvPicPr>
        <p:blipFill>
          <a:blip r:embed="rId5"/>
          <a:stretch>
            <a:fillRect/>
          </a:stretch>
        </p:blipFill>
        <p:spPr>
          <a:xfrm>
            <a:off x="1700251" y="4539936"/>
            <a:ext cx="2041875" cy="1663200"/>
          </a:xfrm>
          <a:prstGeom prst="rect">
            <a:avLst/>
          </a:prstGeom>
        </p:spPr>
      </p:pic>
      <p:pic>
        <p:nvPicPr>
          <p:cNvPr id="6" name="Resim 5"/>
          <p:cNvPicPr>
            <a:picLocks noChangeAspect="1"/>
          </p:cNvPicPr>
          <p:nvPr/>
        </p:nvPicPr>
        <p:blipFill>
          <a:blip r:embed="rId6"/>
          <a:stretch>
            <a:fillRect/>
          </a:stretch>
        </p:blipFill>
        <p:spPr>
          <a:xfrm>
            <a:off x="8219883" y="745200"/>
            <a:ext cx="1726313" cy="1634850"/>
          </a:xfrm>
          <a:prstGeom prst="rect">
            <a:avLst/>
          </a:prstGeom>
        </p:spPr>
      </p:pic>
      <p:pic>
        <p:nvPicPr>
          <p:cNvPr id="7" name="Resim 6"/>
          <p:cNvPicPr>
            <a:picLocks noChangeAspect="1"/>
          </p:cNvPicPr>
          <p:nvPr/>
        </p:nvPicPr>
        <p:blipFill>
          <a:blip r:embed="rId7"/>
          <a:stretch>
            <a:fillRect/>
          </a:stretch>
        </p:blipFill>
        <p:spPr>
          <a:xfrm>
            <a:off x="9467754" y="2698733"/>
            <a:ext cx="1317938" cy="1861650"/>
          </a:xfrm>
          <a:prstGeom prst="rect">
            <a:avLst/>
          </a:prstGeom>
        </p:spPr>
      </p:pic>
      <p:pic>
        <p:nvPicPr>
          <p:cNvPr id="8" name="Resim 7"/>
          <p:cNvPicPr>
            <a:picLocks noChangeAspect="1"/>
          </p:cNvPicPr>
          <p:nvPr/>
        </p:nvPicPr>
        <p:blipFill>
          <a:blip r:embed="rId8"/>
          <a:stretch>
            <a:fillRect/>
          </a:stretch>
        </p:blipFill>
        <p:spPr>
          <a:xfrm>
            <a:off x="5465026" y="4146927"/>
            <a:ext cx="1893375" cy="1880550"/>
          </a:xfrm>
          <a:prstGeom prst="rect">
            <a:avLst/>
          </a:prstGeom>
        </p:spPr>
      </p:pic>
      <p:pic>
        <p:nvPicPr>
          <p:cNvPr id="9" name="Resim 8"/>
          <p:cNvPicPr>
            <a:picLocks noChangeAspect="1"/>
          </p:cNvPicPr>
          <p:nvPr/>
        </p:nvPicPr>
        <p:blipFill>
          <a:blip r:embed="rId9"/>
          <a:stretch>
            <a:fillRect/>
          </a:stretch>
        </p:blipFill>
        <p:spPr>
          <a:xfrm>
            <a:off x="7955119" y="4443636"/>
            <a:ext cx="1670625" cy="1398600"/>
          </a:xfrm>
          <a:prstGeom prst="rect">
            <a:avLst/>
          </a:prstGeom>
        </p:spPr>
      </p:pic>
      <p:pic>
        <p:nvPicPr>
          <p:cNvPr id="10" name="Resim 9"/>
          <p:cNvPicPr>
            <a:picLocks noChangeAspect="1"/>
          </p:cNvPicPr>
          <p:nvPr/>
        </p:nvPicPr>
        <p:blipFill>
          <a:blip r:embed="rId10"/>
          <a:stretch>
            <a:fillRect/>
          </a:stretch>
        </p:blipFill>
        <p:spPr>
          <a:xfrm>
            <a:off x="10070706" y="847845"/>
            <a:ext cx="1382906" cy="1578150"/>
          </a:xfrm>
          <a:prstGeom prst="rect">
            <a:avLst/>
          </a:prstGeom>
        </p:spPr>
      </p:pic>
      <p:pic>
        <p:nvPicPr>
          <p:cNvPr id="11" name="Resim 10"/>
          <p:cNvPicPr>
            <a:picLocks noChangeAspect="1"/>
          </p:cNvPicPr>
          <p:nvPr/>
        </p:nvPicPr>
        <p:blipFill>
          <a:blip r:embed="rId11"/>
          <a:stretch>
            <a:fillRect/>
          </a:stretch>
        </p:blipFill>
        <p:spPr>
          <a:xfrm>
            <a:off x="3677431" y="4772805"/>
            <a:ext cx="1587094" cy="1455300"/>
          </a:xfrm>
          <a:prstGeom prst="rect">
            <a:avLst/>
          </a:prstGeom>
        </p:spPr>
      </p:pic>
      <p:pic>
        <p:nvPicPr>
          <p:cNvPr id="12" name="Resim 11"/>
          <p:cNvPicPr>
            <a:picLocks noChangeAspect="1"/>
          </p:cNvPicPr>
          <p:nvPr/>
        </p:nvPicPr>
        <p:blipFill>
          <a:blip r:embed="rId12"/>
          <a:stretch>
            <a:fillRect/>
          </a:stretch>
        </p:blipFill>
        <p:spPr>
          <a:xfrm>
            <a:off x="2965639" y="181620"/>
            <a:ext cx="1429313" cy="1455300"/>
          </a:xfrm>
          <a:prstGeom prst="rect">
            <a:avLst/>
          </a:prstGeom>
        </p:spPr>
      </p:pic>
      <p:pic>
        <p:nvPicPr>
          <p:cNvPr id="13" name="Resim 12"/>
          <p:cNvPicPr>
            <a:picLocks noChangeAspect="1"/>
          </p:cNvPicPr>
          <p:nvPr/>
        </p:nvPicPr>
        <p:blipFill>
          <a:blip r:embed="rId13"/>
          <a:stretch>
            <a:fillRect/>
          </a:stretch>
        </p:blipFill>
        <p:spPr>
          <a:xfrm>
            <a:off x="6091975" y="202100"/>
            <a:ext cx="1614938" cy="1067850"/>
          </a:xfrm>
          <a:prstGeom prst="rect">
            <a:avLst/>
          </a:prstGeom>
        </p:spPr>
      </p:pic>
      <p:pic>
        <p:nvPicPr>
          <p:cNvPr id="14" name="Resim 13"/>
          <p:cNvPicPr>
            <a:picLocks noChangeAspect="1"/>
          </p:cNvPicPr>
          <p:nvPr/>
        </p:nvPicPr>
        <p:blipFill>
          <a:blip r:embed="rId14"/>
          <a:stretch>
            <a:fillRect/>
          </a:stretch>
        </p:blipFill>
        <p:spPr>
          <a:xfrm>
            <a:off x="10287481" y="2380050"/>
            <a:ext cx="1735594" cy="1464750"/>
          </a:xfrm>
          <a:prstGeom prst="rect">
            <a:avLst/>
          </a:prstGeom>
        </p:spPr>
      </p:pic>
      <p:pic>
        <p:nvPicPr>
          <p:cNvPr id="15" name="Resim 14"/>
          <p:cNvPicPr>
            <a:picLocks noChangeAspect="1"/>
          </p:cNvPicPr>
          <p:nvPr/>
        </p:nvPicPr>
        <p:blipFill>
          <a:blip r:embed="rId15"/>
          <a:stretch>
            <a:fillRect/>
          </a:stretch>
        </p:blipFill>
        <p:spPr>
          <a:xfrm>
            <a:off x="8106548" y="2972418"/>
            <a:ext cx="1614938" cy="878850"/>
          </a:xfrm>
          <a:prstGeom prst="rect">
            <a:avLst/>
          </a:prstGeom>
        </p:spPr>
      </p:pic>
      <p:pic>
        <p:nvPicPr>
          <p:cNvPr id="16" name="Resim 15"/>
          <p:cNvPicPr>
            <a:picLocks noChangeAspect="1"/>
          </p:cNvPicPr>
          <p:nvPr/>
        </p:nvPicPr>
        <p:blipFill>
          <a:blip r:embed="rId16"/>
          <a:stretch>
            <a:fillRect/>
          </a:stretch>
        </p:blipFill>
        <p:spPr>
          <a:xfrm>
            <a:off x="296320" y="3682043"/>
            <a:ext cx="1553692" cy="1059376"/>
          </a:xfrm>
          <a:prstGeom prst="rect">
            <a:avLst/>
          </a:prstGeom>
        </p:spPr>
      </p:pic>
      <p:pic>
        <p:nvPicPr>
          <p:cNvPr id="17" name="Resim 16"/>
          <p:cNvPicPr>
            <a:picLocks noChangeAspect="1"/>
          </p:cNvPicPr>
          <p:nvPr/>
        </p:nvPicPr>
        <p:blipFill>
          <a:blip r:embed="rId17"/>
          <a:stretch>
            <a:fillRect/>
          </a:stretch>
        </p:blipFill>
        <p:spPr>
          <a:xfrm>
            <a:off x="617432" y="4687701"/>
            <a:ext cx="1345781" cy="1530900"/>
          </a:xfrm>
          <a:prstGeom prst="rect">
            <a:avLst/>
          </a:prstGeom>
        </p:spPr>
      </p:pic>
      <p:pic>
        <p:nvPicPr>
          <p:cNvPr id="18" name="Resim 17"/>
          <p:cNvPicPr>
            <a:picLocks noChangeAspect="1"/>
          </p:cNvPicPr>
          <p:nvPr/>
        </p:nvPicPr>
        <p:blipFill>
          <a:blip r:embed="rId18"/>
          <a:stretch>
            <a:fillRect/>
          </a:stretch>
        </p:blipFill>
        <p:spPr>
          <a:xfrm>
            <a:off x="277621" y="2041752"/>
            <a:ext cx="1596375" cy="1701000"/>
          </a:xfrm>
          <a:prstGeom prst="rect">
            <a:avLst/>
          </a:prstGeom>
        </p:spPr>
      </p:pic>
      <p:pic>
        <p:nvPicPr>
          <p:cNvPr id="19" name="Resim 18"/>
          <p:cNvPicPr>
            <a:picLocks noChangeAspect="1"/>
          </p:cNvPicPr>
          <p:nvPr/>
        </p:nvPicPr>
        <p:blipFill>
          <a:blip r:embed="rId19"/>
          <a:stretch>
            <a:fillRect/>
          </a:stretch>
        </p:blipFill>
        <p:spPr>
          <a:xfrm>
            <a:off x="10243822" y="4432551"/>
            <a:ext cx="1791281" cy="1748250"/>
          </a:xfrm>
          <a:prstGeom prst="rect">
            <a:avLst/>
          </a:prstGeom>
        </p:spPr>
      </p:pic>
      <p:pic>
        <p:nvPicPr>
          <p:cNvPr id="20" name="Resim 19"/>
          <p:cNvPicPr>
            <a:picLocks noChangeAspect="1"/>
          </p:cNvPicPr>
          <p:nvPr/>
        </p:nvPicPr>
        <p:blipFill>
          <a:blip r:embed="rId20"/>
          <a:stretch>
            <a:fillRect/>
          </a:stretch>
        </p:blipFill>
        <p:spPr>
          <a:xfrm>
            <a:off x="1887489" y="2926419"/>
            <a:ext cx="1744875" cy="1559250"/>
          </a:xfrm>
          <a:prstGeom prst="rect">
            <a:avLst/>
          </a:prstGeom>
        </p:spPr>
      </p:pic>
      <p:pic>
        <p:nvPicPr>
          <p:cNvPr id="21" name="Resim 20"/>
          <p:cNvPicPr>
            <a:picLocks noChangeAspect="1"/>
          </p:cNvPicPr>
          <p:nvPr/>
        </p:nvPicPr>
        <p:blipFill>
          <a:blip r:embed="rId21"/>
          <a:stretch>
            <a:fillRect/>
          </a:stretch>
        </p:blipFill>
        <p:spPr>
          <a:xfrm>
            <a:off x="4207742" y="3926044"/>
            <a:ext cx="1234406" cy="1181250"/>
          </a:xfrm>
          <a:prstGeom prst="rect">
            <a:avLst/>
          </a:prstGeom>
        </p:spPr>
      </p:pic>
      <p:pic>
        <p:nvPicPr>
          <p:cNvPr id="22" name="Resim 21"/>
          <p:cNvPicPr>
            <a:picLocks noChangeAspect="1"/>
          </p:cNvPicPr>
          <p:nvPr/>
        </p:nvPicPr>
        <p:blipFill>
          <a:blip r:embed="rId22"/>
          <a:stretch>
            <a:fillRect/>
          </a:stretch>
        </p:blipFill>
        <p:spPr>
          <a:xfrm>
            <a:off x="4394952" y="211332"/>
            <a:ext cx="1726313" cy="1398600"/>
          </a:xfrm>
          <a:prstGeom prst="rect">
            <a:avLst/>
          </a:prstGeom>
        </p:spPr>
      </p:pic>
    </p:spTree>
    <p:extLst>
      <p:ext uri="{BB962C8B-B14F-4D97-AF65-F5344CB8AC3E}">
        <p14:creationId xmlns:p14="http://schemas.microsoft.com/office/powerpoint/2010/main" val="391918577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4294967295"/>
          </p:nvPr>
        </p:nvSpPr>
        <p:spPr>
          <a:xfrm>
            <a:off x="865632" y="621792"/>
            <a:ext cx="10515600" cy="5664899"/>
          </a:xfrm>
        </p:spPr>
        <p:txBody>
          <a:bodyPr>
            <a:normAutofit/>
          </a:bodyPr>
          <a:lstStyle/>
          <a:p>
            <a:r>
              <a:rPr lang="tr-TR" b="1" dirty="0" smtClean="0"/>
              <a:t>Mezura : </a:t>
            </a:r>
            <a:r>
              <a:rPr lang="tr-TR" dirty="0" smtClean="0"/>
              <a:t>Beden ölçülerini almak için kullanılır. Esnekliği kavisli hatlarında ölçülebilmesine imkan tanır.</a:t>
            </a:r>
          </a:p>
          <a:p>
            <a:endParaRPr lang="tr-TR" dirty="0" smtClean="0"/>
          </a:p>
          <a:p>
            <a:r>
              <a:rPr lang="tr-TR" b="1" dirty="0" smtClean="0"/>
              <a:t>Aristo :</a:t>
            </a:r>
            <a:r>
              <a:rPr lang="tr-TR" dirty="0" smtClean="0"/>
              <a:t> </a:t>
            </a:r>
            <a:r>
              <a:rPr lang="tr-TR" dirty="0"/>
              <a:t>Açıların ölçülmesinde kullanılan özel bir gönye türüdür. Aristo cetveli, belirli </a:t>
            </a:r>
            <a:r>
              <a:rPr lang="tr-TR" dirty="0" smtClean="0"/>
              <a:t>aralıkta paralel </a:t>
            </a:r>
            <a:r>
              <a:rPr lang="tr-TR" dirty="0"/>
              <a:t>çizgilerin çizilmesinde de </a:t>
            </a:r>
            <a:r>
              <a:rPr lang="tr-TR" dirty="0" smtClean="0"/>
              <a:t>kullanılır.</a:t>
            </a:r>
          </a:p>
          <a:p>
            <a:endParaRPr lang="tr-TR" dirty="0" smtClean="0"/>
          </a:p>
          <a:p>
            <a:pPr algn="just"/>
            <a:r>
              <a:rPr lang="tr-TR" b="1" dirty="0"/>
              <a:t>Pistole</a:t>
            </a:r>
            <a:r>
              <a:rPr lang="tr-TR" dirty="0"/>
              <a:t> </a:t>
            </a:r>
            <a:r>
              <a:rPr lang="tr-TR" dirty="0" smtClean="0"/>
              <a:t>: Eğri </a:t>
            </a:r>
            <a:r>
              <a:rPr lang="tr-TR" dirty="0"/>
              <a:t>cetveller aynı doğrultuda veya aynı yay üzerinde olmayan ikiden fazla </a:t>
            </a:r>
            <a:r>
              <a:rPr lang="tr-TR" dirty="0" smtClean="0"/>
              <a:t>noktanın birleştirilmesinde </a:t>
            </a:r>
            <a:r>
              <a:rPr lang="tr-TR" dirty="0"/>
              <a:t>kullanılır. </a:t>
            </a:r>
            <a:endParaRPr lang="tr-TR" dirty="0" smtClean="0"/>
          </a:p>
          <a:p>
            <a:endParaRPr lang="tr-TR" dirty="0" smtClean="0"/>
          </a:p>
          <a:p>
            <a:r>
              <a:rPr lang="tr-TR" b="1" dirty="0" smtClean="0"/>
              <a:t>Çıt Makası : </a:t>
            </a:r>
            <a:r>
              <a:rPr lang="tr-TR" dirty="0" smtClean="0"/>
              <a:t>Bu alet kalıpların kenar kısımlarını, her bir denge noktası için kare şeklinde parçalar çıkarmak için kullanılır.</a:t>
            </a:r>
          </a:p>
          <a:p>
            <a:endParaRPr lang="tr-TR" dirty="0"/>
          </a:p>
        </p:txBody>
      </p:sp>
    </p:spTree>
    <p:extLst>
      <p:ext uri="{BB962C8B-B14F-4D97-AF65-F5344CB8AC3E}">
        <p14:creationId xmlns:p14="http://schemas.microsoft.com/office/powerpoint/2010/main" val="417420466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4294967295"/>
          </p:nvPr>
        </p:nvSpPr>
        <p:spPr>
          <a:xfrm>
            <a:off x="792480" y="390144"/>
            <a:ext cx="10704576" cy="5799011"/>
          </a:xfrm>
        </p:spPr>
        <p:txBody>
          <a:bodyPr>
            <a:normAutofit fontScale="92500" lnSpcReduction="10000"/>
          </a:bodyPr>
          <a:lstStyle/>
          <a:p>
            <a:pPr algn="just"/>
            <a:r>
              <a:rPr lang="tr-TR" b="1" dirty="0"/>
              <a:t>Toplu İğne :</a:t>
            </a:r>
            <a:r>
              <a:rPr lang="tr-TR" dirty="0"/>
              <a:t> Kağıt veya kumaş parçalarını geçici olarak birbirlerine tutturmak için </a:t>
            </a:r>
            <a:r>
              <a:rPr lang="tr-TR" dirty="0" smtClean="0"/>
              <a:t>kullanılır.</a:t>
            </a:r>
          </a:p>
          <a:p>
            <a:pPr algn="just"/>
            <a:endParaRPr lang="tr-TR" dirty="0" smtClean="0"/>
          </a:p>
          <a:p>
            <a:pPr algn="just"/>
            <a:r>
              <a:rPr lang="tr-TR" b="1" dirty="0" smtClean="0"/>
              <a:t>Sabun veya Çizgi Taşı : </a:t>
            </a:r>
            <a:r>
              <a:rPr lang="tr-TR" dirty="0" smtClean="0"/>
              <a:t>Kalıbın kumaşa aktarılmasında ve işaret almada kullanılır. </a:t>
            </a:r>
          </a:p>
          <a:p>
            <a:pPr algn="just"/>
            <a:endParaRPr lang="tr-TR" dirty="0" smtClean="0"/>
          </a:p>
          <a:p>
            <a:pPr algn="just"/>
            <a:r>
              <a:rPr lang="tr-TR" b="1" dirty="0" smtClean="0"/>
              <a:t>Makas :</a:t>
            </a:r>
            <a:r>
              <a:rPr lang="tr-TR" dirty="0" smtClean="0"/>
              <a:t> Kağıt veya kumaş kesmek için kullanılır.</a:t>
            </a:r>
          </a:p>
          <a:p>
            <a:pPr algn="just"/>
            <a:endParaRPr lang="tr-TR" dirty="0" smtClean="0"/>
          </a:p>
          <a:p>
            <a:pPr algn="just"/>
            <a:r>
              <a:rPr lang="tr-TR" b="1" dirty="0" smtClean="0"/>
              <a:t>Kalıp Delgeci :</a:t>
            </a:r>
            <a:r>
              <a:rPr lang="tr-TR" dirty="0" smtClean="0"/>
              <a:t> Bu alet kalıpta yer alan pens, cep veya başka gösterilmesi gereken herhangi bir bölgeyi işaretlemek için kullanılır. Kalıp delgeçi, kalıpta 2-4 mm arasında bir delik açar.</a:t>
            </a:r>
          </a:p>
          <a:p>
            <a:pPr algn="just"/>
            <a:endParaRPr lang="tr-TR" dirty="0" smtClean="0"/>
          </a:p>
          <a:p>
            <a:pPr algn="just"/>
            <a:r>
              <a:rPr lang="tr-TR" b="1" dirty="0" smtClean="0"/>
              <a:t>Bız :</a:t>
            </a:r>
            <a:r>
              <a:rPr lang="tr-TR" dirty="0" smtClean="0"/>
              <a:t> Bu alet, kalıpta bir delik açmak suretiyle kumaşta bir işaret oluşturmak için kullanılır.</a:t>
            </a:r>
            <a:endParaRPr lang="tr-TR" dirty="0"/>
          </a:p>
        </p:txBody>
      </p:sp>
    </p:spTree>
    <p:extLst>
      <p:ext uri="{BB962C8B-B14F-4D97-AF65-F5344CB8AC3E}">
        <p14:creationId xmlns:p14="http://schemas.microsoft.com/office/powerpoint/2010/main" val="286411555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38200" y="365125"/>
            <a:ext cx="10515600" cy="4914011"/>
          </a:xfrm>
        </p:spPr>
        <p:txBody>
          <a:bodyPr>
            <a:normAutofit/>
          </a:bodyPr>
          <a:lstStyle/>
          <a:p>
            <a:pPr algn="ctr"/>
            <a:r>
              <a:rPr lang="tr-TR" sz="6000" b="1" dirty="0" smtClean="0">
                <a:latin typeface="+mn-lt"/>
              </a:rPr>
              <a:t>Kalıp Çiziminde Kullanılan İşaret ve Semboller</a:t>
            </a:r>
            <a:endParaRPr lang="tr-TR" sz="6000" b="1" dirty="0">
              <a:latin typeface="+mn-lt"/>
            </a:endParaRPr>
          </a:p>
        </p:txBody>
      </p:sp>
    </p:spTree>
    <p:extLst>
      <p:ext uri="{BB962C8B-B14F-4D97-AF65-F5344CB8AC3E}">
        <p14:creationId xmlns:p14="http://schemas.microsoft.com/office/powerpoint/2010/main" val="129195299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p:cNvPicPr>
            <a:picLocks noChangeAspect="1"/>
          </p:cNvPicPr>
          <p:nvPr/>
        </p:nvPicPr>
        <p:blipFill>
          <a:blip r:embed="rId2"/>
          <a:stretch>
            <a:fillRect/>
          </a:stretch>
        </p:blipFill>
        <p:spPr>
          <a:xfrm>
            <a:off x="2755392" y="377952"/>
            <a:ext cx="6595872" cy="6169152"/>
          </a:xfrm>
          <a:prstGeom prst="rect">
            <a:avLst/>
          </a:prstGeom>
        </p:spPr>
      </p:pic>
    </p:spTree>
    <p:extLst>
      <p:ext uri="{BB962C8B-B14F-4D97-AF65-F5344CB8AC3E}">
        <p14:creationId xmlns:p14="http://schemas.microsoft.com/office/powerpoint/2010/main" val="324058816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p:cNvPicPr>
            <a:picLocks noChangeAspect="1"/>
          </p:cNvPicPr>
          <p:nvPr/>
        </p:nvPicPr>
        <p:blipFill>
          <a:blip r:embed="rId2"/>
          <a:stretch>
            <a:fillRect/>
          </a:stretch>
        </p:blipFill>
        <p:spPr>
          <a:xfrm>
            <a:off x="2852928" y="256032"/>
            <a:ext cx="6193536" cy="6425184"/>
          </a:xfrm>
          <a:prstGeom prst="rect">
            <a:avLst/>
          </a:prstGeom>
        </p:spPr>
      </p:pic>
    </p:spTree>
    <p:extLst>
      <p:ext uri="{BB962C8B-B14F-4D97-AF65-F5344CB8AC3E}">
        <p14:creationId xmlns:p14="http://schemas.microsoft.com/office/powerpoint/2010/main" val="400298292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p:cNvPicPr>
            <a:picLocks noChangeAspect="1"/>
          </p:cNvPicPr>
          <p:nvPr/>
        </p:nvPicPr>
        <p:blipFill>
          <a:blip r:embed="rId2"/>
          <a:stretch>
            <a:fillRect/>
          </a:stretch>
        </p:blipFill>
        <p:spPr>
          <a:xfrm>
            <a:off x="2767584" y="377952"/>
            <a:ext cx="6144768" cy="6059424"/>
          </a:xfrm>
          <a:prstGeom prst="rect">
            <a:avLst/>
          </a:prstGeom>
        </p:spPr>
      </p:pic>
    </p:spTree>
    <p:extLst>
      <p:ext uri="{BB962C8B-B14F-4D97-AF65-F5344CB8AC3E}">
        <p14:creationId xmlns:p14="http://schemas.microsoft.com/office/powerpoint/2010/main" val="157657550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dirty="0" smtClean="0"/>
              <a:t>Kaynaklar </a:t>
            </a:r>
            <a:endParaRPr lang="tr-TR" b="1" dirty="0"/>
          </a:p>
        </p:txBody>
      </p:sp>
      <p:sp>
        <p:nvSpPr>
          <p:cNvPr id="3" name="İçerik Yer Tutucusu 2"/>
          <p:cNvSpPr>
            <a:spLocks noGrp="1"/>
          </p:cNvSpPr>
          <p:nvPr>
            <p:ph idx="1"/>
          </p:nvPr>
        </p:nvSpPr>
        <p:spPr/>
        <p:txBody>
          <a:bodyPr/>
          <a:lstStyle/>
          <a:p>
            <a:pPr marL="0" indent="0">
              <a:buNone/>
            </a:pPr>
            <a:r>
              <a:rPr lang="tr-TR" b="1" dirty="0" smtClean="0"/>
              <a:t>1.</a:t>
            </a:r>
            <a:r>
              <a:rPr lang="tr-TR" dirty="0" smtClean="0"/>
              <a:t>  </a:t>
            </a:r>
            <a:r>
              <a:rPr lang="tr-TR" dirty="0" err="1" smtClean="0"/>
              <a:t>Fischer</a:t>
            </a:r>
            <a:r>
              <a:rPr lang="tr-TR" dirty="0"/>
              <a:t>, </a:t>
            </a:r>
            <a:r>
              <a:rPr lang="tr-TR" dirty="0" err="1"/>
              <a:t>Anette</a:t>
            </a:r>
            <a:r>
              <a:rPr lang="tr-TR" dirty="0"/>
              <a:t> (2018), Moda Tasarımında Giysi Teknikleri. İstanbul: Oksijen Basım ve Matbaacılık San. Ve Tic. Ltd. Şti.</a:t>
            </a:r>
          </a:p>
          <a:p>
            <a:pPr marL="0" indent="0">
              <a:buNone/>
            </a:pPr>
            <a:r>
              <a:rPr lang="tr-TR" b="1" dirty="0" smtClean="0"/>
              <a:t>2.</a:t>
            </a:r>
            <a:r>
              <a:rPr lang="tr-TR" dirty="0" smtClean="0"/>
              <a:t>  MEGEP</a:t>
            </a:r>
            <a:r>
              <a:rPr lang="tr-TR" dirty="0"/>
              <a:t>, Modülleri (2011), Giyim Üretim Teknolojisi, Ankara</a:t>
            </a:r>
          </a:p>
          <a:p>
            <a:pPr marL="0" indent="0">
              <a:buNone/>
            </a:pPr>
            <a:r>
              <a:rPr lang="tr-TR" b="1" dirty="0" smtClean="0"/>
              <a:t>3.</a:t>
            </a:r>
            <a:r>
              <a:rPr lang="tr-TR" dirty="0" smtClean="0"/>
              <a:t>  </a:t>
            </a:r>
            <a:r>
              <a:rPr lang="tr-TR" dirty="0" err="1" smtClean="0"/>
              <a:t>Aldrich</a:t>
            </a:r>
            <a:r>
              <a:rPr lang="tr-TR" dirty="0"/>
              <a:t>, </a:t>
            </a:r>
            <a:r>
              <a:rPr lang="tr-TR" dirty="0" err="1"/>
              <a:t>Winifred</a:t>
            </a:r>
            <a:r>
              <a:rPr lang="tr-TR" dirty="0"/>
              <a:t> (2000), Metrik Sistemle Kalıp Hazırlama Kadın Giyimi. İstanbul: Milli Eğitim </a:t>
            </a:r>
            <a:r>
              <a:rPr lang="tr-TR" dirty="0" smtClean="0"/>
              <a:t>Basımevi</a:t>
            </a:r>
            <a:endParaRPr lang="tr-TR" dirty="0"/>
          </a:p>
          <a:p>
            <a:pPr marL="0" indent="0">
              <a:buNone/>
            </a:pPr>
            <a:r>
              <a:rPr lang="tr-TR" b="1" dirty="0" smtClean="0"/>
              <a:t>4.</a:t>
            </a:r>
            <a:r>
              <a:rPr lang="tr-TR" dirty="0" smtClean="0"/>
              <a:t>  MEB</a:t>
            </a:r>
            <a:r>
              <a:rPr lang="tr-TR" dirty="0"/>
              <a:t>, Kız Teknik Öğretim Genel Müdürlüğü, Temel Kalıp Bilgisi, İstanbul 1994.</a:t>
            </a:r>
          </a:p>
          <a:p>
            <a:pPr marL="0" indent="0">
              <a:buNone/>
            </a:pPr>
            <a:endParaRPr lang="tr-TR" dirty="0"/>
          </a:p>
        </p:txBody>
      </p:sp>
    </p:spTree>
    <p:extLst>
      <p:ext uri="{BB962C8B-B14F-4D97-AF65-F5344CB8AC3E}">
        <p14:creationId xmlns:p14="http://schemas.microsoft.com/office/powerpoint/2010/main" val="614619010"/>
      </p:ext>
    </p:extLst>
  </p:cSld>
  <p:clrMapOvr>
    <a:masterClrMapping/>
  </p:clrMapOvr>
</p:sld>
</file>

<file path=ppt/theme/theme1.xml><?xml version="1.0" encoding="utf-8"?>
<a:theme xmlns:a="http://schemas.openxmlformats.org/drawingml/2006/main" name="Office Theme">
  <a:themeElements>
    <a:clrScheme name="Office Teması">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eması">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eması">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Retrospect</Template>
  <TotalTime>1207</TotalTime>
  <Words>840</Words>
  <Application>Microsoft Office PowerPoint</Application>
  <PresentationFormat>Geniş ekran</PresentationFormat>
  <Paragraphs>75</Paragraphs>
  <Slides>29</Slides>
  <Notes>0</Notes>
  <HiddenSlides>0</HiddenSlides>
  <MMClips>0</MMClips>
  <ScaleCrop>false</ScaleCrop>
  <HeadingPairs>
    <vt:vector size="6" baseType="variant">
      <vt:variant>
        <vt:lpstr>Kullanılan Yazı Tipleri</vt:lpstr>
      </vt:variant>
      <vt:variant>
        <vt:i4>4</vt:i4>
      </vt:variant>
      <vt:variant>
        <vt:lpstr>Tema</vt:lpstr>
      </vt:variant>
      <vt:variant>
        <vt:i4>1</vt:i4>
      </vt:variant>
      <vt:variant>
        <vt:lpstr>Slayt Başlıkları</vt:lpstr>
      </vt:variant>
      <vt:variant>
        <vt:i4>29</vt:i4>
      </vt:variant>
    </vt:vector>
  </HeadingPairs>
  <TitlesOfParts>
    <vt:vector size="34" baseType="lpstr">
      <vt:lpstr>Arial</vt:lpstr>
      <vt:lpstr>Calibri</vt:lpstr>
      <vt:lpstr>Calibri Light</vt:lpstr>
      <vt:lpstr>Wingdings</vt:lpstr>
      <vt:lpstr>Office Theme</vt:lpstr>
      <vt:lpstr> TASARIM BÖLÜMÜ MODA TASARIMI PROGRAMI KALIP HAZIRLAMA DERSİ</vt:lpstr>
      <vt:lpstr> Moda mimari gibidir , söz konusu olan oranlardır.                                                                                                                             Coco Chanel </vt:lpstr>
      <vt:lpstr>PowerPoint Sunusu</vt:lpstr>
      <vt:lpstr>PowerPoint Sunusu</vt:lpstr>
      <vt:lpstr>Bu temeli oluşturan özellikler;</vt:lpstr>
      <vt:lpstr>Oranlama yöntemi ve önemi</vt:lpstr>
      <vt:lpstr>Tam boy ölçüsünün sekizli dağılımla bölümlendirilmesi</vt:lpstr>
      <vt:lpstr>          Vücut ölçüleri</vt:lpstr>
      <vt:lpstr>PowerPoint Sunusu</vt:lpstr>
      <vt:lpstr>Ölçü Alma</vt:lpstr>
      <vt:lpstr>Kalça Çevresi</vt:lpstr>
      <vt:lpstr>        Pantolon Boyu          Oturuş Yüksekliği</vt:lpstr>
      <vt:lpstr>             Diz Genişliği             Bilek Genişliği</vt:lpstr>
      <vt:lpstr>Standart Ölçü Tablosu</vt:lpstr>
      <vt:lpstr>Kalıp Hazırlama Yöntemleri</vt:lpstr>
      <vt:lpstr>Biçki Sistemi ile Kalıp Hazırlama</vt:lpstr>
      <vt:lpstr>Bilgisayar Destekli Kalıp Hazırlama </vt:lpstr>
      <vt:lpstr>Model paftalarından Kalıp Hazırlama</vt:lpstr>
      <vt:lpstr>Hazır Giysi Üzerinden Kalıp Hazırlama</vt:lpstr>
      <vt:lpstr>Drapaj Yöntemi ile Kalıp Hazırlama</vt:lpstr>
      <vt:lpstr>Kalıp Çıkarmak İçin Gerekli Malzemeler</vt:lpstr>
      <vt:lpstr>PowerPoint Sunusu</vt:lpstr>
      <vt:lpstr>PowerPoint Sunusu</vt:lpstr>
      <vt:lpstr>PowerPoint Sunusu</vt:lpstr>
      <vt:lpstr>Kalıp Çiziminde Kullanılan İşaret ve Semboller</vt:lpstr>
      <vt:lpstr>PowerPoint Sunusu</vt:lpstr>
      <vt:lpstr>PowerPoint Sunusu</vt:lpstr>
      <vt:lpstr>PowerPoint Sunusu</vt:lpstr>
      <vt:lpstr>Kaynaklar </vt:lpstr>
    </vt:vector>
  </TitlesOfParts>
  <Company>SilentAll Team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KALIP HAZIRLAMA</dc:title>
  <dc:creator>Sony</dc:creator>
  <cp:lastModifiedBy>mehtap uğur</cp:lastModifiedBy>
  <cp:revision>54</cp:revision>
  <dcterms:created xsi:type="dcterms:W3CDTF">2019-08-10T13:41:00Z</dcterms:created>
  <dcterms:modified xsi:type="dcterms:W3CDTF">2019-08-22T18:15:12Z</dcterms:modified>
</cp:coreProperties>
</file>