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7" r:id="rId5"/>
    <p:sldId id="259" r:id="rId6"/>
    <p:sldId id="268" r:id="rId7"/>
    <p:sldId id="260" r:id="rId8"/>
    <p:sldId id="266" r:id="rId9"/>
    <p:sldId id="269" r:id="rId1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1C04E-B555-4A3F-825F-D530986F9DDF}" type="datetimeFigureOut">
              <a:rPr lang="tr-TR" smtClean="0"/>
              <a:t>10.01.2020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600-2521-4136-852D-006B91AF51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45893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1C04E-B555-4A3F-825F-D530986F9DDF}" type="datetimeFigureOut">
              <a:rPr lang="tr-TR" smtClean="0"/>
              <a:t>10.01.2020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600-2521-4136-852D-006B91AF51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1451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1C04E-B555-4A3F-825F-D530986F9DDF}" type="datetimeFigureOut">
              <a:rPr lang="tr-TR" smtClean="0"/>
              <a:t>10.01.2020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600-2521-4136-852D-006B91AF51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42999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1C04E-B555-4A3F-825F-D530986F9DDF}" type="datetimeFigureOut">
              <a:rPr lang="tr-TR" smtClean="0"/>
              <a:t>10.01.2020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600-2521-4136-852D-006B91AF51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9123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1C04E-B555-4A3F-825F-D530986F9DDF}" type="datetimeFigureOut">
              <a:rPr lang="tr-TR" smtClean="0"/>
              <a:t>10.01.2020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600-2521-4136-852D-006B91AF51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1839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1C04E-B555-4A3F-825F-D530986F9DDF}" type="datetimeFigureOut">
              <a:rPr lang="tr-TR" smtClean="0"/>
              <a:t>10.01.2020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600-2521-4136-852D-006B91AF51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45041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1C04E-B555-4A3F-825F-D530986F9DDF}" type="datetimeFigureOut">
              <a:rPr lang="tr-TR" smtClean="0"/>
              <a:t>10.01.2020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600-2521-4136-852D-006B91AF51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6525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1C04E-B555-4A3F-825F-D530986F9DDF}" type="datetimeFigureOut">
              <a:rPr lang="tr-TR" smtClean="0"/>
              <a:t>10.01.2020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600-2521-4136-852D-006B91AF51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1795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1C04E-B555-4A3F-825F-D530986F9DDF}" type="datetimeFigureOut">
              <a:rPr lang="tr-TR" smtClean="0"/>
              <a:t>10.01.2020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600-2521-4136-852D-006B91AF51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7625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1C04E-B555-4A3F-825F-D530986F9DDF}" type="datetimeFigureOut">
              <a:rPr lang="tr-TR" smtClean="0"/>
              <a:t>10.01.2020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600-2521-4136-852D-006B91AF51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4173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1C04E-B555-4A3F-825F-D530986F9DDF}" type="datetimeFigureOut">
              <a:rPr lang="tr-TR" smtClean="0"/>
              <a:t>10.01.2020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2B600-2521-4136-852D-006B91AF51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7881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1C04E-B555-4A3F-825F-D530986F9DDF}" type="datetimeFigureOut">
              <a:rPr lang="tr-TR" smtClean="0"/>
              <a:t>10.01.2020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2B600-2521-4136-852D-006B91AF51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3245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514598" y="2689905"/>
            <a:ext cx="4544290" cy="2387600"/>
          </a:xfrm>
        </p:spPr>
        <p:txBody>
          <a:bodyPr>
            <a:normAutofit fontScale="90000"/>
          </a:bodyPr>
          <a:lstStyle/>
          <a:p>
            <a:r>
              <a:rPr lang="tr-TR" b="1" dirty="0" smtClean="0"/>
              <a:t>2013 OKUL </a:t>
            </a:r>
            <a:r>
              <a:rPr lang="tr-TR" b="1" dirty="0"/>
              <a:t>ÖNCESİ EĞİTİMİ PROGRAMININ TANITIMI</a:t>
            </a:r>
            <a:endParaRPr lang="tr-TR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7050" y="115240"/>
            <a:ext cx="4865030" cy="67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720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31323" y="116060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4000" dirty="0"/>
              <a:t>Program, çocukların gelişim düzeylerine ve özelliklerine dayanan ve bu anlamda, bütün </a:t>
            </a:r>
            <a:r>
              <a:rPr lang="tr-TR" sz="4000" dirty="0" smtClean="0"/>
              <a:t>gelişim alanlarının </a:t>
            </a:r>
            <a:r>
              <a:rPr lang="tr-TR" sz="4000" dirty="0"/>
              <a:t>geliştirilmesini esas alan “</a:t>
            </a:r>
            <a:r>
              <a:rPr lang="tr-TR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gelişimsel</a:t>
            </a:r>
            <a:r>
              <a:rPr lang="tr-TR" sz="4000" dirty="0"/>
              <a:t>” bir programdır. </a:t>
            </a:r>
            <a:endParaRPr lang="tr-TR" sz="4000" dirty="0" smtClean="0"/>
          </a:p>
          <a:p>
            <a:pPr marL="0" indent="0">
              <a:buNone/>
            </a:pPr>
            <a:r>
              <a:rPr lang="tr-TR" sz="4000" dirty="0" smtClean="0"/>
              <a:t>Yaklaşım </a:t>
            </a:r>
            <a:r>
              <a:rPr lang="tr-TR" sz="4000" dirty="0"/>
              <a:t>olarak “</a:t>
            </a:r>
            <a:r>
              <a:rPr lang="tr-TR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sarmal</a:t>
            </a:r>
            <a:r>
              <a:rPr lang="tr-TR" sz="4000" dirty="0"/>
              <a:t>” </a:t>
            </a:r>
            <a:r>
              <a:rPr lang="tr-TR" sz="4000" dirty="0" smtClean="0"/>
              <a:t>özellik gösteren </a:t>
            </a:r>
            <a:r>
              <a:rPr lang="tr-TR" sz="4000" dirty="0"/>
              <a:t>bu program, model olarak “</a:t>
            </a:r>
            <a:r>
              <a:rPr lang="tr-TR" sz="4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eklektik</a:t>
            </a:r>
            <a:r>
              <a:rPr lang="tr-TR" sz="4000" dirty="0" err="1"/>
              <a:t>”tir</a:t>
            </a:r>
            <a:r>
              <a:rPr lang="tr-TR"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43203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03613" y="1156904"/>
            <a:ext cx="7231020" cy="4800806"/>
          </a:xfrm>
        </p:spPr>
        <p:txBody>
          <a:bodyPr>
            <a:normAutofit/>
          </a:bodyPr>
          <a:lstStyle/>
          <a:p>
            <a:r>
              <a:rPr lang="tr-TR" dirty="0"/>
              <a:t>Programda, “kazanım” ve “</a:t>
            </a:r>
            <a:r>
              <a:rPr lang="tr-TR" dirty="0" err="1"/>
              <a:t>gösterge”ler</a:t>
            </a:r>
            <a:r>
              <a:rPr lang="tr-TR" dirty="0"/>
              <a:t> temel alınmıştır. </a:t>
            </a:r>
            <a:endParaRPr lang="tr-TR" dirty="0" smtClean="0"/>
          </a:p>
          <a:p>
            <a:r>
              <a:rPr lang="tr-TR" dirty="0" smtClean="0"/>
              <a:t>Programda </a:t>
            </a:r>
            <a:r>
              <a:rPr lang="tr-TR" dirty="0"/>
              <a:t>çocukların gelişim </a:t>
            </a:r>
            <a:r>
              <a:rPr lang="tr-TR" dirty="0" smtClean="0"/>
              <a:t>özellikleri </a:t>
            </a:r>
            <a:r>
              <a:rPr lang="tr-TR" b="1" dirty="0" smtClean="0"/>
              <a:t>yaş </a:t>
            </a:r>
            <a:r>
              <a:rPr lang="tr-TR" b="1" dirty="0"/>
              <a:t>gruplarına </a:t>
            </a:r>
            <a:r>
              <a:rPr lang="tr-TR" dirty="0"/>
              <a:t>göre, kazanım ve göstergeler ise bütün olarak ele alınmıştır. 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4126101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Gelişim özellikleri üç farklı yaş grubuna göre düzenlenmiştir ancak öğretmenin kendi grubundaki çocuklar için programdan kazanım ve göstergeleri seçerken çocukların gelişim özelliklerini dikkate alması gerekmektedir. </a:t>
            </a:r>
          </a:p>
          <a:p>
            <a:r>
              <a:rPr lang="tr-TR" dirty="0"/>
              <a:t>Gereksinim duyulduğunda programda yer almayan bir kazanım ve/veya gösterge, öğretmen tarafından belirlenerek eğitim planına eklenebilir.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11879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246373"/>
            <a:ext cx="10515600" cy="703654"/>
          </a:xfrm>
        </p:spPr>
        <p:txBody>
          <a:bodyPr/>
          <a:lstStyle/>
          <a:p>
            <a:pPr algn="ctr"/>
            <a:r>
              <a:rPr lang="tr-TR" b="1" dirty="0"/>
              <a:t>Programın Temel Özellikleri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15685" y="1303111"/>
            <a:ext cx="3140034" cy="737833"/>
          </a:xfrm>
        </p:spPr>
        <p:txBody>
          <a:bodyPr/>
          <a:lstStyle/>
          <a:p>
            <a:r>
              <a:rPr lang="tr-TR" b="1" dirty="0"/>
              <a:t>Çocuk Merkezlidir</a:t>
            </a:r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08807" y="2563458"/>
            <a:ext cx="1064600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dirty="0" smtClean="0"/>
              <a:t>öğrenme sürecinde çocukların;</a:t>
            </a:r>
          </a:p>
          <a:p>
            <a:r>
              <a:rPr lang="tr-TR" sz="3200" dirty="0" smtClean="0"/>
              <a:t>plan yapmalarına, </a:t>
            </a:r>
          </a:p>
          <a:p>
            <a:r>
              <a:rPr lang="tr-TR" sz="3200" dirty="0" smtClean="0"/>
              <a:t>uygulamalarına, </a:t>
            </a:r>
          </a:p>
          <a:p>
            <a:r>
              <a:rPr lang="tr-TR" sz="3200" dirty="0" smtClean="0"/>
              <a:t>düzenlemelerine,</a:t>
            </a:r>
          </a:p>
          <a:p>
            <a:r>
              <a:rPr lang="tr-TR" sz="3200" dirty="0" smtClean="0"/>
              <a:t>sorgulamalarına, </a:t>
            </a:r>
          </a:p>
          <a:p>
            <a:r>
              <a:rPr lang="tr-TR" sz="3200" dirty="0" smtClean="0"/>
              <a:t>araştırmalarına, </a:t>
            </a:r>
          </a:p>
          <a:p>
            <a:r>
              <a:rPr lang="tr-TR" sz="3200" dirty="0" smtClean="0"/>
              <a:t>tartışmalarına ve üretmelerine fırsat verilmeli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1003773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/>
              <a:t>Esnektir</a:t>
            </a:r>
          </a:p>
          <a:p>
            <a:r>
              <a:rPr lang="tr-TR" b="1" dirty="0"/>
              <a:t>Sarmaldır</a:t>
            </a:r>
          </a:p>
          <a:p>
            <a:r>
              <a:rPr lang="tr-TR" b="1" dirty="0"/>
              <a:t>Eklektiktir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72950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73182" y="55256"/>
            <a:ext cx="10515600" cy="1325563"/>
          </a:xfrm>
        </p:spPr>
        <p:txBody>
          <a:bodyPr/>
          <a:lstStyle/>
          <a:p>
            <a:r>
              <a:rPr lang="tr-TR" b="1" dirty="0"/>
              <a:t>Programın Temel Özellikleri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Dengelidir</a:t>
            </a:r>
            <a:endParaRPr lang="tr-TR" b="1" dirty="0" smtClean="0"/>
          </a:p>
          <a:p>
            <a:r>
              <a:rPr lang="tr-TR" b="1" dirty="0"/>
              <a:t>Oyun </a:t>
            </a:r>
            <a:r>
              <a:rPr lang="tr-TR" b="1" dirty="0" smtClean="0"/>
              <a:t>Temellidir</a:t>
            </a:r>
          </a:p>
          <a:p>
            <a:r>
              <a:rPr lang="tr-TR" b="1" dirty="0"/>
              <a:t>Keşfederek Öğrenme Önceliklidir</a:t>
            </a:r>
            <a:endParaRPr lang="tr-TR" dirty="0"/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03728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6444" y="10756"/>
            <a:ext cx="10515600" cy="1325563"/>
          </a:xfrm>
        </p:spPr>
        <p:txBody>
          <a:bodyPr/>
          <a:lstStyle/>
          <a:p>
            <a:r>
              <a:rPr lang="tr-TR" b="1" dirty="0" smtClean="0"/>
              <a:t>Programın Temel Özellikleri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199" y="1825625"/>
            <a:ext cx="10626213" cy="4351338"/>
          </a:xfrm>
        </p:spPr>
        <p:txBody>
          <a:bodyPr>
            <a:normAutofit/>
          </a:bodyPr>
          <a:lstStyle/>
          <a:p>
            <a:r>
              <a:rPr lang="tr-TR" b="1" dirty="0"/>
              <a:t>Yaratıcılığın Geliştirilmesi Ön </a:t>
            </a:r>
            <a:r>
              <a:rPr lang="tr-TR" b="1" dirty="0" smtClean="0"/>
              <a:t>Plandadır</a:t>
            </a:r>
          </a:p>
          <a:p>
            <a:r>
              <a:rPr lang="tr-TR" b="1" dirty="0"/>
              <a:t>Günlük Yaşam Deneyimlerinin ve Yakın Çevre Olanaklarının Eğitim Amaçlı Kullanılmasını Teşvik </a:t>
            </a:r>
            <a:r>
              <a:rPr lang="tr-TR" b="1" dirty="0" smtClean="0"/>
              <a:t>Eder</a:t>
            </a:r>
          </a:p>
          <a:p>
            <a:r>
              <a:rPr lang="tr-TR" b="1" dirty="0"/>
              <a:t>Temalar/Konular Amaç Değil </a:t>
            </a:r>
            <a:r>
              <a:rPr lang="tr-TR" b="1" dirty="0" smtClean="0"/>
              <a:t>Araçtır</a:t>
            </a:r>
          </a:p>
          <a:p>
            <a:r>
              <a:rPr lang="tr-TR" b="1" dirty="0"/>
              <a:t>Öğrenme Merkezleri </a:t>
            </a:r>
            <a:r>
              <a:rPr lang="tr-TR" b="1" dirty="0" smtClean="0"/>
              <a:t>Önemlidir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b="1" dirty="0" smtClean="0"/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46860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/>
              <a:t>Kültürel ve Evrensel Değerleri Dikkate Alır</a:t>
            </a:r>
          </a:p>
          <a:p>
            <a:r>
              <a:rPr lang="tr-TR" b="1" dirty="0"/>
              <a:t>Aile Eğitimi ve Katılımı Önemlidir</a:t>
            </a:r>
          </a:p>
          <a:p>
            <a:r>
              <a:rPr lang="tr-TR" b="1" dirty="0"/>
              <a:t>Değerlendirme Süreci Çok Yönlüdür</a:t>
            </a:r>
          </a:p>
          <a:p>
            <a:r>
              <a:rPr lang="tr-TR" b="1"/>
              <a:t>Rehberlik Hizmetlerine Önem Vermektedir</a:t>
            </a:r>
            <a:endParaRPr lang="tr-TR"/>
          </a:p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91445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198</Words>
  <Application>Microsoft Office PowerPoint</Application>
  <PresentationFormat>Geniş ekran</PresentationFormat>
  <Paragraphs>39</Paragraphs>
  <Slides>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Teması</vt:lpstr>
      <vt:lpstr>2013 OKUL ÖNCESİ EĞİTİMİ PROGRAMININ TANITIMI</vt:lpstr>
      <vt:lpstr>PowerPoint Sunusu</vt:lpstr>
      <vt:lpstr>PowerPoint Sunusu</vt:lpstr>
      <vt:lpstr>PowerPoint Sunusu</vt:lpstr>
      <vt:lpstr>Programın Temel Özellikleri</vt:lpstr>
      <vt:lpstr>PowerPoint Sunusu</vt:lpstr>
      <vt:lpstr>Programın Temel Özellikleri</vt:lpstr>
      <vt:lpstr>Programın Temel Özellikleri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2013 OKUL ÖNCESİ EĞİTİMİ PROGRAMININ TANITIMI</dc:title>
  <dc:creator>Bd2_bb3</dc:creator>
  <cp:lastModifiedBy>Ayşegül Ergül</cp:lastModifiedBy>
  <cp:revision>24</cp:revision>
  <dcterms:created xsi:type="dcterms:W3CDTF">2018-10-12T11:16:18Z</dcterms:created>
  <dcterms:modified xsi:type="dcterms:W3CDTF">2020-01-10T13:53:52Z</dcterms:modified>
</cp:coreProperties>
</file>