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60" r:id="rId1"/>
    <p:sldMasterId id="2147483673" r:id="rId2"/>
    <p:sldMasterId id="2147483690" r:id="rId3"/>
  </p:sldMasterIdLst>
  <p:notesMasterIdLst>
    <p:notesMasterId r:id="rId7"/>
  </p:notesMasterIdLst>
  <p:sldIdLst>
    <p:sldId id="1082" r:id="rId4"/>
    <p:sldId id="1091" r:id="rId5"/>
    <p:sldId id="1092" r:id="rId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176C"/>
    <a:srgbClr val="4616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Açık Stil 1 - Vurgu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62" autoAdjust="0"/>
    <p:restoredTop sz="91471" autoAdjust="0"/>
  </p:normalViewPr>
  <p:slideViewPr>
    <p:cSldViewPr snapToGrid="0">
      <p:cViewPr varScale="1">
        <p:scale>
          <a:sx n="63" d="100"/>
          <a:sy n="63" d="100"/>
        </p:scale>
        <p:origin x="78" y="384"/>
      </p:cViewPr>
      <p:guideLst>
        <p:guide orient="horz" pos="2160"/>
        <p:guide pos="2880"/>
      </p:guideLst>
    </p:cSldViewPr>
  </p:slideViewPr>
  <p:notesTextViewPr>
    <p:cViewPr>
      <p:scale>
        <a:sx n="66" d="100"/>
        <a:sy n="66" d="100"/>
      </p:scale>
      <p:origin x="0" y="0"/>
    </p:cViewPr>
  </p:notesTextViewPr>
  <p:sorterViewPr>
    <p:cViewPr>
      <p:scale>
        <a:sx n="100" d="100"/>
        <a:sy n="100" d="100"/>
      </p:scale>
      <p:origin x="0" y="0"/>
    </p:cViewPr>
  </p:sorterViewPr>
  <p:notesViewPr>
    <p:cSldViewPr snapToGrid="0" showGuides="1">
      <p:cViewPr varScale="1">
        <p:scale>
          <a:sx n="61" d="100"/>
          <a:sy n="61" d="100"/>
        </p:scale>
        <p:origin x="337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3F88CA5-4B52-431F-9D0B-7834703D4155}" type="datetimeFigureOut">
              <a:rPr lang="en-US" smtClean="0"/>
              <a:t>2/28/2020</a:t>
            </a:fld>
            <a:endParaRPr lang="en-US"/>
          </a:p>
        </p:txBody>
      </p:sp>
      <p:sp>
        <p:nvSpPr>
          <p:cNvPr id="4" name="Slayt Görüntüsü Yer Tutucusu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185FB67-13BD-4A07-A42B-F2DDB568A1B4}" type="slidenum">
              <a:rPr lang="en-US" smtClean="0"/>
              <a:t>‹#›</a:t>
            </a:fld>
            <a:endParaRPr lang="en-US"/>
          </a:p>
        </p:txBody>
      </p:sp>
    </p:spTree>
    <p:extLst>
      <p:ext uri="{BB962C8B-B14F-4D97-AF65-F5344CB8AC3E}">
        <p14:creationId xmlns:p14="http://schemas.microsoft.com/office/powerpoint/2010/main" val="9125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FAC2E16-D5DA-4D9C-92CB-3D0DDCA7AE5C}"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71400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Tree>
    <p:extLst>
      <p:ext uri="{BB962C8B-B14F-4D97-AF65-F5344CB8AC3E}">
        <p14:creationId xmlns:p14="http://schemas.microsoft.com/office/powerpoint/2010/main" val="1832114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3212512-3B4A-4C0D-950D-6FFEACF07EB0}"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01106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fld id="{FEB19078-E88E-432E-B463-E382E09B18DC}" type="datetime1">
              <a:rPr lang="en-US" smtClean="0"/>
              <a:t>2/28/2020</a:t>
            </a:fld>
            <a:endParaRPr lang="en-US"/>
          </a:p>
        </p:txBody>
      </p:sp>
      <p:sp>
        <p:nvSpPr>
          <p:cNvPr id="6" name="Footer Placeholder 5"/>
          <p:cNvSpPr>
            <a:spLocks noGrp="1"/>
          </p:cNvSpPr>
          <p:nvPr>
            <p:ph type="ftr" sz="quarter" idx="11"/>
          </p:nvPr>
        </p:nvSpPr>
        <p:spPr/>
        <p:txBody>
          <a:bodyPr/>
          <a:lstStyle/>
          <a:p>
            <a:r>
              <a:rPr lang="en-US"/>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3902664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32BF88A8-F742-4F69-A35B-1B28FBF07202}" type="datetime1">
              <a:rPr lang="en-US" smtClean="0"/>
              <a:t>2/28/2020</a:t>
            </a:fld>
            <a:endParaRPr lang="en-US"/>
          </a:p>
        </p:txBody>
      </p:sp>
      <p:sp>
        <p:nvSpPr>
          <p:cNvPr id="8" name="Footer Placeholder 7"/>
          <p:cNvSpPr>
            <a:spLocks noGrp="1"/>
          </p:cNvSpPr>
          <p:nvPr>
            <p:ph type="ftr" sz="quarter" idx="11"/>
          </p:nvPr>
        </p:nvSpPr>
        <p:spPr/>
        <p:txBody>
          <a:bodyPr/>
          <a:lstStyle/>
          <a:p>
            <a:r>
              <a:rPr lang="en-US"/>
              <a:t>Prof. Dr. Harun TANRIVERMİŞ, Yrd. Doç. Dr. Yeşim ALİEFENDİOĞLU Ekonomi I 2016-2017 Güz Dönemi</a:t>
            </a:r>
          </a:p>
        </p:txBody>
      </p:sp>
      <p:sp>
        <p:nvSpPr>
          <p:cNvPr id="9" name="Slide Number Placeholder 8"/>
          <p:cNvSpPr>
            <a:spLocks noGrp="1"/>
          </p:cNvSpPr>
          <p:nvPr>
            <p:ph type="sldNum" sz="quarter" idx="12"/>
          </p:nvPr>
        </p:nvSpPr>
        <p:spPr/>
        <p:txBody>
          <a:bodyPr/>
          <a:lstStyle/>
          <a:p>
            <a:fld id="{450E119D-8EDB-4D0A-AB54-479909DD9FBC}"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77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246C0540-C812-4A10-A4A2-8F2918206376}" type="datetime1">
              <a:rPr lang="en-US" smtClean="0"/>
              <a:t>2/28/2020</a:t>
            </a:fld>
            <a:endParaRPr lang="en-US"/>
          </a:p>
        </p:txBody>
      </p:sp>
      <p:sp>
        <p:nvSpPr>
          <p:cNvPr id="4" name="Footer Placeholder 3"/>
          <p:cNvSpPr>
            <a:spLocks noGrp="1"/>
          </p:cNvSpPr>
          <p:nvPr>
            <p:ph type="ftr" sz="quarter" idx="11"/>
          </p:nvPr>
        </p:nvSpPr>
        <p:spPr/>
        <p:txBody>
          <a:bodyPr/>
          <a:lstStyle/>
          <a:p>
            <a:r>
              <a:rPr lang="en-US"/>
              <a:t>Prof. Dr. Harun TANRIVERMİŞ, Yrd. Doç. Dr. Yeşim ALİEFENDİOĞLU Ekonomi I 2016-2017 Güz Dönemi</a:t>
            </a:r>
          </a:p>
        </p:txBody>
      </p:sp>
      <p:sp>
        <p:nvSpPr>
          <p:cNvPr id="5" name="Slide Number Placeholder 4"/>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3004622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80DDDF-7A43-4041-A150-A5265DD17B5B}" type="datetime1">
              <a:rPr lang="en-US" smtClean="0"/>
              <a:t>2/28/2020</a:t>
            </a:fld>
            <a:endParaRPr lang="en-US"/>
          </a:p>
        </p:txBody>
      </p:sp>
      <p:sp>
        <p:nvSpPr>
          <p:cNvPr id="3" name="Footer Placeholder 2"/>
          <p:cNvSpPr>
            <a:spLocks noGrp="1"/>
          </p:cNvSpPr>
          <p:nvPr>
            <p:ph type="ftr" sz="quarter" idx="11"/>
          </p:nvPr>
        </p:nvSpPr>
        <p:spPr/>
        <p:txBody>
          <a:bodyPr/>
          <a:lstStyle/>
          <a:p>
            <a:r>
              <a:rPr lang="en-US"/>
              <a:t>Prof. Dr. Harun TANRIVERMİŞ, Yrd. Doç. Dr. Yeşim ALİEFENDİOĞLU Ekonomi I 2016-2017 Güz Dönemi</a:t>
            </a:r>
          </a:p>
        </p:txBody>
      </p:sp>
      <p:sp>
        <p:nvSpPr>
          <p:cNvPr id="4" name="Slide Number Placeholder 3"/>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483881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a:t>Asıl başlık stili için tıklatın</a:t>
            </a:r>
            <a:endParaRPr lang="en-US"/>
          </a:p>
        </p:txBody>
      </p:sp>
      <p:sp>
        <p:nvSpPr>
          <p:cNvPr id="3" name="Content Placeholder 2"/>
          <p:cNvSpPr>
            <a:spLocks noGrp="1"/>
          </p:cNvSpPr>
          <p:nvPr>
            <p:ph idx="1"/>
          </p:nvPr>
        </p:nvSpPr>
        <p:spPr>
          <a:xfrm>
            <a:off x="3710866" y="457202"/>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37B923B-C384-40AA-8590-01472514B94D}" type="datetime1">
              <a:rPr lang="en-US" smtClean="0"/>
              <a:t>2/28/2020</a:t>
            </a:fld>
            <a:endParaRPr lang="en-US"/>
          </a:p>
        </p:txBody>
      </p:sp>
      <p:sp>
        <p:nvSpPr>
          <p:cNvPr id="6" name="Footer Placeholder 5"/>
          <p:cNvSpPr>
            <a:spLocks noGrp="1"/>
          </p:cNvSpPr>
          <p:nvPr>
            <p:ph type="ftr" sz="quarter" idx="11"/>
          </p:nvPr>
        </p:nvSpPr>
        <p:spPr/>
        <p:txBody>
          <a:bodyPr/>
          <a:lstStyle/>
          <a:p>
            <a:r>
              <a:rPr lang="en-US"/>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cxnSp>
        <p:nvCxnSpPr>
          <p:cNvPr id="10" name="Straight Connector 9"/>
          <p:cNvCxnSpPr/>
          <p:nvPr/>
        </p:nvCxnSpPr>
        <p:spPr>
          <a:xfrm rot="5400000">
            <a:off x="1677194" y="2514601"/>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325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3210B27-1C63-4458-A0DE-D05A3D5ED342}" type="datetime1">
              <a:rPr lang="en-US" smtClean="0"/>
              <a:t>2/28/2020</a:t>
            </a:fld>
            <a:endParaRPr lang="en-US"/>
          </a:p>
        </p:txBody>
      </p:sp>
      <p:sp>
        <p:nvSpPr>
          <p:cNvPr id="6" name="Footer Placeholder 5"/>
          <p:cNvSpPr>
            <a:spLocks noGrp="1"/>
          </p:cNvSpPr>
          <p:nvPr>
            <p:ph type="ftr" sz="quarter" idx="11"/>
          </p:nvPr>
        </p:nvSpPr>
        <p:spPr/>
        <p:txBody>
          <a:bodyPr/>
          <a:lstStyle/>
          <a:p>
            <a:r>
              <a:rPr lang="en-US"/>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75822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3DC021E8-F963-4E7B-98CE-B76E5E287BD9}"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60738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3"/>
            <a:ext cx="1828800" cy="5410199"/>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9F771BD1-7858-4A7D-AB54-A4451F562A85}"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396687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1066800" y="304800"/>
            <a:ext cx="7543800" cy="579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17"/>
          <p:cNvSpPr>
            <a:spLocks noGrp="1" noChangeArrowheads="1"/>
          </p:cNvSpPr>
          <p:nvPr>
            <p:ph type="dt" sz="half" idx="10"/>
          </p:nvPr>
        </p:nvSpPr>
        <p:spPr>
          <a:ln/>
        </p:spPr>
        <p:txBody>
          <a:bodyPr/>
          <a:lstStyle>
            <a:lvl1pPr>
              <a:defRPr/>
            </a:lvl1pPr>
          </a:lstStyle>
          <a:p>
            <a:pPr>
              <a:defRPr/>
            </a:pPr>
            <a:endParaRPr lang="tr-TR"/>
          </a:p>
        </p:txBody>
      </p:sp>
      <p:sp>
        <p:nvSpPr>
          <p:cNvPr id="4" name="Rectangle 18"/>
          <p:cNvSpPr>
            <a:spLocks noGrp="1" noChangeArrowheads="1"/>
          </p:cNvSpPr>
          <p:nvPr>
            <p:ph type="ftr" sz="quarter" idx="11"/>
          </p:nvPr>
        </p:nvSpPr>
        <p:spPr>
          <a:ln/>
        </p:spPr>
        <p:txBody>
          <a:bodyPr/>
          <a:lstStyle>
            <a:lvl1pPr>
              <a:defRPr/>
            </a:lvl1pPr>
          </a:lstStyle>
          <a:p>
            <a:pPr>
              <a:defRPr/>
            </a:pPr>
            <a:endParaRPr lang="tr-TR"/>
          </a:p>
        </p:txBody>
      </p:sp>
      <p:sp>
        <p:nvSpPr>
          <p:cNvPr id="5" name="Rectangle 19"/>
          <p:cNvSpPr>
            <a:spLocks noGrp="1" noChangeArrowheads="1"/>
          </p:cNvSpPr>
          <p:nvPr>
            <p:ph type="sldNum" sz="quarter" idx="12"/>
          </p:nvPr>
        </p:nvSpPr>
        <p:spPr>
          <a:ln/>
        </p:spPr>
        <p:txBody>
          <a:bodyPr/>
          <a:lstStyle>
            <a:lvl1pPr>
              <a:defRPr/>
            </a:lvl1pPr>
          </a:lstStyle>
          <a:p>
            <a:fld id="{E24DB031-92E8-45A5-8D15-81850C813C05}" type="slidenum">
              <a:rPr lang="tr-TR" altLang="tr-TR"/>
              <a:pPr/>
              <a:t>‹#›</a:t>
            </a:fld>
            <a:endParaRPr lang="tr-TR" altLang="tr-TR"/>
          </a:p>
        </p:txBody>
      </p:sp>
    </p:spTree>
    <p:extLst>
      <p:ext uri="{BB962C8B-B14F-4D97-AF65-F5344CB8AC3E}">
        <p14:creationId xmlns:p14="http://schemas.microsoft.com/office/powerpoint/2010/main" val="507171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73093B4-1CC8-466C-AC69-8C4EAAC07B96}"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32480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D590254B-BB82-4C80-A262-98BD5C0B4A90}"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887571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3955901-25EF-4B6B-8217-40AE73B567A5}"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19868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fld id="{FA38C9F5-99EE-46C1-925D-08171F3997F5}" type="datetime1">
              <a:rPr lang="en-US" smtClean="0"/>
              <a:t>2/28/2020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283480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B5ECB38C-929A-4885-8B3A-FB2E643FA28D}" type="datetime1">
              <a:rPr lang="en-US" smtClean="0"/>
              <a:t>2/28/2020</a:t>
            </a:fld>
            <a:endParaRPr lang="tr-TR"/>
          </a:p>
        </p:txBody>
      </p:sp>
      <p:sp>
        <p:nvSpPr>
          <p:cNvPr id="8" name="Footer Placeholder 7"/>
          <p:cNvSpPr>
            <a:spLocks noGrp="1"/>
          </p:cNvSpPr>
          <p:nvPr>
            <p:ph type="ftr" sz="quarter" idx="11"/>
          </p:nvPr>
        </p:nvSpPr>
        <p:spPr/>
        <p:txBody>
          <a:bodyPr/>
          <a:lstStyle/>
          <a:p>
            <a:r>
              <a:rPr lang="tr-TR"/>
              <a:t>Prof. Dr. Harun TANRIVERMİŞ, Yrd. Doç. Dr. Yeşim ALİEFENDİOĞLU Ekonomi I 2016-2017 Güz Dönemi</a:t>
            </a:r>
          </a:p>
        </p:txBody>
      </p:sp>
      <p:sp>
        <p:nvSpPr>
          <p:cNvPr id="9" name="Slide Number Placeholder 8"/>
          <p:cNvSpPr>
            <a:spLocks noGrp="1"/>
          </p:cNvSpPr>
          <p:nvPr>
            <p:ph type="sldNum" sz="quarter" idx="12"/>
          </p:nvPr>
        </p:nvSpPr>
        <p:spPr/>
        <p:txBody>
          <a:bodyPr/>
          <a:lstStyle/>
          <a:p>
            <a:fld id="{B1DEFA8C-F947-479F-BE07-76B6B3F80BF1}" type="slidenum">
              <a:rPr lang="tr-TR" smtClean="0"/>
              <a:pPr/>
              <a:t>‹#›</a:t>
            </a:fld>
            <a:endParaRPr lang="tr-T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49294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AEB3DAA0-B6AA-4ACD-9FB1-17185E43A90D}" type="datetime1">
              <a:rPr lang="en-US" smtClean="0"/>
              <a:t>2/28/2020</a:t>
            </a:fld>
            <a:endParaRPr lang="tr-TR"/>
          </a:p>
        </p:txBody>
      </p:sp>
      <p:sp>
        <p:nvSpPr>
          <p:cNvPr id="4" name="Footer Placeholder 3"/>
          <p:cNvSpPr>
            <a:spLocks noGrp="1"/>
          </p:cNvSpPr>
          <p:nvPr>
            <p:ph type="ftr" sz="quarter" idx="11"/>
          </p:nvPr>
        </p:nvSpPr>
        <p:spPr/>
        <p:txBody>
          <a:bodyPr/>
          <a:lstStyle/>
          <a:p>
            <a:r>
              <a:rPr lang="tr-TR"/>
              <a:t>Prof. Dr. Harun TANRIVERMİŞ, Yrd. Doç. Dr. Yeşim ALİEFENDİOĞLU Ekonomi I 2016-2017 Güz Dönemi</a:t>
            </a:r>
          </a:p>
        </p:txBody>
      </p:sp>
      <p:sp>
        <p:nvSpPr>
          <p:cNvPr id="5" name="Slide Number Placeholder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74690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7F1EA-F52B-42F5-8478-0AF9BFD7E958}" type="datetime1">
              <a:rPr lang="en-US" smtClean="0"/>
              <a:t>2/28/2020</a:t>
            </a:fld>
            <a:endParaRPr lang="tr-TR"/>
          </a:p>
        </p:txBody>
      </p:sp>
      <p:sp>
        <p:nvSpPr>
          <p:cNvPr id="3" name="Footer Placeholder 2"/>
          <p:cNvSpPr>
            <a:spLocks noGrp="1"/>
          </p:cNvSpPr>
          <p:nvPr>
            <p:ph type="ftr" sz="quarter" idx="11"/>
          </p:nvPr>
        </p:nvSpPr>
        <p:spPr/>
        <p:txBody>
          <a:bodyPr/>
          <a:lstStyle/>
          <a:p>
            <a:r>
              <a:rPr lang="tr-TR"/>
              <a:t>Prof. Dr. Harun TANRIVERMİŞ, Yrd. Doç. Dr. Yeşim ALİEFENDİOĞLU Ekonomi I 2016-2017 Güz Dönemi</a:t>
            </a:r>
          </a:p>
        </p:txBody>
      </p:sp>
      <p:sp>
        <p:nvSpPr>
          <p:cNvPr id="4" name="Slide Number Placeholder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74755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a:t>Asıl başlık stili için tıklatın</a:t>
            </a:r>
            <a:endParaRPr lang="en-US"/>
          </a:p>
        </p:txBody>
      </p:sp>
      <p:sp>
        <p:nvSpPr>
          <p:cNvPr id="3" name="Content Placeholder 2"/>
          <p:cNvSpPr>
            <a:spLocks noGrp="1"/>
          </p:cNvSpPr>
          <p:nvPr>
            <p:ph idx="1"/>
          </p:nvPr>
        </p:nvSpPr>
        <p:spPr>
          <a:xfrm>
            <a:off x="3710866" y="457202"/>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989E4876-F515-4632-ACBF-711C6699D7F1}" type="datetime1">
              <a:rPr lang="en-US" smtClean="0"/>
              <a:t>2/28/2020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cxnSp>
        <p:nvCxnSpPr>
          <p:cNvPr id="10" name="Straight Connector 9"/>
          <p:cNvCxnSpPr/>
          <p:nvPr/>
        </p:nvCxnSpPr>
        <p:spPr>
          <a:xfrm rot="5400000">
            <a:off x="1677194" y="2514601"/>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445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6EC930EE-5137-4864-99E0-78D0AA38347E}" type="datetime1">
              <a:rPr lang="en-US" smtClean="0"/>
              <a:t>2/28/2020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85479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DDDF37A8-D33E-4B0E-8235-475DB97D5147}"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036437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3"/>
            <a:ext cx="1828800" cy="5410199"/>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F4E96E1F-70EC-4C9F-84B9-309ABB33F145}"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797439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277813"/>
            <a:ext cx="8229600" cy="585311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44"/>
          <p:cNvSpPr>
            <a:spLocks noGrp="1" noChangeArrowheads="1"/>
          </p:cNvSpPr>
          <p:nvPr>
            <p:ph type="dt" sz="half" idx="10"/>
          </p:nvPr>
        </p:nvSpPr>
        <p:spPr>
          <a:ln/>
        </p:spPr>
        <p:txBody>
          <a:bodyPr/>
          <a:lstStyle>
            <a:lvl1pPr>
              <a:defRPr/>
            </a:lvl1pPr>
          </a:lstStyle>
          <a:p>
            <a:pPr>
              <a:defRPr/>
            </a:pPr>
            <a:fld id="{852F65B9-AF3F-4168-8F3A-EA905B549768}" type="datetime1">
              <a:rPr lang="en-US" smtClean="0"/>
              <a:t>2/28/2020</a:t>
            </a:fld>
            <a:endParaRPr lang="tr-TR"/>
          </a:p>
        </p:txBody>
      </p:sp>
      <p:sp>
        <p:nvSpPr>
          <p:cNvPr id="4"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5" name="Rectangle 46"/>
          <p:cNvSpPr>
            <a:spLocks noGrp="1" noChangeArrowheads="1"/>
          </p:cNvSpPr>
          <p:nvPr>
            <p:ph type="sldNum" sz="quarter" idx="12"/>
          </p:nvPr>
        </p:nvSpPr>
        <p:spPr>
          <a:ln/>
        </p:spPr>
        <p:txBody>
          <a:bodyPr/>
          <a:lstStyle>
            <a:lvl1pPr>
              <a:defRPr/>
            </a:lvl1pPr>
          </a:lstStyle>
          <a:p>
            <a:pPr>
              <a:defRPr/>
            </a:pPr>
            <a:fld id="{4ACC9CEF-1B2B-47A9-B112-A53E035B6F79}" type="slidenum">
              <a:rPr lang="tr-TR" smtClean="0"/>
              <a:pPr>
                <a:defRPr/>
              </a:pPr>
              <a:t>‹#›</a:t>
            </a:fld>
            <a:endParaRPr lang="tr-TR"/>
          </a:p>
        </p:txBody>
      </p:sp>
    </p:spTree>
    <p:extLst>
      <p:ext uri="{BB962C8B-B14F-4D97-AF65-F5344CB8AC3E}">
        <p14:creationId xmlns:p14="http://schemas.microsoft.com/office/powerpoint/2010/main" val="4112069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a:t>Asıl başlık stili için tıklatın</a:t>
            </a:r>
          </a:p>
        </p:txBody>
      </p:sp>
      <p:sp>
        <p:nvSpPr>
          <p:cNvPr id="3" name="Metin Yer Tutucusu 2"/>
          <p:cNvSpPr>
            <a:spLocks noGrp="1"/>
          </p:cNvSpPr>
          <p:nvPr>
            <p:ph type="body" sz="half" idx="1"/>
          </p:nvPr>
        </p:nvSpPr>
        <p:spPr>
          <a:xfrm>
            <a:off x="457200" y="1600202"/>
            <a:ext cx="4038600" cy="45307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2"/>
            <a:ext cx="4038600" cy="45307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4"/>
          <p:cNvSpPr>
            <a:spLocks noGrp="1" noChangeArrowheads="1"/>
          </p:cNvSpPr>
          <p:nvPr>
            <p:ph type="dt" sz="half" idx="10"/>
          </p:nvPr>
        </p:nvSpPr>
        <p:spPr>
          <a:ln/>
        </p:spPr>
        <p:txBody>
          <a:bodyPr/>
          <a:lstStyle>
            <a:lvl1pPr>
              <a:defRPr/>
            </a:lvl1pPr>
          </a:lstStyle>
          <a:p>
            <a:pPr>
              <a:defRPr/>
            </a:pPr>
            <a:fld id="{06D7AFE2-252A-473E-B74B-445E14A41A1C}" type="datetime1">
              <a:rPr lang="en-US" smtClean="0"/>
              <a:t>2/28/2020</a:t>
            </a:fld>
            <a:endParaRPr lang="tr-TR"/>
          </a:p>
        </p:txBody>
      </p:sp>
      <p:sp>
        <p:nvSpPr>
          <p:cNvPr id="6"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7" name="Rectangle 46"/>
          <p:cNvSpPr>
            <a:spLocks noGrp="1" noChangeArrowheads="1"/>
          </p:cNvSpPr>
          <p:nvPr>
            <p:ph type="sldNum" sz="quarter" idx="12"/>
          </p:nvPr>
        </p:nvSpPr>
        <p:spPr>
          <a:ln/>
        </p:spPr>
        <p:txBody>
          <a:bodyPr/>
          <a:lstStyle>
            <a:lvl1pPr>
              <a:defRPr/>
            </a:lvl1pPr>
          </a:lstStyle>
          <a:p>
            <a:pPr>
              <a:defRPr/>
            </a:pPr>
            <a:fld id="{5F9C2CDE-511F-4CCA-A6CE-70569E99ECA7}" type="slidenum">
              <a:rPr lang="tr-TR" smtClean="0"/>
              <a:pPr>
                <a:defRPr/>
              </a:pPr>
              <a:t>‹#›</a:t>
            </a:fld>
            <a:endParaRPr lang="tr-TR"/>
          </a:p>
        </p:txBody>
      </p:sp>
    </p:spTree>
    <p:extLst>
      <p:ext uri="{BB962C8B-B14F-4D97-AF65-F5344CB8AC3E}">
        <p14:creationId xmlns:p14="http://schemas.microsoft.com/office/powerpoint/2010/main" val="245389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a:t>Asıl başlık stili için tıklatın</a:t>
            </a:r>
          </a:p>
        </p:txBody>
      </p:sp>
      <p:sp>
        <p:nvSpPr>
          <p:cNvPr id="3" name="Tablo Yer Tutucusu 2"/>
          <p:cNvSpPr>
            <a:spLocks noGrp="1"/>
          </p:cNvSpPr>
          <p:nvPr>
            <p:ph type="tbl" idx="1"/>
          </p:nvPr>
        </p:nvSpPr>
        <p:spPr>
          <a:xfrm>
            <a:off x="457200" y="1600202"/>
            <a:ext cx="8229600" cy="4530725"/>
          </a:xfrm>
        </p:spPr>
        <p:txBody>
          <a:bodyPr/>
          <a:lstStyle/>
          <a:p>
            <a:pPr lvl="0"/>
            <a:r>
              <a:rPr lang="tr-TR" noProof="0"/>
              <a:t>Tablo eklemek için simgeyi tıklatın</a:t>
            </a:r>
          </a:p>
        </p:txBody>
      </p:sp>
      <p:sp>
        <p:nvSpPr>
          <p:cNvPr id="4" name="Rectangle 44"/>
          <p:cNvSpPr>
            <a:spLocks noGrp="1" noChangeArrowheads="1"/>
          </p:cNvSpPr>
          <p:nvPr>
            <p:ph type="dt" sz="half" idx="10"/>
          </p:nvPr>
        </p:nvSpPr>
        <p:spPr>
          <a:ln/>
        </p:spPr>
        <p:txBody>
          <a:bodyPr/>
          <a:lstStyle>
            <a:lvl1pPr>
              <a:defRPr/>
            </a:lvl1pPr>
          </a:lstStyle>
          <a:p>
            <a:pPr>
              <a:defRPr/>
            </a:pPr>
            <a:fld id="{6A24C5B5-B0BC-4A99-9668-7AA50979CB18}" type="datetime1">
              <a:rPr lang="en-US" smtClean="0"/>
              <a:t>2/28/2020</a:t>
            </a:fld>
            <a:endParaRPr lang="tr-TR"/>
          </a:p>
        </p:txBody>
      </p:sp>
      <p:sp>
        <p:nvSpPr>
          <p:cNvPr id="5"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6" name="Rectangle 46"/>
          <p:cNvSpPr>
            <a:spLocks noGrp="1" noChangeArrowheads="1"/>
          </p:cNvSpPr>
          <p:nvPr>
            <p:ph type="sldNum" sz="quarter" idx="12"/>
          </p:nvPr>
        </p:nvSpPr>
        <p:spPr>
          <a:ln/>
        </p:spPr>
        <p:txBody>
          <a:bodyPr/>
          <a:lstStyle>
            <a:lvl1pPr>
              <a:defRPr/>
            </a:lvl1pPr>
          </a:lstStyle>
          <a:p>
            <a:pPr>
              <a:defRPr/>
            </a:pPr>
            <a:fld id="{B5694B09-DDCA-463B-A0FD-225071502900}" type="slidenum">
              <a:rPr lang="tr-TR" smtClean="0"/>
              <a:pPr>
                <a:defRPr/>
              </a:pPr>
              <a:t>‹#›</a:t>
            </a:fld>
            <a:endParaRPr lang="tr-TR"/>
          </a:p>
        </p:txBody>
      </p:sp>
    </p:spTree>
    <p:extLst>
      <p:ext uri="{BB962C8B-B14F-4D97-AF65-F5344CB8AC3E}">
        <p14:creationId xmlns:p14="http://schemas.microsoft.com/office/powerpoint/2010/main" val="2474524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457200" y="277813"/>
            <a:ext cx="8229600" cy="1143000"/>
          </a:xfrm>
        </p:spPr>
        <p:txBody>
          <a:bodyPr/>
          <a:lstStyle/>
          <a:p>
            <a:r>
              <a:rPr lang="tr-TR"/>
              <a:t>Asıl başlık stili için tıklatın</a:t>
            </a:r>
          </a:p>
        </p:txBody>
      </p:sp>
      <p:sp>
        <p:nvSpPr>
          <p:cNvPr id="3" name="İçerik Yer Tutucusu 2"/>
          <p:cNvSpPr>
            <a:spLocks noGrp="1"/>
          </p:cNvSpPr>
          <p:nvPr>
            <p:ph sz="quarter" idx="1"/>
          </p:nvPr>
        </p:nvSpPr>
        <p:spPr>
          <a:xfrm>
            <a:off x="457200" y="1600202"/>
            <a:ext cx="4038600" cy="218916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4648200" y="1600202"/>
            <a:ext cx="4038600" cy="218916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457200" y="3941763"/>
            <a:ext cx="4038600" cy="218916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İçerik Yer Tutucusu 5"/>
          <p:cNvSpPr>
            <a:spLocks noGrp="1"/>
          </p:cNvSpPr>
          <p:nvPr>
            <p:ph sz="quarter" idx="4"/>
          </p:nvPr>
        </p:nvSpPr>
        <p:spPr>
          <a:xfrm>
            <a:off x="4648200" y="3941763"/>
            <a:ext cx="4038600" cy="218916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4"/>
          <p:cNvSpPr>
            <a:spLocks noGrp="1" noChangeArrowheads="1"/>
          </p:cNvSpPr>
          <p:nvPr>
            <p:ph type="dt" sz="half" idx="10"/>
          </p:nvPr>
        </p:nvSpPr>
        <p:spPr>
          <a:ln/>
        </p:spPr>
        <p:txBody>
          <a:bodyPr/>
          <a:lstStyle>
            <a:lvl1pPr>
              <a:defRPr/>
            </a:lvl1pPr>
          </a:lstStyle>
          <a:p>
            <a:pPr>
              <a:defRPr/>
            </a:pPr>
            <a:fld id="{37B4A527-8F12-4586-8896-F9A7002F02D4}" type="datetime1">
              <a:rPr lang="en-US" smtClean="0"/>
              <a:t>2/28/2020</a:t>
            </a:fld>
            <a:endParaRPr lang="tr-TR"/>
          </a:p>
        </p:txBody>
      </p:sp>
      <p:sp>
        <p:nvSpPr>
          <p:cNvPr id="8"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9" name="Rectangle 46"/>
          <p:cNvSpPr>
            <a:spLocks noGrp="1" noChangeArrowheads="1"/>
          </p:cNvSpPr>
          <p:nvPr>
            <p:ph type="sldNum" sz="quarter" idx="12"/>
          </p:nvPr>
        </p:nvSpPr>
        <p:spPr>
          <a:ln/>
        </p:spPr>
        <p:txBody>
          <a:bodyPr/>
          <a:lstStyle>
            <a:lvl1pPr>
              <a:defRPr/>
            </a:lvl1pPr>
          </a:lstStyle>
          <a:p>
            <a:pPr>
              <a:defRPr/>
            </a:pPr>
            <a:fld id="{1DFE3CA1-1F67-46BC-B6F2-EBF60CBDD860}" type="slidenum">
              <a:rPr lang="tr-TR" smtClean="0"/>
              <a:pPr>
                <a:defRPr/>
              </a:pPr>
              <a:t>‹#›</a:t>
            </a:fld>
            <a:endParaRPr lang="tr-TR"/>
          </a:p>
        </p:txBody>
      </p:sp>
    </p:spTree>
    <p:extLst>
      <p:ext uri="{BB962C8B-B14F-4D97-AF65-F5344CB8AC3E}">
        <p14:creationId xmlns:p14="http://schemas.microsoft.com/office/powerpoint/2010/main" val="21756343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sp>
        <p:nvSpPr>
          <p:cNvPr id="7" name="Metin Yer Tutucusu 11"/>
          <p:cNvSpPr>
            <a:spLocks noGrp="1"/>
          </p:cNvSpPr>
          <p:nvPr>
            <p:ph idx="1"/>
          </p:nvPr>
        </p:nvSpPr>
        <p:spPr>
          <a:xfrm>
            <a:off x="410935" y="1299507"/>
            <a:ext cx="7886700" cy="1179054"/>
          </a:xfrm>
          <a:prstGeom prst="rect">
            <a:avLst/>
          </a:prstGeom>
        </p:spPr>
        <p:txBody>
          <a:bodyPr rIns="0" anchor="b" anchorCtr="0">
            <a:noAutofit/>
          </a:bodyPr>
          <a:lstStyle>
            <a:lvl1pPr marL="0" indent="0" algn="l">
              <a:buNone/>
              <a:defRPr sz="2000" b="0" i="0" baseline="0">
                <a:latin typeface="Arial" panose="020B0604020202020204" pitchFamily="34" charset="0"/>
                <a:cs typeface="Arial" panose="020B0604020202020204" pitchFamily="34" charset="0"/>
              </a:defRPr>
            </a:lvl1pPr>
          </a:lstStyle>
          <a:p>
            <a:pPr lvl="0"/>
            <a:r>
              <a:rPr lang="tr-TR" noProof="0"/>
              <a:t>Asıl metin stillerini düzenle</a:t>
            </a:r>
          </a:p>
        </p:txBody>
      </p:sp>
      <p:sp>
        <p:nvSpPr>
          <p:cNvPr id="9" name="Başlık Yer Tutucusu 10"/>
          <p:cNvSpPr>
            <a:spLocks noGrp="1"/>
          </p:cNvSpPr>
          <p:nvPr>
            <p:ph type="title"/>
          </p:nvPr>
        </p:nvSpPr>
        <p:spPr>
          <a:xfrm>
            <a:off x="410935" y="370117"/>
            <a:ext cx="7886700" cy="673965"/>
          </a:xfrm>
          <a:prstGeom prst="rect">
            <a:avLst/>
          </a:prstGeom>
        </p:spPr>
        <p:txBody>
          <a:bodyPr rIns="0" anchor="b" anchorCtr="0">
            <a:normAutofit/>
          </a:bodyPr>
          <a:lstStyle>
            <a:lvl1pPr>
              <a:defRPr sz="2400"/>
            </a:lvl1pPr>
          </a:lstStyle>
          <a:p>
            <a:pPr lvl="0"/>
            <a:r>
              <a:rPr lang="tr-TR"/>
              <a:t>Asıl başlık stili için tıklatın</a:t>
            </a:r>
            <a:endParaRPr lang="tr-TR" dirty="0"/>
          </a:p>
        </p:txBody>
      </p:sp>
    </p:spTree>
    <p:extLst>
      <p:ext uri="{BB962C8B-B14F-4D97-AF65-F5344CB8AC3E}">
        <p14:creationId xmlns:p14="http://schemas.microsoft.com/office/powerpoint/2010/main" val="2336273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endParaRPr lang="tr-TR" dirty="0"/>
          </a:p>
        </p:txBody>
      </p:sp>
    </p:spTree>
    <p:extLst>
      <p:ext uri="{BB962C8B-B14F-4D97-AF65-F5344CB8AC3E}">
        <p14:creationId xmlns:p14="http://schemas.microsoft.com/office/powerpoint/2010/main" val="1954219885"/>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sz="2400"/>
            </a:lvl1pPr>
          </a:lstStyle>
          <a:p>
            <a:r>
              <a:rPr lang="tr-TR" dirty="0"/>
              <a:t>Asıl başlık stili için tıklatın</a:t>
            </a:r>
          </a:p>
        </p:txBody>
      </p:sp>
      <p:sp>
        <p:nvSpPr>
          <p:cNvPr id="3" name="İçerik Yer Tutucusu 2"/>
          <p:cNvSpPr>
            <a:spLocks noGrp="1"/>
          </p:cNvSpPr>
          <p:nvPr>
            <p:ph idx="1"/>
          </p:nvPr>
        </p:nvSpPr>
        <p:spPr>
          <a:xfrm>
            <a:off x="1066800" y="1981200"/>
            <a:ext cx="7543800" cy="4114800"/>
          </a:xfrm>
          <a:prstGeom prst="rect">
            <a:avLst/>
          </a:prstGeom>
        </p:spPr>
        <p:txBody>
          <a:bodyPr/>
          <a:lstStyle>
            <a:lvl1pPr marL="2286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1pPr>
            <a:lvl2pPr marL="6858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2pPr>
            <a:lvl3pPr marL="11430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3pPr>
            <a:lvl4pPr marL="16002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4pPr>
            <a:lvl5pPr marL="20574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5p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Rectangle 17"/>
          <p:cNvSpPr>
            <a:spLocks noGrp="1" noChangeArrowheads="1"/>
          </p:cNvSpPr>
          <p:nvPr>
            <p:ph type="dt" sz="half" idx="10"/>
          </p:nvPr>
        </p:nvSpPr>
        <p:spPr>
          <a:xfrm>
            <a:off x="1066800" y="6248400"/>
            <a:ext cx="1905000" cy="457200"/>
          </a:xfrm>
          <a:prstGeom prst="rect">
            <a:avLst/>
          </a:prstGeom>
          <a:ln/>
        </p:spPr>
        <p:txBody>
          <a:bodyPr/>
          <a:lstStyle>
            <a:lvl1pPr>
              <a:defRPr/>
            </a:lvl1pPr>
          </a:lstStyle>
          <a:p>
            <a:pPr>
              <a:defRPr/>
            </a:pPr>
            <a:endParaRPr lang="tr-TR"/>
          </a:p>
        </p:txBody>
      </p:sp>
      <p:sp>
        <p:nvSpPr>
          <p:cNvPr id="5" name="Rectangle 18"/>
          <p:cNvSpPr>
            <a:spLocks noGrp="1" noChangeArrowheads="1"/>
          </p:cNvSpPr>
          <p:nvPr>
            <p:ph type="ftr" sz="quarter" idx="11"/>
          </p:nvPr>
        </p:nvSpPr>
        <p:spPr>
          <a:xfrm>
            <a:off x="3429000" y="6248400"/>
            <a:ext cx="2895600" cy="457200"/>
          </a:xfrm>
          <a:prstGeom prst="rect">
            <a:avLst/>
          </a:prstGeom>
          <a:ln/>
        </p:spPr>
        <p:txBody>
          <a:bodyPr/>
          <a:lstStyle>
            <a:lvl1pPr>
              <a:defRPr/>
            </a:lvl1pPr>
          </a:lstStyle>
          <a:p>
            <a:pPr>
              <a:defRPr/>
            </a:pPr>
            <a:endParaRPr lang="tr-TR"/>
          </a:p>
        </p:txBody>
      </p:sp>
      <p:sp>
        <p:nvSpPr>
          <p:cNvPr id="6" name="Rectangle 19"/>
          <p:cNvSpPr>
            <a:spLocks noGrp="1" noChangeArrowheads="1"/>
          </p:cNvSpPr>
          <p:nvPr>
            <p:ph type="sldNum" sz="quarter" idx="12"/>
          </p:nvPr>
        </p:nvSpPr>
        <p:spPr>
          <a:xfrm>
            <a:off x="6705600" y="6248400"/>
            <a:ext cx="1905000" cy="457200"/>
          </a:xfrm>
          <a:prstGeom prst="rect">
            <a:avLst/>
          </a:prstGeom>
          <a:ln/>
        </p:spPr>
        <p:txBody>
          <a:bodyPr/>
          <a:lstStyle>
            <a:lvl1pPr>
              <a:defRPr/>
            </a:lvl1pPr>
          </a:lstStyle>
          <a:p>
            <a:pPr>
              <a:defRPr/>
            </a:pPr>
            <a:fld id="{67F7C0EF-15DE-425E-A602-6416008CF6C9}" type="slidenum">
              <a:rPr lang="tr-TR" altLang="tr-TR"/>
              <a:pPr>
                <a:defRPr/>
              </a:pPr>
              <a:t>‹#›</a:t>
            </a:fld>
            <a:endParaRPr lang="tr-TR" altLang="tr-TR"/>
          </a:p>
        </p:txBody>
      </p:sp>
    </p:spTree>
    <p:extLst>
      <p:ext uri="{BB962C8B-B14F-4D97-AF65-F5344CB8AC3E}">
        <p14:creationId xmlns:p14="http://schemas.microsoft.com/office/powerpoint/2010/main" val="40457147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 için tıklatın</a:t>
            </a:r>
            <a:endParaRPr lang="en-US" dirty="0"/>
          </a:p>
        </p:txBody>
      </p:sp>
      <p:sp>
        <p:nvSpPr>
          <p:cNvPr id="4" name="Date Placeholder 3"/>
          <p:cNvSpPr>
            <a:spLocks noGrp="1"/>
          </p:cNvSpPr>
          <p:nvPr>
            <p:ph type="dt" sz="half" idx="10"/>
          </p:nvPr>
        </p:nvSpPr>
        <p:spPr/>
        <p:txBody>
          <a:bodyPr/>
          <a:lstStyle/>
          <a:p>
            <a:fld id="{419913B4-353A-43F0-919E-C9E766A5124A}"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907470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48400" y="6208778"/>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D5BA3AE7-9ECF-44E5-AA35-A658ADA8F751}" type="datetime1">
              <a:rPr lang="en-US" smtClean="0"/>
              <a:t>2/28/2020</a:t>
            </a:fld>
            <a:endParaRPr lang="en-US"/>
          </a:p>
        </p:txBody>
      </p:sp>
      <p:sp>
        <p:nvSpPr>
          <p:cNvPr id="5" name="Footer Placeholder 4"/>
          <p:cNvSpPr>
            <a:spLocks noGrp="1"/>
          </p:cNvSpPr>
          <p:nvPr>
            <p:ph type="ftr" sz="quarter" idx="3"/>
          </p:nvPr>
        </p:nvSpPr>
        <p:spPr>
          <a:xfrm>
            <a:off x="761999" y="6208778"/>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en-US"/>
              <a:t>Prof. Dr. Harun TANRIVERMİŞ, Yrd. Doç. Dr. Yeşim ALİEFENDİOĞLU Ekonomi I 2016-2017 Güz Dönemi</a:t>
            </a:r>
          </a:p>
        </p:txBody>
      </p:sp>
      <p:sp>
        <p:nvSpPr>
          <p:cNvPr id="6" name="Slide Number Placeholder 5"/>
          <p:cNvSpPr>
            <a:spLocks noGrp="1"/>
          </p:cNvSpPr>
          <p:nvPr>
            <p:ph type="sldNum" sz="quarter" idx="4"/>
          </p:nvPr>
        </p:nvSpPr>
        <p:spPr>
          <a:xfrm>
            <a:off x="7620000" y="5687570"/>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50E119D-8EDB-4D0A-AB54-479909DD9FBC}"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632827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9" r:id="rId12"/>
  </p:sldLayoutIdLst>
  <p:hf sldNum="0"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48400" y="6208778"/>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39369955-C8A4-4023-9F6B-3A82C0FA9480}" type="datetime1">
              <a:rPr lang="en-US" smtClean="0"/>
              <a:t>2/28/2020</a:t>
            </a:fld>
            <a:endParaRPr lang="tr-TR"/>
          </a:p>
        </p:txBody>
      </p:sp>
      <p:sp>
        <p:nvSpPr>
          <p:cNvPr id="5" name="Footer Placeholder 4"/>
          <p:cNvSpPr>
            <a:spLocks noGrp="1"/>
          </p:cNvSpPr>
          <p:nvPr>
            <p:ph type="ftr" sz="quarter" idx="3"/>
          </p:nvPr>
        </p:nvSpPr>
        <p:spPr>
          <a:xfrm>
            <a:off x="761999" y="6208778"/>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tr-TR"/>
              <a:t>Prof. Dr. Harun TANRIVERMİŞ, Yrd. Doç. Dr. Yeşim ALİEFENDİOĞLU Ekonomi I 2016-2017 Güz Dönemi</a:t>
            </a:r>
          </a:p>
        </p:txBody>
      </p:sp>
      <p:sp>
        <p:nvSpPr>
          <p:cNvPr id="6" name="Slide Number Placeholder 5"/>
          <p:cNvSpPr>
            <a:spLocks noGrp="1"/>
          </p:cNvSpPr>
          <p:nvPr>
            <p:ph type="sldNum" sz="quarter" idx="4"/>
          </p:nvPr>
        </p:nvSpPr>
        <p:spPr>
          <a:xfrm>
            <a:off x="7620000" y="5687570"/>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DEFA8C-F947-479F-BE07-76B6B3F80BF1}" type="slidenum">
              <a:rPr lang="tr-TR" smtClean="0"/>
              <a:pPr/>
              <a:t>‹#›</a:t>
            </a:fld>
            <a:endParaRPr lang="tr-T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4172972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hf sldNum="0"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Resim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702806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6" r:id="rId4"/>
  </p:sldLayoutIdLst>
  <p:hf sldNum="0" hdr="0" dt="0"/>
  <p:txStyles>
    <p:titleStyle>
      <a:lvl1pPr algn="l" rtl="0" eaLnBrk="1" fontAlgn="base" hangingPunct="1">
        <a:lnSpc>
          <a:spcPct val="90000"/>
        </a:lnSpc>
        <a:spcBef>
          <a:spcPct val="0"/>
        </a:spcBef>
        <a:spcAft>
          <a:spcPct val="0"/>
        </a:spcAft>
        <a:defRPr lang="tr-TR" sz="2000" b="1" kern="1200" dirty="0">
          <a:solidFill>
            <a:srgbClr val="160093"/>
          </a:solidFill>
          <a:latin typeface="Arial"/>
          <a:ea typeface="ＭＳ Ｐゴシック" charset="0"/>
          <a:cs typeface="Arial"/>
        </a:defRPr>
      </a:lvl1pPr>
      <a:lvl2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2pPr>
      <a:lvl3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3pPr>
      <a:lvl4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4pPr>
      <a:lvl5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5pPr>
      <a:lvl6pPr marL="4572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6pPr>
      <a:lvl7pPr marL="9144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7pPr>
      <a:lvl8pPr marL="13716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8pPr>
      <a:lvl9pPr marL="18288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ikdörtgen 13"/>
          <p:cNvSpPr/>
          <p:nvPr/>
        </p:nvSpPr>
        <p:spPr>
          <a:xfrm>
            <a:off x="503198" y="1533155"/>
            <a:ext cx="8137603" cy="2357568"/>
          </a:xfrm>
          <a:prstGeom prst="rect">
            <a:avLst/>
          </a:prstGeom>
        </p:spPr>
        <p:txBody>
          <a:bodyPr wrap="square">
            <a:spAutoFit/>
          </a:bodyPr>
          <a:lstStyle/>
          <a:p>
            <a:pPr marL="0" lvl="1" algn="ctr">
              <a:spcBef>
                <a:spcPct val="20000"/>
              </a:spcBef>
              <a:buClr>
                <a:schemeClr val="accent1"/>
              </a:buClr>
            </a:pPr>
            <a:r>
              <a:rPr lang="tr-TR" sz="3200" b="1" dirty="0">
                <a:latin typeface="Arial" panose="020B0604020202020204" pitchFamily="34" charset="0"/>
                <a:cs typeface="Arial" panose="020B0604020202020204" pitchFamily="34" charset="0"/>
              </a:rPr>
              <a:t>GGY </a:t>
            </a:r>
            <a:r>
              <a:rPr lang="tr-TR" sz="3200" b="1" dirty="0" smtClean="0">
                <a:latin typeface="Arial" panose="020B0604020202020204" pitchFamily="34" charset="0"/>
                <a:cs typeface="Arial" panose="020B0604020202020204" pitchFamily="34" charset="0"/>
              </a:rPr>
              <a:t>320</a:t>
            </a:r>
            <a:endParaRPr lang="tr-TR" sz="3200" b="1" dirty="0">
              <a:latin typeface="Arial" panose="020B0604020202020204" pitchFamily="34" charset="0"/>
              <a:cs typeface="Arial" panose="020B0604020202020204" pitchFamily="34" charset="0"/>
            </a:endParaRPr>
          </a:p>
          <a:p>
            <a:pPr marL="0" lvl="1" algn="ctr">
              <a:spcBef>
                <a:spcPct val="20000"/>
              </a:spcBef>
              <a:buClr>
                <a:schemeClr val="accent1"/>
              </a:buClr>
            </a:pPr>
            <a:r>
              <a:rPr lang="tr-TR" sz="3200" b="1" dirty="0">
                <a:latin typeface="Arial" panose="020B0604020202020204" pitchFamily="34" charset="0"/>
                <a:cs typeface="Arial" panose="020B0604020202020204" pitchFamily="34" charset="0"/>
              </a:rPr>
              <a:t>İnşaat, İhale ve Sözleşme Hukuku</a:t>
            </a:r>
          </a:p>
          <a:p>
            <a:pPr marL="0" lvl="1" algn="ctr">
              <a:spcBef>
                <a:spcPct val="20000"/>
              </a:spcBef>
              <a:buClr>
                <a:schemeClr val="accent1"/>
              </a:buClr>
            </a:pPr>
            <a:r>
              <a:rPr lang="tr-TR" sz="3200" b="1" dirty="0">
                <a:latin typeface="Arial" panose="020B0604020202020204" pitchFamily="34" charset="0"/>
                <a:cs typeface="Arial" panose="020B0604020202020204" pitchFamily="34" charset="0"/>
              </a:rPr>
              <a:t>(3-0)3</a:t>
            </a:r>
          </a:p>
          <a:p>
            <a:pPr marL="0" lvl="1" algn="ctr">
              <a:spcBef>
                <a:spcPct val="20000"/>
              </a:spcBef>
              <a:buClr>
                <a:schemeClr val="accent1"/>
              </a:buClr>
            </a:pPr>
            <a:endParaRPr lang="tr-TR" sz="3200" b="1" dirty="0">
              <a:solidFill>
                <a:schemeClr val="tx2"/>
              </a:solidFill>
              <a:latin typeface="Arial" panose="020B0604020202020204" pitchFamily="34" charset="0"/>
              <a:cs typeface="Arial" panose="020B0604020202020204" pitchFamily="34" charset="0"/>
            </a:endParaRPr>
          </a:p>
        </p:txBody>
      </p:sp>
      <p:sp>
        <p:nvSpPr>
          <p:cNvPr id="13" name="Dikdörtgen 12"/>
          <p:cNvSpPr/>
          <p:nvPr/>
        </p:nvSpPr>
        <p:spPr>
          <a:xfrm>
            <a:off x="440762" y="4393802"/>
            <a:ext cx="8479708" cy="584775"/>
          </a:xfrm>
          <a:prstGeom prst="rect">
            <a:avLst/>
          </a:prstGeom>
        </p:spPr>
        <p:txBody>
          <a:bodyPr wrap="square">
            <a:spAutoFit/>
          </a:bodyPr>
          <a:lstStyle/>
          <a:p>
            <a:pPr algn="ctr">
              <a:spcAft>
                <a:spcPts val="0"/>
              </a:spcAft>
            </a:pPr>
            <a:r>
              <a:rPr lang="tr-TR" sz="1600" b="1" dirty="0">
                <a:effectLst/>
                <a:latin typeface="Arial" panose="020B0604020202020204" pitchFamily="34" charset="0"/>
                <a:ea typeface="Times New Roman" panose="02020603050405020304" pitchFamily="18" charset="0"/>
                <a:cs typeface="Arial" panose="020B0604020202020204" pitchFamily="34" charset="0"/>
              </a:rPr>
              <a:t>Dr. </a:t>
            </a:r>
            <a:r>
              <a:rPr lang="tr-TR" sz="1600" b="1" dirty="0">
                <a:latin typeface="Arial" panose="020B0604020202020204" pitchFamily="34" charset="0"/>
                <a:ea typeface="Times New Roman" panose="02020603050405020304" pitchFamily="18" charset="0"/>
                <a:cs typeface="Arial" panose="020B0604020202020204" pitchFamily="34" charset="0"/>
              </a:rPr>
              <a:t>Veli BÖKE</a:t>
            </a:r>
            <a:endParaRPr lang="tr-TR" sz="1600" b="1"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tr-TR" sz="1600" dirty="0">
                <a:latin typeface="Arial" panose="020B0604020202020204" pitchFamily="34" charset="0"/>
                <a:ea typeface="Times New Roman" panose="02020603050405020304" pitchFamily="18" charset="0"/>
                <a:cs typeface="Arial" panose="020B0604020202020204" pitchFamily="34" charset="0"/>
              </a:rPr>
              <a:t>Ankara Üniversitesi UBF Gayrimenkul Geliştirme ve Yönetimi Bölümü </a:t>
            </a:r>
            <a:endParaRPr lang="tr-TR" sz="16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7435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102239" y="647598"/>
            <a:ext cx="10053405" cy="369332"/>
          </a:xfrm>
          <a:prstGeom prst="rect">
            <a:avLst/>
          </a:prstGeom>
        </p:spPr>
        <p:txBody>
          <a:bodyPr/>
          <a:lstStyle/>
          <a:p>
            <a:pPr lvl="1"/>
            <a:endParaRPr lang="en-US" dirty="0"/>
          </a:p>
        </p:txBody>
      </p:sp>
      <p:sp>
        <p:nvSpPr>
          <p:cNvPr id="4" name="Dikdörtgen 3"/>
          <p:cNvSpPr/>
          <p:nvPr/>
        </p:nvSpPr>
        <p:spPr>
          <a:xfrm>
            <a:off x="313081" y="1265736"/>
            <a:ext cx="8517838" cy="2092881"/>
          </a:xfrm>
          <a:prstGeom prst="rect">
            <a:avLst/>
          </a:prstGeom>
        </p:spPr>
        <p:txBody>
          <a:bodyPr wrap="square">
            <a:spAutoFit/>
          </a:bodyPr>
          <a:lstStyle/>
          <a:p>
            <a:pPr marL="342900" indent="-342900" algn="just">
              <a:spcBef>
                <a:spcPts val="600"/>
              </a:spcBef>
              <a:spcAft>
                <a:spcPts val="600"/>
              </a:spcAft>
              <a:buClr>
                <a:srgbClr val="000099"/>
              </a:buClr>
              <a:buFont typeface="Wingdings" panose="05000000000000000000" pitchFamily="2" charset="2"/>
              <a:buChar char="q"/>
            </a:pPr>
            <a:r>
              <a:rPr lang="tr-TR" sz="2000" b="1" spc="-50" dirty="0">
                <a:latin typeface="Arial" panose="020B0604020202020204" pitchFamily="34" charset="0"/>
                <a:ea typeface="Trebuchet MS" panose="020B0603020202020204" pitchFamily="34" charset="0"/>
                <a:cs typeface="Arial" panose="020B0604020202020204" pitchFamily="34" charset="0"/>
              </a:rPr>
              <a:t>Kamulaştırma,</a:t>
            </a:r>
            <a:r>
              <a:rPr lang="tr-TR" sz="2000" spc="-50" dirty="0">
                <a:latin typeface="Arial" panose="020B0604020202020204" pitchFamily="34" charset="0"/>
                <a:ea typeface="Trebuchet MS" panose="020B0603020202020204" pitchFamily="34" charset="0"/>
                <a:cs typeface="Arial" panose="020B0604020202020204" pitchFamily="34" charset="0"/>
              </a:rPr>
              <a:t> özel mülkiyete konu taşınmazın, kamu yararı gerekçesiyle kamu hizmetinin yerine getirilmesinde kullanılmak amacıyla yasada belirtilen yönteme uygun bir biçimde İdarenin tek yanlı irade beyanına dayanılarak, kural olarak karşılığı peşin ödenmek üzere, idarenin mülkiyetine geçirilmesi işlemi olarak tanımlanmaktadır. </a:t>
            </a:r>
          </a:p>
          <a:p>
            <a:pPr marL="342900" indent="-342900" algn="just">
              <a:spcBef>
                <a:spcPts val="600"/>
              </a:spcBef>
              <a:spcAft>
                <a:spcPts val="600"/>
              </a:spcAft>
              <a:buClr>
                <a:srgbClr val="000099"/>
              </a:buClr>
              <a:buFont typeface="Wingdings" panose="05000000000000000000" pitchFamily="2" charset="2"/>
              <a:buChar char="q"/>
            </a:pPr>
            <a:endParaRPr lang="tr-TR" sz="2000" spc="-50" dirty="0">
              <a:latin typeface="Arial" panose="020B0604020202020204" pitchFamily="34" charset="0"/>
              <a:ea typeface="Trebuchet MS" panose="020B0603020202020204" pitchFamily="34" charset="0"/>
              <a:cs typeface="Arial" panose="020B0604020202020204" pitchFamily="34" charset="0"/>
            </a:endParaRPr>
          </a:p>
        </p:txBody>
      </p:sp>
      <p:sp>
        <p:nvSpPr>
          <p:cNvPr id="11" name="Dikdörtgen 10"/>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rPr>
              <a:t>Kamulaştırmanın Tanımı, Kapsamı ve Amaçları</a:t>
            </a:r>
          </a:p>
        </p:txBody>
      </p:sp>
      <p:pic>
        <p:nvPicPr>
          <p:cNvPr id="3" name="Resim 2"/>
          <p:cNvPicPr>
            <a:picLocks noChangeAspect="1"/>
          </p:cNvPicPr>
          <p:nvPr/>
        </p:nvPicPr>
        <p:blipFill>
          <a:blip r:embed="rId2"/>
          <a:stretch>
            <a:fillRect/>
          </a:stretch>
        </p:blipFill>
        <p:spPr>
          <a:xfrm>
            <a:off x="0" y="3974592"/>
            <a:ext cx="2428392" cy="1821293"/>
          </a:xfrm>
          <a:prstGeom prst="rect">
            <a:avLst/>
          </a:prstGeom>
          <a:ln>
            <a:solidFill>
              <a:schemeClr val="tx1"/>
            </a:solidFill>
          </a:ln>
        </p:spPr>
      </p:pic>
      <p:pic>
        <p:nvPicPr>
          <p:cNvPr id="5" name="Resim 4"/>
          <p:cNvPicPr>
            <a:picLocks noChangeAspect="1"/>
          </p:cNvPicPr>
          <p:nvPr/>
        </p:nvPicPr>
        <p:blipFill>
          <a:blip r:embed="rId3"/>
          <a:stretch>
            <a:fillRect/>
          </a:stretch>
        </p:blipFill>
        <p:spPr>
          <a:xfrm>
            <a:off x="5604171" y="3974592"/>
            <a:ext cx="3544407" cy="1808371"/>
          </a:xfrm>
          <a:prstGeom prst="rect">
            <a:avLst/>
          </a:prstGeom>
          <a:ln>
            <a:solidFill>
              <a:schemeClr val="tx1"/>
            </a:solidFill>
          </a:ln>
        </p:spPr>
      </p:pic>
      <p:pic>
        <p:nvPicPr>
          <p:cNvPr id="6" name="Resim 5"/>
          <p:cNvPicPr>
            <a:picLocks noChangeAspect="1"/>
          </p:cNvPicPr>
          <p:nvPr/>
        </p:nvPicPr>
        <p:blipFill>
          <a:blip r:embed="rId4"/>
          <a:stretch>
            <a:fillRect/>
          </a:stretch>
        </p:blipFill>
        <p:spPr>
          <a:xfrm>
            <a:off x="2279903" y="3974592"/>
            <a:ext cx="3540775" cy="1821293"/>
          </a:xfrm>
          <a:prstGeom prst="rect">
            <a:avLst/>
          </a:prstGeom>
          <a:ln>
            <a:solidFill>
              <a:schemeClr val="tx1"/>
            </a:solidFill>
          </a:ln>
        </p:spPr>
      </p:pic>
    </p:spTree>
    <p:extLst>
      <p:ext uri="{BB962C8B-B14F-4D97-AF65-F5344CB8AC3E}">
        <p14:creationId xmlns:p14="http://schemas.microsoft.com/office/powerpoint/2010/main" val="1663348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A0B10D-DBCE-4FB1-9030-ACFFE81DF5F1}"/>
              </a:ext>
            </a:extLst>
          </p:cNvPr>
          <p:cNvSpPr>
            <a:spLocks noGrp="1"/>
          </p:cNvSpPr>
          <p:nvPr>
            <p:ph type="title"/>
          </p:nvPr>
        </p:nvSpPr>
        <p:spPr/>
        <p:txBody>
          <a:bodyPr/>
          <a:lstStyle/>
          <a:p>
            <a:r>
              <a:rPr lang="tr-TR" altLang="tr-TR" u="sng" dirty="0" smtClean="0">
                <a:latin typeface="Times New Roman" panose="02020603050405020304" pitchFamily="18" charset="0"/>
                <a:cs typeface="Times New Roman" panose="02020603050405020304" pitchFamily="18" charset="0"/>
              </a:rPr>
              <a:t/>
            </a:r>
            <a:br>
              <a:rPr lang="tr-TR" altLang="tr-TR" u="sng" dirty="0" smtClean="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r>
            <a:br>
              <a:rPr lang="tr-TR" altLang="tr-TR" u="sng" dirty="0">
                <a:latin typeface="Times New Roman" panose="02020603050405020304" pitchFamily="18" charset="0"/>
                <a:cs typeface="Times New Roman" panose="02020603050405020304" pitchFamily="18" charset="0"/>
              </a:rPr>
            </a:br>
            <a:r>
              <a:rPr lang="tr-TR" altLang="tr-TR" dirty="0" smtClean="0">
                <a:latin typeface="Times New Roman" panose="02020603050405020304" pitchFamily="18" charset="0"/>
                <a:cs typeface="Times New Roman" panose="02020603050405020304" pitchFamily="18" charset="0"/>
              </a:rPr>
              <a:t>	</a:t>
            </a:r>
            <a:r>
              <a:rPr lang="tr-TR" altLang="tr-TR" u="sng" dirty="0" smtClean="0">
                <a:latin typeface="Times New Roman" panose="02020603050405020304" pitchFamily="18" charset="0"/>
                <a:cs typeface="Times New Roman" panose="02020603050405020304" pitchFamily="18" charset="0"/>
              </a:rPr>
              <a:t>Kaynaklar</a:t>
            </a:r>
            <a:endParaRPr lang="tr-TR" dirty="0"/>
          </a:p>
        </p:txBody>
      </p:sp>
      <p:graphicFrame>
        <p:nvGraphicFramePr>
          <p:cNvPr id="5" name="Tablo 4"/>
          <p:cNvGraphicFramePr>
            <a:graphicFrameLocks noGrp="1"/>
          </p:cNvGraphicFramePr>
          <p:nvPr/>
        </p:nvGraphicFramePr>
        <p:xfrm>
          <a:off x="465812" y="1187949"/>
          <a:ext cx="7886700" cy="3657600"/>
        </p:xfrm>
        <a:graphic>
          <a:graphicData uri="http://schemas.openxmlformats.org/drawingml/2006/table">
            <a:tbl>
              <a:tblPr/>
              <a:tblGrid>
                <a:gridCol w="7886700">
                  <a:extLst>
                    <a:ext uri="{9D8B030D-6E8A-4147-A177-3AD203B41FA5}">
                      <a16:colId xmlns:a16="http://schemas.microsoft.com/office/drawing/2014/main" val="515471720"/>
                    </a:ext>
                  </a:extLst>
                </a:gridCol>
              </a:tblGrid>
              <a:tr h="0">
                <a:tc>
                  <a:txBody>
                    <a:bodyPr/>
                    <a:lstStyle/>
                    <a:p>
                      <a:pPr marL="285750" indent="-285750">
                        <a:lnSpc>
                          <a:spcPct val="150000"/>
                        </a:lnSpc>
                        <a:buFont typeface="Wingdings" panose="05000000000000000000" pitchFamily="2" charset="2"/>
                        <a:buChar char="q"/>
                      </a:pPr>
                      <a:r>
                        <a:rPr lang="en-US" sz="2000" dirty="0" err="1">
                          <a:effectLst/>
                          <a:latin typeface="Arial" panose="020B0604020202020204" pitchFamily="34" charset="0"/>
                          <a:cs typeface="Arial" panose="020B0604020202020204" pitchFamily="34" charset="0"/>
                        </a:rPr>
                        <a:t>Borçlar</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Hukuku</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Özel</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Hükümler</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Eren</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Fikret</a:t>
                      </a:r>
                      <a:r>
                        <a:rPr lang="en-US" sz="2000" dirty="0">
                          <a:effectLst/>
                          <a:latin typeface="Arial" panose="020B0604020202020204" pitchFamily="34" charset="0"/>
                          <a:cs typeface="Arial" panose="020B0604020202020204" pitchFamily="34" charset="0"/>
                        </a:rPr>
                        <a:t>, , Ankara 2015 </a:t>
                      </a:r>
                    </a:p>
                  </a:txBody>
                  <a:tcPr marL="0" marR="0" marT="0" marB="0" anchor="ctr">
                    <a:lnL>
                      <a:noFill/>
                    </a:lnL>
                    <a:lnR>
                      <a:noFill/>
                    </a:lnR>
                    <a:lnT>
                      <a:noFill/>
                    </a:lnT>
                    <a:lnB>
                      <a:noFill/>
                    </a:lnB>
                  </a:tcPr>
                </a:tc>
                <a:extLst>
                  <a:ext uri="{0D108BD9-81ED-4DB2-BD59-A6C34878D82A}">
                    <a16:rowId xmlns:a16="http://schemas.microsoft.com/office/drawing/2014/main" val="4129779016"/>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Elektrik Piyasası Kanununun Öngördüğü Hukuki Rejim ve Elektrik Tedarik Sözleşmeleri, M. Yavuz, 2011. </a:t>
                      </a:r>
                    </a:p>
                  </a:txBody>
                  <a:tcPr marL="0" marR="0" marT="0" marB="0" anchor="ctr">
                    <a:lnL>
                      <a:noFill/>
                    </a:lnL>
                    <a:lnR>
                      <a:noFill/>
                    </a:lnR>
                    <a:lnT>
                      <a:noFill/>
                    </a:lnT>
                    <a:lnB>
                      <a:noFill/>
                    </a:lnB>
                  </a:tcPr>
                </a:tc>
                <a:extLst>
                  <a:ext uri="{0D108BD9-81ED-4DB2-BD59-A6C34878D82A}">
                    <a16:rowId xmlns:a16="http://schemas.microsoft.com/office/drawing/2014/main" val="4251427587"/>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Enerji Hukuku Araştırma Enstitüsü, Türkiye’de Elektrik Enerjisi Sektörü ve Hukuki Durumu, Ankara, 2007. </a:t>
                      </a:r>
                    </a:p>
                  </a:txBody>
                  <a:tcPr marL="0" marR="0" marT="0" marB="0" anchor="ctr">
                    <a:lnL>
                      <a:noFill/>
                    </a:lnL>
                    <a:lnR>
                      <a:noFill/>
                    </a:lnR>
                    <a:lnT>
                      <a:noFill/>
                    </a:lnT>
                    <a:lnB>
                      <a:noFill/>
                    </a:lnB>
                  </a:tcPr>
                </a:tc>
                <a:extLst>
                  <a:ext uri="{0D108BD9-81ED-4DB2-BD59-A6C34878D82A}">
                    <a16:rowId xmlns:a16="http://schemas.microsoft.com/office/drawing/2014/main" val="3772062962"/>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Enerji Hukuku, Y. Aslan, C.I, C.II, C.III, 2007, 2008, 2009. </a:t>
                      </a:r>
                    </a:p>
                  </a:txBody>
                  <a:tcPr marL="0" marR="0" marT="0" marB="0" anchor="ctr">
                    <a:lnL>
                      <a:noFill/>
                    </a:lnL>
                    <a:lnR>
                      <a:noFill/>
                    </a:lnR>
                    <a:lnT>
                      <a:noFill/>
                    </a:lnT>
                    <a:lnB>
                      <a:noFill/>
                    </a:lnB>
                  </a:tcPr>
                </a:tc>
                <a:extLst>
                  <a:ext uri="{0D108BD9-81ED-4DB2-BD59-A6C34878D82A}">
                    <a16:rowId xmlns:a16="http://schemas.microsoft.com/office/drawing/2014/main" val="598522762"/>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Enerji Sözleşmeleri, H. Ayrancı, 2010. </a:t>
                      </a:r>
                    </a:p>
                  </a:txBody>
                  <a:tcPr marL="0" marR="0" marT="0" marB="0" anchor="ctr">
                    <a:lnL>
                      <a:noFill/>
                    </a:lnL>
                    <a:lnR>
                      <a:noFill/>
                    </a:lnR>
                    <a:lnT>
                      <a:noFill/>
                    </a:lnT>
                    <a:lnB>
                      <a:noFill/>
                    </a:lnB>
                  </a:tcPr>
                </a:tc>
                <a:extLst>
                  <a:ext uri="{0D108BD9-81ED-4DB2-BD59-A6C34878D82A}">
                    <a16:rowId xmlns:a16="http://schemas.microsoft.com/office/drawing/2014/main" val="1853039253"/>
                  </a:ext>
                </a:extLst>
              </a:tr>
              <a:tr h="0">
                <a:tc>
                  <a:txBody>
                    <a:bodyPr/>
                    <a:lstStyle/>
                    <a:p>
                      <a:pPr marL="285750" indent="-285750">
                        <a:lnSpc>
                          <a:spcPct val="150000"/>
                        </a:lnSpc>
                        <a:buFont typeface="Wingdings" panose="05000000000000000000" pitchFamily="2" charset="2"/>
                        <a:buChar char="q"/>
                      </a:pPr>
                      <a:r>
                        <a:rPr lang="en-US" sz="2000" dirty="0" err="1">
                          <a:effectLst/>
                          <a:latin typeface="Arial" panose="020B0604020202020204" pitchFamily="34" charset="0"/>
                          <a:cs typeface="Arial" panose="020B0604020202020204" pitchFamily="34" charset="0"/>
                        </a:rPr>
                        <a:t>Eser</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Sözleşmesi</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ve</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İnşaat</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Hukuku</a:t>
                      </a:r>
                      <a:r>
                        <a:rPr lang="en-US" sz="2000" dirty="0">
                          <a:effectLst/>
                          <a:latin typeface="Arial" panose="020B0604020202020204" pitchFamily="34" charset="0"/>
                          <a:cs typeface="Arial" panose="020B0604020202020204" pitchFamily="34" charset="0"/>
                        </a:rPr>
                        <a:t>, E. </a:t>
                      </a:r>
                      <a:r>
                        <a:rPr lang="en-US" sz="2000" dirty="0" err="1">
                          <a:effectLst/>
                          <a:latin typeface="Arial" panose="020B0604020202020204" pitchFamily="34" charset="0"/>
                          <a:cs typeface="Arial" panose="020B0604020202020204" pitchFamily="34" charset="0"/>
                        </a:rPr>
                        <a:t>Aydemir</a:t>
                      </a:r>
                      <a:r>
                        <a:rPr lang="en-US" sz="2000" dirty="0">
                          <a:effectLst/>
                          <a:latin typeface="Arial" panose="020B0604020202020204" pitchFamily="34" charset="0"/>
                          <a:cs typeface="Arial" panose="020B0604020202020204" pitchFamily="34" charset="0"/>
                        </a:rPr>
                        <a:t>, Ankara 2012 </a:t>
                      </a:r>
                    </a:p>
                  </a:txBody>
                  <a:tcPr marL="0" marR="0" marT="0" marB="0" anchor="ctr">
                    <a:lnL>
                      <a:noFill/>
                    </a:lnL>
                    <a:lnR>
                      <a:noFill/>
                    </a:lnR>
                    <a:lnT>
                      <a:noFill/>
                    </a:lnT>
                    <a:lnB>
                      <a:noFill/>
                    </a:lnB>
                  </a:tcPr>
                </a:tc>
                <a:extLst>
                  <a:ext uri="{0D108BD9-81ED-4DB2-BD59-A6C34878D82A}">
                    <a16:rowId xmlns:a16="http://schemas.microsoft.com/office/drawing/2014/main" val="2487217264"/>
                  </a:ext>
                </a:extLst>
              </a:tr>
            </a:tbl>
          </a:graphicData>
        </a:graphic>
      </p:graphicFrame>
    </p:spTree>
    <p:extLst>
      <p:ext uri="{BB962C8B-B14F-4D97-AF65-F5344CB8AC3E}">
        <p14:creationId xmlns:p14="http://schemas.microsoft.com/office/powerpoint/2010/main" val="3412262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konomi">
  <a:themeElements>
    <a:clrScheme name="Gazete kağıdı">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zete kağıdı">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extLst>
    <a:ext uri="{05A4C25C-085E-4340-85A3-A5531E510DB2}">
      <thm15:themeFamily xmlns:thm15="http://schemas.microsoft.com/office/thememl/2012/main" name="ekonomi" id="{14396F44-94C0-4BF2-8333-266569A57D02}" vid="{03703BF9-DFA0-42C9-89F9-C03DE1C4A071}"/>
    </a:ext>
  </a:extLst>
</a:theme>
</file>

<file path=ppt/theme/theme2.xml><?xml version="1.0" encoding="utf-8"?>
<a:theme xmlns:a="http://schemas.openxmlformats.org/drawingml/2006/main" name="1_Rics">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3.xml><?xml version="1.0" encoding="utf-8"?>
<a:theme xmlns:a="http://schemas.openxmlformats.org/drawingml/2006/main" name="h.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t." id="{413A7544-DC64-4FD9-B67F-E82A6B382656}" vid="{2993C0EF-C761-423D-BA24-A50FC7959470}"/>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ekonomi</Template>
  <TotalTime>12503</TotalTime>
  <Words>162</Words>
  <Application>Microsoft Office PowerPoint</Application>
  <PresentationFormat>Ekran Gösterisi (4:3)</PresentationFormat>
  <Paragraphs>14</Paragraphs>
  <Slides>3</Slides>
  <Notes>0</Notes>
  <HiddenSlides>0</HiddenSlides>
  <MMClips>0</MMClips>
  <ScaleCrop>false</ScaleCrop>
  <HeadingPairs>
    <vt:vector size="6" baseType="variant">
      <vt:variant>
        <vt:lpstr>Kullanılan Yazı Tipleri</vt:lpstr>
      </vt:variant>
      <vt:variant>
        <vt:i4>6</vt:i4>
      </vt:variant>
      <vt:variant>
        <vt:lpstr>Tema</vt:lpstr>
      </vt:variant>
      <vt:variant>
        <vt:i4>3</vt:i4>
      </vt:variant>
      <vt:variant>
        <vt:lpstr>Slayt Başlıkları</vt:lpstr>
      </vt:variant>
      <vt:variant>
        <vt:i4>3</vt:i4>
      </vt:variant>
    </vt:vector>
  </HeadingPairs>
  <TitlesOfParts>
    <vt:vector size="12" baseType="lpstr">
      <vt:lpstr>ＭＳ Ｐゴシック</vt:lpstr>
      <vt:lpstr>Arial</vt:lpstr>
      <vt:lpstr>Calibri</vt:lpstr>
      <vt:lpstr>Times New Roman</vt:lpstr>
      <vt:lpstr>Trebuchet MS</vt:lpstr>
      <vt:lpstr>Wingdings</vt:lpstr>
      <vt:lpstr>ekonomi</vt:lpstr>
      <vt:lpstr>1_Rics</vt:lpstr>
      <vt:lpstr>h.t.</vt:lpstr>
      <vt:lpstr>PowerPoint Sunusu</vt:lpstr>
      <vt:lpstr>PowerPoint Sunusu</vt:lpstr>
      <vt:lpstr>   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ANKARA ÜNİVERSİTESİ UYGULAMALI BİLİMLER FAKÜLTESİ GAYRİMENKUL GELİŞTİRME VE YÖNETİMİ BÖLÜMÜ</dc:title>
  <dc:creator>sibel</dc:creator>
  <cp:lastModifiedBy>Windows Kullanıcısı</cp:lastModifiedBy>
  <cp:revision>816</cp:revision>
  <cp:lastPrinted>2016-10-24T07:53:35Z</cp:lastPrinted>
  <dcterms:created xsi:type="dcterms:W3CDTF">2016-09-18T09:35:24Z</dcterms:created>
  <dcterms:modified xsi:type="dcterms:W3CDTF">2020-02-28T13:56:27Z</dcterms:modified>
</cp:coreProperties>
</file>