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90" r:id="rId2"/>
    <p:sldId id="291" r:id="rId3"/>
    <p:sldId id="293" r:id="rId4"/>
    <p:sldId id="289" r:id="rId5"/>
    <p:sldId id="327" r:id="rId6"/>
    <p:sldId id="328" r:id="rId7"/>
    <p:sldId id="329" r:id="rId8"/>
    <p:sldId id="330" r:id="rId9"/>
    <p:sldId id="331" r:id="rId10"/>
    <p:sldId id="332" r:id="rId11"/>
    <p:sldId id="333" r:id="rId12"/>
    <p:sldId id="334" r:id="rId13"/>
    <p:sldId id="335" r:id="rId14"/>
    <p:sldId id="336" r:id="rId15"/>
    <p:sldId id="337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B168-EDD5-4DD0-A073-D2845D6FCA7E}" type="datetimeFigureOut">
              <a:rPr lang="tr-TR" smtClean="0"/>
              <a:t>14.04.2018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42F21-A67E-4AA2-AC83-01B4144424E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33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Doç. Dr. Berdi Sarıyev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142F21-A67E-4AA2-AC83-01B4144424E8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438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14.04.2018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4797152"/>
            <a:ext cx="82809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654370" y="1937957"/>
            <a:ext cx="550227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SYPAT DEREJELERI WE OLARYŇ GÖRNÜŞLERI</a:t>
            </a:r>
          </a:p>
        </p:txBody>
      </p:sp>
      <p:sp>
        <p:nvSpPr>
          <p:cNvPr id="7" name="Dikdörtgen 6"/>
          <p:cNvSpPr/>
          <p:nvPr/>
        </p:nvSpPr>
        <p:spPr>
          <a:xfrm>
            <a:off x="3635896" y="2365359"/>
            <a:ext cx="325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SYPATLARYŇ ARTYKLYK DEREJESI 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99592" y="2996952"/>
            <a:ext cx="7272808" cy="267765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2.Analitik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usul bilen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ýasalan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artyklyk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dereje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ýanyndan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güýçlendiriji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jowur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çuw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çym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şar,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şyr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hüýt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iň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örän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has,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gaty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tüýs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uçursyz</a:t>
            </a:r>
            <a:r>
              <a:rPr lang="tr-TR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çog</a:t>
            </a:r>
            <a:r>
              <a:rPr 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modal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sözleriň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getirlmegi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aňladylýar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Meselem: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şyr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takyr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hüýt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gara,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örän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ökde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gaty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töwekgel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tüýs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betbagt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uçursyz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baý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tüm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garaňky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tüp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yssy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jowur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ak…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76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654370" y="1937957"/>
            <a:ext cx="550227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SYPAT DEREJELERI WE OLARYŇ GÖRNÜŞLERI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366210" y="2365359"/>
            <a:ext cx="6157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SYPATLARYŇ SÖÝGÜLIK (SUBÝEKTIW BAHA BERME) DEREJESI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952817" y="2985125"/>
            <a:ext cx="7147575" cy="258532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Subýektiw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baha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berme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dereje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diýlmeginiň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sebäbi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beýleki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derejelerde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aňladylýan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hil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sypatlandyrylýan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zadyň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hut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öz leksik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manysyndan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gelip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çykýar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subýektiw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baha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berme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derejede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bolsa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sözleýän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adamyň-subýektiň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predmetleriň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düşünjeleriň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adamyň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janly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zatlaryň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sypatyna-hiline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görnüşine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reňkine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bolan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hususy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subýektiw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garaýşy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beýan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edilýär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Söýgülik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dereje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diýilmeginiň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sebäbi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bu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derejäniň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manysy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zadyň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hiliniň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aýratynlygynyň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gowy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görülýändigini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kiçijikdigini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enaýydygyny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aňladýar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007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694067" y="1835862"/>
            <a:ext cx="550227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SYPAT DEREJELERI WE OLARYŇ GÖRNÜŞLERI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366209" y="2244954"/>
            <a:ext cx="6157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SYPATLARYŇ SÖÝGÜLIK (SUBÝEKTIW BAHA BERME) DEREJESI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53317" y="2654046"/>
            <a:ext cx="7344816" cy="317009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derejäniň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goşulmalary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/-je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maýdaja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agaçlar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küýküje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kempir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owadanja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nagyş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görmeklije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gyz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jyk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tegelejik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köke,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ýumşajyk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gar,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posalajyk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çaga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agsajyk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towuk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jak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ýeňiljek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tozan,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gysgajyk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sahna,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pessejik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jaý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ýuwanjak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çal,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salkynjak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sowujak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şemal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79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483768" y="1937957"/>
            <a:ext cx="41891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C00000"/>
                </a:solidFill>
              </a:rPr>
              <a:t>GÖNÜKME: </a:t>
            </a:r>
            <a:r>
              <a:rPr lang="tr-TR" b="1" dirty="0" err="1">
                <a:solidFill>
                  <a:srgbClr val="C00000"/>
                </a:solidFill>
              </a:rPr>
              <a:t>Doly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morfologik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derňew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ediň</a:t>
            </a:r>
            <a:r>
              <a:rPr lang="tr-TR" dirty="0"/>
              <a:t>.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4221088"/>
            <a:ext cx="1224136" cy="1773284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1907704" y="2844685"/>
            <a:ext cx="6264696" cy="2862322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Atyň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çamanja-da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bolsa,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sti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amanja.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Gör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msize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kömeç taň, köse äre sakgal taň. Atyň horany, taňrynyň bereni...Aşsyz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ahy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, gylyçsyz batyr. Bedew atlar semiz bolar, goç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ýigitler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tämiz bolar. Bedasyla jepa çekme, gury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ýere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tohum sepme. Bedasylyň hyzmatynda gezinçäň, asyl begiň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saýasynda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gul bolgun.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Beýik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daglaryň başy garly-da bolar, garsyz-da, Ýigit başy sag bolsun, barly-da bolar, barsyz-da. Bidöwletiň ogly bolynçaň, döwletliniň guly bol.</a:t>
            </a: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02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483768" y="1937957"/>
            <a:ext cx="44577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C00000"/>
                </a:solidFill>
              </a:rPr>
              <a:t>GÖNÜKME: </a:t>
            </a:r>
            <a:r>
              <a:rPr lang="tr-TR" b="1" dirty="0" err="1">
                <a:solidFill>
                  <a:srgbClr val="C00000"/>
                </a:solidFill>
              </a:rPr>
              <a:t>Sypatlary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many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taýdan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toparlaň</a:t>
            </a:r>
            <a:r>
              <a:rPr lang="tr-TR" b="1" dirty="0" smtClean="0">
                <a:solidFill>
                  <a:srgbClr val="C00000"/>
                </a:solidFill>
              </a:rPr>
              <a:t>.</a:t>
            </a:r>
            <a:endParaRPr lang="tr-TR" b="1" dirty="0">
              <a:solidFill>
                <a:srgbClr val="C00000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4221088"/>
            <a:ext cx="1224136" cy="177328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051720" y="2999025"/>
            <a:ext cx="6079268" cy="267765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Süňklek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egri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uzyn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bükür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melewşe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gaýky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mejalsyz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gowky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asylzada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ýoknasyz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guduz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ümezli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öçügsi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narynç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garaýagyz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seňrikmen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garagol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symgylt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sypaýy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küýki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aňkaw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çemesiz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ýaşytdaş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973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483768" y="1937957"/>
            <a:ext cx="41891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C00000"/>
                </a:solidFill>
              </a:rPr>
              <a:t>GÖNÜKME: </a:t>
            </a:r>
            <a:r>
              <a:rPr lang="tr-TR" b="1" dirty="0" err="1">
                <a:solidFill>
                  <a:srgbClr val="C00000"/>
                </a:solidFill>
              </a:rPr>
              <a:t>Doly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morfologik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derňew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ediň</a:t>
            </a:r>
            <a:r>
              <a:rPr lang="tr-TR" dirty="0"/>
              <a:t>.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4221088"/>
            <a:ext cx="1224136" cy="1773284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051720" y="2734691"/>
            <a:ext cx="6254280" cy="3046988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Çapyljak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atlar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aýgytly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ýaryşy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syzýanlary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üçin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kiçijek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gulaklaryny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üşerdip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dumly-duşlaryna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garaýardylar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Şol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günüň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günortanlary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Annagulynyň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kakasy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ejesi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işden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gelip,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işiklerindäki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köneje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tamjagazyň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kölegesinde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çaý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içýärdiler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Gapdallarynda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hem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sary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semawar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lakyrdap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gaýnaýardy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Ene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towuk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gapdalda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duran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daryny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çüňki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bilen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peşedi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―dük, dük, dük‖ edip,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jüýjelerini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çagyrdy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Ol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saryja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jüýjeler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bolsa dara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hyýal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etman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jamdaky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ezilgi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çörek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owuntyklaryny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iýdiler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Şol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wagt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towugyň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perleriniň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arasyndan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çowluja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gara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çüňk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onuň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yz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ýanyndan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bolsa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kiçijik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monjuk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gözjagazlar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göründi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Ahyrsoňy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towugyň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aşagyndan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garaja,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öňki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jüýjelerden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has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kiçi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jüýje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çykdy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Oglanjyk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öz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kiçijik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düşekçesinde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irden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ýatyp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galdy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77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1115616" y="2276872"/>
            <a:ext cx="70567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sz="2800" i="1" dirty="0">
                <a:solidFill>
                  <a:srgbClr val="00B0F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Dersin amacı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, Türkmen Türkçesinde </a:t>
            </a:r>
            <a:r>
              <a:rPr lang="tr-TR" sz="28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sıfat derecelerini öğrenmek</a:t>
            </a:r>
            <a:r>
              <a:rPr lang="tr-TR" sz="2800" dirty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tr-T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411760" y="112474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3015 </a:t>
            </a: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TÜRKMEN TÜRKÇESİ </a:t>
            </a:r>
            <a:r>
              <a:rPr lang="tr-T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V</a:t>
            </a:r>
            <a:endParaRPr lang="tr-TR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3915677" y="5301208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264" y="4149080"/>
            <a:ext cx="1224136" cy="165618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865" y="3861048"/>
            <a:ext cx="223242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0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>
          <a:xfrm>
            <a:off x="1187624" y="1412776"/>
            <a:ext cx="6400800" cy="762000"/>
          </a:xfrm>
        </p:spPr>
        <p:txBody>
          <a:bodyPr/>
          <a:lstStyle/>
          <a:p>
            <a:r>
              <a:rPr lang="tr-TR" dirty="0" smtClean="0"/>
              <a:t>TEMEL KAYNAKLAR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988840"/>
            <a:ext cx="7200799" cy="374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46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654370" y="1937957"/>
            <a:ext cx="550227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SYPAT DEREJELERI WE OLARYŇ GÖRNÜŞLERI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27584" y="2690323"/>
            <a:ext cx="7488832" cy="304698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Dereje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goşulmasyny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kabul eden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sypatlar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häsiýetlendirýän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adynyň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öňki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manysyna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mahsus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bolan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aýratynlykdan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artyklygy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kemligi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ýa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şol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adyň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aýratynlygyna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bolşuna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hiline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söýginiň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guwanjy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aňladýarlar</a:t>
            </a:r>
            <a:r>
              <a:rPr lang="tr-TR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654370" y="1937957"/>
            <a:ext cx="550227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SYPAT DEREJELERI WE OLARYŇ GÖRNÜŞLERI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827584" y="2607482"/>
            <a:ext cx="7467455" cy="317009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Türkmen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dilinde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sypat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derejeleri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bäş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topara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bölünip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sypatlaryň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düýp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kemlik</a:t>
            </a:r>
            <a:r>
              <a:rPr lang="tr-TR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artyklyk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deňeşdirme</a:t>
            </a:r>
            <a:r>
              <a:rPr lang="tr-TR" sz="2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000" b="1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sübýektiw</a:t>
            </a: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baha </a:t>
            </a: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berme</a:t>
            </a:r>
            <a:endParaRPr lang="tr-TR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derejeleri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atlandyrýar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790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654370" y="1937957"/>
            <a:ext cx="550227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SYPAT DEREJELERI WE OLARYŇ GÖRNÜŞLERI</a:t>
            </a:r>
          </a:p>
        </p:txBody>
      </p:sp>
      <p:sp>
        <p:nvSpPr>
          <p:cNvPr id="6" name="Dikdörtgen 5"/>
          <p:cNvSpPr/>
          <p:nvPr/>
        </p:nvSpPr>
        <p:spPr>
          <a:xfrm>
            <a:off x="931903" y="2852936"/>
            <a:ext cx="7254107" cy="25545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SYPATLARYŇ DÜÝP DEREJESI </a:t>
            </a:r>
            <a:endParaRPr lang="tr-TR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dereje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ýasaýjy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goşulmalar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goşulmadyk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asyl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ýokdur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ol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beýleki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derejeleri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kesgitlemek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üçin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başlangyç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esas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hökmünde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kabul edilendir. Ol leksik usul bilen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aňladylýar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Hiç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hili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dereje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ýasaýjy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goşulmasyz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asyl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ýasama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goşma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sypatlaryň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leksik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manysy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düýp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derejäni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bildirýär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Meselem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uly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gazan,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abraýly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adam, ak mata,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ýaraly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ýolbars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garagözelek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gyz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tutanýerli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 err="1">
                <a:latin typeface="Arial" panose="020B0604020202020204" pitchFamily="34" charset="0"/>
                <a:cs typeface="Arial" panose="020B0604020202020204" pitchFamily="34" charset="0"/>
              </a:rPr>
              <a:t>talyp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799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654370" y="1937957"/>
            <a:ext cx="550227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SYPAT DEREJELERI WE OLARYŇ GÖRNÜŞLERI</a:t>
            </a:r>
          </a:p>
        </p:txBody>
      </p:sp>
      <p:sp>
        <p:nvSpPr>
          <p:cNvPr id="3" name="Dikdörtgen 2"/>
          <p:cNvSpPr/>
          <p:nvPr/>
        </p:nvSpPr>
        <p:spPr>
          <a:xfrm>
            <a:off x="805107" y="2598807"/>
            <a:ext cx="7200800" cy="2862322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SYPATLARYŇ KEMLIK DEREJESI </a:t>
            </a:r>
            <a:endParaRPr lang="tr-TR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zadyň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hiliniň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düýp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derejedäkisinden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bolmalysyndan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kemdigini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pesdigini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bildirýär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Kemlik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derejäni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ýasamak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üçin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düýp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derejedäki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yzyna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ymtyl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imtil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mtyl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mtil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; 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ymtyk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imtik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umtyk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ümtik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/-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mtyk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mtik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; 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rak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/-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räk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gylt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sowult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goşulmalar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ulanylýar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1574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654370" y="1937957"/>
            <a:ext cx="550227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SYPAT DEREJELERI WE OLARYŇ GÖRNÜŞLERI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99593" y="2792761"/>
            <a:ext cx="7272807" cy="267765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Sypatlandyrylýan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zadyň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hiliniň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reňkiniň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tagamynyň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aýratynlyklarynyň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adaty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bolmalysyndan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ep-esli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artykdygyny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Artyklyk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dereje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hili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ýasalýar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3635896" y="2365359"/>
            <a:ext cx="325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SYPATLARYŇ ARTYKLYK DEREJESI </a:t>
            </a:r>
          </a:p>
        </p:txBody>
      </p:sp>
    </p:spTree>
    <p:extLst>
      <p:ext uri="{BB962C8B-B14F-4D97-AF65-F5344CB8AC3E}">
        <p14:creationId xmlns:p14="http://schemas.microsoft.com/office/powerpoint/2010/main" val="3123972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336993" y="342328"/>
            <a:ext cx="5936704" cy="1296144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b="1" dirty="0" smtClean="0">
                <a:latin typeface="Algerian" pitchFamily="82" charset="0"/>
              </a:rPr>
              <a:t>TÜRKMEN </a:t>
            </a:r>
            <a:r>
              <a:rPr lang="tr-TR" b="1" dirty="0" smtClean="0">
                <a:latin typeface="Algerian" pitchFamily="82" charset="0"/>
              </a:rPr>
              <a:t>TÜRKÇESİ-V</a:t>
            </a:r>
            <a:r>
              <a:rPr lang="tr-TR" b="1" dirty="0" smtClean="0">
                <a:latin typeface="Algerian" pitchFamily="82" charset="0"/>
              </a:rPr>
              <a:t/>
            </a:r>
            <a:br>
              <a:rPr lang="tr-TR" b="1" dirty="0" smtClean="0">
                <a:latin typeface="Algerian" pitchFamily="82" charset="0"/>
              </a:rPr>
            </a:br>
            <a:endParaRPr lang="tr-TR" b="1" dirty="0"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1510555"/>
            <a:ext cx="79208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Dikdörtgen 1"/>
          <p:cNvSpPr/>
          <p:nvPr/>
        </p:nvSpPr>
        <p:spPr>
          <a:xfrm>
            <a:off x="2267744" y="1108975"/>
            <a:ext cx="4275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Türkmen Türkçesinde sıfat dereceleri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654370" y="1937957"/>
            <a:ext cx="5502275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SYPAT DEREJELERI WE OLARYŇ GÖRNÜŞLERI</a:t>
            </a:r>
          </a:p>
        </p:txBody>
      </p:sp>
      <p:sp>
        <p:nvSpPr>
          <p:cNvPr id="7" name="Dikdörtgen 6"/>
          <p:cNvSpPr/>
          <p:nvPr/>
        </p:nvSpPr>
        <p:spPr>
          <a:xfrm>
            <a:off x="3635896" y="2365359"/>
            <a:ext cx="325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SYPATLARYŇ ARTYKLYK DEREJESI 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187624" y="2996952"/>
            <a:ext cx="6984776" cy="267765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1.Sintetik 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usul bilen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ýasalan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artyklyk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dereje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asyl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sypatlaryň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birinji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bogny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ýa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-da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birnäçe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sesi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gaýtalanyp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gaýtalanan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bölegiň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soňundan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«m», «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p»,«s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sesleriniň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getirilmegi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arkaly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aňladylýar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 Meselem: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-ak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yp-yssy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gap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-gara,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dim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-dik, sap-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sary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gas-gaty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679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863</TotalTime>
  <Words>896</Words>
  <Application>Microsoft Office PowerPoint</Application>
  <PresentationFormat>Ekran Gösterisi (4:3)</PresentationFormat>
  <Paragraphs>87</Paragraphs>
  <Slides>15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Algerian</vt:lpstr>
      <vt:lpstr>Arial</vt:lpstr>
      <vt:lpstr>Calibri</vt:lpstr>
      <vt:lpstr>Times New Roman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  <vt:lpstr>TÜRKMEN TÜRKÇESİ-V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133</cp:revision>
  <dcterms:created xsi:type="dcterms:W3CDTF">2016-09-19T14:10:52Z</dcterms:created>
  <dcterms:modified xsi:type="dcterms:W3CDTF">2018-04-14T10:33:01Z</dcterms:modified>
</cp:coreProperties>
</file>