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77" r:id="rId2"/>
    <p:sldId id="258" r:id="rId3"/>
    <p:sldId id="259" r:id="rId4"/>
    <p:sldId id="260" r:id="rId5"/>
    <p:sldId id="261" r:id="rId6"/>
    <p:sldId id="262" r:id="rId7"/>
    <p:sldId id="263" r:id="rId8"/>
    <p:sldId id="274" r:id="rId9"/>
    <p:sldId id="264" r:id="rId10"/>
    <p:sldId id="265" r:id="rId11"/>
    <p:sldId id="275" r:id="rId12"/>
    <p:sldId id="269" r:id="rId13"/>
    <p:sldId id="266" r:id="rId14"/>
    <p:sldId id="270" r:id="rId15"/>
    <p:sldId id="276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49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136DB6-5650-4DD2-BC1A-7B2620F05177}" type="datetimeFigureOut">
              <a:rPr lang="tr-TR" smtClean="0"/>
              <a:pPr/>
              <a:t>6.2.2017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6AD3A0-0105-4700-B4B9-DB40C6E54140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584069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2 Not Yer Tutucusu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tr-TR" smtClean="0"/>
          </a:p>
        </p:txBody>
      </p:sp>
      <p:sp>
        <p:nvSpPr>
          <p:cNvPr id="10244" name="3 Slayt Numarası Yer Tutucusu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087F06A-B494-41F1-B2DD-F1204597933B}" type="slidenum">
              <a:rPr lang="tr-T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tr-TR" smtClean="0"/>
          </a:p>
        </p:txBody>
      </p:sp>
    </p:spTree>
    <p:extLst>
      <p:ext uri="{BB962C8B-B14F-4D97-AF65-F5344CB8AC3E}">
        <p14:creationId xmlns:p14="http://schemas.microsoft.com/office/powerpoint/2010/main" val="3969966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2515" name="2 Not Yer Tutucusu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smtClean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2BD2EC0-6B0C-4B02-92BD-F00EDA6ACEE8}" type="slidenum">
              <a:rPr lang="tr-TR" smtClean="0"/>
              <a:pPr>
                <a:defRPr/>
              </a:pPr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30800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3539" name="2 Not Yer Tutucusu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smtClean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6124FD1-3229-4966-B7B4-43A951863278}" type="slidenum">
              <a:rPr lang="tr-TR" smtClean="0"/>
              <a:pPr>
                <a:defRPr/>
              </a:pPr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645711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63" name="2 Not Yer Tutucusu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tr-TR" smtClean="0"/>
          </a:p>
        </p:txBody>
      </p:sp>
      <p:sp>
        <p:nvSpPr>
          <p:cNvPr id="40964" name="3 Slayt Numarası Yer Tutucusu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FD64FDE-CB45-490B-ACF5-AAD73D912DEE}" type="slidenum">
              <a:rPr lang="tr-T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tr-TR" smtClean="0"/>
          </a:p>
        </p:txBody>
      </p:sp>
    </p:spTree>
    <p:extLst>
      <p:ext uri="{BB962C8B-B14F-4D97-AF65-F5344CB8AC3E}">
        <p14:creationId xmlns:p14="http://schemas.microsoft.com/office/powerpoint/2010/main" val="28102039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5587" name="2 Not Yer Tutucusu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smtClean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4A8A4FE-DC47-42F3-BDB8-1C55494F19AF}" type="slidenum">
              <a:rPr lang="tr-TR" smtClean="0"/>
              <a:pPr>
                <a:defRPr/>
              </a:pPr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649758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6611" name="2 Not Yer Tutucusu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smtClean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13C6BF7-DC43-4112-B27B-BAE6BE742BCC}" type="slidenum">
              <a:rPr lang="tr-TR" smtClean="0"/>
              <a:pPr>
                <a:defRPr/>
              </a:pPr>
              <a:t>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751531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7635" name="2 Not Yer Tutucusu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smtClean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8B698F3-D2AD-4C18-BF21-25C0A04C8150}" type="slidenum">
              <a:rPr lang="tr-TR" smtClean="0"/>
              <a:pPr>
                <a:defRPr/>
              </a:pPr>
              <a:t>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303523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6AD3A0-0105-4700-B4B9-DB40C6E54140}" type="slidenum">
              <a:rPr lang="tr-TR" smtClean="0"/>
              <a:pPr/>
              <a:t>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47598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8659" name="2 Not Yer Tutucusu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smtClean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7241FC3-8B9E-4175-BCED-9274CEF55974}" type="slidenum">
              <a:rPr lang="tr-TR" smtClean="0"/>
              <a:pPr>
                <a:defRPr/>
              </a:pPr>
              <a:t>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483120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9683" name="2 Not Yer Tutucusu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smtClean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F4B4B0-56AF-47A6-9349-72774A0D3EF3}" type="slidenum">
              <a:rPr lang="tr-TR" smtClean="0"/>
              <a:pPr>
                <a:defRPr/>
              </a:pPr>
              <a:t>10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763577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1731" name="2 Not Yer Tutucusu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smtClean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E21927-1DA9-4109-8AAD-43598FF7F977}" type="slidenum">
              <a:rPr lang="tr-TR" smtClean="0"/>
              <a:pPr>
                <a:defRPr/>
              </a:pPr>
              <a:t>11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675091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2755" name="2 Not Yer Tutucusu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smtClean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53EAC11-B155-4BA1-B9C9-6A2547C533DD}" type="slidenum">
              <a:rPr lang="tr-TR" smtClean="0"/>
              <a:pPr>
                <a:defRPr/>
              </a:pPr>
              <a:t>12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884631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0707" name="2 Not Yer Tutucusu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smtClean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5364B2B-AB6D-4EB4-9BCD-0572402EF199}" type="slidenum">
              <a:rPr lang="tr-TR" smtClean="0"/>
              <a:pPr>
                <a:defRPr/>
              </a:pPr>
              <a:t>13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718960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3779" name="2 Not Yer Tutucusu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smtClean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2F24AF8-40B8-4135-B364-30AEF1EAF8BE}" type="slidenum">
              <a:rPr lang="tr-TR" smtClean="0"/>
              <a:pPr>
                <a:defRPr/>
              </a:pPr>
              <a:t>14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409290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6AD3A0-0105-4700-B4B9-DB40C6E54140}" type="slidenum">
              <a:rPr lang="tr-TR" smtClean="0"/>
              <a:pPr/>
              <a:t>15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315519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03" name="2 Not Yer Tutucusu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smtClean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6096C81-12B8-46FA-914F-44D1F7B6A010}" type="slidenum">
              <a:rPr lang="tr-TR" smtClean="0"/>
              <a:pPr>
                <a:defRPr/>
              </a:pPr>
              <a:t>16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028839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9923" name="2 Not Yer Tutucusu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tr-TR" smtClean="0"/>
          </a:p>
        </p:txBody>
      </p:sp>
      <p:sp>
        <p:nvSpPr>
          <p:cNvPr id="52228" name="3 Slayt Numarası Yer Tutucusu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C46B435-E9E0-4A68-8D2A-2F3B873B4EDE}" type="slidenum">
              <a:rPr lang="tr-T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tr-TR" smtClean="0"/>
          </a:p>
        </p:txBody>
      </p:sp>
    </p:spTree>
    <p:extLst>
      <p:ext uri="{BB962C8B-B14F-4D97-AF65-F5344CB8AC3E}">
        <p14:creationId xmlns:p14="http://schemas.microsoft.com/office/powerpoint/2010/main" val="31261450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D1AC7E8-E6D6-48CF-8840-318A480D6A64}" type="slidenum">
              <a:rPr lang="tr-TR" smtClean="0"/>
              <a:pPr>
                <a:defRPr/>
              </a:pPr>
              <a:t>18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464272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Başlık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8 Alt Başlık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28" name="27 Veri Yer Tutucusu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F161F6FD-81A1-482F-8284-650C6B17613C}" type="datetime1">
              <a:rPr lang="tr-TR" smtClean="0"/>
              <a:pPr/>
              <a:t>6.2.2017</a:t>
            </a:fld>
            <a:endParaRPr lang="tr-TR"/>
          </a:p>
        </p:txBody>
      </p:sp>
      <p:sp>
        <p:nvSpPr>
          <p:cNvPr id="17" name="16 Altbilgi Yer Tutucusu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Dikdörtgen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13 Dikdörtgen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18 Dikdörtgen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Düz Bağlayıcı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Düz Bağlayıcı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19 Düz Bağlayıcı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Düz Bağlayıcı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Düz Bağlayıcı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21 Düz Bağlayıcı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26 Dikdörtgen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Oval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Oval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Oval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Oval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Oval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Slayt Numarası Yer Tutucusu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342B83E-B5E3-4B6F-B229-11DD2D956417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8" name="7 İçerik Yer Tutucusu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2A109CD-DC9F-417C-9106-F19841AD6A2D}" type="datetime1">
              <a:rPr lang="tr-TR" smtClean="0"/>
              <a:pPr/>
              <a:t>6.2.2017</a:t>
            </a:fld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342B83E-B5E3-4B6F-B229-11DD2D956417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0" name="9 Altbilgi Yer Tutucusu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A8A39B9F-9E09-4D20-B0EE-2FA031BF347D}" type="datetime1">
              <a:rPr lang="tr-TR" smtClean="0"/>
              <a:pPr/>
              <a:t>6.2.2017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tr-TR"/>
          </a:p>
        </p:txBody>
      </p:sp>
      <p:sp>
        <p:nvSpPr>
          <p:cNvPr id="9" name="8 Dikdörtgen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Dikdörtgen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Dikdörtgen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Dikdörtgen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Düz Bağlayıcı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Düz Bağlayıcı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Düz Bağlayıcı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Düz Bağlayıcı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16 Düz Bağlayıcı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Dikdörtgen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Oval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Oval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Oval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Oval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Oval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Düz Bağlayıcı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342B83E-B5E3-4B6F-B229-11DD2D956417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99DC8-34B8-4638-95A1-F7426460D31A}" type="datetime1">
              <a:rPr lang="tr-TR" smtClean="0"/>
              <a:pPr/>
              <a:t>6.2.2017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2B83E-B5E3-4B6F-B229-11DD2D956417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9" name="8 İçerik Yer Tutucusu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1" name="10 İçerik Yer Tutucusu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B2F33-7B03-402B-A76A-F0D9CEA3853F}" type="datetime1">
              <a:rPr lang="tr-TR" smtClean="0"/>
              <a:pPr/>
              <a:t>6.2.2017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2B83E-B5E3-4B6F-B229-11DD2D956417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1" name="10 İçerik Yer Tutucusu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3" name="12 İçerik Yer Tutucusu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2" name="11 Metin Yer Tutucusu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4" name="13 Metin Yer Tutucusu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6" name="5 Veri Yer Tutucusu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06BE784E-A202-4FC3-9C4F-3A434D42E654}" type="datetime1">
              <a:rPr lang="tr-TR" smtClean="0"/>
              <a:pPr/>
              <a:t>6.2.2017</a:t>
            </a:fld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342B83E-B5E3-4B6F-B229-11DD2D956417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DC2C2-4C94-4927-9E72-45897F2B7018}" type="datetime1">
              <a:rPr lang="tr-TR" smtClean="0"/>
              <a:pPr/>
              <a:t>6.2.2017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2B83E-B5E3-4B6F-B229-11DD2D956417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Düz Bağlayıcı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8" name="7 Düz Bağlayıcı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Düz Bağlayıcı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Düz Bağlayıcı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Dikdörtgen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Düz Bağlayıcı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Oval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İçerik Yer Tutucusu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1" name="20 Veri Yer Tutucusu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66A6630-999A-4117-8424-3B041BDB165B}" type="datetime1">
              <a:rPr lang="tr-TR" smtClean="0"/>
              <a:pPr/>
              <a:t>6.2.2017</a:t>
            </a:fld>
            <a:endParaRPr lang="tr-TR"/>
          </a:p>
        </p:txBody>
      </p:sp>
      <p:sp>
        <p:nvSpPr>
          <p:cNvPr id="22" name="21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342B83E-B5E3-4B6F-B229-11DD2D956417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3" name="22 Altbilgi Yer Tutucusu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Düz Bağlayıcı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12 Oval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0" name="9 Düz Bağlayıcı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10 Dikdörtgen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Düz Bağlayıcı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18 Düz Bağlayıcı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Düz Bağlayıcı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Veri Yer Tutucusu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EA0A583-5A22-4066-ACC8-8CEC53C1A369}" type="datetime1">
              <a:rPr lang="tr-TR" smtClean="0"/>
              <a:pPr/>
              <a:t>6.2.2017</a:t>
            </a:fld>
            <a:endParaRPr lang="tr-TR"/>
          </a:p>
        </p:txBody>
      </p:sp>
      <p:sp>
        <p:nvSpPr>
          <p:cNvPr id="18" name="17 Slayt Numarası Yer Tutucusu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342B83E-B5E3-4B6F-B229-11DD2D956417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1" name="20 Altbilgi Yer Tutucusu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04551-6A21-43DF-BD18-CB82B235CF6D}" type="datetime1">
              <a:rPr lang="tr-TR" smtClean="0"/>
              <a:pPr/>
              <a:t>6.2.2017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2B83E-B5E3-4B6F-B229-11DD2D956417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D688B-36A3-47E8-A239-C4BAF400822A}" type="datetime1">
              <a:rPr lang="tr-TR" smtClean="0"/>
              <a:pPr/>
              <a:t>6.2.2017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2B83E-B5E3-4B6F-B229-11DD2D956417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Düz Bağlayıcı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3" name="1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4" name="13 Veri Yer Tutucusu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9900854-C519-40BB-B099-F4B89AE6B1B5}" type="datetime1">
              <a:rPr lang="tr-TR" smtClean="0"/>
              <a:pPr/>
              <a:t>6.2.2017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sp>
        <p:nvSpPr>
          <p:cNvPr id="7" name="6 Düz Bağlayıcı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Düz Bağlayıcı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9 Dikdörtgen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Düz Bağlayıcı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Oval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342B83E-B5E3-4B6F-B229-11DD2D956417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hyperlink" Target="http://www.google.com.tr/url?q=http://www.genispencere.com/tugrul-soyer/&amp;sa=U&amp;ei=uyw8U-qBKoGHtQbo24DQBw&amp;ved=0CDIQ9QEwAw&amp;sig2=JvMZQGZz9mmDL5njrkJYkw&amp;usg=AFQjCNEPgqfpczpaoxdjwS8ilEOaAGYQWQ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ho.int/gho/en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who.int/gho/publications/world_health_statistics/en/index.html" TargetMode="External"/><Relationship Id="rId4" Type="http://schemas.openxmlformats.org/officeDocument/2006/relationships/hyperlink" Target="http://data.euro.who.int/hfadb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1908175" y="1412875"/>
            <a:ext cx="7056438" cy="1944117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tr-TR" sz="2700" dirty="0" smtClean="0">
                <a:solidFill>
                  <a:srgbClr val="C00000"/>
                </a:solidFill>
              </a:rPr>
              <a:t>Türkiye Sağlık </a:t>
            </a:r>
            <a:r>
              <a:rPr lang="tr-TR" sz="2700" dirty="0" err="1" smtClean="0">
                <a:solidFill>
                  <a:srgbClr val="C00000"/>
                </a:solidFill>
              </a:rPr>
              <a:t>İnsangücü</a:t>
            </a:r>
            <a:r>
              <a:rPr lang="tr-TR" sz="3200" dirty="0" smtClean="0"/>
              <a:t/>
            </a:r>
            <a:br>
              <a:rPr lang="tr-TR" sz="3200" dirty="0" smtClean="0"/>
            </a:br>
            <a:r>
              <a:rPr lang="tr-TR" sz="3200" dirty="0" smtClean="0"/>
              <a:t/>
            </a:r>
            <a:br>
              <a:rPr lang="tr-TR" sz="3200" dirty="0" smtClean="0"/>
            </a:br>
            <a:r>
              <a:rPr lang="tr-TR" sz="1600" dirty="0" smtClean="0">
                <a:solidFill>
                  <a:srgbClr val="00B050"/>
                </a:solidFill>
              </a:rPr>
              <a:t> (</a:t>
            </a:r>
            <a:r>
              <a:rPr lang="tr-TR" sz="1600" dirty="0" err="1" smtClean="0">
                <a:solidFill>
                  <a:srgbClr val="00B050"/>
                </a:solidFill>
              </a:rPr>
              <a:t>Bes</a:t>
            </a:r>
            <a:r>
              <a:rPr lang="tr-TR" sz="1600" dirty="0" smtClean="0">
                <a:solidFill>
                  <a:srgbClr val="00B050"/>
                </a:solidFill>
              </a:rPr>
              <a:t> 102. Demografi ve Sağlık Dersi)</a:t>
            </a:r>
            <a:br>
              <a:rPr lang="tr-TR" sz="1600" dirty="0" smtClean="0">
                <a:solidFill>
                  <a:srgbClr val="00B050"/>
                </a:solidFill>
              </a:rPr>
            </a:br>
            <a:r>
              <a:rPr lang="tr-TR" sz="1600" dirty="0" smtClean="0">
                <a:solidFill>
                  <a:srgbClr val="00B050"/>
                </a:solidFill>
              </a:rPr>
              <a:t>Beslenme ve Diyetetik Bölümü</a:t>
            </a:r>
            <a:br>
              <a:rPr lang="tr-TR" sz="1600" dirty="0" smtClean="0">
                <a:solidFill>
                  <a:srgbClr val="00B050"/>
                </a:solidFill>
              </a:rPr>
            </a:br>
            <a:r>
              <a:rPr lang="tr-TR" sz="1600" dirty="0" smtClean="0">
                <a:solidFill>
                  <a:srgbClr val="00B050"/>
                </a:solidFill>
              </a:rPr>
              <a:t> </a:t>
            </a:r>
            <a:r>
              <a:rPr lang="tr-TR" sz="1600" smtClean="0">
                <a:solidFill>
                  <a:srgbClr val="00B050"/>
                </a:solidFill>
              </a:rPr>
              <a:t>(12)</a:t>
            </a:r>
            <a:endParaRPr lang="tr-TR" sz="1600" dirty="0">
              <a:solidFill>
                <a:srgbClr val="00B050"/>
              </a:solidFill>
            </a:endParaRPr>
          </a:p>
        </p:txBody>
      </p:sp>
      <p:sp>
        <p:nvSpPr>
          <p:cNvPr id="8195" name="2 Alt Başlık"/>
          <p:cNvSpPr>
            <a:spLocks noGrp="1"/>
          </p:cNvSpPr>
          <p:nvPr>
            <p:ph type="subTitle" idx="1"/>
          </p:nvPr>
        </p:nvSpPr>
        <p:spPr>
          <a:xfrm>
            <a:off x="2286000" y="3860800"/>
            <a:ext cx="6172200" cy="2514600"/>
          </a:xfrm>
        </p:spPr>
        <p:txBody>
          <a:bodyPr>
            <a:normAutofit/>
          </a:bodyPr>
          <a:lstStyle/>
          <a:p>
            <a:pPr algn="ctr">
              <a:lnSpc>
                <a:spcPct val="80000"/>
              </a:lnSpc>
            </a:pPr>
            <a:r>
              <a:rPr lang="tr-TR" sz="2000" dirty="0" smtClean="0">
                <a:solidFill>
                  <a:srgbClr val="C00000"/>
                </a:solidFill>
              </a:rPr>
              <a:t>Prof. Dr. Ömer R. ÖNDER</a:t>
            </a:r>
          </a:p>
          <a:p>
            <a:pPr algn="ctr">
              <a:lnSpc>
                <a:spcPct val="80000"/>
              </a:lnSpc>
            </a:pPr>
            <a:r>
              <a:rPr lang="tr-TR" sz="2000" dirty="0" smtClean="0">
                <a:solidFill>
                  <a:srgbClr val="7030A0"/>
                </a:solidFill>
              </a:rPr>
              <a:t>Ankara Üniversitesi</a:t>
            </a:r>
          </a:p>
          <a:p>
            <a:pPr algn="ctr">
              <a:lnSpc>
                <a:spcPct val="80000"/>
              </a:lnSpc>
            </a:pPr>
            <a:r>
              <a:rPr lang="tr-TR" sz="2000" dirty="0" smtClean="0">
                <a:solidFill>
                  <a:srgbClr val="7030A0"/>
                </a:solidFill>
              </a:rPr>
              <a:t>Sağlık Bilimleri Fakültesi</a:t>
            </a:r>
          </a:p>
          <a:p>
            <a:pPr algn="ctr">
              <a:lnSpc>
                <a:spcPct val="80000"/>
              </a:lnSpc>
            </a:pPr>
            <a:r>
              <a:rPr lang="tr-TR" sz="2000" dirty="0" smtClean="0">
                <a:solidFill>
                  <a:srgbClr val="7030A0"/>
                </a:solidFill>
              </a:rPr>
              <a:t>2016-2017 </a:t>
            </a:r>
            <a:r>
              <a:rPr lang="tr-TR" sz="2000" dirty="0" smtClean="0">
                <a:solidFill>
                  <a:srgbClr val="7030A0"/>
                </a:solidFill>
              </a:rPr>
              <a:t>Bahar Dönemi</a:t>
            </a:r>
          </a:p>
        </p:txBody>
      </p:sp>
      <p:pic>
        <p:nvPicPr>
          <p:cNvPr id="4" name="Picture 6" descr="http://www.ankara.edu.tr/wp-content/themes/ankarauni/img/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7744" y="620688"/>
            <a:ext cx="93662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0" descr="http://t0.gstatic.com/images?q=tbn:ANd9GcTaw5ebmjCYFicMmXzAWu_IPdYcUzp89dqq2TvGiJwESHMai5p-in0ww3s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52320" y="548680"/>
            <a:ext cx="1008063" cy="935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188913"/>
            <a:ext cx="8218488" cy="86360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tr-TR" sz="2700" b="1" dirty="0" smtClean="0">
                <a:solidFill>
                  <a:srgbClr val="C00000"/>
                </a:solidFill>
              </a:rPr>
              <a:t/>
            </a:r>
            <a:br>
              <a:rPr lang="tr-TR" sz="2700" b="1" dirty="0" smtClean="0">
                <a:solidFill>
                  <a:srgbClr val="C00000"/>
                </a:solidFill>
              </a:rPr>
            </a:br>
            <a:r>
              <a:rPr lang="tr-TR" sz="2700" b="1" dirty="0" smtClean="0">
                <a:solidFill>
                  <a:srgbClr val="C00000"/>
                </a:solidFill>
              </a:rPr>
              <a:t/>
            </a:r>
            <a:br>
              <a:rPr lang="tr-TR" sz="2700" b="1" dirty="0" smtClean="0">
                <a:solidFill>
                  <a:srgbClr val="C00000"/>
                </a:solidFill>
              </a:rPr>
            </a:br>
            <a:r>
              <a:rPr lang="tr-TR" sz="2700" b="1" dirty="0" smtClean="0">
                <a:solidFill>
                  <a:srgbClr val="C00000"/>
                </a:solidFill>
              </a:rPr>
              <a:t/>
            </a:r>
            <a:br>
              <a:rPr lang="tr-TR" sz="2700" b="1" dirty="0" smtClean="0">
                <a:solidFill>
                  <a:srgbClr val="C00000"/>
                </a:solidFill>
              </a:rPr>
            </a:br>
            <a:r>
              <a:rPr lang="tr-TR" sz="2700" b="1" dirty="0" smtClean="0">
                <a:solidFill>
                  <a:srgbClr val="C00000"/>
                </a:solidFill>
              </a:rPr>
              <a:t>Yıllara Göre Sağlık Personeli Sayıları</a:t>
            </a:r>
            <a:br>
              <a:rPr lang="tr-TR" sz="2700" b="1" dirty="0" smtClean="0">
                <a:solidFill>
                  <a:srgbClr val="C00000"/>
                </a:solidFill>
              </a:rPr>
            </a:br>
            <a:r>
              <a:rPr lang="tr-TR" sz="2700" b="1" dirty="0" smtClean="0">
                <a:solidFill>
                  <a:srgbClr val="C00000"/>
                </a:solidFill>
              </a:rPr>
              <a:t> Tüm Sektörler, Türkiye</a:t>
            </a:r>
            <a:endParaRPr lang="tr-TR" sz="1200" dirty="0"/>
          </a:p>
        </p:txBody>
      </p:sp>
      <p:sp>
        <p:nvSpPr>
          <p:cNvPr id="90115" name="2 İçerik Yer Tutucusu"/>
          <p:cNvSpPr>
            <a:spLocks noGrp="1"/>
          </p:cNvSpPr>
          <p:nvPr>
            <p:ph sz="quarter" idx="1"/>
          </p:nvPr>
        </p:nvSpPr>
        <p:spPr>
          <a:xfrm>
            <a:off x="457200" y="1052513"/>
            <a:ext cx="8218488" cy="5421312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tr-TR" sz="2800" b="1" dirty="0" smtClean="0"/>
              <a:t>Sağlık personeli                2002      2011</a:t>
            </a:r>
          </a:p>
          <a:p>
            <a:pPr>
              <a:buFont typeface="Wingdings" pitchFamily="2" charset="2"/>
              <a:buNone/>
            </a:pPr>
            <a:r>
              <a:rPr lang="tr-TR" sz="2000" dirty="0" smtClean="0"/>
              <a:t>Uzman Hekim                                          45.457         66.064</a:t>
            </a:r>
          </a:p>
          <a:p>
            <a:pPr>
              <a:buFont typeface="Wingdings" pitchFamily="2" charset="2"/>
              <a:buNone/>
            </a:pPr>
            <a:r>
              <a:rPr lang="tr-TR" sz="2000" dirty="0" smtClean="0"/>
              <a:t>Pratisyen Hekim                                      30.900        39.712</a:t>
            </a:r>
          </a:p>
          <a:p>
            <a:pPr>
              <a:buFont typeface="Wingdings" pitchFamily="2" charset="2"/>
              <a:buNone/>
            </a:pPr>
            <a:r>
              <a:rPr lang="tr-TR" sz="2000" dirty="0" smtClean="0"/>
              <a:t>Asistan Hekim                                         15.592         20.253</a:t>
            </a:r>
          </a:p>
          <a:p>
            <a:pPr>
              <a:buFont typeface="Wingdings" pitchFamily="2" charset="2"/>
              <a:buNone/>
            </a:pPr>
            <a:r>
              <a:rPr lang="tr-TR" sz="2000" b="1" dirty="0" smtClean="0"/>
              <a:t>Toplam Hekim                                     91.949      126.029</a:t>
            </a:r>
          </a:p>
          <a:p>
            <a:pPr>
              <a:buFont typeface="Wingdings" pitchFamily="2" charset="2"/>
              <a:buNone/>
            </a:pPr>
            <a:r>
              <a:rPr lang="tr-TR" sz="2000" dirty="0" smtClean="0"/>
              <a:t>Diş Hekimi                                               16.371         21.099</a:t>
            </a:r>
          </a:p>
          <a:p>
            <a:pPr>
              <a:buFont typeface="Wingdings" pitchFamily="2" charset="2"/>
              <a:buNone/>
            </a:pPr>
            <a:r>
              <a:rPr lang="tr-TR" sz="2000" dirty="0" smtClean="0"/>
              <a:t>Eczacı                                                       22.289         26.089</a:t>
            </a:r>
          </a:p>
          <a:p>
            <a:pPr>
              <a:buFont typeface="Wingdings" pitchFamily="2" charset="2"/>
              <a:buNone/>
            </a:pPr>
            <a:r>
              <a:rPr lang="tr-TR" sz="2000" dirty="0" smtClean="0"/>
              <a:t>Hemşire                                                    72.393      124.982</a:t>
            </a:r>
          </a:p>
          <a:p>
            <a:pPr>
              <a:buFont typeface="Wingdings" pitchFamily="2" charset="2"/>
              <a:buNone/>
            </a:pPr>
            <a:r>
              <a:rPr lang="tr-TR" sz="2000" dirty="0" smtClean="0"/>
              <a:t>Ebe                                                            41.479        51.905</a:t>
            </a:r>
          </a:p>
          <a:p>
            <a:pPr>
              <a:buFont typeface="Wingdings" pitchFamily="2" charset="2"/>
              <a:buNone/>
            </a:pPr>
            <a:r>
              <a:rPr lang="tr-TR" sz="2000" dirty="0" smtClean="0"/>
              <a:t>Diğer Sağlık Personeli                             50.106      110.862</a:t>
            </a:r>
          </a:p>
          <a:p>
            <a:pPr>
              <a:buFont typeface="Wingdings" pitchFamily="2" charset="2"/>
              <a:buNone/>
            </a:pPr>
            <a:r>
              <a:rPr lang="tr-TR" sz="2000" dirty="0" smtClean="0"/>
              <a:t>Diğer Personel ve Hizmet Alımı             83.964      209.126</a:t>
            </a:r>
          </a:p>
          <a:p>
            <a:pPr>
              <a:buFont typeface="Wingdings" pitchFamily="2" charset="2"/>
              <a:buNone/>
            </a:pPr>
            <a:r>
              <a:rPr lang="tr-TR" b="1" dirty="0" smtClean="0"/>
              <a:t>Toplam                                    378.551  670.092</a:t>
            </a:r>
          </a:p>
          <a:p>
            <a:pPr>
              <a:buFont typeface="Wingdings" pitchFamily="2" charset="2"/>
              <a:buNone/>
            </a:pPr>
            <a:endParaRPr lang="tr-TR" sz="1600" b="1" dirty="0" smtClean="0"/>
          </a:p>
          <a:p>
            <a:pPr>
              <a:buFont typeface="Wingdings" pitchFamily="2" charset="2"/>
              <a:buNone/>
            </a:pPr>
            <a:r>
              <a:rPr lang="tr-TR" sz="1600" b="1" dirty="0" smtClean="0"/>
              <a:t>Kaynak: Sağlık Hizmetleri Genel Müdürlüğü</a:t>
            </a:r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342B83E-B5E3-4B6F-B229-11DD2D956417}" type="slidenum">
              <a:rPr lang="tr-TR" smtClean="0"/>
              <a:pPr/>
              <a:t>2</a:t>
            </a:fld>
            <a:endParaRPr lang="tr-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8488" cy="706437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tr-TR" sz="2400" b="1" dirty="0" smtClean="0">
                <a:solidFill>
                  <a:srgbClr val="C00000"/>
                </a:solidFill>
              </a:rPr>
              <a:t>Sağlık Personelinin </a:t>
            </a:r>
            <a:br>
              <a:rPr lang="tr-TR" sz="2400" b="1" dirty="0" smtClean="0">
                <a:solidFill>
                  <a:srgbClr val="C00000"/>
                </a:solidFill>
              </a:rPr>
            </a:br>
            <a:r>
              <a:rPr lang="tr-TR" sz="2400" b="1" dirty="0" smtClean="0">
                <a:solidFill>
                  <a:srgbClr val="C00000"/>
                </a:solidFill>
              </a:rPr>
              <a:t>Sektörlere ve Unvanlara Dağılımı, 2011</a:t>
            </a:r>
            <a:endParaRPr lang="tr-TR" sz="2400" b="1" dirty="0">
              <a:solidFill>
                <a:srgbClr val="C00000"/>
              </a:solidFill>
            </a:endParaRPr>
          </a:p>
        </p:txBody>
      </p:sp>
      <p:sp>
        <p:nvSpPr>
          <p:cNvPr id="91139" name="2 İçerik Yer Tutucusu"/>
          <p:cNvSpPr>
            <a:spLocks noGrp="1"/>
          </p:cNvSpPr>
          <p:nvPr>
            <p:ph sz="quarter" idx="1"/>
          </p:nvPr>
        </p:nvSpPr>
        <p:spPr>
          <a:xfrm>
            <a:off x="457200" y="981075"/>
            <a:ext cx="8218488" cy="549275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tr-TR" b="1" smtClean="0"/>
              <a:t>Sağ. Pers.     Sağ.Bak.    Ünive.   Özel Sek. Toplam</a:t>
            </a:r>
          </a:p>
          <a:p>
            <a:pPr>
              <a:buFont typeface="Wingdings" pitchFamily="2" charset="2"/>
              <a:buNone/>
            </a:pPr>
            <a:r>
              <a:rPr lang="pl-PL" sz="2000" smtClean="0"/>
              <a:t>Uzman Hekim </a:t>
            </a:r>
            <a:r>
              <a:rPr lang="tr-TR" sz="2000" smtClean="0"/>
              <a:t>        </a:t>
            </a:r>
            <a:r>
              <a:rPr lang="pl-PL" sz="2000" smtClean="0"/>
              <a:t>32.623 </a:t>
            </a:r>
            <a:r>
              <a:rPr lang="tr-TR" sz="2000" smtClean="0"/>
              <a:t>          </a:t>
            </a:r>
            <a:r>
              <a:rPr lang="pl-PL" sz="2000" smtClean="0"/>
              <a:t>13.094 </a:t>
            </a:r>
            <a:r>
              <a:rPr lang="tr-TR" sz="2000" smtClean="0"/>
              <a:t>       </a:t>
            </a:r>
            <a:r>
              <a:rPr lang="pl-PL" sz="2000" smtClean="0"/>
              <a:t>20.347 </a:t>
            </a:r>
            <a:r>
              <a:rPr lang="tr-TR" sz="2000" smtClean="0"/>
              <a:t>         </a:t>
            </a:r>
            <a:r>
              <a:rPr lang="pl-PL" sz="2000" smtClean="0"/>
              <a:t>66.064</a:t>
            </a:r>
            <a:endParaRPr lang="tr-TR" sz="2000" smtClean="0"/>
          </a:p>
          <a:p>
            <a:pPr>
              <a:buFont typeface="Wingdings" pitchFamily="2" charset="2"/>
              <a:buNone/>
            </a:pPr>
            <a:r>
              <a:rPr lang="nb-NO" sz="2000" smtClean="0"/>
              <a:t>Pratisyen Hekim </a:t>
            </a:r>
            <a:r>
              <a:rPr lang="tr-TR" sz="2000" smtClean="0"/>
              <a:t>    </a:t>
            </a:r>
            <a:r>
              <a:rPr lang="nb-NO" sz="2000" smtClean="0"/>
              <a:t>33.523 </a:t>
            </a:r>
            <a:r>
              <a:rPr lang="tr-TR" sz="2000" smtClean="0"/>
              <a:t>               </a:t>
            </a:r>
            <a:r>
              <a:rPr lang="nb-NO" sz="2000" smtClean="0"/>
              <a:t>277 </a:t>
            </a:r>
            <a:r>
              <a:rPr lang="tr-TR" sz="2000" smtClean="0"/>
              <a:t>        </a:t>
            </a:r>
            <a:r>
              <a:rPr lang="nb-NO" sz="2000" smtClean="0"/>
              <a:t>5.912 </a:t>
            </a:r>
            <a:r>
              <a:rPr lang="tr-TR" sz="2000" smtClean="0"/>
              <a:t>          </a:t>
            </a:r>
            <a:r>
              <a:rPr lang="nb-NO" sz="2000" smtClean="0"/>
              <a:t>39.712</a:t>
            </a:r>
            <a:endParaRPr lang="tr-TR" sz="2000" smtClean="0"/>
          </a:p>
          <a:p>
            <a:pPr>
              <a:buFont typeface="Wingdings" pitchFamily="2" charset="2"/>
              <a:buNone/>
            </a:pPr>
            <a:r>
              <a:rPr lang="fi-FI" sz="2000" smtClean="0"/>
              <a:t>Asistan Hekim </a:t>
            </a:r>
            <a:r>
              <a:rPr lang="tr-TR" sz="2000" smtClean="0"/>
              <a:t>         </a:t>
            </a:r>
            <a:r>
              <a:rPr lang="fi-FI" sz="2000" smtClean="0"/>
              <a:t>7.236 </a:t>
            </a:r>
            <a:r>
              <a:rPr lang="tr-TR" sz="2000" smtClean="0"/>
              <a:t>           </a:t>
            </a:r>
            <a:r>
              <a:rPr lang="fi-FI" sz="2000" smtClean="0"/>
              <a:t>13.017 </a:t>
            </a:r>
            <a:r>
              <a:rPr lang="tr-TR" sz="2000" smtClean="0"/>
              <a:t>              </a:t>
            </a:r>
            <a:r>
              <a:rPr lang="fi-FI" sz="2000" smtClean="0"/>
              <a:t>0 </a:t>
            </a:r>
            <a:r>
              <a:rPr lang="tr-TR" sz="2000" smtClean="0"/>
              <a:t>           </a:t>
            </a:r>
            <a:r>
              <a:rPr lang="fi-FI" sz="2000" smtClean="0"/>
              <a:t>20.253</a:t>
            </a:r>
            <a:endParaRPr lang="tr-TR" sz="2000" smtClean="0"/>
          </a:p>
          <a:p>
            <a:pPr>
              <a:buFont typeface="Wingdings" pitchFamily="2" charset="2"/>
              <a:buNone/>
            </a:pPr>
            <a:r>
              <a:rPr lang="pl-PL" sz="2000" b="1" smtClean="0"/>
              <a:t>Toplam Hekim </a:t>
            </a:r>
            <a:r>
              <a:rPr lang="tr-TR" sz="2000" b="1" smtClean="0"/>
              <a:t>    </a:t>
            </a:r>
            <a:r>
              <a:rPr lang="pl-PL" sz="2000" b="1" smtClean="0"/>
              <a:t>73.382 </a:t>
            </a:r>
            <a:r>
              <a:rPr lang="tr-TR" sz="2000" b="1" smtClean="0"/>
              <a:t>           </a:t>
            </a:r>
            <a:r>
              <a:rPr lang="pl-PL" sz="2000" b="1" smtClean="0"/>
              <a:t>26.388 </a:t>
            </a:r>
            <a:r>
              <a:rPr lang="tr-TR" sz="2000" b="1" smtClean="0"/>
              <a:t>     </a:t>
            </a:r>
            <a:r>
              <a:rPr lang="pl-PL" sz="2000" b="1" smtClean="0"/>
              <a:t>26.259 </a:t>
            </a:r>
            <a:r>
              <a:rPr lang="tr-TR" sz="2000" b="1" smtClean="0"/>
              <a:t>       </a:t>
            </a:r>
            <a:r>
              <a:rPr lang="pl-PL" sz="2000" b="1" smtClean="0"/>
              <a:t>126.029</a:t>
            </a:r>
            <a:endParaRPr lang="tr-TR" sz="2000" b="1" smtClean="0"/>
          </a:p>
          <a:p>
            <a:pPr>
              <a:buFont typeface="Wingdings" pitchFamily="2" charset="2"/>
              <a:buNone/>
            </a:pPr>
            <a:r>
              <a:rPr lang="pl-PL" sz="2000" smtClean="0"/>
              <a:t>Diş Hekimi </a:t>
            </a:r>
            <a:r>
              <a:rPr lang="tr-TR" sz="2000" smtClean="0"/>
              <a:t>               </a:t>
            </a:r>
            <a:r>
              <a:rPr lang="pl-PL" sz="2000" smtClean="0"/>
              <a:t>7.225 </a:t>
            </a:r>
            <a:r>
              <a:rPr lang="tr-TR" sz="2000" smtClean="0"/>
              <a:t>              </a:t>
            </a:r>
            <a:r>
              <a:rPr lang="pl-PL" sz="2000" smtClean="0"/>
              <a:t>1.134 </a:t>
            </a:r>
            <a:r>
              <a:rPr lang="tr-TR" sz="2000" smtClean="0"/>
              <a:t>      </a:t>
            </a:r>
            <a:r>
              <a:rPr lang="pl-PL" sz="2000" smtClean="0"/>
              <a:t>12.740 </a:t>
            </a:r>
            <a:r>
              <a:rPr lang="tr-TR" sz="2000" smtClean="0"/>
              <a:t>         </a:t>
            </a:r>
            <a:r>
              <a:rPr lang="pl-PL" sz="2000" smtClean="0"/>
              <a:t>21.099</a:t>
            </a:r>
            <a:endParaRPr lang="tr-TR" sz="2000" smtClean="0"/>
          </a:p>
          <a:p>
            <a:pPr>
              <a:buFont typeface="Wingdings" pitchFamily="2" charset="2"/>
              <a:buNone/>
            </a:pPr>
            <a:r>
              <a:rPr lang="pl-PL" sz="2000" smtClean="0"/>
              <a:t>Eczacı </a:t>
            </a:r>
            <a:r>
              <a:rPr lang="tr-TR" sz="2000" smtClean="0"/>
              <a:t>                       </a:t>
            </a:r>
            <a:r>
              <a:rPr lang="pl-PL" sz="2000" smtClean="0"/>
              <a:t>1.891 </a:t>
            </a:r>
            <a:r>
              <a:rPr lang="tr-TR" sz="2000" smtClean="0"/>
              <a:t>                 </a:t>
            </a:r>
            <a:r>
              <a:rPr lang="pl-PL" sz="2000" smtClean="0"/>
              <a:t>245 </a:t>
            </a:r>
            <a:r>
              <a:rPr lang="tr-TR" sz="2000" smtClean="0"/>
              <a:t>       </a:t>
            </a:r>
            <a:r>
              <a:rPr lang="pl-PL" sz="2000" smtClean="0"/>
              <a:t>23.953 </a:t>
            </a:r>
            <a:r>
              <a:rPr lang="tr-TR" sz="2000" smtClean="0"/>
              <a:t>        </a:t>
            </a:r>
            <a:r>
              <a:rPr lang="pl-PL" sz="2000" smtClean="0"/>
              <a:t>26.089</a:t>
            </a:r>
            <a:endParaRPr lang="tr-TR" sz="2000" smtClean="0"/>
          </a:p>
          <a:p>
            <a:pPr>
              <a:buFont typeface="Wingdings" pitchFamily="2" charset="2"/>
              <a:buNone/>
            </a:pPr>
            <a:r>
              <a:rPr lang="tr-TR" sz="2000" smtClean="0"/>
              <a:t>Hemşire                  89.314             17.530         18.138      124.982</a:t>
            </a:r>
          </a:p>
          <a:p>
            <a:pPr>
              <a:buFont typeface="Wingdings" pitchFamily="2" charset="2"/>
              <a:buNone/>
            </a:pPr>
            <a:r>
              <a:rPr lang="de-DE" sz="2000" smtClean="0"/>
              <a:t>Ebe </a:t>
            </a:r>
            <a:r>
              <a:rPr lang="tr-TR" sz="2000" smtClean="0"/>
              <a:t>                         </a:t>
            </a:r>
            <a:r>
              <a:rPr lang="de-DE" sz="2000" smtClean="0"/>
              <a:t>46.944 </a:t>
            </a:r>
            <a:r>
              <a:rPr lang="tr-TR" sz="2000" smtClean="0"/>
              <a:t>                </a:t>
            </a:r>
            <a:r>
              <a:rPr lang="de-DE" sz="2000" smtClean="0"/>
              <a:t>663 </a:t>
            </a:r>
            <a:r>
              <a:rPr lang="tr-TR" sz="2000" smtClean="0"/>
              <a:t>          </a:t>
            </a:r>
            <a:r>
              <a:rPr lang="de-DE" sz="2000" smtClean="0"/>
              <a:t>4.298 </a:t>
            </a:r>
            <a:r>
              <a:rPr lang="tr-TR" sz="2000" smtClean="0"/>
              <a:t>       </a:t>
            </a:r>
            <a:r>
              <a:rPr lang="de-DE" sz="2000" smtClean="0"/>
              <a:t>51.905</a:t>
            </a:r>
            <a:endParaRPr lang="tr-TR" sz="2000" smtClean="0"/>
          </a:p>
          <a:p>
            <a:pPr>
              <a:buFont typeface="Wingdings" pitchFamily="2" charset="2"/>
              <a:buNone/>
            </a:pPr>
            <a:r>
              <a:rPr lang="tr-TR" sz="2000" smtClean="0"/>
              <a:t>Diğer Sağlık Per.    82.201              7.011         21.650      110.862</a:t>
            </a:r>
          </a:p>
          <a:p>
            <a:pPr>
              <a:buFont typeface="Wingdings" pitchFamily="2" charset="2"/>
              <a:buNone/>
            </a:pPr>
            <a:r>
              <a:rPr lang="tr-TR" sz="2000" smtClean="0"/>
              <a:t>Diğ.Pers.Hiz.Al.    181.295              8.991         18.840      209.126</a:t>
            </a:r>
          </a:p>
          <a:p>
            <a:pPr>
              <a:buFont typeface="Wingdings" pitchFamily="2" charset="2"/>
              <a:buNone/>
            </a:pPr>
            <a:r>
              <a:rPr lang="tr-TR" sz="2000" b="1" smtClean="0"/>
              <a:t>Toplam                482.252           61.962      125.878      670.092</a:t>
            </a:r>
          </a:p>
          <a:p>
            <a:pPr>
              <a:buFont typeface="Wingdings" pitchFamily="2" charset="2"/>
              <a:buNone/>
            </a:pPr>
            <a:endParaRPr lang="tr-TR" sz="2000" b="1" smtClean="0"/>
          </a:p>
          <a:p>
            <a:pPr>
              <a:buFont typeface="Wingdings" pitchFamily="2" charset="2"/>
              <a:buNone/>
            </a:pPr>
            <a:r>
              <a:rPr lang="tr-TR" sz="1600" b="1" smtClean="0"/>
              <a:t>Kaynak: Sağlık Hizmetleri Genel Müdürlüğü</a:t>
            </a:r>
          </a:p>
          <a:p>
            <a:pPr>
              <a:buFont typeface="Wingdings" pitchFamily="2" charset="2"/>
              <a:buNone/>
            </a:pPr>
            <a:endParaRPr lang="tr-TR" sz="2000" b="1" smtClean="0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342B83E-B5E3-4B6F-B229-11DD2D956417}" type="slidenum">
              <a:rPr lang="tr-TR" smtClean="0"/>
              <a:pPr/>
              <a:t>3</a:t>
            </a:fld>
            <a:endParaRPr lang="tr-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8488" cy="34607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tr-TR" sz="2400" b="1" dirty="0" smtClean="0">
                <a:solidFill>
                  <a:srgbClr val="C00000"/>
                </a:solidFill>
              </a:rPr>
              <a:t>Türkiye’nin Sağlık İnsan Gücü(2011)</a:t>
            </a:r>
            <a:endParaRPr lang="tr-TR" sz="2400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457200" y="620713"/>
            <a:ext cx="8147050" cy="5853112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tr-TR" sz="1400" b="1" dirty="0" smtClean="0"/>
              <a:t>Sağlık Personeli                                                  Sayı 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tr-TR" sz="1400" dirty="0" smtClean="0"/>
              <a:t>Toplam Hekim                                                       126 029                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tr-TR" sz="1400" dirty="0" smtClean="0"/>
              <a:t>Uzman Hekim                                                         66 064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tr-TR" sz="1400" dirty="0" smtClean="0"/>
              <a:t>Pratisyen Hekim                                                     39 712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tr-TR" sz="1400" dirty="0" smtClean="0"/>
              <a:t>Asistan Hekim                                                         20 253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tr-TR" sz="1400" dirty="0" smtClean="0"/>
              <a:t>Diş Hekimi                                                               21 099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tr-TR" sz="1400" dirty="0" smtClean="0"/>
              <a:t>Eczacı                                                                       26 089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tr-TR" sz="1400" dirty="0" smtClean="0"/>
              <a:t>Hemşire                                                                 124 982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tr-TR" sz="1400" dirty="0" smtClean="0"/>
              <a:t>Ebe                                                                            51 905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tr-TR" sz="1400" dirty="0" smtClean="0"/>
              <a:t>Diğer Sağ.Personeli                                               110 862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tr-TR" sz="1400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tr-TR" sz="1400" b="1" dirty="0" smtClean="0"/>
              <a:t>100 000 Kişiye Düşen Sağ.Per.                            Sayı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tr-TR" sz="1400" dirty="0" smtClean="0"/>
              <a:t>Hekim  (592 kişiye 1 hekim)                                      169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tr-TR" sz="1400" dirty="0" smtClean="0"/>
              <a:t>Diş Hekimi  (3571 kişiye 1 diş hekimi)                       28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tr-TR" sz="1400" dirty="0" smtClean="0"/>
              <a:t>Eczacı  (2857 kişiye 1 eczacı)                                       35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tr-TR" sz="1400" dirty="0" smtClean="0"/>
              <a:t>Hemşire+Ebe (422 kişiye 1 hemşire)                         237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endParaRPr lang="tr-TR" sz="1400" dirty="0" smtClean="0"/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tr-TR" sz="1400" b="1" dirty="0" smtClean="0"/>
              <a:t>Tüm Sağlık personelinin Hizmet Birimlerine Dağılımı,% (Sağlık Bakanlığı,2011)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tr-TR" sz="1400" dirty="0" smtClean="0"/>
              <a:t>Hastaneler                                                                    25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tr-TR" sz="1400" dirty="0" smtClean="0"/>
              <a:t>Aile Hekimliği Birimi                                                   57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tr-TR" sz="1400" dirty="0" smtClean="0"/>
              <a:t>Diğer Kurumlar                                                            18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tr-TR" dirty="0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342B83E-B5E3-4B6F-B229-11DD2D956417}" type="slidenum">
              <a:rPr lang="tr-TR" smtClean="0"/>
              <a:pPr/>
              <a:t>4</a:t>
            </a:fld>
            <a:endParaRPr lang="tr-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512" y="274638"/>
            <a:ext cx="8496176" cy="1066800"/>
          </a:xfrm>
        </p:spPr>
        <p:txBody>
          <a:bodyPr/>
          <a:lstStyle/>
          <a:p>
            <a:pPr algn="ctr">
              <a:defRPr/>
            </a:pPr>
            <a:r>
              <a:rPr lang="tr-TR" sz="2000" b="1" dirty="0" smtClean="0">
                <a:solidFill>
                  <a:srgbClr val="C00000"/>
                </a:solidFill>
              </a:rPr>
              <a:t>Yıllara ve Sektörlere Göre Toplam Hekim Oranının Dağılımı, (%), Türkiye</a:t>
            </a:r>
            <a:br>
              <a:rPr lang="tr-TR" sz="2000" b="1" dirty="0" smtClean="0">
                <a:solidFill>
                  <a:srgbClr val="C00000"/>
                </a:solidFill>
              </a:rPr>
            </a:br>
            <a:r>
              <a:rPr lang="tr-TR" sz="1100" b="1" dirty="0" smtClean="0">
                <a:solidFill>
                  <a:srgbClr val="C00000"/>
                </a:solidFill>
              </a:rPr>
              <a:t>Kaynak: Sağlık Hizmetleri Genel Müdürlüğü</a:t>
            </a:r>
            <a:endParaRPr lang="tr-TR" sz="1100" b="1" dirty="0">
              <a:solidFill>
                <a:srgbClr val="C00000"/>
              </a:solidFill>
            </a:endParaRPr>
          </a:p>
        </p:txBody>
      </p:sp>
      <p:pic>
        <p:nvPicPr>
          <p:cNvPr id="9318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57200" y="1412776"/>
            <a:ext cx="8147050" cy="4392712"/>
          </a:xfrm>
          <a:noFill/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342B83E-B5E3-4B6F-B229-11DD2D956417}" type="slidenum">
              <a:rPr lang="tr-TR" smtClean="0"/>
              <a:pPr/>
              <a:t>5</a:t>
            </a:fld>
            <a:endParaRPr lang="tr-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8488" cy="922337"/>
          </a:xfrm>
        </p:spPr>
        <p:txBody>
          <a:bodyPr/>
          <a:lstStyle/>
          <a:p>
            <a:pPr algn="ctr">
              <a:defRPr/>
            </a:pPr>
            <a:r>
              <a:rPr lang="tr-TR" sz="2000" b="1" dirty="0" smtClean="0">
                <a:solidFill>
                  <a:srgbClr val="C00000"/>
                </a:solidFill>
              </a:rPr>
              <a:t>Bölgelere Göre 100.000 Kişiye Düşen Toplam Hekim Sayısı, </a:t>
            </a:r>
            <a:br>
              <a:rPr lang="tr-TR" sz="2000" b="1" dirty="0" smtClean="0">
                <a:solidFill>
                  <a:srgbClr val="C00000"/>
                </a:solidFill>
              </a:rPr>
            </a:br>
            <a:r>
              <a:rPr lang="tr-TR" sz="2000" b="1" dirty="0" smtClean="0">
                <a:solidFill>
                  <a:srgbClr val="C00000"/>
                </a:solidFill>
              </a:rPr>
              <a:t>Tüm Sektörler, 2002, 2011 </a:t>
            </a:r>
            <a:br>
              <a:rPr lang="tr-TR" sz="2000" b="1" dirty="0" smtClean="0">
                <a:solidFill>
                  <a:srgbClr val="C00000"/>
                </a:solidFill>
              </a:rPr>
            </a:br>
            <a:r>
              <a:rPr lang="tr-TR" sz="1100" b="1" dirty="0" smtClean="0">
                <a:solidFill>
                  <a:srgbClr val="C00000"/>
                </a:solidFill>
              </a:rPr>
              <a:t>Kaynak: Sağlık Hizmetleri Genel Müdürlüğü</a:t>
            </a:r>
            <a:endParaRPr lang="tr-TR" sz="1100" b="1" dirty="0">
              <a:solidFill>
                <a:srgbClr val="C00000"/>
              </a:solidFill>
            </a:endParaRPr>
          </a:p>
        </p:txBody>
      </p:sp>
      <p:pic>
        <p:nvPicPr>
          <p:cNvPr id="9421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57200" y="1341438"/>
            <a:ext cx="8147050" cy="4535487"/>
          </a:xfrm>
          <a:noFill/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342B83E-B5E3-4B6F-B229-11DD2D956417}" type="slidenum">
              <a:rPr lang="tr-TR" smtClean="0"/>
              <a:pPr/>
              <a:t>6</a:t>
            </a:fld>
            <a:endParaRPr lang="tr-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8488" cy="922337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tr-TR" sz="2000" b="1" dirty="0" smtClean="0">
                <a:solidFill>
                  <a:srgbClr val="C00000"/>
                </a:solidFill>
              </a:rPr>
              <a:t>100.000 Kişiye Düşen Toplam Hekim Sayısının </a:t>
            </a:r>
            <a:br>
              <a:rPr lang="tr-TR" sz="2000" b="1" dirty="0" smtClean="0">
                <a:solidFill>
                  <a:srgbClr val="C00000"/>
                </a:solidFill>
              </a:rPr>
            </a:br>
            <a:r>
              <a:rPr lang="tr-TR" sz="2000" b="1" dirty="0" smtClean="0">
                <a:solidFill>
                  <a:srgbClr val="C00000"/>
                </a:solidFill>
              </a:rPr>
              <a:t>Uluslararası Karşılaştırması, 2010 </a:t>
            </a:r>
            <a:br>
              <a:rPr lang="tr-TR" sz="2000" b="1" dirty="0" smtClean="0">
                <a:solidFill>
                  <a:srgbClr val="C00000"/>
                </a:solidFill>
              </a:rPr>
            </a:br>
            <a:r>
              <a:rPr lang="tr-TR" sz="1200" b="1" dirty="0" smtClean="0">
                <a:solidFill>
                  <a:srgbClr val="C00000"/>
                </a:solidFill>
              </a:rPr>
              <a:t>Kaynak: Sağlık Hizmetleri Genel Müdürlüğü, DSÖ </a:t>
            </a:r>
            <a:r>
              <a:rPr lang="tr-TR" sz="1200" b="1" dirty="0" err="1" smtClean="0">
                <a:solidFill>
                  <a:srgbClr val="C00000"/>
                </a:solidFill>
              </a:rPr>
              <a:t>World</a:t>
            </a:r>
            <a:r>
              <a:rPr lang="tr-TR" sz="1200" b="1" dirty="0" smtClean="0">
                <a:solidFill>
                  <a:srgbClr val="C00000"/>
                </a:solidFill>
              </a:rPr>
              <a:t> </a:t>
            </a:r>
            <a:r>
              <a:rPr lang="tr-TR" sz="1200" b="1" dirty="0" err="1" smtClean="0">
                <a:solidFill>
                  <a:srgbClr val="C00000"/>
                </a:solidFill>
              </a:rPr>
              <a:t>Health</a:t>
            </a:r>
            <a:r>
              <a:rPr lang="tr-TR" sz="1200" b="1" dirty="0" smtClean="0">
                <a:solidFill>
                  <a:srgbClr val="C00000"/>
                </a:solidFill>
              </a:rPr>
              <a:t> </a:t>
            </a:r>
            <a:r>
              <a:rPr lang="tr-TR" sz="1200" b="1" dirty="0" err="1" smtClean="0">
                <a:solidFill>
                  <a:srgbClr val="C00000"/>
                </a:solidFill>
              </a:rPr>
              <a:t>Statistics</a:t>
            </a:r>
            <a:r>
              <a:rPr lang="tr-TR" sz="1200" b="1" dirty="0" smtClean="0">
                <a:solidFill>
                  <a:srgbClr val="C00000"/>
                </a:solidFill>
              </a:rPr>
              <a:t> 2012; </a:t>
            </a:r>
            <a:br>
              <a:rPr lang="tr-TR" sz="1200" b="1" dirty="0" smtClean="0">
                <a:solidFill>
                  <a:srgbClr val="C00000"/>
                </a:solidFill>
              </a:rPr>
            </a:br>
            <a:r>
              <a:rPr lang="fi-FI" sz="1200" b="1" dirty="0" smtClean="0">
                <a:solidFill>
                  <a:srgbClr val="C00000"/>
                </a:solidFill>
              </a:rPr>
              <a:t>Not: Türkiye verisi 2011 yılına aittir.</a:t>
            </a:r>
            <a:endParaRPr lang="tr-TR" sz="1200" b="1" dirty="0">
              <a:solidFill>
                <a:srgbClr val="C00000"/>
              </a:solidFill>
            </a:endParaRPr>
          </a:p>
        </p:txBody>
      </p:sp>
      <p:pic>
        <p:nvPicPr>
          <p:cNvPr id="9523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57200" y="1196975"/>
            <a:ext cx="8147050" cy="4608513"/>
          </a:xfrm>
          <a:noFill/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342B83E-B5E3-4B6F-B229-11DD2D956417}" type="slidenum">
              <a:rPr lang="tr-TR" smtClean="0"/>
              <a:pPr/>
              <a:t>7</a:t>
            </a:fld>
            <a:endParaRPr lang="tr-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1143000"/>
          </a:xfrm>
        </p:spPr>
        <p:txBody>
          <a:bodyPr>
            <a:normAutofit/>
          </a:bodyPr>
          <a:lstStyle/>
          <a:p>
            <a:pPr algn="ctr"/>
            <a:r>
              <a:rPr lang="tr-TR" sz="2400" b="1" dirty="0" smtClean="0">
                <a:solidFill>
                  <a:srgbClr val="C00000"/>
                </a:solidFill>
              </a:rPr>
              <a:t>100.000 Kişiye Düşen Toplam Hekim Sayısının </a:t>
            </a:r>
            <a:br>
              <a:rPr lang="tr-TR" sz="2400" b="1" dirty="0" smtClean="0">
                <a:solidFill>
                  <a:srgbClr val="C00000"/>
                </a:solidFill>
              </a:rPr>
            </a:br>
            <a:r>
              <a:rPr lang="tr-TR" sz="2400" b="1" dirty="0" smtClean="0">
                <a:solidFill>
                  <a:srgbClr val="C00000"/>
                </a:solidFill>
              </a:rPr>
              <a:t>Uluslararası Karşılaştırması, 2010</a:t>
            </a:r>
            <a:endParaRPr lang="tr-TR" sz="2400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179512" y="1600200"/>
            <a:ext cx="8424936" cy="48737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sz="1200" b="1" dirty="0" smtClean="0"/>
              <a:t>                                                                                          Yüz Bin Kişiye Düşen        Nüfus Başına Düşen </a:t>
            </a:r>
          </a:p>
          <a:p>
            <a:pPr>
              <a:buNone/>
            </a:pPr>
            <a:r>
              <a:rPr lang="tr-TR" sz="1200" b="1" dirty="0" smtClean="0"/>
              <a:t>                                                                                                        Hekim                                 Hekim</a:t>
            </a:r>
          </a:p>
          <a:p>
            <a:r>
              <a:rPr lang="tr-TR" sz="2000" dirty="0" smtClean="0"/>
              <a:t>DSÖ Avrupa Bölgesi                            332                       301</a:t>
            </a:r>
          </a:p>
          <a:p>
            <a:r>
              <a:rPr lang="tr-TR" sz="2000" dirty="0" smtClean="0"/>
              <a:t>Avrupa Birliği                                      326                       307</a:t>
            </a:r>
          </a:p>
          <a:p>
            <a:r>
              <a:rPr lang="tr-TR" sz="2000" dirty="0" smtClean="0"/>
              <a:t>Üst Gelir Grubu Ülkeler                     277                       361</a:t>
            </a:r>
          </a:p>
          <a:p>
            <a:r>
              <a:rPr lang="tr-TR" sz="2000" dirty="0" smtClean="0"/>
              <a:t>Orta/Üst Gelir Grubu Ülkeler            171                       585</a:t>
            </a:r>
          </a:p>
          <a:p>
            <a:r>
              <a:rPr lang="tr-TR" sz="2000" b="1" dirty="0" smtClean="0"/>
              <a:t>Türkiye                                             169                      592</a:t>
            </a:r>
          </a:p>
          <a:p>
            <a:endParaRPr lang="tr-TR" sz="2000" b="1" dirty="0" smtClean="0"/>
          </a:p>
          <a:p>
            <a:pPr>
              <a:buNone/>
            </a:pPr>
            <a:endParaRPr lang="tr-TR" sz="2000" b="1" dirty="0" smtClean="0"/>
          </a:p>
          <a:p>
            <a:pPr>
              <a:buNone/>
            </a:pPr>
            <a:r>
              <a:rPr lang="tr-TR" sz="2000" b="1" dirty="0" smtClean="0"/>
              <a:t>Kaynak: Sağlık Hizmetleri Genel Müdürlüğü, DSÖ </a:t>
            </a:r>
            <a:r>
              <a:rPr lang="tr-TR" sz="2000" b="1" dirty="0" err="1" smtClean="0"/>
              <a:t>World</a:t>
            </a:r>
            <a:r>
              <a:rPr lang="tr-TR" sz="2000" b="1" dirty="0" smtClean="0"/>
              <a:t> </a:t>
            </a:r>
            <a:r>
              <a:rPr lang="tr-TR" sz="2000" b="1" dirty="0" err="1" smtClean="0"/>
              <a:t>Health</a:t>
            </a:r>
            <a:r>
              <a:rPr lang="tr-TR" sz="2000" b="1" dirty="0" smtClean="0"/>
              <a:t> </a:t>
            </a:r>
            <a:r>
              <a:rPr lang="tr-TR" sz="2000" b="1" dirty="0" err="1" smtClean="0"/>
              <a:t>Statistics</a:t>
            </a:r>
            <a:r>
              <a:rPr lang="tr-TR" sz="2000" b="1" dirty="0" smtClean="0"/>
              <a:t> 2012 </a:t>
            </a:r>
          </a:p>
          <a:p>
            <a:pPr>
              <a:buNone/>
            </a:pPr>
            <a:r>
              <a:rPr lang="fi-FI" sz="2000" b="1" i="1" dirty="0" smtClean="0"/>
              <a:t>Not: Türkiye verisi 2011 yılına aittir.</a:t>
            </a:r>
            <a:endParaRPr lang="tr-TR" sz="2000" b="1" dirty="0" smtClean="0"/>
          </a:p>
          <a:p>
            <a:endParaRPr lang="tr-TR" sz="2000" b="1" dirty="0" smtClean="0"/>
          </a:p>
          <a:p>
            <a:endParaRPr lang="tr-TR" sz="2000" b="1" dirty="0" smtClean="0"/>
          </a:p>
          <a:p>
            <a:endParaRPr lang="tr-TR" sz="2000" b="1" dirty="0" smtClean="0"/>
          </a:p>
          <a:p>
            <a:endParaRPr lang="tr-TR" sz="2000" b="1" dirty="0" smtClean="0"/>
          </a:p>
          <a:p>
            <a:endParaRPr lang="tr-TR" sz="2000" b="1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342B83E-B5E3-4B6F-B229-11DD2D956417}" type="slidenum">
              <a:rPr lang="tr-TR" smtClean="0"/>
              <a:pPr/>
              <a:t>8</a:t>
            </a:fld>
            <a:endParaRPr lang="tr-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8488" cy="922337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tr-TR" sz="2400" b="1" dirty="0" smtClean="0">
                <a:solidFill>
                  <a:srgbClr val="C00000"/>
                </a:solidFill>
              </a:rPr>
              <a:t>Bölgelere Göre 100.000 Kişiye Düşen </a:t>
            </a:r>
            <a:br>
              <a:rPr lang="tr-TR" sz="2400" b="1" dirty="0" smtClean="0">
                <a:solidFill>
                  <a:srgbClr val="C00000"/>
                </a:solidFill>
              </a:rPr>
            </a:br>
            <a:r>
              <a:rPr lang="tr-TR" sz="2400" b="1" dirty="0" smtClean="0">
                <a:solidFill>
                  <a:srgbClr val="C00000"/>
                </a:solidFill>
              </a:rPr>
              <a:t>Uzman Hekim Sayısı, Tüm Sektörler, 2002, 2011 </a:t>
            </a:r>
            <a:br>
              <a:rPr lang="tr-TR" sz="2400" b="1" dirty="0" smtClean="0">
                <a:solidFill>
                  <a:srgbClr val="C00000"/>
                </a:solidFill>
              </a:rPr>
            </a:br>
            <a:r>
              <a:rPr lang="tr-TR" sz="1200" b="1" dirty="0" smtClean="0">
                <a:solidFill>
                  <a:srgbClr val="C00000"/>
                </a:solidFill>
              </a:rPr>
              <a:t>Kaynak: Sağlık Hizmetleri Genel Müdürlüğü</a:t>
            </a:r>
            <a:endParaRPr lang="tr-TR" sz="1200" b="1" dirty="0">
              <a:solidFill>
                <a:srgbClr val="C00000"/>
              </a:solidFill>
            </a:endParaRPr>
          </a:p>
        </p:txBody>
      </p:sp>
      <p:pic>
        <p:nvPicPr>
          <p:cNvPr id="9626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57200" y="1341438"/>
            <a:ext cx="8147050" cy="4535487"/>
          </a:xfrm>
          <a:noFill/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342B83E-B5E3-4B6F-B229-11DD2D956417}" type="slidenum">
              <a:rPr lang="tr-TR" smtClean="0"/>
              <a:pPr/>
              <a:t>9</a:t>
            </a:fld>
            <a:endParaRPr lang="tr-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47050" cy="114300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tr-TR" sz="2400" b="1" dirty="0" smtClean="0">
                <a:solidFill>
                  <a:srgbClr val="C00000"/>
                </a:solidFill>
              </a:rPr>
              <a:t>Bölgelere Göre 100.000 Kişiye Düşen </a:t>
            </a:r>
            <a:br>
              <a:rPr lang="tr-TR" sz="2400" b="1" dirty="0" smtClean="0">
                <a:solidFill>
                  <a:srgbClr val="C00000"/>
                </a:solidFill>
              </a:rPr>
            </a:br>
            <a:r>
              <a:rPr lang="tr-TR" sz="2400" b="1" dirty="0" smtClean="0">
                <a:solidFill>
                  <a:srgbClr val="C00000"/>
                </a:solidFill>
              </a:rPr>
              <a:t>Uzman Hekim Sayısı, </a:t>
            </a:r>
            <a:br>
              <a:rPr lang="tr-TR" sz="2400" b="1" dirty="0" smtClean="0">
                <a:solidFill>
                  <a:srgbClr val="C00000"/>
                </a:solidFill>
              </a:rPr>
            </a:br>
            <a:r>
              <a:rPr lang="tr-TR" sz="2400" b="1" dirty="0" smtClean="0">
                <a:solidFill>
                  <a:srgbClr val="C00000"/>
                </a:solidFill>
              </a:rPr>
              <a:t>Sağlık Bakanlığı,2002, 2011</a:t>
            </a:r>
            <a:br>
              <a:rPr lang="tr-TR" sz="2400" b="1" dirty="0" smtClean="0">
                <a:solidFill>
                  <a:srgbClr val="C00000"/>
                </a:solidFill>
              </a:rPr>
            </a:br>
            <a:r>
              <a:rPr lang="tr-TR" sz="1200" b="1" dirty="0" smtClean="0">
                <a:solidFill>
                  <a:srgbClr val="C00000"/>
                </a:solidFill>
              </a:rPr>
              <a:t>Kaynak: Sağlık Hizmetleri Genel Müdürlüğü</a:t>
            </a:r>
            <a:endParaRPr lang="tr-TR" sz="1200" b="1" dirty="0">
              <a:solidFill>
                <a:srgbClr val="C00000"/>
              </a:solidFill>
            </a:endParaRPr>
          </a:p>
        </p:txBody>
      </p:sp>
      <p:pic>
        <p:nvPicPr>
          <p:cNvPr id="9728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57200" y="1484785"/>
            <a:ext cx="8147050" cy="4392488"/>
          </a:xfrm>
          <a:noFill/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342B83E-B5E3-4B6F-B229-11DD2D956417}" type="slidenum">
              <a:rPr lang="tr-TR" smtClean="0"/>
              <a:pPr/>
              <a:t>10</a:t>
            </a:fld>
            <a:endParaRPr lang="tr-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23850" y="274638"/>
            <a:ext cx="8351838" cy="922337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tr-TR" sz="2400" b="1" dirty="0" smtClean="0">
                <a:solidFill>
                  <a:srgbClr val="C00000"/>
                </a:solidFill>
              </a:rPr>
              <a:t>Yıllara ve Sektörlere Göre </a:t>
            </a:r>
            <a:br>
              <a:rPr lang="tr-TR" sz="2400" b="1" dirty="0" smtClean="0">
                <a:solidFill>
                  <a:srgbClr val="C00000"/>
                </a:solidFill>
              </a:rPr>
            </a:br>
            <a:r>
              <a:rPr lang="tr-TR" sz="2400" b="1" dirty="0" smtClean="0">
                <a:solidFill>
                  <a:srgbClr val="C00000"/>
                </a:solidFill>
              </a:rPr>
              <a:t>Hemşire/Ebe Dağılımı, (%),Türkiye</a:t>
            </a:r>
            <a:br>
              <a:rPr lang="tr-TR" sz="2400" b="1" dirty="0" smtClean="0">
                <a:solidFill>
                  <a:srgbClr val="C00000"/>
                </a:solidFill>
              </a:rPr>
            </a:br>
            <a:r>
              <a:rPr lang="tr-TR" sz="1200" b="1" dirty="0" smtClean="0">
                <a:solidFill>
                  <a:srgbClr val="C00000"/>
                </a:solidFill>
              </a:rPr>
              <a:t>Kaynak: Sağlık Hizmetleri Genel Müdürlüğü</a:t>
            </a:r>
            <a:endParaRPr lang="tr-TR" sz="1200" b="1" dirty="0">
              <a:solidFill>
                <a:srgbClr val="C00000"/>
              </a:solidFill>
            </a:endParaRPr>
          </a:p>
        </p:txBody>
      </p:sp>
      <p:pic>
        <p:nvPicPr>
          <p:cNvPr id="9933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57200" y="1341438"/>
            <a:ext cx="8147050" cy="4464050"/>
          </a:xfrm>
          <a:noFill/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342B83E-B5E3-4B6F-B229-11DD2D956417}" type="slidenum">
              <a:rPr lang="tr-TR" smtClean="0"/>
              <a:pPr/>
              <a:t>11</a:t>
            </a:fld>
            <a:endParaRPr lang="tr-T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513" cy="85090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tr-TR" sz="2000" b="1" dirty="0" smtClean="0">
                <a:solidFill>
                  <a:srgbClr val="C00000"/>
                </a:solidFill>
              </a:rPr>
              <a:t>Bölgelere Göre 100.000 Kişiye Düşen Hemşire/Ebe Sayısı, </a:t>
            </a:r>
            <a:br>
              <a:rPr lang="tr-TR" sz="2000" b="1" dirty="0" smtClean="0">
                <a:solidFill>
                  <a:srgbClr val="C00000"/>
                </a:solidFill>
              </a:rPr>
            </a:br>
            <a:r>
              <a:rPr lang="tr-TR" sz="2000" b="1" dirty="0" smtClean="0">
                <a:solidFill>
                  <a:srgbClr val="C00000"/>
                </a:solidFill>
              </a:rPr>
              <a:t>Tüm Sektörler, 2002, 2011</a:t>
            </a:r>
            <a:br>
              <a:rPr lang="tr-TR" sz="2000" b="1" dirty="0" smtClean="0">
                <a:solidFill>
                  <a:srgbClr val="C00000"/>
                </a:solidFill>
              </a:rPr>
            </a:br>
            <a:r>
              <a:rPr lang="tr-TR" sz="1100" b="1" dirty="0" smtClean="0">
                <a:solidFill>
                  <a:srgbClr val="C00000"/>
                </a:solidFill>
              </a:rPr>
              <a:t>Kaynak: Sağlık Hizmetleri Genel Müdürlüğü</a:t>
            </a:r>
            <a:endParaRPr lang="tr-TR" sz="1100" b="1" dirty="0">
              <a:solidFill>
                <a:srgbClr val="C00000"/>
              </a:solidFill>
            </a:endParaRPr>
          </a:p>
        </p:txBody>
      </p:sp>
      <p:pic>
        <p:nvPicPr>
          <p:cNvPr id="100356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57200" y="1268413"/>
            <a:ext cx="8218488" cy="4608512"/>
          </a:xfrm>
          <a:noFill/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342B83E-B5E3-4B6F-B229-11DD2D956417}" type="slidenum">
              <a:rPr lang="tr-TR" smtClean="0"/>
              <a:pPr/>
              <a:t>12</a:t>
            </a:fld>
            <a:endParaRPr lang="tr-T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8488" cy="1066800"/>
          </a:xfrm>
        </p:spPr>
        <p:txBody>
          <a:bodyPr/>
          <a:lstStyle/>
          <a:p>
            <a:pPr algn="ctr">
              <a:defRPr/>
            </a:pPr>
            <a:r>
              <a:rPr lang="tr-TR" sz="2400" b="1" dirty="0" smtClean="0">
                <a:solidFill>
                  <a:srgbClr val="C00000"/>
                </a:solidFill>
              </a:rPr>
              <a:t>100.000 Kişiye Düşen Hemşire/Ebe Sayısı, </a:t>
            </a:r>
            <a:br>
              <a:rPr lang="tr-TR" sz="2400" b="1" dirty="0" smtClean="0">
                <a:solidFill>
                  <a:srgbClr val="C00000"/>
                </a:solidFill>
              </a:rPr>
            </a:br>
            <a:r>
              <a:rPr lang="tr-TR" sz="2400" b="1" dirty="0" smtClean="0">
                <a:solidFill>
                  <a:srgbClr val="C00000"/>
                </a:solidFill>
              </a:rPr>
              <a:t>Sağlık Bakanlığı,2002, 2011</a:t>
            </a:r>
            <a:br>
              <a:rPr lang="tr-TR" sz="2400" b="1" dirty="0" smtClean="0">
                <a:solidFill>
                  <a:srgbClr val="C00000"/>
                </a:solidFill>
              </a:rPr>
            </a:br>
            <a:r>
              <a:rPr lang="tr-TR" sz="1200" b="1" dirty="0" smtClean="0">
                <a:solidFill>
                  <a:srgbClr val="C00000"/>
                </a:solidFill>
              </a:rPr>
              <a:t>Kaynak: Sağlık Hizmetleri Genel Müdürlüğü</a:t>
            </a:r>
            <a:endParaRPr lang="tr-TR" sz="1200" b="1" dirty="0">
              <a:solidFill>
                <a:srgbClr val="C00000"/>
              </a:solidFill>
            </a:endParaRPr>
          </a:p>
        </p:txBody>
      </p:sp>
      <p:pic>
        <p:nvPicPr>
          <p:cNvPr id="9830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68313" y="1412875"/>
            <a:ext cx="8147050" cy="4464050"/>
          </a:xfrm>
          <a:noFill/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342B83E-B5E3-4B6F-B229-11DD2D956417}" type="slidenum">
              <a:rPr lang="tr-TR" smtClean="0"/>
              <a:pPr/>
              <a:t>13</a:t>
            </a:fld>
            <a:endParaRPr lang="tr-T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5613" cy="106680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tr-TR" sz="2700" b="1" dirty="0" smtClean="0">
                <a:solidFill>
                  <a:srgbClr val="C00000"/>
                </a:solidFill>
              </a:rPr>
              <a:t>100.000 Kişiye Düşen Hemşire/Ebe Sayısının Uluslararası Karşılaştırması,2010</a:t>
            </a:r>
            <a:r>
              <a:rPr lang="tr-TR" b="1" dirty="0" smtClean="0">
                <a:solidFill>
                  <a:srgbClr val="C00000"/>
                </a:solidFill>
              </a:rPr>
              <a:t/>
            </a:r>
            <a:br>
              <a:rPr lang="tr-TR" b="1" dirty="0" smtClean="0">
                <a:solidFill>
                  <a:srgbClr val="C00000"/>
                </a:solidFill>
              </a:rPr>
            </a:br>
            <a:r>
              <a:rPr lang="tr-TR" sz="1200" b="1" dirty="0" smtClean="0">
                <a:solidFill>
                  <a:srgbClr val="C00000"/>
                </a:solidFill>
              </a:rPr>
              <a:t>Kaynak: Sağlık Hizmetleri Genel Müdürlüğü, DSÖ </a:t>
            </a:r>
            <a:r>
              <a:rPr lang="tr-TR" sz="1200" b="1" dirty="0" err="1" smtClean="0">
                <a:solidFill>
                  <a:srgbClr val="C00000"/>
                </a:solidFill>
              </a:rPr>
              <a:t>World</a:t>
            </a:r>
            <a:r>
              <a:rPr lang="tr-TR" sz="1200" b="1" dirty="0" smtClean="0">
                <a:solidFill>
                  <a:srgbClr val="C00000"/>
                </a:solidFill>
              </a:rPr>
              <a:t> </a:t>
            </a:r>
            <a:r>
              <a:rPr lang="tr-TR" sz="1200" b="1" dirty="0" err="1" smtClean="0">
                <a:solidFill>
                  <a:srgbClr val="C00000"/>
                </a:solidFill>
              </a:rPr>
              <a:t>Health</a:t>
            </a:r>
            <a:r>
              <a:rPr lang="tr-TR" sz="1200" b="1" dirty="0" smtClean="0">
                <a:solidFill>
                  <a:srgbClr val="C00000"/>
                </a:solidFill>
              </a:rPr>
              <a:t> </a:t>
            </a:r>
            <a:r>
              <a:rPr lang="tr-TR" sz="1200" b="1" dirty="0" err="1" smtClean="0">
                <a:solidFill>
                  <a:srgbClr val="C00000"/>
                </a:solidFill>
              </a:rPr>
              <a:t>Statistics</a:t>
            </a:r>
            <a:r>
              <a:rPr lang="tr-TR" sz="1200" b="1" dirty="0" smtClean="0">
                <a:solidFill>
                  <a:srgbClr val="C00000"/>
                </a:solidFill>
              </a:rPr>
              <a:t> 2012</a:t>
            </a:r>
            <a:br>
              <a:rPr lang="tr-TR" sz="1200" b="1" dirty="0" smtClean="0">
                <a:solidFill>
                  <a:srgbClr val="C00000"/>
                </a:solidFill>
              </a:rPr>
            </a:br>
            <a:r>
              <a:rPr lang="fi-FI" sz="1200" b="1" i="1" dirty="0" smtClean="0">
                <a:solidFill>
                  <a:srgbClr val="C00000"/>
                </a:solidFill>
              </a:rPr>
              <a:t>Not: Türkiye verisi 2011 yılına aittir.</a:t>
            </a:r>
            <a:endParaRPr lang="tr-TR" sz="1200" b="1" dirty="0">
              <a:solidFill>
                <a:srgbClr val="C00000"/>
              </a:solidFill>
            </a:endParaRPr>
          </a:p>
        </p:txBody>
      </p:sp>
      <p:pic>
        <p:nvPicPr>
          <p:cNvPr id="10138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68313" y="1412875"/>
            <a:ext cx="8207375" cy="4464050"/>
          </a:xfrm>
          <a:noFill/>
        </p:spPr>
      </p:pic>
      <p:sp>
        <p:nvSpPr>
          <p:cNvPr id="5" name="4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342B83E-B5E3-4B6F-B229-11DD2D956417}" type="slidenum">
              <a:rPr lang="tr-TR" smtClean="0"/>
              <a:pPr/>
              <a:t>14</a:t>
            </a:fld>
            <a:endParaRPr lang="tr-TR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tr-TR" sz="2400" b="1" dirty="0" smtClean="0">
                <a:solidFill>
                  <a:srgbClr val="C00000"/>
                </a:solidFill>
              </a:rPr>
              <a:t>100.000 Kişiye Düşen Toplam Hemşire/Ebe Sayısının </a:t>
            </a:r>
            <a:br>
              <a:rPr lang="tr-TR" sz="2400" b="1" dirty="0" smtClean="0">
                <a:solidFill>
                  <a:srgbClr val="C00000"/>
                </a:solidFill>
              </a:rPr>
            </a:br>
            <a:r>
              <a:rPr lang="tr-TR" sz="2400" b="1" dirty="0" smtClean="0">
                <a:solidFill>
                  <a:srgbClr val="C00000"/>
                </a:solidFill>
              </a:rPr>
              <a:t>Uluslararası Karşılaştırması, 2010</a:t>
            </a:r>
            <a:endParaRPr lang="tr-TR" sz="2400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179512" y="1600200"/>
            <a:ext cx="8424936" cy="48737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sz="1200" b="1" dirty="0" smtClean="0"/>
              <a:t>                                                                                          Yüz Bin Kişiye Düşen        Nüfus Başına Düşen </a:t>
            </a:r>
          </a:p>
          <a:p>
            <a:pPr>
              <a:buNone/>
            </a:pPr>
            <a:r>
              <a:rPr lang="tr-TR" sz="1200" b="1" dirty="0" smtClean="0"/>
              <a:t>                                                                                                     Hemşire/Ebe                   Hemşire/Ebe</a:t>
            </a:r>
          </a:p>
          <a:p>
            <a:r>
              <a:rPr lang="tr-TR" sz="2000" dirty="0" smtClean="0"/>
              <a:t>Üst Gelir Grubu Ülkeler                     708                       141</a:t>
            </a:r>
          </a:p>
          <a:p>
            <a:r>
              <a:rPr lang="tr-TR" sz="2000" dirty="0" smtClean="0"/>
              <a:t>DSÖ Avrupa Bölgesi                            650                       154</a:t>
            </a:r>
          </a:p>
          <a:p>
            <a:r>
              <a:rPr lang="tr-TR" sz="2000" dirty="0" smtClean="0"/>
              <a:t>Avrupa Birliği                                      571                       175</a:t>
            </a:r>
          </a:p>
          <a:p>
            <a:r>
              <a:rPr lang="tr-TR" sz="2000" b="1" dirty="0" smtClean="0"/>
              <a:t>Dünya                                               281                       356 </a:t>
            </a:r>
          </a:p>
          <a:p>
            <a:r>
              <a:rPr lang="tr-TR" sz="2000" dirty="0" smtClean="0"/>
              <a:t>Orta/Üst Gelir Grubu Ülkeler            261                       383</a:t>
            </a:r>
          </a:p>
          <a:p>
            <a:r>
              <a:rPr lang="tr-TR" sz="2000" b="1" dirty="0" smtClean="0"/>
              <a:t>Türkiye                                             237                      422</a:t>
            </a:r>
          </a:p>
          <a:p>
            <a:endParaRPr lang="tr-TR" sz="2000" b="1" dirty="0" smtClean="0"/>
          </a:p>
          <a:p>
            <a:pPr>
              <a:buNone/>
            </a:pPr>
            <a:endParaRPr lang="tr-TR" sz="2000" b="1" dirty="0" smtClean="0"/>
          </a:p>
          <a:p>
            <a:pPr>
              <a:buNone/>
            </a:pPr>
            <a:r>
              <a:rPr lang="tr-TR" sz="2000" b="1" dirty="0" smtClean="0"/>
              <a:t>Kaynak: Sağlık Hizmetleri Genel Müdürlüğü, DSÖ </a:t>
            </a:r>
            <a:r>
              <a:rPr lang="tr-TR" sz="2000" b="1" dirty="0" err="1" smtClean="0"/>
              <a:t>World</a:t>
            </a:r>
            <a:r>
              <a:rPr lang="tr-TR" sz="2000" b="1" dirty="0" smtClean="0"/>
              <a:t> </a:t>
            </a:r>
            <a:r>
              <a:rPr lang="tr-TR" sz="2000" b="1" dirty="0" err="1" smtClean="0"/>
              <a:t>Health</a:t>
            </a:r>
            <a:r>
              <a:rPr lang="tr-TR" sz="2000" b="1" dirty="0" smtClean="0"/>
              <a:t> </a:t>
            </a:r>
            <a:r>
              <a:rPr lang="tr-TR" sz="2000" b="1" dirty="0" err="1" smtClean="0"/>
              <a:t>Statistics</a:t>
            </a:r>
            <a:r>
              <a:rPr lang="tr-TR" sz="2000" b="1" dirty="0" smtClean="0"/>
              <a:t> 2012 </a:t>
            </a:r>
          </a:p>
          <a:p>
            <a:pPr>
              <a:buNone/>
            </a:pPr>
            <a:r>
              <a:rPr lang="fi-FI" sz="2000" b="1" i="1" dirty="0" smtClean="0"/>
              <a:t>Not: Türkiye verisi 2011 yılına aittir.</a:t>
            </a:r>
            <a:endParaRPr lang="tr-TR" sz="2000" b="1" dirty="0" smtClean="0"/>
          </a:p>
          <a:p>
            <a:endParaRPr lang="tr-TR" sz="2000" b="1" dirty="0" smtClean="0"/>
          </a:p>
          <a:p>
            <a:endParaRPr lang="tr-TR" sz="2000" b="1" dirty="0" smtClean="0"/>
          </a:p>
          <a:p>
            <a:endParaRPr lang="tr-TR" sz="2000" b="1" dirty="0" smtClean="0"/>
          </a:p>
          <a:p>
            <a:endParaRPr lang="tr-TR" sz="2000" b="1" dirty="0" smtClean="0"/>
          </a:p>
          <a:p>
            <a:endParaRPr lang="tr-TR" sz="2000" b="1" dirty="0" smtClean="0"/>
          </a:p>
          <a:p>
            <a:endParaRPr lang="tr-TR" sz="2000" b="1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342B83E-B5E3-4B6F-B229-11DD2D956417}" type="slidenum">
              <a:rPr lang="tr-TR" smtClean="0"/>
              <a:pPr/>
              <a:t>15</a:t>
            </a:fld>
            <a:endParaRPr lang="tr-T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512" y="274638"/>
            <a:ext cx="8496176" cy="993775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tr-TR" sz="2400" b="1" dirty="0" smtClean="0">
                <a:solidFill>
                  <a:srgbClr val="C00000"/>
                </a:solidFill>
              </a:rPr>
              <a:t>Öğretim Elemanı Başına Düşen Öğrenci Sayısı, Türkiye (2010-2011) </a:t>
            </a:r>
            <a:endParaRPr lang="tr-TR" sz="2400" b="1" dirty="0">
              <a:solidFill>
                <a:srgbClr val="C00000"/>
              </a:solidFill>
            </a:endParaRPr>
          </a:p>
        </p:txBody>
      </p:sp>
      <p:sp>
        <p:nvSpPr>
          <p:cNvPr id="102403" name="2 İçerik Yer Tutucusu"/>
          <p:cNvSpPr>
            <a:spLocks noGrp="1"/>
          </p:cNvSpPr>
          <p:nvPr>
            <p:ph sz="quarter" idx="1"/>
          </p:nvPr>
        </p:nvSpPr>
        <p:spPr>
          <a:xfrm>
            <a:off x="457200" y="1628775"/>
            <a:ext cx="8147050" cy="484505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tr-TR" b="1" smtClean="0"/>
              <a:t>Yüksek Öğr.Kurumu                  Öğrenci Sayısı</a:t>
            </a:r>
          </a:p>
          <a:p>
            <a:r>
              <a:rPr lang="tr-TR" smtClean="0"/>
              <a:t>Tıp                                                             4.2</a:t>
            </a:r>
          </a:p>
          <a:p>
            <a:r>
              <a:rPr lang="tr-TR" smtClean="0"/>
              <a:t>Diş Hekimliği                                            8.0</a:t>
            </a:r>
          </a:p>
          <a:p>
            <a:r>
              <a:rPr lang="tr-TR" smtClean="0"/>
              <a:t>Eczacılık                                                  13.9</a:t>
            </a:r>
          </a:p>
          <a:p>
            <a:r>
              <a:rPr lang="tr-TR" smtClean="0"/>
              <a:t>Hemşirelik                                               45.8</a:t>
            </a:r>
          </a:p>
          <a:p>
            <a:r>
              <a:rPr lang="tr-TR" smtClean="0"/>
              <a:t>Ebelik                                                     109.0 </a:t>
            </a:r>
          </a:p>
          <a:p>
            <a:endParaRPr lang="tr-TR" smtClean="0"/>
          </a:p>
          <a:p>
            <a:endParaRPr lang="tr-TR" smtClean="0"/>
          </a:p>
          <a:p>
            <a:pPr>
              <a:buFont typeface="Wingdings" pitchFamily="2" charset="2"/>
              <a:buNone/>
            </a:pPr>
            <a:r>
              <a:rPr lang="tr-TR" sz="1800" b="1" smtClean="0"/>
              <a:t>Kaynak: ÖSYM Yüksek Öğretim İstatistikleri</a:t>
            </a:r>
          </a:p>
          <a:p>
            <a:endParaRPr lang="tr-TR" smtClean="0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342B83E-B5E3-4B6F-B229-11DD2D956417}" type="slidenum">
              <a:rPr lang="tr-TR" smtClean="0"/>
              <a:pPr/>
              <a:t>16</a:t>
            </a:fld>
            <a:endParaRPr lang="tr-TR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47050" cy="417512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2800" b="1" dirty="0" smtClean="0">
                <a:solidFill>
                  <a:srgbClr val="C00000"/>
                </a:solidFill>
              </a:rPr>
              <a:t>Kaynaklar</a:t>
            </a:r>
            <a:endParaRPr lang="tr-TR" sz="2800" b="1" dirty="0">
              <a:solidFill>
                <a:srgbClr val="C00000"/>
              </a:solidFill>
            </a:endParaRPr>
          </a:p>
        </p:txBody>
      </p:sp>
      <p:sp>
        <p:nvSpPr>
          <p:cNvPr id="107523" name="2 İçerik Yer Tutucusu"/>
          <p:cNvSpPr>
            <a:spLocks noGrp="1"/>
          </p:cNvSpPr>
          <p:nvPr>
            <p:ph sz="quarter" idx="1"/>
          </p:nvPr>
        </p:nvSpPr>
        <p:spPr>
          <a:xfrm>
            <a:off x="457200" y="692150"/>
            <a:ext cx="8147050" cy="5976938"/>
          </a:xfrm>
        </p:spPr>
        <p:txBody>
          <a:bodyPr/>
          <a:lstStyle/>
          <a:p>
            <a:pPr>
              <a:buNone/>
            </a:pPr>
            <a:r>
              <a:rPr lang="tr-TR" sz="1400" dirty="0" smtClean="0"/>
              <a:t>Sağlık Bakanlığı.(2012). “Türkiye Cumhuriyeti Sağlık Bakanlığı Sağlık İstatistikleri Yıllığı 2011”, Sağlık Araştırmaları Genel Müdürlüğü Yayın No : SB-SAG-2012/01, Ankara: Semih Ofset Matbaacılık.</a:t>
            </a:r>
          </a:p>
          <a:p>
            <a:pPr eaLnBrk="1" hangingPunct="1">
              <a:buNone/>
            </a:pPr>
            <a:r>
              <a:rPr lang="tr-TR" sz="1400" dirty="0" smtClean="0"/>
              <a:t>Sağlık Bakanlığı.(2011). “Türkiye Cumhuriyeti Sağlık Bakanlığı Sağlık İstatistikleri Yıllığı 201”, Refik Saydam Hıfzıssıhha Merkezi Başkanlığı, </a:t>
            </a:r>
            <a:r>
              <a:rPr lang="tr-TR" sz="1400" dirty="0" err="1" smtClean="0"/>
              <a:t>Hıfsıssıhha</a:t>
            </a:r>
            <a:r>
              <a:rPr lang="tr-TR" sz="1400" dirty="0" smtClean="0"/>
              <a:t> Mektebi Müdürlüğü.Sağlık Bakanlığı Yayın No:832; HHM Yayın No: HHM-2011-29. Ankara: Kalkan Matbaacılık San. Ve Tic. Ltd. Şti.</a:t>
            </a:r>
          </a:p>
          <a:p>
            <a:pPr eaLnBrk="1" hangingPunct="1">
              <a:buNone/>
            </a:pPr>
            <a:r>
              <a:rPr lang="tr-TR" sz="1400" dirty="0" err="1" smtClean="0"/>
              <a:t>Tezcan</a:t>
            </a:r>
            <a:r>
              <a:rPr lang="tr-TR" sz="1400" dirty="0" smtClean="0"/>
              <a:t>, S., (1992). “Epidemiyoloji Tıbbi Araştırmaların Yöntem Bilimi” Hacettepe Halk Sağlığı Vakfı Yayın No: 92/1. Ankara: </a:t>
            </a:r>
            <a:r>
              <a:rPr lang="tr-TR" sz="1400" dirty="0" err="1" smtClean="0"/>
              <a:t>Üçbilek</a:t>
            </a:r>
            <a:r>
              <a:rPr lang="tr-TR" sz="1400" dirty="0" smtClean="0"/>
              <a:t> Matbaası.</a:t>
            </a:r>
          </a:p>
          <a:p>
            <a:pPr eaLnBrk="1" hangingPunct="1">
              <a:buNone/>
            </a:pPr>
            <a:r>
              <a:rPr lang="tr-TR" sz="1400" dirty="0" smtClean="0"/>
              <a:t>Hacettepe Üniversitesi Nüfus Etütleri Enstitüsü(2009). “Türkiye Nüfus ve Sağlık Araştırması 2008”.Ankara:Hacettepe Üniversitesi Hastaneleri Basımevi.Yayın No:NEE-HÜ.09.01.ISBN 978-975-491-274-6</a:t>
            </a:r>
          </a:p>
          <a:p>
            <a:pPr eaLnBrk="1" hangingPunct="1">
              <a:buNone/>
            </a:pPr>
            <a:r>
              <a:rPr lang="tr-TR" sz="1400" dirty="0" err="1" smtClean="0"/>
              <a:t>Sümbüloğlu</a:t>
            </a:r>
            <a:r>
              <a:rPr lang="tr-TR" sz="1400" dirty="0" smtClean="0"/>
              <a:t>, K., (1990). “Sağlık Alanına Özel İstatistiksel Yöntemler” </a:t>
            </a:r>
            <a:r>
              <a:rPr lang="tr-TR" sz="1400" dirty="0" err="1" smtClean="0"/>
              <a:t>Hatiboğlu</a:t>
            </a:r>
            <a:r>
              <a:rPr lang="tr-TR" sz="1400" dirty="0" smtClean="0"/>
              <a:t> Yayınları: 59, Yüksek Öğretim Dizisi: 13. 3. Baskı, Ankara: </a:t>
            </a:r>
            <a:r>
              <a:rPr lang="tr-TR" sz="1400" dirty="0" err="1" smtClean="0"/>
              <a:t>Hatiboğlu</a:t>
            </a:r>
            <a:r>
              <a:rPr lang="tr-TR" sz="1400" dirty="0" smtClean="0"/>
              <a:t> Yayınevi.</a:t>
            </a:r>
          </a:p>
          <a:p>
            <a:pPr>
              <a:buNone/>
            </a:pPr>
            <a:r>
              <a:rPr lang="tr-TR" sz="1400" dirty="0" smtClean="0"/>
              <a:t>Dünya Sağlık Örgütü Cenevre Ofisi’nin online veri tabanı,194 ülke verisi, “Global </a:t>
            </a:r>
            <a:r>
              <a:rPr lang="tr-TR" sz="1400" dirty="0" err="1" smtClean="0"/>
              <a:t>Health</a:t>
            </a:r>
            <a:r>
              <a:rPr lang="tr-TR" sz="1400" dirty="0" smtClean="0"/>
              <a:t> </a:t>
            </a:r>
            <a:r>
              <a:rPr lang="tr-TR" sz="1400" dirty="0" err="1" smtClean="0"/>
              <a:t>Observatory</a:t>
            </a:r>
            <a:r>
              <a:rPr lang="tr-TR" sz="1400" dirty="0" smtClean="0"/>
              <a:t>”(</a:t>
            </a:r>
            <a:r>
              <a:rPr lang="tr-TR" sz="1400" dirty="0" smtClean="0">
                <a:hlinkClick r:id="rId3"/>
              </a:rPr>
              <a:t>http://www.</a:t>
            </a:r>
            <a:r>
              <a:rPr lang="tr-TR" sz="1400" dirty="0" err="1" smtClean="0">
                <a:hlinkClick r:id="rId3"/>
              </a:rPr>
              <a:t>who</a:t>
            </a:r>
            <a:r>
              <a:rPr lang="tr-TR" sz="1400" dirty="0" smtClean="0">
                <a:hlinkClick r:id="rId3"/>
              </a:rPr>
              <a:t>.</a:t>
            </a:r>
            <a:r>
              <a:rPr lang="tr-TR" sz="1400" dirty="0" err="1" smtClean="0">
                <a:hlinkClick r:id="rId3"/>
              </a:rPr>
              <a:t>int</a:t>
            </a:r>
            <a:r>
              <a:rPr lang="tr-TR" sz="1400" dirty="0" smtClean="0">
                <a:hlinkClick r:id="rId3"/>
              </a:rPr>
              <a:t>/</a:t>
            </a:r>
            <a:r>
              <a:rPr lang="tr-TR" sz="1400" dirty="0" err="1" smtClean="0">
                <a:hlinkClick r:id="rId3"/>
              </a:rPr>
              <a:t>gho</a:t>
            </a:r>
            <a:r>
              <a:rPr lang="tr-TR" sz="1400" dirty="0" smtClean="0">
                <a:hlinkClick r:id="rId3"/>
              </a:rPr>
              <a:t>/en/</a:t>
            </a:r>
            <a:r>
              <a:rPr lang="tr-TR" sz="1400" dirty="0" smtClean="0"/>
              <a:t>),</a:t>
            </a:r>
          </a:p>
          <a:p>
            <a:pPr>
              <a:buNone/>
            </a:pPr>
            <a:r>
              <a:rPr lang="tr-TR" sz="1400" dirty="0" smtClean="0"/>
              <a:t>DSÖ Avrupa Bölge </a:t>
            </a:r>
            <a:r>
              <a:rPr lang="en-US" sz="1400" dirty="0" err="1" smtClean="0"/>
              <a:t>Ofisinin</a:t>
            </a:r>
            <a:r>
              <a:rPr lang="en-US" sz="1400" dirty="0" smtClean="0"/>
              <a:t> </a:t>
            </a:r>
            <a:r>
              <a:rPr lang="en-US" sz="1400" dirty="0" err="1" smtClean="0"/>
              <a:t>veri</a:t>
            </a:r>
            <a:r>
              <a:rPr lang="en-US" sz="1400" dirty="0" smtClean="0"/>
              <a:t> </a:t>
            </a:r>
            <a:r>
              <a:rPr lang="en-US" sz="1400" dirty="0" err="1" smtClean="0"/>
              <a:t>tabanı</a:t>
            </a:r>
            <a:r>
              <a:rPr lang="tr-TR" sz="1400" dirty="0" smtClean="0"/>
              <a:t>,</a:t>
            </a:r>
            <a:r>
              <a:rPr lang="tr-TR" sz="1400" dirty="0" err="1" smtClean="0"/>
              <a:t>DSÖ’nün</a:t>
            </a:r>
            <a:r>
              <a:rPr lang="tr-TR" sz="1400" dirty="0" smtClean="0"/>
              <a:t> yaptığı projeksiyonlar,</a:t>
            </a:r>
            <a:r>
              <a:rPr lang="en-US" sz="1400" dirty="0" smtClean="0"/>
              <a:t> (Health for All-HFA, </a:t>
            </a:r>
            <a:r>
              <a:rPr lang="en-US" sz="1400" dirty="0" smtClean="0">
                <a:hlinkClick r:id="rId4"/>
              </a:rPr>
              <a:t>http://data.euro.who.int/hfadb/</a:t>
            </a:r>
            <a:r>
              <a:rPr lang="en-US" sz="1400" dirty="0" smtClean="0"/>
              <a:t>)</a:t>
            </a:r>
            <a:endParaRPr lang="tr-TR" sz="1400" dirty="0" smtClean="0"/>
          </a:p>
          <a:p>
            <a:pPr>
              <a:buNone/>
            </a:pPr>
            <a:r>
              <a:rPr lang="tr-TR" sz="1400" dirty="0" smtClean="0"/>
              <a:t>Dünya Sağlık Örgütü’nün 2010 yılı verileri “</a:t>
            </a:r>
            <a:r>
              <a:rPr lang="tr-TR" sz="1400" dirty="0" err="1" smtClean="0"/>
              <a:t>World</a:t>
            </a:r>
            <a:r>
              <a:rPr lang="tr-TR" sz="1400" dirty="0" smtClean="0"/>
              <a:t> </a:t>
            </a:r>
            <a:r>
              <a:rPr lang="tr-TR" sz="1400" dirty="0" err="1" smtClean="0"/>
              <a:t>Health</a:t>
            </a:r>
            <a:r>
              <a:rPr lang="tr-TR" sz="1400" dirty="0" smtClean="0"/>
              <a:t> </a:t>
            </a:r>
            <a:r>
              <a:rPr lang="tr-TR" sz="1400" dirty="0" err="1" smtClean="0"/>
              <a:t>Statistics</a:t>
            </a:r>
            <a:r>
              <a:rPr lang="tr-TR" sz="1400" dirty="0" smtClean="0"/>
              <a:t>” raporu (</a:t>
            </a:r>
            <a:r>
              <a:rPr lang="tr-TR" sz="1400" dirty="0" smtClean="0">
                <a:hlinkClick r:id="rId5"/>
              </a:rPr>
              <a:t>http://www.</a:t>
            </a:r>
            <a:r>
              <a:rPr lang="tr-TR" sz="1400" dirty="0" err="1" smtClean="0">
                <a:hlinkClick r:id="rId5"/>
              </a:rPr>
              <a:t>who</a:t>
            </a:r>
            <a:r>
              <a:rPr lang="tr-TR" sz="1400" dirty="0" smtClean="0">
                <a:hlinkClick r:id="rId5"/>
              </a:rPr>
              <a:t>.</a:t>
            </a:r>
            <a:r>
              <a:rPr lang="tr-TR" sz="1400" dirty="0" err="1" smtClean="0">
                <a:hlinkClick r:id="rId5"/>
              </a:rPr>
              <a:t>int</a:t>
            </a:r>
            <a:r>
              <a:rPr lang="tr-TR" sz="1400" dirty="0" smtClean="0">
                <a:hlinkClick r:id="rId5"/>
              </a:rPr>
              <a:t>/</a:t>
            </a:r>
            <a:r>
              <a:rPr lang="tr-TR" sz="1400" dirty="0" err="1" smtClean="0">
                <a:hlinkClick r:id="rId5"/>
              </a:rPr>
              <a:t>gho</a:t>
            </a:r>
            <a:r>
              <a:rPr lang="tr-TR" sz="1400" dirty="0" smtClean="0">
                <a:hlinkClick r:id="rId5"/>
              </a:rPr>
              <a:t>/</a:t>
            </a:r>
            <a:r>
              <a:rPr lang="tr-TR" sz="1400" dirty="0" err="1" smtClean="0">
                <a:hlinkClick r:id="rId5"/>
              </a:rPr>
              <a:t>publications</a:t>
            </a:r>
            <a:r>
              <a:rPr lang="tr-TR" sz="1400" dirty="0" smtClean="0">
                <a:hlinkClick r:id="rId5"/>
              </a:rPr>
              <a:t>/</a:t>
            </a:r>
            <a:r>
              <a:rPr lang="tr-TR" sz="1400" dirty="0" err="1" smtClean="0">
                <a:hlinkClick r:id="rId5"/>
              </a:rPr>
              <a:t>world</a:t>
            </a:r>
            <a:r>
              <a:rPr lang="tr-TR" sz="1400" dirty="0" smtClean="0">
                <a:hlinkClick r:id="rId5"/>
              </a:rPr>
              <a:t>_</a:t>
            </a:r>
            <a:r>
              <a:rPr lang="tr-TR" sz="1400" dirty="0" err="1" smtClean="0">
                <a:hlinkClick r:id="rId5"/>
              </a:rPr>
              <a:t>health</a:t>
            </a:r>
            <a:r>
              <a:rPr lang="tr-TR" sz="1400" dirty="0" smtClean="0">
                <a:hlinkClick r:id="rId5"/>
              </a:rPr>
              <a:t>_</a:t>
            </a:r>
            <a:r>
              <a:rPr lang="tr-TR" sz="1400" dirty="0" err="1" smtClean="0">
                <a:hlinkClick r:id="rId5"/>
              </a:rPr>
              <a:t>statistics</a:t>
            </a:r>
            <a:r>
              <a:rPr lang="tr-TR" sz="1400" dirty="0" smtClean="0">
                <a:hlinkClick r:id="rId5"/>
              </a:rPr>
              <a:t>/en/</a:t>
            </a:r>
            <a:r>
              <a:rPr lang="tr-TR" sz="1400" dirty="0" err="1" smtClean="0">
                <a:hlinkClick r:id="rId5"/>
              </a:rPr>
              <a:t>index</a:t>
            </a:r>
            <a:r>
              <a:rPr lang="tr-TR" sz="1400" dirty="0" smtClean="0">
                <a:hlinkClick r:id="rId5"/>
              </a:rPr>
              <a:t>.html</a:t>
            </a:r>
            <a:r>
              <a:rPr lang="tr-TR" sz="1400" dirty="0" smtClean="0"/>
              <a:t>),</a:t>
            </a:r>
          </a:p>
          <a:p>
            <a:pPr>
              <a:buNone/>
            </a:pPr>
            <a:r>
              <a:rPr lang="tr-TR" sz="1400" dirty="0" smtClean="0"/>
              <a:t>OECD online 2010 veri tabanı “OECD </a:t>
            </a:r>
            <a:r>
              <a:rPr lang="tr-TR" sz="1400" dirty="0" err="1" smtClean="0"/>
              <a:t>Health</a:t>
            </a:r>
            <a:r>
              <a:rPr lang="tr-TR" sz="1400" dirty="0" smtClean="0"/>
              <a:t> Data”da</a:t>
            </a:r>
          </a:p>
          <a:p>
            <a:pPr>
              <a:buNone/>
            </a:pPr>
            <a:r>
              <a:rPr lang="tr-TR" sz="1400" dirty="0" smtClean="0"/>
              <a:t>“OECD </a:t>
            </a:r>
            <a:r>
              <a:rPr lang="tr-TR" sz="1400" dirty="0" err="1" smtClean="0"/>
              <a:t>Health</a:t>
            </a:r>
            <a:r>
              <a:rPr lang="tr-TR" sz="1400" dirty="0" smtClean="0"/>
              <a:t> Data 2012”,</a:t>
            </a:r>
            <a:r>
              <a:rPr lang="en-US" sz="1400" dirty="0" smtClean="0"/>
              <a:t> “OECD Health at a Glance”,</a:t>
            </a:r>
            <a:endParaRPr lang="tr-TR" sz="1400" dirty="0" smtClean="0"/>
          </a:p>
          <a:p>
            <a:pPr eaLnBrk="1" hangingPunct="1"/>
            <a:endParaRPr lang="tr-TR" sz="1600" dirty="0" smtClean="0"/>
          </a:p>
          <a:p>
            <a:pPr eaLnBrk="1" hangingPunct="1"/>
            <a:endParaRPr lang="tr-TR" dirty="0" smtClean="0"/>
          </a:p>
          <a:p>
            <a:pPr eaLnBrk="1" hangingPunct="1"/>
            <a:endParaRPr lang="tr-TR" dirty="0" smtClean="0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342B83E-B5E3-4B6F-B229-11DD2D956417}" type="slidenum">
              <a:rPr lang="tr-TR" smtClean="0"/>
              <a:pPr/>
              <a:t>17</a:t>
            </a:fld>
            <a:endParaRPr lang="tr-TR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188912"/>
            <a:ext cx="8218488" cy="863823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tr-TR" b="1" dirty="0" smtClean="0">
                <a:solidFill>
                  <a:srgbClr val="C00000"/>
                </a:solidFill>
              </a:rPr>
              <a:t>Sağlıklı Günler</a:t>
            </a:r>
            <a:br>
              <a:rPr lang="tr-TR" b="1" dirty="0" smtClean="0">
                <a:solidFill>
                  <a:srgbClr val="C00000"/>
                </a:solidFill>
              </a:rPr>
            </a:br>
            <a:r>
              <a:rPr lang="tr-TR" b="1" dirty="0" smtClean="0">
                <a:solidFill>
                  <a:srgbClr val="C00000"/>
                </a:solidFill>
              </a:rPr>
              <a:t>Sağlıkta İnsan Kaynakları</a:t>
            </a:r>
            <a:endParaRPr lang="tr-TR" b="1" dirty="0">
              <a:solidFill>
                <a:srgbClr val="C00000"/>
              </a:solidFill>
            </a:endParaRPr>
          </a:p>
        </p:txBody>
      </p:sp>
      <p:pic>
        <p:nvPicPr>
          <p:cNvPr id="15360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68313" y="1196752"/>
            <a:ext cx="2951162" cy="2448148"/>
          </a:xfrm>
          <a:noFill/>
        </p:spPr>
      </p:pic>
      <p:pic>
        <p:nvPicPr>
          <p:cNvPr id="15360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4300" y="1196752"/>
            <a:ext cx="2519363" cy="2448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0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58888" y="3860800"/>
            <a:ext cx="3168650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07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76825" y="3860800"/>
            <a:ext cx="2447925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08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32588" y="1196752"/>
            <a:ext cx="1800225" cy="2519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342B83E-B5E3-4B6F-B229-11DD2D956417}" type="slidenum">
              <a:rPr lang="tr-TR" smtClean="0"/>
              <a:pPr/>
              <a:t>18</a:t>
            </a:fld>
            <a:endParaRPr lang="tr-TR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umba">
  <a:themeElements>
    <a:clrScheme name="Cumba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Cumba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umba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148</TotalTime>
  <Words>752</Words>
  <Application>Microsoft Office PowerPoint</Application>
  <PresentationFormat>Ekran Gösterisi (4:3)</PresentationFormat>
  <Paragraphs>156</Paragraphs>
  <Slides>18</Slides>
  <Notes>18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18</vt:i4>
      </vt:variant>
    </vt:vector>
  </HeadingPairs>
  <TitlesOfParts>
    <vt:vector size="23" baseType="lpstr">
      <vt:lpstr>Calibri</vt:lpstr>
      <vt:lpstr>Century Schoolbook</vt:lpstr>
      <vt:lpstr>Wingdings</vt:lpstr>
      <vt:lpstr>Wingdings 2</vt:lpstr>
      <vt:lpstr>Cumba</vt:lpstr>
      <vt:lpstr>Türkiye Sağlık İnsangücü   (Bes 102. Demografi ve Sağlık Dersi) Beslenme ve Diyetetik Bölümü  (12)</vt:lpstr>
      <vt:lpstr>   Yıllara Göre Sağlık Personeli Sayıları  Tüm Sektörler, Türkiye</vt:lpstr>
      <vt:lpstr>Sağlık Personelinin  Sektörlere ve Unvanlara Dağılımı, 2011</vt:lpstr>
      <vt:lpstr>Türkiye’nin Sağlık İnsan Gücü(2011)</vt:lpstr>
      <vt:lpstr>Yıllara ve Sektörlere Göre Toplam Hekim Oranının Dağılımı, (%), Türkiye Kaynak: Sağlık Hizmetleri Genel Müdürlüğü</vt:lpstr>
      <vt:lpstr>Bölgelere Göre 100.000 Kişiye Düşen Toplam Hekim Sayısı,  Tüm Sektörler, 2002, 2011  Kaynak: Sağlık Hizmetleri Genel Müdürlüğü</vt:lpstr>
      <vt:lpstr>100.000 Kişiye Düşen Toplam Hekim Sayısının  Uluslararası Karşılaştırması, 2010  Kaynak: Sağlık Hizmetleri Genel Müdürlüğü, DSÖ World Health Statistics 2012;  Not: Türkiye verisi 2011 yılına aittir.</vt:lpstr>
      <vt:lpstr>100.000 Kişiye Düşen Toplam Hekim Sayısının  Uluslararası Karşılaştırması, 2010</vt:lpstr>
      <vt:lpstr>Bölgelere Göre 100.000 Kişiye Düşen  Uzman Hekim Sayısı, Tüm Sektörler, 2002, 2011  Kaynak: Sağlık Hizmetleri Genel Müdürlüğü</vt:lpstr>
      <vt:lpstr>Bölgelere Göre 100.000 Kişiye Düşen  Uzman Hekim Sayısı,  Sağlık Bakanlığı,2002, 2011 Kaynak: Sağlık Hizmetleri Genel Müdürlüğü</vt:lpstr>
      <vt:lpstr>Yıllara ve Sektörlere Göre  Hemşire/Ebe Dağılımı, (%),Türkiye Kaynak: Sağlık Hizmetleri Genel Müdürlüğü</vt:lpstr>
      <vt:lpstr>Bölgelere Göre 100.000 Kişiye Düşen Hemşire/Ebe Sayısı,  Tüm Sektörler, 2002, 2011 Kaynak: Sağlık Hizmetleri Genel Müdürlüğü</vt:lpstr>
      <vt:lpstr>100.000 Kişiye Düşen Hemşire/Ebe Sayısı,  Sağlık Bakanlığı,2002, 2011 Kaynak: Sağlık Hizmetleri Genel Müdürlüğü</vt:lpstr>
      <vt:lpstr>100.000 Kişiye Düşen Hemşire/Ebe Sayısının Uluslararası Karşılaştırması,2010 Kaynak: Sağlık Hizmetleri Genel Müdürlüğü, DSÖ World Health Statistics 2012 Not: Türkiye verisi 2011 yılına aittir.</vt:lpstr>
      <vt:lpstr>100.000 Kişiye Düşen Toplam Hemşire/Ebe Sayısının  Uluslararası Karşılaştırması, 2010</vt:lpstr>
      <vt:lpstr>Öğretim Elemanı Başına Düşen Öğrenci Sayısı, Türkiye (2010-2011) </vt:lpstr>
      <vt:lpstr>Kaynaklar</vt:lpstr>
      <vt:lpstr>Sağlıklı Günler Sağlıkta İnsan Kaynakları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Türkiye Sağlık İnsangücü (12)  (Bes 102. Demografi ve Sağlık Dersi) Beslenme ve Diyetetik Bölümü</dc:title>
  <dc:creator>kullanici</dc:creator>
  <cp:lastModifiedBy>ömer</cp:lastModifiedBy>
  <cp:revision>33</cp:revision>
  <dcterms:created xsi:type="dcterms:W3CDTF">2013-03-05T10:07:57Z</dcterms:created>
  <dcterms:modified xsi:type="dcterms:W3CDTF">2017-02-06T11:03:03Z</dcterms:modified>
</cp:coreProperties>
</file>