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1"/>
    <p:sldMasterId id="2147483673" r:id="rId2"/>
    <p:sldMasterId id="2147483690" r:id="rId3"/>
  </p:sldMasterIdLst>
  <p:notesMasterIdLst>
    <p:notesMasterId r:id="rId9"/>
  </p:notesMasterIdLst>
  <p:sldIdLst>
    <p:sldId id="1082" r:id="rId4"/>
    <p:sldId id="1108" r:id="rId5"/>
    <p:sldId id="1146" r:id="rId6"/>
    <p:sldId id="1145" r:id="rId7"/>
    <p:sldId id="1147" r:id="rId8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176C"/>
    <a:srgbClr val="4616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Açık Stil 1 - Vurgu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Stil Yok, Tablo Kılavuz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464" autoAdjust="0"/>
    <p:restoredTop sz="91471" autoAdjust="0"/>
  </p:normalViewPr>
  <p:slideViewPr>
    <p:cSldViewPr snapToGrid="0">
      <p:cViewPr varScale="1">
        <p:scale>
          <a:sx n="79" d="100"/>
          <a:sy n="79" d="100"/>
        </p:scale>
        <p:origin x="1128" y="96"/>
      </p:cViewPr>
      <p:guideLst>
        <p:guide orient="horz" pos="2160"/>
        <p:guide pos="2880"/>
      </p:guideLst>
    </p:cSldViewPr>
  </p:slid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1" d="100"/>
          <a:sy n="61" d="100"/>
        </p:scale>
        <p:origin x="33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88CA5-4B52-431F-9D0B-7834703D4155}" type="datetimeFigureOut">
              <a:rPr lang="en-US" smtClean="0"/>
              <a:t>2/28/2020</a:t>
            </a:fld>
            <a:endParaRPr lang="en-US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85FB67-13BD-4A07-A42B-F2DDB568A1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5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AC2E16-D5DA-4D9C-92CB-3D0DDCA7AE5C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771400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1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12512-3B4A-4C0D-950D-6FFEACF07EB0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01106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19078-E88E-432E-B463-E382E09B18DC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64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8A8-F742-4F69-A35B-1B28FBF07202}" type="datetime1">
              <a:rPr lang="en-US" smtClean="0"/>
              <a:t>2/28/2020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377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C0540-C812-4A10-A4A2-8F2918206376}" type="datetime1">
              <a:rPr lang="en-US" smtClean="0"/>
              <a:t>2/28/2020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22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0DDDF-7A43-4041-A150-A5265DD17B5B}" type="datetime1">
              <a:rPr lang="en-US" smtClean="0"/>
              <a:t>2/28/2020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819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B923B-C384-40AA-8590-01472514B94D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432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10B27-1C63-4458-A0DE-D05A3D5ED342}" type="datetime1">
              <a:rPr lang="en-US" smtClean="0"/>
              <a:t>2/28/2020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220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021E8-F963-4E7B-98CE-B76E5E287BD9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387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71BD1-7858-4A7D-AB54-A4451F562A85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878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1066800" y="304800"/>
            <a:ext cx="7543800" cy="579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B031-92E8-45A5-8D15-81850C813C0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507171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93B4-1CC8-466C-AC69-8C4EAAC07B96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324808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254B-BB82-4C80-A262-98BD5C0B4A9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75713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55901-25EF-4B6B-8217-40AE73B567A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2619868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8C9F5-99EE-46C1-925D-08171F3997F5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83480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ECB38C-929A-4885-8B3A-FB2E643FA28D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4929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3DAA0-B6AA-4ACD-9FB1-17185E43A90D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74690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7F1EA-F52B-42F5-8478-0AF9BFD7E958}" type="datetime1">
              <a:rPr lang="en-US" smtClean="0"/>
              <a:t>2/28/2020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4755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2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2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E4876-F515-4632-ACBF-711C6699D7F1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1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445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C930EE-5137-4864-99E0-78D0AA38347E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54796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F37A8-D33E-4B0E-8235-475DB97D5147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4376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3"/>
            <a:ext cx="1828800" cy="5410199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96E1F-70EC-4C9F-84B9-309ABB33F145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97439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F65B9-AF3F-4168-8F3A-EA905B549768}" type="datetime1">
              <a:rPr lang="en-US" smtClean="0"/>
              <a:t>2/28/2020</a:t>
            </a:fld>
            <a:endParaRPr lang="tr-TR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CC9CEF-1B2B-47A9-B112-A53E035B6F79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12069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30725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D7AFE2-252A-473E-B74B-445E14A41A1C}" type="datetime1">
              <a:rPr lang="en-US" smtClean="0"/>
              <a:t>2/28/2020</a:t>
            </a:fld>
            <a:endParaRPr lang="tr-TR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2CDE-511F-4CCA-A6CE-70569E99ECA7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8909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Başlık ve Tab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Tablo Yer Tutucusu 2"/>
          <p:cNvSpPr>
            <a:spLocks noGrp="1"/>
          </p:cNvSpPr>
          <p:nvPr>
            <p:ph type="tbl" idx="1"/>
          </p:nvPr>
        </p:nvSpPr>
        <p:spPr>
          <a:xfrm>
            <a:off x="457200" y="1600202"/>
            <a:ext cx="8229600" cy="4530725"/>
          </a:xfrm>
        </p:spPr>
        <p:txBody>
          <a:bodyPr/>
          <a:lstStyle/>
          <a:p>
            <a:pPr lvl="0"/>
            <a:r>
              <a:rPr lang="tr-TR" noProof="0"/>
              <a:t>Tablo eklemek için simgeyi tıklatın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4C5B5-B0BC-4A99-9668-7AA50979CB18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694B09-DDCA-463B-A0FD-22507150290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45248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Başlık, 4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 sz="quarter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>
          <a:xfrm>
            <a:off x="457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2"/>
          </p:nvPr>
        </p:nvSpPr>
        <p:spPr>
          <a:xfrm>
            <a:off x="4648200" y="1600202"/>
            <a:ext cx="4038600" cy="2189163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B4A527-8F12-4586-8896-F9A7002F02D4}" type="datetime1">
              <a:rPr lang="en-US" smtClean="0"/>
              <a:t>2/28/2020</a:t>
            </a:fld>
            <a:endParaRPr lang="tr-TR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E3CA1-1F67-46BC-B6F2-EBF60CBDD860}" type="slidenum">
              <a:rPr lang="tr-TR" smtClean="0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56343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Yer Tutucusu 11"/>
          <p:cNvSpPr>
            <a:spLocks noGrp="1"/>
          </p:cNvSpPr>
          <p:nvPr>
            <p:ph idx="1"/>
          </p:nvPr>
        </p:nvSpPr>
        <p:spPr>
          <a:xfrm>
            <a:off x="410935" y="1299507"/>
            <a:ext cx="7886700" cy="1179054"/>
          </a:xfrm>
          <a:prstGeom prst="rect">
            <a:avLst/>
          </a:prstGeom>
        </p:spPr>
        <p:txBody>
          <a:bodyPr rIns="0" anchor="b" anchorCtr="0">
            <a:noAutofit/>
          </a:bodyPr>
          <a:lstStyle>
            <a:lvl1pPr marL="0" indent="0" algn="l">
              <a:buNone/>
              <a:defRPr sz="2000" b="0" i="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tr-TR" noProof="0"/>
              <a:t>Asıl metin stillerini düzenle</a:t>
            </a:r>
          </a:p>
        </p:txBody>
      </p:sp>
      <p:sp>
        <p:nvSpPr>
          <p:cNvPr id="9" name="Başlık Yer Tutucusu 10"/>
          <p:cNvSpPr>
            <a:spLocks noGrp="1"/>
          </p:cNvSpPr>
          <p:nvPr>
            <p:ph type="title"/>
          </p:nvPr>
        </p:nvSpPr>
        <p:spPr>
          <a:xfrm>
            <a:off x="410935" y="370117"/>
            <a:ext cx="7886700" cy="673965"/>
          </a:xfrm>
          <a:prstGeom prst="rect">
            <a:avLst/>
          </a:prstGeom>
        </p:spPr>
        <p:txBody>
          <a:bodyPr rIns="0" anchor="b" anchorCtr="0">
            <a:normAutofit/>
          </a:bodyPr>
          <a:lstStyle>
            <a:lvl1pPr>
              <a:defRPr sz="2400"/>
            </a:lvl1pPr>
          </a:lstStyle>
          <a:p>
            <a:pPr lvl="0"/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362738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4219885"/>
      </p:ext>
    </p:extLst>
  </p:cSld>
  <p:clrMapOvr>
    <a:masterClrMapping/>
  </p:clrMapOvr>
  <p:hf sldNum="0" hd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tr-TR" dirty="0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981200"/>
            <a:ext cx="7543800" cy="4114800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8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buClr>
                <a:srgbClr val="000099"/>
              </a:buClr>
              <a:buFont typeface="Wingdings" panose="05000000000000000000" pitchFamily="2" charset="2"/>
              <a:buChar char="q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tr-TR" dirty="0"/>
              <a:t>Asıl metin stillerini düzenle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xfrm>
            <a:off x="10668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05600" y="62484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F7C0EF-15DE-425E-A602-6416008CF6C9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04571477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Asıl başlık stili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913B4-353A-43F0-919E-C9E766A5124A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47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jpe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D5BA3AE7-9ECF-44E5-AA35-A658ADA8F751}" type="datetime1">
              <a:rPr lang="en-US" smtClean="0"/>
              <a:t>2/28/2020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450E119D-8EDB-4D0A-AB54-479909DD9F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32827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9" r:id="rId12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tr-TR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39369955-C8A4-4023-9F6B-3A82C0FA9480}" type="datetime1">
              <a:rPr lang="en-US" smtClean="0"/>
              <a:t>2/28/2020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8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tr-TR"/>
              <a:t>Prof. Dr. Harun TANRIVERMİŞ, Yrd. Doç. Dr. Yeşim ALİEFENDİOĞLU Ekonomi I 2016-2017 Güz Dönemi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70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4172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Resim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9144000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7028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6" r:id="rId4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lang="tr-TR" sz="2000" b="1" kern="1200" dirty="0">
          <a:solidFill>
            <a:srgbClr val="160093"/>
          </a:solidFill>
          <a:latin typeface="Arial"/>
          <a:ea typeface="ＭＳ Ｐゴシック" charset="0"/>
          <a:cs typeface="Arial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rgbClr val="160093"/>
          </a:solidFill>
          <a:latin typeface="Arial" panose="020B0604020202020204" pitchFamily="34" charset="0"/>
          <a:ea typeface="ＭＳ Ｐゴシック" panose="020B0600070205080204" pitchFamily="34" charset="-128"/>
          <a:cs typeface="Arial" panose="020B060402020202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ikdörtgen 13"/>
          <p:cNvSpPr/>
          <p:nvPr/>
        </p:nvSpPr>
        <p:spPr>
          <a:xfrm>
            <a:off x="503198" y="1533155"/>
            <a:ext cx="8137603" cy="2357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GGY </a:t>
            </a:r>
            <a:r>
              <a:rPr lang="tr-T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320</a:t>
            </a:r>
            <a:endParaRPr lang="tr-T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İnşaat, İhale ve Sözleşme Hukuku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r>
              <a:rPr lang="tr-TR" sz="3200" b="1" dirty="0">
                <a:latin typeface="Arial" panose="020B0604020202020204" pitchFamily="34" charset="0"/>
                <a:cs typeface="Arial" panose="020B0604020202020204" pitchFamily="34" charset="0"/>
              </a:rPr>
              <a:t>(3-0)3</a:t>
            </a:r>
          </a:p>
          <a:p>
            <a:pPr marL="0" lvl="1" algn="ctr">
              <a:spcBef>
                <a:spcPct val="20000"/>
              </a:spcBef>
              <a:buClr>
                <a:schemeClr val="accent1"/>
              </a:buClr>
            </a:pPr>
            <a:endParaRPr lang="tr-TR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Dikdörtgen 12"/>
          <p:cNvSpPr/>
          <p:nvPr/>
        </p:nvSpPr>
        <p:spPr>
          <a:xfrm>
            <a:off x="440762" y="4393802"/>
            <a:ext cx="84797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tr-TR" sz="16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Dr. </a:t>
            </a:r>
            <a:r>
              <a:rPr lang="tr-TR" sz="16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Veli BÖKE</a:t>
            </a:r>
            <a:endParaRPr lang="tr-TR" sz="16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tr-TR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Ankara Üniversitesi UBF Gayrimenkul Geliştirme ve Yönetimi Bölümü </a:t>
            </a:r>
            <a:endParaRPr lang="tr-TR" sz="1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3516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-102239" y="647598"/>
            <a:ext cx="10053405" cy="369332"/>
          </a:xfrm>
          <a:prstGeom prst="rect">
            <a:avLst/>
          </a:prstGeom>
        </p:spPr>
        <p:txBody>
          <a:bodyPr/>
          <a:lstStyle/>
          <a:p>
            <a:pPr lvl="1"/>
            <a:endParaRPr lang="en-US" dirty="0"/>
          </a:p>
        </p:txBody>
      </p:sp>
      <p:sp>
        <p:nvSpPr>
          <p:cNvPr id="11" name="Dikdörtgen 10"/>
          <p:cNvSpPr/>
          <p:nvPr/>
        </p:nvSpPr>
        <p:spPr>
          <a:xfrm>
            <a:off x="313081" y="702412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Sözleşmelerde Anlaşmazlıklar ve Çözüm Yöntemleri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tr-TR" sz="2400" b="1" dirty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74592"/>
            <a:ext cx="2428392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171" y="3974592"/>
            <a:ext cx="3544407" cy="18083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9903" y="3974592"/>
            <a:ext cx="3540775" cy="18212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Dikdörtgen 1">
            <a:extLst>
              <a:ext uri="{FF2B5EF4-FFF2-40B4-BE49-F238E27FC236}">
                <a16:creationId xmlns:a16="http://schemas.microsoft.com/office/drawing/2014/main" id="{ADB2D1EB-94B7-488A-A22A-4BB564EA5B71}"/>
              </a:ext>
            </a:extLst>
          </p:cNvPr>
          <p:cNvSpPr/>
          <p:nvPr/>
        </p:nvSpPr>
        <p:spPr>
          <a:xfrm>
            <a:off x="313080" y="1181958"/>
            <a:ext cx="851783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 türlerine bağlı olmaksızın, yer teslimi, projelerin hazırlanması, iş miktarındaki artma ve eksilme, süre uzatımı, ödenek aktarma, </a:t>
            </a:r>
            <a:r>
              <a:rPr lang="tr-TR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hakediş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raporları, kesin hesap, kabul işlemleri, </a:t>
            </a:r>
            <a:r>
              <a:rPr lang="tr-TR" altLang="tr-TR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v.s</a:t>
            </a: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gibi ortak konulardan biri veya birkaçı anlaşmazlık konusu olabilmektedir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747982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B1BE16-5A9E-4703-891A-7169BF1F2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/>
            </a:r>
            <a:br>
              <a:rPr lang="tr-TR" dirty="0" smtClean="0"/>
            </a:br>
            <a:endParaRPr lang="tr-TR" dirty="0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F6E1F2B-F8B2-4680-BE41-6DE0A7CF5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0332" y="1722407"/>
            <a:ext cx="8313333" cy="4114800"/>
          </a:xfrm>
        </p:spPr>
        <p:txBody>
          <a:bodyPr/>
          <a:lstStyle/>
          <a:p>
            <a:pPr algn="just"/>
            <a:r>
              <a:rPr lang="tr-TR" alt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Anlaşmazlıkların çözümünde ise taahhüdün önem ve önceliği kadar, işveren ve yüklenicinin karşılıklı tutum ve davranışları da etkili rol oynamaktadır</a:t>
            </a:r>
            <a:endParaRPr lang="tr-T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10CFABF1-B094-43CB-816F-E34467A6E0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  <p:sp>
        <p:nvSpPr>
          <p:cNvPr id="5" name="Dikdörtgen 4"/>
          <p:cNvSpPr/>
          <p:nvPr/>
        </p:nvSpPr>
        <p:spPr>
          <a:xfrm>
            <a:off x="295828" y="598895"/>
            <a:ext cx="8517837" cy="424732"/>
          </a:xfrm>
          <a:prstGeom prst="rect">
            <a:avLst/>
          </a:prstGeom>
        </p:spPr>
        <p:txBody>
          <a:bodyPr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tr-TR" alt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Sözleşmelerde Anlaşmazlıklar ve Çözüm Yöntemleri</a:t>
            </a:r>
          </a:p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tr-TR" sz="2400" b="1" dirty="0">
              <a:solidFill>
                <a:srgbClr val="160093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267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B9F7AAB-FACA-413F-B418-C53A077D3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Proje </a:t>
            </a:r>
            <a: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Teslim Sistemleri</a:t>
            </a:r>
            <a:br>
              <a:rPr lang="tr-TR" altLang="tr-T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5400361-9D7E-4FE2-96D0-24238D96C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928" y="1394604"/>
            <a:ext cx="7543800" cy="4114800"/>
          </a:xfrm>
        </p:spPr>
        <p:txBody>
          <a:bodyPr/>
          <a:lstStyle/>
          <a:p>
            <a:pPr lvl="1" fontAlgn="auto">
              <a:spcAft>
                <a:spcPts val="0"/>
              </a:spcAft>
              <a:buNone/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 teslim sistemleri şunlardır;</a:t>
            </a:r>
          </a:p>
          <a:p>
            <a:pPr lvl="1" fontAlgn="auto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Geleneksel proje teslim sistemleri</a:t>
            </a:r>
          </a:p>
          <a:p>
            <a:pPr lvl="2" fontAlgn="auto">
              <a:spcAft>
                <a:spcPts val="0"/>
              </a:spcAft>
              <a:buNone/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Tasarım - ihale - yapım</a:t>
            </a:r>
          </a:p>
          <a:p>
            <a:pPr lvl="2" fontAlgn="auto">
              <a:spcAft>
                <a:spcPts val="0"/>
              </a:spcAft>
              <a:buNone/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Tasarım - pazarlık </a:t>
            </a:r>
            <a:r>
              <a:rPr lang="tr-TR" alt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yapım</a:t>
            </a:r>
          </a:p>
          <a:p>
            <a:pPr lvl="2" fontAlgn="auto">
              <a:spcAft>
                <a:spcPts val="0"/>
              </a:spcAft>
              <a:buNone/>
              <a:defRPr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Tasarım - yapım proje teslim sistemleri</a:t>
            </a:r>
            <a:r>
              <a:rPr lang="tr-TR" alt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1" fontAlgn="auto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endParaRPr lang="tr-TR" altLang="tr-T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fontAlgn="auto"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/>
            </a:pPr>
            <a:r>
              <a:rPr lang="tr-TR" altLang="tr-T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Yapım yönetim proje teslim sistemleri</a:t>
            </a:r>
          </a:p>
          <a:p>
            <a:pPr lvl="2" fontAlgn="auto">
              <a:spcAft>
                <a:spcPts val="0"/>
              </a:spcAft>
              <a:buNone/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Danışman yapım yöneticisi</a:t>
            </a:r>
          </a:p>
          <a:p>
            <a:pPr lvl="2" fontAlgn="auto">
              <a:spcAft>
                <a:spcPts val="0"/>
              </a:spcAft>
              <a:buNone/>
              <a:defRPr/>
            </a:pPr>
            <a:r>
              <a:rPr lang="tr-TR" alt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	Yüklenici yapım yöneticisi</a:t>
            </a:r>
          </a:p>
          <a:p>
            <a:pPr lvl="2" fontAlgn="auto">
              <a:spcAft>
                <a:spcPts val="0"/>
              </a:spcAft>
              <a:buNone/>
              <a:defRPr/>
            </a:pPr>
            <a:endParaRPr lang="tr-TR" alt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tr-TR" sz="2400" dirty="0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3E92D15-51A0-4766-8109-418360A1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5156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BA0B10D-DBCE-4FB1-9030-ACFFE81DF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altLang="tr-TR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alt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altLang="tr-TR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Kaynaklar</a:t>
            </a:r>
            <a:endParaRPr lang="tr-TR"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/>
        </p:nvGraphicFramePr>
        <p:xfrm>
          <a:off x="465812" y="1187949"/>
          <a:ext cx="7886700" cy="3657600"/>
        </p:xfrm>
        <a:graphic>
          <a:graphicData uri="http://schemas.openxmlformats.org/drawingml/2006/table">
            <a:tbl>
              <a:tblPr/>
              <a:tblGrid>
                <a:gridCol w="7886700">
                  <a:extLst>
                    <a:ext uri="{9D8B030D-6E8A-4147-A177-3AD203B41FA5}">
                      <a16:colId xmlns:a16="http://schemas.microsoft.com/office/drawing/2014/main" val="51547172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Borçlar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Özel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Hükümler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Eren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Fikret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, Ankara 2015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9779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Elektrik Piyasası Kanununun Öngördüğü Hukuki Rejim ve Elektrik Tedarik Sözleşmeleri, M. Yavuz, 2011.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4275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 Araştırma Enstitüsü, Türkiye’de Elektrik Enerjisi Sektörü ve Hukuki Durumu, Ankara, 2007.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0629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Hukuku, Y. Aslan, C.I, C.II, C.III, 2007, 2008, 2009.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5227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Enerji Sözleşmeleri, H. Ayrancı, 2010.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30392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50000"/>
                        </a:lnSpc>
                        <a:buFont typeface="Wingdings" panose="05000000000000000000" pitchFamily="2" charset="2"/>
                        <a:buChar char="q"/>
                      </a:pP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Eser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Sözleşmesi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İnşaat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Hukuku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E.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Aydemir</a:t>
                      </a: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Ankara 2012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217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0547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konomi">
  <a:themeElements>
    <a:clrScheme name="Gazete kağıdı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zete kağıdı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konomi" id="{14396F44-94C0-4BF2-8333-266569A57D02}" vid="{03703BF9-DFA0-42C9-89F9-C03DE1C4A071}"/>
    </a:ext>
  </a:extLst>
</a:theme>
</file>

<file path=ppt/theme/theme2.xml><?xml version="1.0" encoding="utf-8"?>
<a:theme xmlns:a="http://schemas.openxmlformats.org/drawingml/2006/main" name="1_Rics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Ofis Klasik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h.t.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.t." id="{413A7544-DC64-4FD9-B67F-E82A6B382656}" vid="{2993C0EF-C761-423D-BA24-A50FC7959470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ekonomi</Template>
  <TotalTime>12504</TotalTime>
  <Words>239</Words>
  <Application>Microsoft Office PowerPoint</Application>
  <PresentationFormat>Ekran Gösterisi (4:3)</PresentationFormat>
  <Paragraphs>28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</vt:i4>
      </vt:variant>
      <vt:variant>
        <vt:lpstr>Slayt Başlıkları</vt:lpstr>
      </vt:variant>
      <vt:variant>
        <vt:i4>5</vt:i4>
      </vt:variant>
    </vt:vector>
  </HeadingPairs>
  <TitlesOfParts>
    <vt:vector size="13" baseType="lpstr">
      <vt:lpstr>ＭＳ Ｐゴシック</vt:lpstr>
      <vt:lpstr>Arial</vt:lpstr>
      <vt:lpstr>Calibri</vt:lpstr>
      <vt:lpstr>Times New Roman</vt:lpstr>
      <vt:lpstr>Wingdings</vt:lpstr>
      <vt:lpstr>ekonomi</vt:lpstr>
      <vt:lpstr>1_Rics</vt:lpstr>
      <vt:lpstr>h.t.</vt:lpstr>
      <vt:lpstr>PowerPoint Sunusu</vt:lpstr>
      <vt:lpstr>PowerPoint Sunusu</vt:lpstr>
      <vt:lpstr> </vt:lpstr>
      <vt:lpstr>       Proje Teslim Sistemleri </vt:lpstr>
      <vt:lpstr>   Kaynaklar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ANKARA ÜNİVERSİTESİ UYGULAMALI BİLİMLER FAKÜLTESİ GAYRİMENKUL GELİŞTİRME VE YÖNETİMİ BÖLÜMÜ</dc:title>
  <dc:creator>sibel</dc:creator>
  <cp:lastModifiedBy>Windows Kullanıcısı</cp:lastModifiedBy>
  <cp:revision>817</cp:revision>
  <cp:lastPrinted>2016-10-24T07:53:35Z</cp:lastPrinted>
  <dcterms:created xsi:type="dcterms:W3CDTF">2016-09-18T09:35:24Z</dcterms:created>
  <dcterms:modified xsi:type="dcterms:W3CDTF">2020-02-28T13:58:18Z</dcterms:modified>
</cp:coreProperties>
</file>