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256" r:id="rId2"/>
    <p:sldId id="257" r:id="rId3"/>
    <p:sldId id="285" r:id="rId4"/>
    <p:sldId id="288" r:id="rId5"/>
    <p:sldId id="259" r:id="rId6"/>
    <p:sldId id="286" r:id="rId7"/>
    <p:sldId id="290" r:id="rId8"/>
    <p:sldId id="306" r:id="rId9"/>
    <p:sldId id="319" r:id="rId10"/>
    <p:sldId id="351" r:id="rId11"/>
    <p:sldId id="307" r:id="rId12"/>
    <p:sldId id="320" r:id="rId13"/>
    <p:sldId id="321" r:id="rId14"/>
    <p:sldId id="357" r:id="rId15"/>
    <p:sldId id="260" r:id="rId16"/>
    <p:sldId id="261" r:id="rId17"/>
    <p:sldId id="262" r:id="rId18"/>
    <p:sldId id="268" r:id="rId19"/>
    <p:sldId id="289" r:id="rId20"/>
    <p:sldId id="292" r:id="rId21"/>
    <p:sldId id="293" r:id="rId22"/>
    <p:sldId id="305" r:id="rId23"/>
    <p:sldId id="294" r:id="rId24"/>
    <p:sldId id="295" r:id="rId25"/>
    <p:sldId id="296" r:id="rId26"/>
    <p:sldId id="297" r:id="rId27"/>
    <p:sldId id="298" r:id="rId28"/>
    <p:sldId id="269" r:id="rId29"/>
    <p:sldId id="300" r:id="rId30"/>
    <p:sldId id="270" r:id="rId31"/>
    <p:sldId id="304" r:id="rId32"/>
    <p:sldId id="271" r:id="rId33"/>
    <p:sldId id="274" r:id="rId34"/>
    <p:sldId id="278" r:id="rId35"/>
    <p:sldId id="273" r:id="rId36"/>
    <p:sldId id="308" r:id="rId37"/>
    <p:sldId id="309" r:id="rId38"/>
    <p:sldId id="310" r:id="rId39"/>
    <p:sldId id="311" r:id="rId40"/>
    <p:sldId id="275" r:id="rId41"/>
    <p:sldId id="316" r:id="rId42"/>
    <p:sldId id="317" r:id="rId43"/>
    <p:sldId id="352" r:id="rId44"/>
    <p:sldId id="318" r:id="rId45"/>
    <p:sldId id="353" r:id="rId46"/>
    <p:sldId id="329" r:id="rId47"/>
    <p:sldId id="330" r:id="rId48"/>
    <p:sldId id="331" r:id="rId49"/>
    <p:sldId id="332" r:id="rId50"/>
    <p:sldId id="333" r:id="rId51"/>
    <p:sldId id="354" r:id="rId52"/>
    <p:sldId id="327" r:id="rId53"/>
    <p:sldId id="355" r:id="rId54"/>
    <p:sldId id="334" r:id="rId55"/>
    <p:sldId id="338" r:id="rId56"/>
    <p:sldId id="340" r:id="rId57"/>
    <p:sldId id="337" r:id="rId58"/>
    <p:sldId id="341" r:id="rId59"/>
    <p:sldId id="359" r:id="rId60"/>
    <p:sldId id="360" r:id="rId61"/>
    <p:sldId id="377" r:id="rId62"/>
    <p:sldId id="366" r:id="rId63"/>
    <p:sldId id="367" r:id="rId64"/>
    <p:sldId id="368" r:id="rId65"/>
    <p:sldId id="369" r:id="rId66"/>
    <p:sldId id="376" r:id="rId67"/>
    <p:sldId id="372" r:id="rId68"/>
    <p:sldId id="374" r:id="rId69"/>
    <p:sldId id="348" r:id="rId70"/>
    <p:sldId id="378" r:id="rId71"/>
    <p:sldId id="342" r:id="rId72"/>
    <p:sldId id="350" r:id="rId73"/>
    <p:sldId id="349" r:id="rId7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34"/>
    <p:restoredTop sz="95179"/>
  </p:normalViewPr>
  <p:slideViewPr>
    <p:cSldViewPr>
      <p:cViewPr>
        <p:scale>
          <a:sx n="93" d="100"/>
          <a:sy n="93" d="100"/>
        </p:scale>
        <p:origin x="984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notesMaster" Target="notesMasters/notesMaster1.xml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Relationship Id="rId79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9D7940-955C-A840-8C40-784D08FDF161}" type="datetimeFigureOut">
              <a:rPr lang="en-US" smtClean="0"/>
              <a:t>5/27/20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2197-0CA0-5949-BF60-C1FD430AF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081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2197-0CA0-5949-BF60-C1FD430AF1A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71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9D1F5-94A6-6F4D-94B2-570E1AF82EC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937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27.05.2020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27.05.2020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27.05.2020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RADYOBİYOLOJİ ve RADYASYONUN ERKEN VE GEÇ ETKİLERİ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/>
              <a:t>Doç.Dr</a:t>
            </a:r>
            <a:r>
              <a:rPr lang="tr-TR" dirty="0" smtClean="0"/>
              <a:t>.Evren </a:t>
            </a:r>
            <a:r>
              <a:rPr lang="tr-TR" dirty="0" err="1" smtClean="0"/>
              <a:t>Üstüner</a:t>
            </a:r>
            <a:endParaRPr lang="tr-TR" dirty="0" smtClean="0"/>
          </a:p>
          <a:p>
            <a:r>
              <a:rPr lang="tr-TR" dirty="0" smtClean="0"/>
              <a:t>Ankara Üniversitesi Tıp Fakültesi </a:t>
            </a:r>
          </a:p>
          <a:p>
            <a:r>
              <a:rPr lang="tr-TR" dirty="0" smtClean="0"/>
              <a:t>Radyoloji 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/>
          </a:bodyPr>
          <a:lstStyle/>
          <a:p>
            <a:r>
              <a:rPr lang="tr-TR" sz="5400" dirty="0" smtClean="0"/>
              <a:t>X IŞINI ZARARLIDIR</a:t>
            </a:r>
            <a:endParaRPr lang="tr-TR" sz="5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420888"/>
            <a:ext cx="4749800" cy="35687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 </a:t>
            </a:r>
            <a:r>
              <a:rPr lang="en-US" dirty="0" err="1" smtClean="0"/>
              <a:t>ışınları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Wilhelm </a:t>
            </a:r>
            <a:r>
              <a:rPr lang="en-US" dirty="0" err="1" smtClean="0"/>
              <a:t>röntgenin</a:t>
            </a:r>
            <a:r>
              <a:rPr lang="en-US" dirty="0" smtClean="0"/>
              <a:t> 1895’de x </a:t>
            </a:r>
            <a:r>
              <a:rPr lang="en-US" dirty="0" err="1" smtClean="0"/>
              <a:t>ışınlarını</a:t>
            </a:r>
            <a:r>
              <a:rPr lang="en-US" dirty="0" smtClean="0"/>
              <a:t> </a:t>
            </a:r>
            <a:r>
              <a:rPr lang="en-US" dirty="0" err="1" smtClean="0"/>
              <a:t>keşfinin</a:t>
            </a:r>
            <a:r>
              <a:rPr lang="en-US" dirty="0" smtClean="0"/>
              <a:t> </a:t>
            </a:r>
            <a:r>
              <a:rPr lang="en-US" dirty="0" err="1" smtClean="0"/>
              <a:t>hemen</a:t>
            </a:r>
            <a:r>
              <a:rPr lang="en-US" dirty="0" smtClean="0"/>
              <a:t> </a:t>
            </a:r>
            <a:r>
              <a:rPr lang="en-US" dirty="0" err="1" smtClean="0"/>
              <a:t>akabinde</a:t>
            </a:r>
            <a:r>
              <a:rPr lang="en-US" dirty="0" smtClean="0"/>
              <a:t> x </a:t>
            </a:r>
            <a:r>
              <a:rPr lang="en-US" dirty="0" err="1" smtClean="0"/>
              <a:t>ışınları</a:t>
            </a:r>
            <a:r>
              <a:rPr lang="en-US" dirty="0" smtClean="0"/>
              <a:t>  </a:t>
            </a:r>
            <a:r>
              <a:rPr lang="en-US" dirty="0" err="1" smtClean="0"/>
              <a:t>günlük</a:t>
            </a:r>
            <a:r>
              <a:rPr lang="en-US" dirty="0" smtClean="0"/>
              <a:t> </a:t>
            </a:r>
            <a:r>
              <a:rPr lang="en-US" dirty="0" err="1" smtClean="0"/>
              <a:t>hayatın</a:t>
            </a:r>
            <a:r>
              <a:rPr lang="en-US" dirty="0" smtClean="0"/>
              <a:t> </a:t>
            </a:r>
            <a:r>
              <a:rPr lang="en-US" dirty="0" err="1" smtClean="0"/>
              <a:t>yanı</a:t>
            </a:r>
            <a:r>
              <a:rPr lang="en-US" dirty="0" smtClean="0"/>
              <a:t> </a:t>
            </a:r>
            <a:r>
              <a:rPr lang="en-US" dirty="0" err="1" smtClean="0"/>
              <a:t>sıra</a:t>
            </a:r>
            <a:r>
              <a:rPr lang="en-US" dirty="0" smtClean="0"/>
              <a:t>, </a:t>
            </a:r>
            <a:r>
              <a:rPr lang="en-US" dirty="0" err="1" smtClean="0"/>
              <a:t>tanısal</a:t>
            </a:r>
            <a:r>
              <a:rPr lang="en-US" dirty="0" smtClean="0"/>
              <a:t> </a:t>
            </a:r>
            <a:r>
              <a:rPr lang="en-US" dirty="0" err="1" smtClean="0"/>
              <a:t>alanda</a:t>
            </a:r>
            <a:r>
              <a:rPr lang="en-US" dirty="0" smtClean="0"/>
              <a:t> da </a:t>
            </a:r>
            <a:r>
              <a:rPr lang="en-US" dirty="0" err="1" smtClean="0"/>
              <a:t>yaygın</a:t>
            </a:r>
            <a:r>
              <a:rPr lang="en-US" dirty="0" smtClean="0"/>
              <a:t> </a:t>
            </a:r>
            <a:r>
              <a:rPr lang="en-US" dirty="0" err="1" smtClean="0"/>
              <a:t>kullanıma</a:t>
            </a:r>
            <a:r>
              <a:rPr lang="en-US" dirty="0" smtClean="0"/>
              <a:t> </a:t>
            </a:r>
            <a:r>
              <a:rPr lang="en-US" dirty="0" err="1" smtClean="0"/>
              <a:t>girmiştir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kullanımı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birlikte</a:t>
            </a:r>
            <a:r>
              <a:rPr lang="en-US" dirty="0" smtClean="0"/>
              <a:t> </a:t>
            </a:r>
            <a:r>
              <a:rPr lang="en-US" dirty="0" err="1" smtClean="0"/>
              <a:t>radyasyonun</a:t>
            </a:r>
            <a:r>
              <a:rPr lang="en-US" dirty="0" smtClean="0"/>
              <a:t> </a:t>
            </a:r>
            <a:r>
              <a:rPr lang="en-US" dirty="0" err="1" smtClean="0"/>
              <a:t>zararlı</a:t>
            </a:r>
            <a:r>
              <a:rPr lang="en-US" dirty="0" smtClean="0"/>
              <a:t> </a:t>
            </a:r>
            <a:r>
              <a:rPr lang="en-US" dirty="0" err="1" smtClean="0"/>
              <a:t>etkileri</a:t>
            </a:r>
            <a:r>
              <a:rPr lang="en-US" dirty="0" smtClean="0"/>
              <a:t> </a:t>
            </a:r>
            <a:r>
              <a:rPr lang="en-US" dirty="0" err="1" smtClean="0"/>
              <a:t>görülmeye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anlaşılmaya</a:t>
            </a:r>
            <a:r>
              <a:rPr lang="en-US" dirty="0" smtClean="0"/>
              <a:t> </a:t>
            </a:r>
            <a:r>
              <a:rPr lang="en-US" dirty="0" err="1" smtClean="0"/>
              <a:t>başlanmıştır</a:t>
            </a:r>
            <a:r>
              <a:rPr lang="en-US" dirty="0" smtClean="0"/>
              <a:t> </a:t>
            </a:r>
          </a:p>
          <a:p>
            <a:r>
              <a:rPr lang="tr-TR" dirty="0" smtClean="0"/>
              <a:t>Örn, </a:t>
            </a:r>
            <a:r>
              <a:rPr lang="en-US" dirty="0" smtClean="0"/>
              <a:t>X </a:t>
            </a:r>
            <a:r>
              <a:rPr lang="en-US" dirty="0" err="1" smtClean="0"/>
              <a:t>ışınlarını</a:t>
            </a:r>
            <a:r>
              <a:rPr lang="en-US" dirty="0" smtClean="0"/>
              <a:t>  ilk </a:t>
            </a:r>
            <a:r>
              <a:rPr lang="en-US" dirty="0" err="1" smtClean="0"/>
              <a:t>kullanan</a:t>
            </a:r>
            <a:r>
              <a:rPr lang="en-US" dirty="0" smtClean="0"/>
              <a:t> </a:t>
            </a:r>
            <a:r>
              <a:rPr lang="en-US" dirty="0" err="1" smtClean="0"/>
              <a:t>amerikalı</a:t>
            </a:r>
            <a:r>
              <a:rPr lang="en-US" dirty="0" smtClean="0"/>
              <a:t> </a:t>
            </a:r>
            <a:r>
              <a:rPr lang="en-US" dirty="0" err="1" smtClean="0"/>
              <a:t>radyologlarda</a:t>
            </a:r>
            <a:r>
              <a:rPr lang="en-US" dirty="0" smtClean="0"/>
              <a:t> belli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süre</a:t>
            </a:r>
            <a:r>
              <a:rPr lang="en-US" dirty="0" smtClean="0"/>
              <a:t> </a:t>
            </a:r>
            <a:r>
              <a:rPr lang="en-US" dirty="0" err="1" smtClean="0"/>
              <a:t>sonrasında</a:t>
            </a:r>
            <a:r>
              <a:rPr lang="en-US" dirty="0" smtClean="0"/>
              <a:t> </a:t>
            </a:r>
            <a:r>
              <a:rPr lang="en-US" dirty="0" err="1" smtClean="0"/>
              <a:t>ciltte</a:t>
            </a:r>
            <a:r>
              <a:rPr lang="en-US" dirty="0" smtClean="0"/>
              <a:t> </a:t>
            </a:r>
            <a:r>
              <a:rPr lang="en-US" dirty="0" err="1" smtClean="0"/>
              <a:t>eritem</a:t>
            </a:r>
            <a:r>
              <a:rPr lang="en-US" dirty="0" smtClean="0"/>
              <a:t> </a:t>
            </a:r>
            <a:r>
              <a:rPr lang="en-US" dirty="0" err="1" smtClean="0"/>
              <a:t>gelişimi</a:t>
            </a:r>
            <a:r>
              <a:rPr lang="tr-TR" dirty="0" smtClean="0"/>
              <a:t> ve ömür kısalması</a:t>
            </a:r>
            <a:r>
              <a:rPr lang="en-US" dirty="0" smtClean="0"/>
              <a:t> </a:t>
            </a:r>
            <a:r>
              <a:rPr lang="en-US" dirty="0" err="1" smtClean="0"/>
              <a:t>gözlenmiştir</a:t>
            </a:r>
            <a:r>
              <a:rPr lang="en-US" dirty="0" smtClean="0"/>
              <a:t>. </a:t>
            </a:r>
          </a:p>
          <a:p>
            <a:r>
              <a:rPr lang="en-US" dirty="0" smtClean="0"/>
              <a:t>X </a:t>
            </a:r>
            <a:r>
              <a:rPr lang="en-US" dirty="0" err="1" smtClean="0"/>
              <a:t>ışını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ilgili</a:t>
            </a:r>
            <a:r>
              <a:rPr lang="en-US" dirty="0" smtClean="0"/>
              <a:t> </a:t>
            </a:r>
            <a:r>
              <a:rPr lang="en-US" dirty="0" err="1" smtClean="0"/>
              <a:t>kazalar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sonrasında</a:t>
            </a:r>
            <a:r>
              <a:rPr lang="en-US" dirty="0" smtClean="0"/>
              <a:t> </a:t>
            </a:r>
            <a:r>
              <a:rPr lang="en-US" dirty="0" err="1" smtClean="0"/>
              <a:t>gelişen</a:t>
            </a:r>
            <a:r>
              <a:rPr lang="en-US" dirty="0" smtClean="0"/>
              <a:t> </a:t>
            </a:r>
            <a:r>
              <a:rPr lang="en-US" dirty="0" err="1" smtClean="0"/>
              <a:t>etkiler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zarar-sonuç</a:t>
            </a:r>
            <a:r>
              <a:rPr lang="en-US" dirty="0" smtClean="0"/>
              <a:t> </a:t>
            </a:r>
            <a:r>
              <a:rPr lang="en-US" dirty="0" err="1" smtClean="0"/>
              <a:t>ilişkisi</a:t>
            </a:r>
            <a:r>
              <a:rPr lang="en-US" dirty="0" smtClean="0"/>
              <a:t> </a:t>
            </a:r>
            <a:r>
              <a:rPr lang="en-US" dirty="0" err="1" smtClean="0"/>
              <a:t>çıkarılarak</a:t>
            </a:r>
            <a:r>
              <a:rPr lang="en-US" dirty="0" smtClean="0"/>
              <a:t> </a:t>
            </a:r>
            <a:r>
              <a:rPr lang="en-US" dirty="0" err="1" smtClean="0"/>
              <a:t>etkileri</a:t>
            </a:r>
            <a:r>
              <a:rPr lang="en-US" dirty="0" smtClean="0"/>
              <a:t> </a:t>
            </a:r>
            <a:r>
              <a:rPr lang="en-US" dirty="0" err="1" smtClean="0"/>
              <a:t>anlaşılmaktadır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Sağlık</a:t>
            </a:r>
            <a:r>
              <a:rPr lang="en-US" dirty="0" smtClean="0"/>
              <a:t> </a:t>
            </a:r>
            <a:r>
              <a:rPr lang="en-US" dirty="0" err="1" smtClean="0"/>
              <a:t>sorunları</a:t>
            </a:r>
            <a:r>
              <a:rPr lang="en-US" dirty="0" smtClean="0"/>
              <a:t> </a:t>
            </a:r>
            <a:r>
              <a:rPr lang="en-US" dirty="0" err="1" smtClean="0"/>
              <a:t>oluşturmasına</a:t>
            </a:r>
            <a:r>
              <a:rPr lang="en-US" dirty="0" smtClean="0"/>
              <a:t> </a:t>
            </a:r>
            <a:r>
              <a:rPr lang="en-US" dirty="0" err="1" smtClean="0"/>
              <a:t>rağmen</a:t>
            </a:r>
            <a:r>
              <a:rPr lang="en-US" dirty="0" smtClean="0"/>
              <a:t> </a:t>
            </a:r>
            <a:r>
              <a:rPr lang="en-US" dirty="0" err="1" smtClean="0"/>
              <a:t>günümüzde</a:t>
            </a:r>
            <a:r>
              <a:rPr lang="en-US" dirty="0" smtClean="0"/>
              <a:t> </a:t>
            </a:r>
            <a:r>
              <a:rPr lang="en-US" dirty="0" err="1" smtClean="0"/>
              <a:t>radyolojik</a:t>
            </a:r>
            <a:r>
              <a:rPr lang="en-US" dirty="0" smtClean="0"/>
              <a:t> </a:t>
            </a:r>
            <a:r>
              <a:rPr lang="en-US" dirty="0" err="1" smtClean="0"/>
              <a:t>incelemeler</a:t>
            </a:r>
            <a:r>
              <a:rPr lang="en-US" dirty="0" smtClean="0"/>
              <a:t> </a:t>
            </a:r>
            <a:r>
              <a:rPr lang="en-US" dirty="0" err="1" smtClean="0"/>
              <a:t>günlük</a:t>
            </a:r>
            <a:r>
              <a:rPr lang="en-US" dirty="0" smtClean="0"/>
              <a:t> </a:t>
            </a:r>
            <a:r>
              <a:rPr lang="en-US" dirty="0" err="1" smtClean="0"/>
              <a:t>klinik</a:t>
            </a:r>
            <a:r>
              <a:rPr lang="en-US" dirty="0" smtClean="0"/>
              <a:t> </a:t>
            </a:r>
            <a:r>
              <a:rPr lang="en-US" dirty="0" err="1" smtClean="0"/>
              <a:t>pratiğimize</a:t>
            </a:r>
            <a:r>
              <a:rPr lang="en-US" dirty="0" smtClean="0"/>
              <a:t> </a:t>
            </a:r>
            <a:r>
              <a:rPr lang="en-US" dirty="0" err="1" smtClean="0"/>
              <a:t>girmiştir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getirdiği</a:t>
            </a:r>
            <a:r>
              <a:rPr lang="en-US" dirty="0" smtClean="0"/>
              <a:t> </a:t>
            </a:r>
            <a:r>
              <a:rPr lang="en-US" dirty="0" err="1" smtClean="0"/>
              <a:t>avantajlar</a:t>
            </a:r>
            <a:r>
              <a:rPr lang="en-US" dirty="0" smtClean="0"/>
              <a:t> </a:t>
            </a:r>
            <a:r>
              <a:rPr lang="en-US" dirty="0" err="1" smtClean="0"/>
              <a:t>risklerini</a:t>
            </a:r>
            <a:r>
              <a:rPr lang="en-US" dirty="0" smtClean="0"/>
              <a:t> </a:t>
            </a:r>
            <a:r>
              <a:rPr lang="en-US" dirty="0" err="1" smtClean="0"/>
              <a:t>aşmaktadır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091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Önemli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kazaları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Atom </a:t>
            </a:r>
            <a:r>
              <a:rPr lang="en-US" dirty="0" err="1" smtClean="0"/>
              <a:t>bombaları-Nagazaki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Hiroşima</a:t>
            </a:r>
            <a:r>
              <a:rPr lang="en-US" dirty="0" smtClean="0"/>
              <a:t> atom </a:t>
            </a:r>
            <a:r>
              <a:rPr lang="en-US" dirty="0" err="1" smtClean="0"/>
              <a:t>bombaları</a:t>
            </a:r>
            <a:endParaRPr lang="en-US" dirty="0"/>
          </a:p>
          <a:p>
            <a:r>
              <a:rPr lang="en-US" dirty="0" smtClean="0"/>
              <a:t>Atom </a:t>
            </a:r>
            <a:r>
              <a:rPr lang="en-US" dirty="0" err="1" smtClean="0"/>
              <a:t>bombası</a:t>
            </a:r>
            <a:r>
              <a:rPr lang="en-US" dirty="0" smtClean="0"/>
              <a:t> </a:t>
            </a:r>
            <a:r>
              <a:rPr lang="en-US" dirty="0" err="1" smtClean="0"/>
              <a:t>deneyleri</a:t>
            </a:r>
            <a:r>
              <a:rPr lang="en-US" dirty="0" smtClean="0"/>
              <a:t>-Marshall </a:t>
            </a:r>
            <a:r>
              <a:rPr lang="en-US" dirty="0" err="1" smtClean="0"/>
              <a:t>adaları</a:t>
            </a:r>
            <a:r>
              <a:rPr lang="en-US" dirty="0" smtClean="0"/>
              <a:t> (</a:t>
            </a:r>
            <a:r>
              <a:rPr lang="en-US" dirty="0" err="1" smtClean="0"/>
              <a:t>akut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hasarları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Radyasyonla</a:t>
            </a:r>
            <a:r>
              <a:rPr lang="en-US" dirty="0" smtClean="0"/>
              <a:t> </a:t>
            </a:r>
            <a:r>
              <a:rPr lang="en-US" dirty="0" err="1" smtClean="0"/>
              <a:t>çalışanlar-Uranyum</a:t>
            </a:r>
            <a:r>
              <a:rPr lang="en-US" dirty="0" smtClean="0"/>
              <a:t> </a:t>
            </a:r>
            <a:r>
              <a:rPr lang="en-US" dirty="0" err="1" smtClean="0"/>
              <a:t>madencileri</a:t>
            </a:r>
            <a:r>
              <a:rPr lang="en-US" dirty="0" smtClean="0"/>
              <a:t>, </a:t>
            </a:r>
            <a:r>
              <a:rPr lang="en-US" dirty="0" err="1" smtClean="0"/>
              <a:t>radyum</a:t>
            </a:r>
            <a:r>
              <a:rPr lang="en-US" dirty="0"/>
              <a:t> </a:t>
            </a:r>
            <a:r>
              <a:rPr lang="en-US" dirty="0" err="1" smtClean="0"/>
              <a:t>boyası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boyayıcıları</a:t>
            </a:r>
            <a:r>
              <a:rPr lang="en-US" dirty="0" smtClean="0"/>
              <a:t> (</a:t>
            </a:r>
            <a:r>
              <a:rPr lang="en-US" dirty="0" err="1" smtClean="0"/>
              <a:t>malignite</a:t>
            </a:r>
            <a:r>
              <a:rPr lang="en-US" dirty="0" smtClean="0"/>
              <a:t> </a:t>
            </a:r>
            <a:r>
              <a:rPr lang="en-US" dirty="0" err="1" smtClean="0"/>
              <a:t>gelişimi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edilen</a:t>
            </a:r>
            <a:r>
              <a:rPr lang="en-US" dirty="0" smtClean="0"/>
              <a:t> </a:t>
            </a:r>
            <a:r>
              <a:rPr lang="en-US" dirty="0" err="1" smtClean="0"/>
              <a:t>hastalar</a:t>
            </a:r>
            <a:r>
              <a:rPr lang="en-US" dirty="0" smtClean="0"/>
              <a:t>- TBC </a:t>
            </a:r>
            <a:r>
              <a:rPr lang="en-US" dirty="0" err="1" smtClean="0"/>
              <a:t>hastaları</a:t>
            </a:r>
            <a:r>
              <a:rPr lang="en-US" dirty="0" smtClean="0"/>
              <a:t>, </a:t>
            </a:r>
            <a:r>
              <a:rPr lang="en-US" dirty="0" err="1" smtClean="0"/>
              <a:t>saçkıran-tinea</a:t>
            </a:r>
            <a:r>
              <a:rPr lang="en-US" dirty="0" smtClean="0"/>
              <a:t> </a:t>
            </a:r>
            <a:r>
              <a:rPr lang="en-US" dirty="0" err="1" smtClean="0"/>
              <a:t>capitis</a:t>
            </a:r>
            <a:r>
              <a:rPr lang="en-US" dirty="0" smtClean="0"/>
              <a:t> </a:t>
            </a:r>
            <a:r>
              <a:rPr lang="en-US" dirty="0" err="1" smtClean="0"/>
              <a:t>hastaları</a:t>
            </a:r>
            <a:r>
              <a:rPr lang="en-US" dirty="0" smtClean="0"/>
              <a:t>, </a:t>
            </a:r>
            <a:r>
              <a:rPr lang="en-US" dirty="0" err="1" smtClean="0"/>
              <a:t>ankilozan</a:t>
            </a:r>
            <a:r>
              <a:rPr lang="en-US" dirty="0" smtClean="0"/>
              <a:t> </a:t>
            </a:r>
            <a:r>
              <a:rPr lang="en-US" dirty="0" err="1" smtClean="0"/>
              <a:t>spondilitli</a:t>
            </a:r>
            <a:r>
              <a:rPr lang="en-US" dirty="0" smtClean="0"/>
              <a:t> </a:t>
            </a:r>
            <a:r>
              <a:rPr lang="en-US" dirty="0" err="1" smtClean="0"/>
              <a:t>hastalar</a:t>
            </a:r>
            <a:r>
              <a:rPr lang="en-US" dirty="0" smtClean="0"/>
              <a:t>, </a:t>
            </a:r>
            <a:r>
              <a:rPr lang="en-US" dirty="0" err="1" smtClean="0"/>
              <a:t>küçük</a:t>
            </a:r>
            <a:r>
              <a:rPr lang="en-US" dirty="0" smtClean="0"/>
              <a:t> </a:t>
            </a:r>
            <a:r>
              <a:rPr lang="en-US" dirty="0" err="1" smtClean="0"/>
              <a:t>yaşta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onkoterapisi</a:t>
            </a:r>
            <a:r>
              <a:rPr lang="en-US" dirty="0" smtClean="0"/>
              <a:t> </a:t>
            </a:r>
            <a:r>
              <a:rPr lang="en-US" dirty="0" err="1" smtClean="0"/>
              <a:t>alanlar</a:t>
            </a:r>
            <a:r>
              <a:rPr lang="en-US" dirty="0" smtClean="0"/>
              <a:t>. (</a:t>
            </a:r>
            <a:r>
              <a:rPr lang="en-US" dirty="0" err="1" smtClean="0"/>
              <a:t>malignite</a:t>
            </a:r>
            <a:r>
              <a:rPr lang="en-US" dirty="0" smtClean="0"/>
              <a:t> </a:t>
            </a:r>
            <a:r>
              <a:rPr lang="en-US" dirty="0" err="1" smtClean="0"/>
              <a:t>gelişimi</a:t>
            </a:r>
            <a:r>
              <a:rPr lang="en-US" dirty="0" smtClean="0"/>
              <a:t>) </a:t>
            </a:r>
          </a:p>
          <a:p>
            <a:r>
              <a:rPr lang="en-US" dirty="0" err="1" smtClean="0"/>
              <a:t>Thoratrasta</a:t>
            </a:r>
            <a:r>
              <a:rPr lang="en-US" dirty="0" smtClean="0"/>
              <a:t> </a:t>
            </a:r>
            <a:r>
              <a:rPr lang="en-US" dirty="0" err="1" smtClean="0"/>
              <a:t>maruz</a:t>
            </a:r>
            <a:r>
              <a:rPr lang="en-US" dirty="0" smtClean="0"/>
              <a:t> </a:t>
            </a:r>
            <a:r>
              <a:rPr lang="en-US" dirty="0" err="1" smtClean="0"/>
              <a:t>kalanlar</a:t>
            </a:r>
            <a:r>
              <a:rPr lang="en-US" dirty="0" smtClean="0"/>
              <a:t>- </a:t>
            </a:r>
            <a:r>
              <a:rPr lang="en-US" dirty="0" err="1" smtClean="0"/>
              <a:t>Hepatik</a:t>
            </a:r>
            <a:r>
              <a:rPr lang="en-US" dirty="0" smtClean="0"/>
              <a:t> </a:t>
            </a:r>
            <a:r>
              <a:rPr lang="en-US" dirty="0" err="1" smtClean="0"/>
              <a:t>anjiosarkom</a:t>
            </a:r>
            <a:r>
              <a:rPr lang="en-US" dirty="0" smtClean="0"/>
              <a:t> </a:t>
            </a:r>
            <a:r>
              <a:rPr lang="en-US" dirty="0" err="1" smtClean="0"/>
              <a:t>gelişimi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Siklotron</a:t>
            </a:r>
            <a:r>
              <a:rPr lang="en-US" dirty="0" smtClean="0"/>
              <a:t> </a:t>
            </a:r>
            <a:r>
              <a:rPr lang="en-US" dirty="0" err="1" smtClean="0"/>
              <a:t>çalışanları-katarakt</a:t>
            </a:r>
            <a:r>
              <a:rPr lang="en-US" dirty="0" smtClean="0"/>
              <a:t> </a:t>
            </a:r>
            <a:r>
              <a:rPr lang="en-US" dirty="0" err="1" smtClean="0"/>
              <a:t>gelişimi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845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Radyasyon hasarı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Radyobiyoloji radyasyonun biyolojik dokular üzerindeki etkisini araştıran bilim dalıdır</a:t>
            </a:r>
          </a:p>
          <a:p>
            <a:r>
              <a:rPr lang="tr-TR" dirty="0" smtClean="0"/>
              <a:t>Radyasyon hasarı düşük düzeylerde-eşik değerler aşılmadığında geri döndürülebilir ve onarılabilir</a:t>
            </a:r>
          </a:p>
          <a:p>
            <a:r>
              <a:rPr lang="tr-TR" dirty="0" err="1" smtClean="0"/>
              <a:t>Deterministik</a:t>
            </a:r>
            <a:r>
              <a:rPr lang="tr-TR" dirty="0" smtClean="0"/>
              <a:t> etki: Eşik değer aşılması ile radyasyonun  direkt hasar oluşturmasıdır, günler ve haftalar içinde oluşur.</a:t>
            </a:r>
          </a:p>
          <a:p>
            <a:r>
              <a:rPr lang="tr-TR" dirty="0" err="1" smtClean="0"/>
              <a:t>Stokastik</a:t>
            </a:r>
            <a:r>
              <a:rPr lang="tr-TR" dirty="0" smtClean="0"/>
              <a:t> etki: Toplumda  var olan hasarların radyasyon etkisi ile  aylar ve yıllar içinde </a:t>
            </a:r>
            <a:r>
              <a:rPr lang="tr-TR" dirty="0" err="1" smtClean="0"/>
              <a:t>insidansının</a:t>
            </a:r>
            <a:r>
              <a:rPr lang="tr-TR" dirty="0" smtClean="0"/>
              <a:t> artması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33033"/>
            <a:ext cx="8229600" cy="1143000"/>
          </a:xfrm>
        </p:spPr>
        <p:txBody>
          <a:bodyPr/>
          <a:lstStyle/>
          <a:p>
            <a:r>
              <a:rPr lang="tr-TR" dirty="0" smtClean="0"/>
              <a:t>RADYASYON KAYNAKLARI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6021288"/>
          </a:xfrm>
        </p:spPr>
        <p:txBody>
          <a:bodyPr>
            <a:noAutofit/>
          </a:bodyPr>
          <a:lstStyle/>
          <a:p>
            <a:r>
              <a:rPr lang="tr-TR" sz="2400" dirty="0" smtClean="0"/>
              <a:t>Doğal:</a:t>
            </a:r>
          </a:p>
          <a:p>
            <a:pPr lvl="1"/>
            <a:r>
              <a:rPr lang="tr-TR" sz="2400" dirty="0" smtClean="0"/>
              <a:t>Yerkabuğundan (özelikle Radon</a:t>
            </a:r>
            <a:r>
              <a:rPr lang="tr-TR" sz="2400" dirty="0"/>
              <a:t>) Yerkabuğundan özellikle radon gazından gelen radyasyon ise derinlere </a:t>
            </a:r>
            <a:r>
              <a:rPr lang="tr-TR" sz="2400" dirty="0" err="1"/>
              <a:t>örn</a:t>
            </a:r>
            <a:r>
              <a:rPr lang="tr-TR" sz="2400" dirty="0"/>
              <a:t> mağara veya bodrum katlara gidildikçe </a:t>
            </a:r>
            <a:r>
              <a:rPr lang="tr-TR" sz="2400" dirty="0" smtClean="0"/>
              <a:t>artmaktadır</a:t>
            </a:r>
          </a:p>
          <a:p>
            <a:pPr lvl="1"/>
            <a:r>
              <a:rPr lang="tr-TR" sz="2400" dirty="0" smtClean="0"/>
              <a:t>Kozmik radyasyon: Yüksek yerlere çıkıldıkça artmaktadır –Van </a:t>
            </a:r>
            <a:r>
              <a:rPr lang="tr-TR" sz="2400" dirty="0" err="1" smtClean="0"/>
              <a:t>Allen</a:t>
            </a:r>
            <a:r>
              <a:rPr lang="tr-TR" sz="2400" dirty="0" smtClean="0"/>
              <a:t> Kuşağı </a:t>
            </a:r>
          </a:p>
          <a:p>
            <a:pPr lvl="1"/>
            <a:r>
              <a:rPr lang="tr-TR" sz="2400" dirty="0" smtClean="0"/>
              <a:t>Toplam doğal radyasyon 125 </a:t>
            </a:r>
            <a:r>
              <a:rPr lang="tr-TR" sz="2400" dirty="0" err="1" smtClean="0"/>
              <a:t>mrem</a:t>
            </a:r>
            <a:r>
              <a:rPr lang="tr-TR" sz="2400" dirty="0" smtClean="0"/>
              <a:t>/yıl düzeydedir </a:t>
            </a:r>
          </a:p>
          <a:p>
            <a:r>
              <a:rPr lang="tr-TR" sz="2400" dirty="0" smtClean="0"/>
              <a:t>İnsan yapımı</a:t>
            </a:r>
          </a:p>
          <a:p>
            <a:pPr lvl="1"/>
            <a:r>
              <a:rPr lang="tr-TR" sz="2400" dirty="0" smtClean="0"/>
              <a:t>Medikal: Radyoloji, Radyasyon onkolojisi, Nükleer tıp.</a:t>
            </a:r>
          </a:p>
          <a:p>
            <a:pPr lvl="1"/>
            <a:r>
              <a:rPr lang="tr-TR" sz="2400" dirty="0" smtClean="0"/>
              <a:t>Endüstriyel</a:t>
            </a:r>
          </a:p>
          <a:p>
            <a:pPr lvl="1"/>
            <a:r>
              <a:rPr lang="tr-TR" sz="2400" dirty="0" smtClean="0"/>
              <a:t>Nükleer silahlar</a:t>
            </a:r>
            <a:endParaRPr lang="tr-TR" sz="2400" dirty="0"/>
          </a:p>
          <a:p>
            <a:pPr lvl="1"/>
            <a:r>
              <a:rPr lang="tr-TR" sz="2400" dirty="0" smtClean="0"/>
              <a:t>Tedavi –tanısal amaçlı radyasyon dozu yıllar içinde giderek artmaktadır Kişi başına ortalama yıllık 50-75 </a:t>
            </a:r>
            <a:r>
              <a:rPr lang="tr-TR" sz="2400" dirty="0" err="1" smtClean="0"/>
              <a:t>mrem</a:t>
            </a:r>
            <a:r>
              <a:rPr lang="tr-TR" sz="2400" dirty="0" smtClean="0"/>
              <a:t> dozuna ulamıştır ve giderek artmaktadır.</a:t>
            </a:r>
          </a:p>
          <a:p>
            <a:pPr lvl="1"/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834739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TIPTA RADYASYON KULLANAN BÖLÜMLER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Tanısal</a:t>
            </a:r>
            <a:r>
              <a:rPr lang="en-US" dirty="0" smtClean="0"/>
              <a:t> </a:t>
            </a:r>
            <a:r>
              <a:rPr lang="en-US" dirty="0" err="1" smtClean="0"/>
              <a:t>radyoloji</a:t>
            </a:r>
            <a:r>
              <a:rPr lang="en-US" dirty="0" smtClean="0"/>
              <a:t>: </a:t>
            </a:r>
            <a:r>
              <a:rPr lang="en-US" dirty="0" err="1" smtClean="0"/>
              <a:t>Direkt</a:t>
            </a:r>
            <a:r>
              <a:rPr lang="en-US" dirty="0" smtClean="0"/>
              <a:t> </a:t>
            </a:r>
            <a:r>
              <a:rPr lang="en-US" dirty="0" err="1" smtClean="0"/>
              <a:t>grafiler</a:t>
            </a:r>
            <a:r>
              <a:rPr lang="en-US" dirty="0" smtClean="0"/>
              <a:t> (</a:t>
            </a:r>
            <a:r>
              <a:rPr lang="en-US" dirty="0" err="1" smtClean="0"/>
              <a:t>akciğer</a:t>
            </a:r>
            <a:r>
              <a:rPr lang="en-US" dirty="0" smtClean="0"/>
              <a:t> </a:t>
            </a:r>
            <a:r>
              <a:rPr lang="en-US" dirty="0" err="1" smtClean="0"/>
              <a:t>grafileri</a:t>
            </a:r>
            <a:r>
              <a:rPr lang="en-US" dirty="0" smtClean="0"/>
              <a:t>, </a:t>
            </a:r>
            <a:r>
              <a:rPr lang="en-US" dirty="0" err="1" smtClean="0"/>
              <a:t>batın</a:t>
            </a:r>
            <a:r>
              <a:rPr lang="en-US" dirty="0" smtClean="0"/>
              <a:t> </a:t>
            </a:r>
            <a:r>
              <a:rPr lang="en-US" dirty="0" err="1" smtClean="0"/>
              <a:t>grafileri</a:t>
            </a:r>
            <a:r>
              <a:rPr lang="en-US" dirty="0" smtClean="0"/>
              <a:t>, </a:t>
            </a:r>
            <a:r>
              <a:rPr lang="en-US" dirty="0" err="1" smtClean="0"/>
              <a:t>kemik</a:t>
            </a:r>
            <a:r>
              <a:rPr lang="en-US" dirty="0" smtClean="0"/>
              <a:t> </a:t>
            </a:r>
            <a:r>
              <a:rPr lang="en-US" dirty="0" err="1" smtClean="0"/>
              <a:t>grafileri</a:t>
            </a:r>
            <a:r>
              <a:rPr lang="en-US" dirty="0" smtClean="0"/>
              <a:t> </a:t>
            </a:r>
            <a:r>
              <a:rPr lang="en-US" dirty="0" err="1" smtClean="0"/>
              <a:t>gibi</a:t>
            </a:r>
            <a:r>
              <a:rPr lang="en-US" dirty="0" smtClean="0"/>
              <a:t>, </a:t>
            </a:r>
            <a:r>
              <a:rPr lang="en-US" dirty="0" err="1" smtClean="0"/>
              <a:t>floroskopik</a:t>
            </a:r>
            <a:r>
              <a:rPr lang="en-US" dirty="0" smtClean="0"/>
              <a:t> </a:t>
            </a:r>
            <a:r>
              <a:rPr lang="en-US" dirty="0" err="1" smtClean="0"/>
              <a:t>incelemeler</a:t>
            </a:r>
            <a:r>
              <a:rPr lang="en-US" dirty="0" smtClean="0"/>
              <a:t> ( </a:t>
            </a:r>
            <a:r>
              <a:rPr lang="en-US" dirty="0" err="1" smtClean="0"/>
              <a:t>özefagus</a:t>
            </a:r>
            <a:r>
              <a:rPr lang="en-US" dirty="0"/>
              <a:t> </a:t>
            </a:r>
            <a:r>
              <a:rPr lang="en-US" dirty="0" err="1" smtClean="0"/>
              <a:t>mide</a:t>
            </a:r>
            <a:r>
              <a:rPr lang="en-US" dirty="0" smtClean="0"/>
              <a:t> duodenum </a:t>
            </a:r>
            <a:r>
              <a:rPr lang="en-US" dirty="0" err="1" smtClean="0"/>
              <a:t>pasaj</a:t>
            </a:r>
            <a:r>
              <a:rPr lang="en-US" dirty="0" smtClean="0"/>
              <a:t> </a:t>
            </a:r>
            <a:r>
              <a:rPr lang="en-US" dirty="0" err="1" smtClean="0"/>
              <a:t>grafileri</a:t>
            </a:r>
            <a:r>
              <a:rPr lang="en-US" dirty="0" smtClean="0"/>
              <a:t>, </a:t>
            </a:r>
            <a:r>
              <a:rPr lang="en-US" dirty="0" err="1" smtClean="0"/>
              <a:t>çift-tek</a:t>
            </a:r>
            <a:r>
              <a:rPr lang="en-US" dirty="0" smtClean="0"/>
              <a:t> </a:t>
            </a:r>
            <a:r>
              <a:rPr lang="en-US" dirty="0" err="1" smtClean="0"/>
              <a:t>kontrastlı</a:t>
            </a:r>
            <a:r>
              <a:rPr lang="en-US" dirty="0" smtClean="0"/>
              <a:t> </a:t>
            </a:r>
            <a:r>
              <a:rPr lang="en-US" dirty="0" err="1" smtClean="0"/>
              <a:t>kolon</a:t>
            </a:r>
            <a:r>
              <a:rPr lang="en-US" dirty="0" smtClean="0"/>
              <a:t> </a:t>
            </a:r>
            <a:r>
              <a:rPr lang="en-US" dirty="0" err="1" smtClean="0"/>
              <a:t>grafileri</a:t>
            </a:r>
            <a:r>
              <a:rPr lang="en-US" dirty="0" smtClean="0"/>
              <a:t>), </a:t>
            </a:r>
            <a:r>
              <a:rPr lang="en-US" dirty="0" err="1" smtClean="0"/>
              <a:t>Bilgisayarlı</a:t>
            </a:r>
            <a:r>
              <a:rPr lang="en-US" dirty="0" smtClean="0"/>
              <a:t> </a:t>
            </a:r>
            <a:r>
              <a:rPr lang="en-US" dirty="0" err="1" smtClean="0"/>
              <a:t>tomografi</a:t>
            </a:r>
            <a:r>
              <a:rPr lang="en-US" dirty="0" smtClean="0"/>
              <a:t> </a:t>
            </a:r>
            <a:r>
              <a:rPr lang="en-US" dirty="0" err="1" smtClean="0"/>
              <a:t>incelemeleri</a:t>
            </a:r>
            <a:r>
              <a:rPr lang="en-US" dirty="0" smtClean="0"/>
              <a:t>, </a:t>
            </a:r>
            <a:r>
              <a:rPr lang="en-US" dirty="0" err="1" smtClean="0"/>
              <a:t>Girişimsel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digital </a:t>
            </a:r>
            <a:r>
              <a:rPr lang="en-US" dirty="0" err="1" smtClean="0"/>
              <a:t>anjiografik</a:t>
            </a:r>
            <a:r>
              <a:rPr lang="en-US" dirty="0" smtClean="0"/>
              <a:t> </a:t>
            </a:r>
            <a:r>
              <a:rPr lang="en-US" dirty="0" err="1" smtClean="0"/>
              <a:t>incelemeler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Nükleer</a:t>
            </a:r>
            <a:r>
              <a:rPr lang="en-US" dirty="0" smtClean="0"/>
              <a:t> Tıp </a:t>
            </a:r>
            <a:r>
              <a:rPr lang="en-US" dirty="0" err="1" smtClean="0"/>
              <a:t>İncelemeleri</a:t>
            </a:r>
            <a:r>
              <a:rPr lang="en-US" dirty="0" smtClean="0"/>
              <a:t>: </a:t>
            </a:r>
            <a:r>
              <a:rPr lang="en-US" dirty="0" err="1" smtClean="0"/>
              <a:t>Örn.Radyoaktif</a:t>
            </a:r>
            <a:r>
              <a:rPr lang="en-US" dirty="0" smtClean="0"/>
              <a:t> </a:t>
            </a:r>
            <a:r>
              <a:rPr lang="en-US" dirty="0" err="1" smtClean="0"/>
              <a:t>işaretli</a:t>
            </a:r>
            <a:r>
              <a:rPr lang="en-US" dirty="0" smtClean="0"/>
              <a:t> </a:t>
            </a:r>
            <a:r>
              <a:rPr lang="en-US" dirty="0" err="1" smtClean="0"/>
              <a:t>sintigrafiler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PET </a:t>
            </a:r>
            <a:r>
              <a:rPr lang="en-US" dirty="0" err="1" smtClean="0"/>
              <a:t>incelemeler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Onkolojisi</a:t>
            </a:r>
            <a:r>
              <a:rPr lang="en-US" dirty="0" smtClean="0"/>
              <a:t>. </a:t>
            </a:r>
            <a:r>
              <a:rPr lang="en-US" dirty="0" err="1" smtClean="0"/>
              <a:t>Örn.Tümör</a:t>
            </a:r>
            <a:r>
              <a:rPr lang="en-US" dirty="0" smtClean="0"/>
              <a:t> </a:t>
            </a:r>
            <a:r>
              <a:rPr lang="en-US" dirty="0" err="1" smtClean="0"/>
              <a:t>tedavisinde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verilmesi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870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873" y="34077"/>
            <a:ext cx="8229600" cy="908720"/>
          </a:xfrm>
        </p:spPr>
        <p:txBody>
          <a:bodyPr/>
          <a:lstStyle/>
          <a:p>
            <a:r>
              <a:rPr lang="en-US" dirty="0" smtClean="0"/>
              <a:t>RADYASYON HASARI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873" y="942797"/>
            <a:ext cx="8229600" cy="5861248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Hasar</a:t>
            </a:r>
            <a:r>
              <a:rPr lang="en-US" sz="2000" dirty="0" smtClean="0"/>
              <a:t> </a:t>
            </a:r>
            <a:r>
              <a:rPr lang="en-US" sz="2000" dirty="0" err="1" smtClean="0"/>
              <a:t>lineer</a:t>
            </a:r>
            <a:r>
              <a:rPr lang="en-US" sz="2000" dirty="0" smtClean="0"/>
              <a:t> </a:t>
            </a:r>
            <a:r>
              <a:rPr lang="en-US" sz="2000" dirty="0" err="1" smtClean="0"/>
              <a:t>enerji</a:t>
            </a:r>
            <a:r>
              <a:rPr lang="en-US" sz="2000" dirty="0" smtClean="0"/>
              <a:t> </a:t>
            </a:r>
            <a:r>
              <a:rPr lang="en-US" sz="2000" dirty="0" err="1" smtClean="0"/>
              <a:t>transferi</a:t>
            </a:r>
            <a:r>
              <a:rPr lang="en-US" sz="2000" dirty="0" smtClean="0"/>
              <a:t> (LET) </a:t>
            </a:r>
            <a:r>
              <a:rPr lang="en-US" sz="2000" dirty="0" err="1" smtClean="0"/>
              <a:t>sonrası</a:t>
            </a:r>
            <a:r>
              <a:rPr lang="en-US" sz="2000" dirty="0" smtClean="0"/>
              <a:t> </a:t>
            </a:r>
            <a:r>
              <a:rPr lang="en-US" sz="2000" dirty="0" err="1" smtClean="0"/>
              <a:t>moleküler</a:t>
            </a:r>
            <a:r>
              <a:rPr lang="en-US" sz="2000" dirty="0" smtClean="0"/>
              <a:t> </a:t>
            </a:r>
            <a:r>
              <a:rPr lang="en-US" sz="2000" dirty="0" err="1" smtClean="0"/>
              <a:t>iyonizasyon</a:t>
            </a:r>
            <a:r>
              <a:rPr lang="en-US" sz="2000" dirty="0" smtClean="0"/>
              <a:t> </a:t>
            </a:r>
            <a:r>
              <a:rPr lang="en-US" sz="2000" dirty="0" err="1" smtClean="0"/>
              <a:t>yolu</a:t>
            </a:r>
            <a:r>
              <a:rPr lang="en-US" sz="2000" dirty="0" smtClean="0"/>
              <a:t> </a:t>
            </a:r>
            <a:r>
              <a:rPr lang="en-US" sz="2000" dirty="0" err="1" smtClean="0"/>
              <a:t>ile</a:t>
            </a:r>
            <a:r>
              <a:rPr lang="en-US" sz="2000" dirty="0" smtClean="0"/>
              <a:t> </a:t>
            </a:r>
            <a:r>
              <a:rPr lang="en-US" sz="2000" dirty="0" err="1" smtClean="0"/>
              <a:t>oluşur</a:t>
            </a:r>
            <a:r>
              <a:rPr lang="en-US" sz="2000" dirty="0" smtClean="0"/>
              <a:t> (</a:t>
            </a:r>
            <a:r>
              <a:rPr lang="en-US" sz="2000" dirty="0" err="1" smtClean="0"/>
              <a:t>ısı</a:t>
            </a:r>
            <a:r>
              <a:rPr lang="en-US" sz="2000" dirty="0" smtClean="0"/>
              <a:t>, </a:t>
            </a:r>
            <a:r>
              <a:rPr lang="en-US" sz="2000" dirty="0" err="1" smtClean="0"/>
              <a:t>eksitasyon</a:t>
            </a:r>
            <a:r>
              <a:rPr lang="en-US" sz="2000" dirty="0" smtClean="0"/>
              <a:t> </a:t>
            </a:r>
            <a:r>
              <a:rPr lang="en-US" sz="2000" dirty="0" err="1" smtClean="0"/>
              <a:t>ve</a:t>
            </a:r>
            <a:r>
              <a:rPr lang="en-US" sz="2000" dirty="0" smtClean="0"/>
              <a:t> </a:t>
            </a:r>
            <a:r>
              <a:rPr lang="en-US" sz="2000" dirty="0" err="1" smtClean="0"/>
              <a:t>iyomizasyon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En </a:t>
            </a:r>
            <a:r>
              <a:rPr lang="en-US" sz="2000" dirty="0" err="1" smtClean="0"/>
              <a:t>temel</a:t>
            </a:r>
            <a:r>
              <a:rPr lang="en-US" sz="2000" dirty="0" smtClean="0"/>
              <a:t> </a:t>
            </a:r>
            <a:r>
              <a:rPr lang="en-US" sz="2000" dirty="0" err="1" smtClean="0"/>
              <a:t>hasar</a:t>
            </a:r>
            <a:r>
              <a:rPr lang="en-US" sz="2000" dirty="0" smtClean="0"/>
              <a:t> </a:t>
            </a:r>
            <a:r>
              <a:rPr lang="en-US" sz="2000" dirty="0" err="1" smtClean="0"/>
              <a:t>direk</a:t>
            </a:r>
            <a:r>
              <a:rPr lang="en-US" sz="2000" dirty="0" smtClean="0"/>
              <a:t> </a:t>
            </a:r>
            <a:r>
              <a:rPr lang="en-US" sz="2000" dirty="0" err="1" smtClean="0"/>
              <a:t>etki</a:t>
            </a:r>
            <a:r>
              <a:rPr lang="en-US" sz="2000" dirty="0" smtClean="0"/>
              <a:t> </a:t>
            </a:r>
            <a:r>
              <a:rPr lang="en-US" sz="2000" dirty="0" err="1" smtClean="0"/>
              <a:t>ile</a:t>
            </a:r>
            <a:r>
              <a:rPr lang="en-US" sz="2000" dirty="0" smtClean="0"/>
              <a:t> DNA </a:t>
            </a:r>
            <a:r>
              <a:rPr lang="en-US" sz="2000" dirty="0" err="1" smtClean="0"/>
              <a:t>üzerine</a:t>
            </a:r>
            <a:r>
              <a:rPr lang="en-US" sz="2000" dirty="0" smtClean="0"/>
              <a:t> </a:t>
            </a:r>
            <a:r>
              <a:rPr lang="en-US" sz="2000" dirty="0" err="1" smtClean="0"/>
              <a:t>olur</a:t>
            </a:r>
            <a:r>
              <a:rPr lang="en-US" sz="2000" dirty="0" smtClean="0"/>
              <a:t>. </a:t>
            </a:r>
            <a:r>
              <a:rPr lang="en-US" sz="2000" dirty="0" err="1" smtClean="0"/>
              <a:t>Kırıklar</a:t>
            </a:r>
            <a:r>
              <a:rPr lang="en-US" sz="2000" dirty="0" smtClean="0"/>
              <a:t> </a:t>
            </a:r>
            <a:r>
              <a:rPr lang="en-US" sz="2000" dirty="0" err="1" smtClean="0"/>
              <a:t>oluştur</a:t>
            </a:r>
            <a:r>
              <a:rPr lang="en-US" sz="2000" dirty="0" smtClean="0"/>
              <a:t>. </a:t>
            </a:r>
            <a:r>
              <a:rPr lang="en-US" sz="2000" dirty="0" err="1" smtClean="0"/>
              <a:t>Özellikle</a:t>
            </a:r>
            <a:r>
              <a:rPr lang="en-US" sz="2000" dirty="0" smtClean="0"/>
              <a:t> </a:t>
            </a:r>
            <a:r>
              <a:rPr lang="en-US" sz="2000" dirty="0" err="1" smtClean="0"/>
              <a:t>çift</a:t>
            </a:r>
            <a:r>
              <a:rPr lang="en-US" sz="2000" dirty="0" smtClean="0"/>
              <a:t> </a:t>
            </a:r>
            <a:r>
              <a:rPr lang="en-US" sz="2000" dirty="0" err="1" smtClean="0"/>
              <a:t>zincir</a:t>
            </a:r>
            <a:r>
              <a:rPr lang="en-US" sz="2000" dirty="0" smtClean="0"/>
              <a:t> </a:t>
            </a:r>
            <a:r>
              <a:rPr lang="en-US" sz="2000" dirty="0" err="1" smtClean="0"/>
              <a:t>kırıkları</a:t>
            </a:r>
            <a:r>
              <a:rPr lang="en-US" sz="2000" dirty="0" smtClean="0"/>
              <a:t> </a:t>
            </a:r>
            <a:r>
              <a:rPr lang="en-US" sz="2000" dirty="0" err="1" smtClean="0"/>
              <a:t>daha</a:t>
            </a:r>
            <a:r>
              <a:rPr lang="en-US" sz="2000" dirty="0" smtClean="0"/>
              <a:t> </a:t>
            </a:r>
            <a:r>
              <a:rPr lang="en-US" sz="2000" dirty="0" err="1" smtClean="0"/>
              <a:t>zarar</a:t>
            </a:r>
            <a:r>
              <a:rPr lang="en-US" sz="2000" dirty="0" smtClean="0"/>
              <a:t> </a:t>
            </a:r>
            <a:r>
              <a:rPr lang="en-US" sz="2000" dirty="0" err="1" smtClean="0"/>
              <a:t>vericidir</a:t>
            </a:r>
            <a:r>
              <a:rPr lang="en-US" sz="2000" dirty="0" smtClean="0"/>
              <a:t>. </a:t>
            </a:r>
            <a:r>
              <a:rPr lang="en-US" sz="2000" dirty="0" err="1" smtClean="0"/>
              <a:t>Direkt</a:t>
            </a:r>
            <a:r>
              <a:rPr lang="en-US" sz="2000" dirty="0" smtClean="0"/>
              <a:t> </a:t>
            </a:r>
            <a:r>
              <a:rPr lang="en-US" sz="2000" dirty="0" err="1" smtClean="0"/>
              <a:t>hücre</a:t>
            </a:r>
            <a:r>
              <a:rPr lang="en-US" sz="2000" dirty="0" smtClean="0"/>
              <a:t> </a:t>
            </a:r>
            <a:r>
              <a:rPr lang="en-US" sz="2000" dirty="0" err="1" smtClean="0"/>
              <a:t>ölümü</a:t>
            </a:r>
            <a:r>
              <a:rPr lang="en-US" sz="2000" dirty="0" smtClean="0"/>
              <a:t> </a:t>
            </a:r>
            <a:r>
              <a:rPr lang="en-US" sz="2000" dirty="0" err="1" smtClean="0"/>
              <a:t>ve</a:t>
            </a:r>
            <a:r>
              <a:rPr lang="en-US" sz="2000" dirty="0" smtClean="0"/>
              <a:t> </a:t>
            </a:r>
            <a:r>
              <a:rPr lang="en-US" sz="2000" dirty="0" err="1" smtClean="0"/>
              <a:t>apoptozis</a:t>
            </a:r>
            <a:r>
              <a:rPr lang="en-US" sz="2000" dirty="0" smtClean="0"/>
              <a:t> (</a:t>
            </a:r>
            <a:r>
              <a:rPr lang="en-US" sz="2000" dirty="0" err="1" smtClean="0"/>
              <a:t>programlı</a:t>
            </a:r>
            <a:r>
              <a:rPr lang="en-US" sz="2000" dirty="0" smtClean="0"/>
              <a:t> </a:t>
            </a:r>
            <a:r>
              <a:rPr lang="en-US" sz="2000" dirty="0" err="1" smtClean="0"/>
              <a:t>hücre</a:t>
            </a:r>
            <a:r>
              <a:rPr lang="en-US" sz="2000" dirty="0" smtClean="0"/>
              <a:t> </a:t>
            </a:r>
            <a:r>
              <a:rPr lang="en-US" sz="2000" dirty="0" err="1" smtClean="0"/>
              <a:t>ölümü</a:t>
            </a:r>
            <a:r>
              <a:rPr lang="en-US" sz="2000" dirty="0" smtClean="0"/>
              <a:t>)  </a:t>
            </a:r>
            <a:r>
              <a:rPr lang="en-US" sz="2000" dirty="0" err="1" smtClean="0"/>
              <a:t>ile</a:t>
            </a:r>
            <a:r>
              <a:rPr lang="en-US" sz="2000" dirty="0" smtClean="0"/>
              <a:t> </a:t>
            </a:r>
            <a:r>
              <a:rPr lang="en-US" sz="2000" dirty="0" err="1" smtClean="0"/>
              <a:t>sonlanmaktadır</a:t>
            </a:r>
            <a:r>
              <a:rPr lang="en-US" sz="2000" dirty="0" smtClean="0"/>
              <a:t>. </a:t>
            </a:r>
            <a:r>
              <a:rPr lang="en-US" sz="2000" dirty="0" err="1" smtClean="0"/>
              <a:t>Ayırca</a:t>
            </a:r>
            <a:r>
              <a:rPr lang="en-US" sz="2000" dirty="0" smtClean="0"/>
              <a:t> </a:t>
            </a:r>
            <a:r>
              <a:rPr lang="en-US" sz="2000" dirty="0" err="1" smtClean="0"/>
              <a:t>kırıklar</a:t>
            </a:r>
            <a:r>
              <a:rPr lang="en-US" sz="2000" dirty="0" smtClean="0"/>
              <a:t> </a:t>
            </a:r>
            <a:r>
              <a:rPr lang="en-US" sz="2000" dirty="0" err="1" smtClean="0"/>
              <a:t>genetik</a:t>
            </a:r>
            <a:r>
              <a:rPr lang="en-US" sz="2000" dirty="0" smtClean="0"/>
              <a:t> </a:t>
            </a:r>
            <a:r>
              <a:rPr lang="en-US" sz="2000" dirty="0" err="1" smtClean="0"/>
              <a:t>hasarlanmaya</a:t>
            </a:r>
            <a:r>
              <a:rPr lang="en-US" sz="2000" dirty="0" smtClean="0"/>
              <a:t> </a:t>
            </a:r>
            <a:r>
              <a:rPr lang="en-US" sz="2000" dirty="0" err="1" smtClean="0"/>
              <a:t>ve</a:t>
            </a:r>
            <a:r>
              <a:rPr lang="en-US" sz="2000" dirty="0" smtClean="0"/>
              <a:t> </a:t>
            </a:r>
            <a:r>
              <a:rPr lang="en-US" sz="2000" dirty="0" err="1" smtClean="0"/>
              <a:t>bir</a:t>
            </a:r>
            <a:r>
              <a:rPr lang="en-US" sz="2000" dirty="0" smtClean="0"/>
              <a:t> </a:t>
            </a:r>
            <a:r>
              <a:rPr lang="en-US" sz="2000" dirty="0" err="1" smtClean="0"/>
              <a:t>sonraki</a:t>
            </a:r>
            <a:r>
              <a:rPr lang="en-US" sz="2000" dirty="0" smtClean="0"/>
              <a:t> </a:t>
            </a:r>
            <a:r>
              <a:rPr lang="en-US" sz="2000" dirty="0" err="1" smtClean="0"/>
              <a:t>generasyonun</a:t>
            </a:r>
            <a:r>
              <a:rPr lang="en-US" sz="2000" dirty="0" smtClean="0"/>
              <a:t> da </a:t>
            </a:r>
            <a:r>
              <a:rPr lang="en-US" sz="2000" dirty="0" err="1" smtClean="0"/>
              <a:t>genetik</a:t>
            </a:r>
            <a:r>
              <a:rPr lang="en-US" sz="2000" dirty="0" smtClean="0"/>
              <a:t> </a:t>
            </a:r>
            <a:r>
              <a:rPr lang="en-US" sz="2000" dirty="0" err="1" smtClean="0"/>
              <a:t>olarak</a:t>
            </a:r>
            <a:r>
              <a:rPr lang="en-US" sz="2000" dirty="0" smtClean="0"/>
              <a:t> </a:t>
            </a:r>
            <a:r>
              <a:rPr lang="en-US" sz="2000" dirty="0" err="1" smtClean="0"/>
              <a:t>bozulmasına</a:t>
            </a:r>
            <a:r>
              <a:rPr lang="en-US" sz="2000" dirty="0" smtClean="0"/>
              <a:t> </a:t>
            </a:r>
            <a:r>
              <a:rPr lang="en-US" sz="2000" dirty="0" err="1" smtClean="0"/>
              <a:t>neden</a:t>
            </a:r>
            <a:r>
              <a:rPr lang="en-US" sz="2000" dirty="0" smtClean="0"/>
              <a:t> </a:t>
            </a:r>
            <a:r>
              <a:rPr lang="en-US" sz="2000" dirty="0" err="1" smtClean="0"/>
              <a:t>olabilir</a:t>
            </a:r>
            <a:endParaRPr lang="en-US" sz="2000" dirty="0" smtClean="0"/>
          </a:p>
          <a:p>
            <a:r>
              <a:rPr lang="en-US" sz="2000" dirty="0" err="1" smtClean="0"/>
              <a:t>İndirekt</a:t>
            </a:r>
            <a:r>
              <a:rPr lang="en-US" sz="2000" dirty="0" smtClean="0"/>
              <a:t> </a:t>
            </a:r>
            <a:r>
              <a:rPr lang="en-US" sz="2000" dirty="0" err="1" smtClean="0"/>
              <a:t>etki</a:t>
            </a:r>
            <a:r>
              <a:rPr lang="tr-TR" sz="2000" dirty="0" smtClean="0"/>
              <a:t> </a:t>
            </a:r>
            <a:r>
              <a:rPr lang="en-US" sz="2000" dirty="0" err="1" smtClean="0"/>
              <a:t>vücut</a:t>
            </a:r>
            <a:r>
              <a:rPr lang="en-US" sz="2000" dirty="0" smtClean="0"/>
              <a:t> </a:t>
            </a:r>
            <a:r>
              <a:rPr lang="en-US" sz="2000" dirty="0" err="1" smtClean="0"/>
              <a:t>içindeki</a:t>
            </a:r>
            <a:r>
              <a:rPr lang="tr-TR" sz="2000" dirty="0" smtClean="0"/>
              <a:t> moleküller ile olan etkileşim sonrasında gelişir. </a:t>
            </a:r>
            <a:r>
              <a:rPr lang="en-US" sz="2000" dirty="0" err="1" smtClean="0"/>
              <a:t>Özellikle</a:t>
            </a:r>
            <a:r>
              <a:rPr lang="en-US" sz="2000" dirty="0" smtClean="0"/>
              <a:t> </a:t>
            </a:r>
            <a:r>
              <a:rPr lang="en-US" sz="2000" dirty="0" err="1" smtClean="0"/>
              <a:t>suyun</a:t>
            </a:r>
            <a:r>
              <a:rPr lang="en-US" sz="2000" dirty="0" smtClean="0"/>
              <a:t> </a:t>
            </a:r>
            <a:r>
              <a:rPr lang="en-US" sz="2000" dirty="0" err="1" smtClean="0"/>
              <a:t>iyonizasyonu</a:t>
            </a:r>
            <a:r>
              <a:rPr lang="en-US" sz="2000" dirty="0" smtClean="0"/>
              <a:t> </a:t>
            </a:r>
            <a:r>
              <a:rPr lang="en-US" sz="2000" dirty="0" err="1" smtClean="0"/>
              <a:t>ile</a:t>
            </a:r>
            <a:r>
              <a:rPr lang="en-US" sz="2000" dirty="0" smtClean="0"/>
              <a:t> </a:t>
            </a:r>
            <a:r>
              <a:rPr lang="en-US" sz="2000" dirty="0" err="1" smtClean="0"/>
              <a:t>oluşan</a:t>
            </a:r>
            <a:r>
              <a:rPr lang="en-US" sz="2000" dirty="0" smtClean="0"/>
              <a:t> H+ </a:t>
            </a:r>
            <a:r>
              <a:rPr lang="en-US" sz="2000" dirty="0" err="1" smtClean="0"/>
              <a:t>ve</a:t>
            </a:r>
            <a:r>
              <a:rPr lang="en-US" sz="2000" dirty="0" smtClean="0"/>
              <a:t> H202 (</a:t>
            </a:r>
            <a:r>
              <a:rPr lang="en-US" sz="2000" dirty="0" err="1" smtClean="0"/>
              <a:t>hidrojen</a:t>
            </a:r>
            <a:r>
              <a:rPr lang="en-US" sz="2000" dirty="0" smtClean="0"/>
              <a:t> </a:t>
            </a:r>
            <a:r>
              <a:rPr lang="en-US" sz="2000" dirty="0" err="1" smtClean="0"/>
              <a:t>peroksit</a:t>
            </a:r>
            <a:r>
              <a:rPr lang="en-US" sz="2000" dirty="0" smtClean="0"/>
              <a:t>) </a:t>
            </a:r>
            <a:r>
              <a:rPr lang="en-US" sz="2000" dirty="0" err="1" smtClean="0"/>
              <a:t>serbest</a:t>
            </a:r>
            <a:r>
              <a:rPr lang="en-US" sz="2000" dirty="0" smtClean="0"/>
              <a:t> </a:t>
            </a:r>
            <a:r>
              <a:rPr lang="en-US" sz="2000" dirty="0" err="1" smtClean="0"/>
              <a:t>radikal</a:t>
            </a:r>
            <a:r>
              <a:rPr lang="en-US" sz="2000" dirty="0" smtClean="0"/>
              <a:t> </a:t>
            </a:r>
            <a:r>
              <a:rPr lang="en-US" sz="2000" dirty="0" err="1" smtClean="0"/>
              <a:t>oluşumları</a:t>
            </a:r>
            <a:r>
              <a:rPr lang="en-US" sz="2000" dirty="0" smtClean="0"/>
              <a:t> </a:t>
            </a:r>
            <a:r>
              <a:rPr lang="en-US" sz="2000" dirty="0" err="1" smtClean="0"/>
              <a:t>hasar</a:t>
            </a:r>
            <a:r>
              <a:rPr lang="en-US" sz="2000" dirty="0" smtClean="0"/>
              <a:t> </a:t>
            </a:r>
            <a:r>
              <a:rPr lang="en-US" sz="2000" dirty="0" err="1" smtClean="0"/>
              <a:t>vermektedir</a:t>
            </a:r>
            <a:r>
              <a:rPr lang="en-US" sz="2000" dirty="0" smtClean="0"/>
              <a:t>. </a:t>
            </a:r>
            <a:r>
              <a:rPr lang="en-US" sz="2000" dirty="0" err="1" smtClean="0"/>
              <a:t>Makromolekül</a:t>
            </a:r>
            <a:r>
              <a:rPr lang="en-US" sz="2000" dirty="0" smtClean="0"/>
              <a:t> </a:t>
            </a:r>
            <a:r>
              <a:rPr lang="en-US" sz="2000" dirty="0" err="1" smtClean="0"/>
              <a:t>disfonksiyonu</a:t>
            </a:r>
            <a:r>
              <a:rPr lang="en-US" sz="2000" dirty="0" smtClean="0"/>
              <a:t>, protein-</a:t>
            </a:r>
            <a:r>
              <a:rPr lang="en-US" sz="2000" dirty="0" err="1" smtClean="0"/>
              <a:t>enzim</a:t>
            </a:r>
            <a:r>
              <a:rPr lang="en-US" sz="2000" dirty="0" smtClean="0"/>
              <a:t> </a:t>
            </a:r>
            <a:r>
              <a:rPr lang="en-US" sz="2000" dirty="0" err="1" smtClean="0"/>
              <a:t>denaturasyonu</a:t>
            </a:r>
            <a:r>
              <a:rPr lang="en-US" sz="2000" dirty="0" smtClean="0"/>
              <a:t>, NA/K </a:t>
            </a:r>
            <a:r>
              <a:rPr lang="en-US" sz="2000" dirty="0" err="1" smtClean="0"/>
              <a:t>dengesinin</a:t>
            </a:r>
            <a:r>
              <a:rPr lang="en-US" sz="2000" dirty="0" smtClean="0"/>
              <a:t> </a:t>
            </a:r>
            <a:r>
              <a:rPr lang="en-US" sz="2000" dirty="0" err="1" smtClean="0"/>
              <a:t>bozulması</a:t>
            </a:r>
            <a:r>
              <a:rPr lang="en-US" sz="2000" dirty="0" smtClean="0"/>
              <a:t>, </a:t>
            </a:r>
            <a:r>
              <a:rPr lang="en-US" sz="2000" dirty="0" err="1" smtClean="0"/>
              <a:t>hücresel</a:t>
            </a:r>
            <a:r>
              <a:rPr lang="en-US" sz="2000" dirty="0" smtClean="0"/>
              <a:t> </a:t>
            </a:r>
            <a:r>
              <a:rPr lang="en-US" sz="2000" dirty="0" err="1" smtClean="0"/>
              <a:t>ödem</a:t>
            </a:r>
            <a:r>
              <a:rPr lang="en-US" sz="2000" dirty="0" smtClean="0"/>
              <a:t>, </a:t>
            </a:r>
            <a:r>
              <a:rPr lang="en-US" sz="2000" dirty="0" err="1" smtClean="0"/>
              <a:t>hücre</a:t>
            </a:r>
            <a:r>
              <a:rPr lang="en-US" sz="2000" dirty="0" smtClean="0"/>
              <a:t> </a:t>
            </a:r>
            <a:r>
              <a:rPr lang="en-US" sz="2000" dirty="0" err="1" smtClean="0"/>
              <a:t>membran</a:t>
            </a:r>
            <a:r>
              <a:rPr lang="en-US" sz="2000" dirty="0" smtClean="0"/>
              <a:t> </a:t>
            </a:r>
            <a:r>
              <a:rPr lang="en-US" sz="2000" dirty="0" err="1" smtClean="0"/>
              <a:t>bütünlüğünün</a:t>
            </a:r>
            <a:r>
              <a:rPr lang="en-US" sz="2000" dirty="0" smtClean="0"/>
              <a:t> </a:t>
            </a:r>
            <a:r>
              <a:rPr lang="en-US" sz="2000" dirty="0" err="1" smtClean="0"/>
              <a:t>bozulması</a:t>
            </a:r>
            <a:r>
              <a:rPr lang="en-US" sz="2000" dirty="0" smtClean="0"/>
              <a:t> </a:t>
            </a:r>
            <a:r>
              <a:rPr lang="en-US" sz="2000" dirty="0" err="1" smtClean="0"/>
              <a:t>gibi</a:t>
            </a:r>
            <a:r>
              <a:rPr lang="en-US" sz="2000" dirty="0" smtClean="0"/>
              <a:t> </a:t>
            </a:r>
            <a:r>
              <a:rPr lang="en-US" sz="2000" dirty="0" err="1" smtClean="0"/>
              <a:t>sonuçlar</a:t>
            </a:r>
            <a:r>
              <a:rPr lang="en-US" sz="2000" dirty="0" smtClean="0"/>
              <a:t> </a:t>
            </a:r>
            <a:r>
              <a:rPr lang="en-US" sz="2000" dirty="0" err="1" smtClean="0"/>
              <a:t>doğurabilir</a:t>
            </a:r>
            <a:r>
              <a:rPr lang="en-US" sz="2000" dirty="0" smtClean="0"/>
              <a:t>. </a:t>
            </a:r>
          </a:p>
          <a:p>
            <a:r>
              <a:rPr lang="en-US" sz="2000" dirty="0" err="1" smtClean="0"/>
              <a:t>İleri</a:t>
            </a:r>
            <a:r>
              <a:rPr lang="en-US" sz="2000" dirty="0" smtClean="0"/>
              <a:t> </a:t>
            </a:r>
            <a:r>
              <a:rPr lang="en-US" sz="2000" dirty="0" err="1" smtClean="0"/>
              <a:t>dönemde</a:t>
            </a:r>
            <a:r>
              <a:rPr lang="en-US" sz="2000" dirty="0" smtClean="0"/>
              <a:t> </a:t>
            </a:r>
            <a:r>
              <a:rPr lang="en-US" sz="2000" dirty="0" err="1" smtClean="0"/>
              <a:t>hasarlı</a:t>
            </a:r>
            <a:r>
              <a:rPr lang="en-US" sz="2000" dirty="0" smtClean="0"/>
              <a:t> DNA, </a:t>
            </a:r>
            <a:r>
              <a:rPr lang="en-US" sz="2000" dirty="0" err="1" smtClean="0"/>
              <a:t>malignite</a:t>
            </a:r>
            <a:r>
              <a:rPr lang="en-US" sz="2000" dirty="0" smtClean="0"/>
              <a:t> </a:t>
            </a:r>
            <a:r>
              <a:rPr lang="en-US" sz="2000" dirty="0" err="1" smtClean="0"/>
              <a:t>gelişimlerini</a:t>
            </a:r>
            <a:r>
              <a:rPr lang="en-US" sz="2000" dirty="0" smtClean="0"/>
              <a:t> </a:t>
            </a:r>
            <a:r>
              <a:rPr lang="en-US" sz="2000" dirty="0" err="1" smtClean="0"/>
              <a:t>tetikleyebilmektedir</a:t>
            </a:r>
            <a:r>
              <a:rPr lang="en-US" sz="2000" dirty="0" smtClean="0"/>
              <a:t> </a:t>
            </a:r>
            <a:r>
              <a:rPr lang="en-US" sz="2000" dirty="0" err="1" smtClean="0"/>
              <a:t>ayrıca</a:t>
            </a:r>
            <a:r>
              <a:rPr lang="en-US" sz="2000" dirty="0" smtClean="0"/>
              <a:t> </a:t>
            </a:r>
            <a:r>
              <a:rPr lang="en-US" sz="2000" dirty="0" err="1" smtClean="0"/>
              <a:t>genetik</a:t>
            </a:r>
            <a:r>
              <a:rPr lang="en-US" sz="2000" dirty="0" smtClean="0"/>
              <a:t> </a:t>
            </a:r>
            <a:r>
              <a:rPr lang="en-US" sz="2000" dirty="0" err="1" smtClean="0"/>
              <a:t>materyal</a:t>
            </a:r>
            <a:r>
              <a:rPr lang="en-US" sz="2000" dirty="0" smtClean="0"/>
              <a:t> </a:t>
            </a:r>
            <a:r>
              <a:rPr lang="en-US" sz="2000" dirty="0" err="1" smtClean="0"/>
              <a:t>bozulduğundan</a:t>
            </a:r>
            <a:r>
              <a:rPr lang="en-US" sz="2000" dirty="0" smtClean="0"/>
              <a:t> </a:t>
            </a:r>
            <a:r>
              <a:rPr lang="en-US" sz="2000" dirty="0" err="1" smtClean="0"/>
              <a:t>gelecekteki</a:t>
            </a:r>
            <a:r>
              <a:rPr lang="en-US" sz="2000" dirty="0" smtClean="0"/>
              <a:t> </a:t>
            </a:r>
            <a:r>
              <a:rPr lang="en-US" sz="2000" dirty="0" err="1" smtClean="0"/>
              <a:t>kuşaklar</a:t>
            </a:r>
            <a:r>
              <a:rPr lang="en-US" sz="2000" dirty="0" smtClean="0"/>
              <a:t> </a:t>
            </a:r>
            <a:r>
              <a:rPr lang="en-US" sz="2000" dirty="0" err="1" smtClean="0"/>
              <a:t>etkilenecek</a:t>
            </a:r>
            <a:r>
              <a:rPr lang="en-US" sz="2000" dirty="0" smtClean="0"/>
              <a:t> </a:t>
            </a:r>
            <a:r>
              <a:rPr lang="en-US" sz="2000" dirty="0" err="1" smtClean="0"/>
              <a:t>genetik</a:t>
            </a:r>
            <a:r>
              <a:rPr lang="en-US" sz="2000" dirty="0" smtClean="0"/>
              <a:t> </a:t>
            </a:r>
            <a:r>
              <a:rPr lang="en-US" sz="2000" dirty="0" err="1" smtClean="0"/>
              <a:t>etki</a:t>
            </a:r>
            <a:r>
              <a:rPr lang="en-US" sz="2000" dirty="0" smtClean="0"/>
              <a:t> </a:t>
            </a:r>
            <a:r>
              <a:rPr lang="en-US" sz="2000" dirty="0" err="1" smtClean="0"/>
              <a:t>ortaya</a:t>
            </a:r>
            <a:r>
              <a:rPr lang="en-US" sz="2000" dirty="0" smtClean="0"/>
              <a:t> </a:t>
            </a:r>
            <a:r>
              <a:rPr lang="en-US" sz="2000" dirty="0" err="1" smtClean="0"/>
              <a:t>çıkacaktır</a:t>
            </a:r>
            <a:endParaRPr lang="en-US" sz="2000" dirty="0"/>
          </a:p>
          <a:p>
            <a:r>
              <a:rPr lang="en-US" sz="2000" dirty="0" smtClean="0"/>
              <a:t>Bu </a:t>
            </a:r>
            <a:r>
              <a:rPr lang="en-US" sz="2000" dirty="0" err="1" smtClean="0"/>
              <a:t>hasarları</a:t>
            </a:r>
            <a:r>
              <a:rPr lang="en-US" sz="2000" dirty="0" smtClean="0"/>
              <a:t> </a:t>
            </a:r>
            <a:r>
              <a:rPr lang="en-US" sz="2000" dirty="0" err="1" smtClean="0"/>
              <a:t>onarım</a:t>
            </a:r>
            <a:r>
              <a:rPr lang="en-US" sz="2000" dirty="0" smtClean="0"/>
              <a:t> </a:t>
            </a:r>
            <a:r>
              <a:rPr lang="en-US" sz="2000" dirty="0" err="1" smtClean="0"/>
              <a:t>mekanizmaları</a:t>
            </a:r>
            <a:r>
              <a:rPr lang="en-US" sz="2000" dirty="0" smtClean="0"/>
              <a:t> </a:t>
            </a:r>
            <a:r>
              <a:rPr lang="en-US" sz="2000" dirty="0" err="1" smtClean="0"/>
              <a:t>vardır</a:t>
            </a:r>
            <a:r>
              <a:rPr lang="en-US" sz="2000" dirty="0" smtClean="0"/>
              <a:t> </a:t>
            </a:r>
            <a:r>
              <a:rPr lang="en-US" sz="2000" dirty="0" err="1" smtClean="0"/>
              <a:t>ancak</a:t>
            </a:r>
            <a:r>
              <a:rPr lang="en-US" sz="2000" dirty="0" smtClean="0"/>
              <a:t> </a:t>
            </a:r>
            <a:r>
              <a:rPr lang="en-US" sz="2000" dirty="0" err="1" smtClean="0"/>
              <a:t>onarım</a:t>
            </a:r>
            <a:r>
              <a:rPr lang="en-US" sz="2000" dirty="0" smtClean="0"/>
              <a:t> </a:t>
            </a:r>
            <a:r>
              <a:rPr lang="en-US" sz="2000" dirty="0" err="1" smtClean="0"/>
              <a:t>kapasitesi</a:t>
            </a:r>
            <a:r>
              <a:rPr lang="en-US" sz="2000" dirty="0" smtClean="0"/>
              <a:t> </a:t>
            </a:r>
            <a:r>
              <a:rPr lang="en-US" sz="2000" dirty="0" err="1" smtClean="0"/>
              <a:t>aşılır</a:t>
            </a:r>
            <a:r>
              <a:rPr lang="en-US" sz="2000" dirty="0" smtClean="0"/>
              <a:t> </a:t>
            </a:r>
            <a:r>
              <a:rPr lang="en-US" sz="2000" dirty="0" err="1" smtClean="0"/>
              <a:t>ise</a:t>
            </a:r>
            <a:r>
              <a:rPr lang="en-US" sz="2000" dirty="0" smtClean="0"/>
              <a:t> </a:t>
            </a:r>
            <a:r>
              <a:rPr lang="en-US" sz="2000" dirty="0" err="1" smtClean="0"/>
              <a:t>ise</a:t>
            </a:r>
            <a:r>
              <a:rPr lang="en-US" sz="2000" dirty="0" smtClean="0"/>
              <a:t> </a:t>
            </a:r>
            <a:r>
              <a:rPr lang="en-US" sz="2000" dirty="0" err="1" smtClean="0"/>
              <a:t>ciddi</a:t>
            </a:r>
            <a:r>
              <a:rPr lang="en-US" sz="2000" dirty="0" smtClean="0"/>
              <a:t> </a:t>
            </a:r>
            <a:r>
              <a:rPr lang="en-US" sz="2000" dirty="0" err="1" smtClean="0"/>
              <a:t>problemler</a:t>
            </a:r>
            <a:r>
              <a:rPr lang="en-US" sz="2000" dirty="0" smtClean="0"/>
              <a:t> </a:t>
            </a:r>
            <a:r>
              <a:rPr lang="en-US" sz="2000" dirty="0" err="1" smtClean="0"/>
              <a:t>oluşmaktadır</a:t>
            </a:r>
            <a:r>
              <a:rPr lang="en-US" sz="2000" dirty="0" smtClean="0"/>
              <a:t>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0677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785995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6971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kran Resmi 2014-10-07 09.14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60648"/>
            <a:ext cx="7140129" cy="560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352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Genetik</a:t>
            </a:r>
            <a:r>
              <a:rPr lang="en-US" dirty="0" smtClean="0"/>
              <a:t> </a:t>
            </a:r>
            <a:r>
              <a:rPr lang="en-US" dirty="0" err="1" smtClean="0"/>
              <a:t>Etki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İyonize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kromozom</a:t>
            </a:r>
            <a:r>
              <a:rPr lang="en-US" dirty="0" smtClean="0"/>
              <a:t> </a:t>
            </a:r>
            <a:r>
              <a:rPr lang="en-US" dirty="0" err="1" smtClean="0"/>
              <a:t>kırıkları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kromatid</a:t>
            </a:r>
            <a:r>
              <a:rPr lang="en-US" dirty="0" smtClean="0"/>
              <a:t> </a:t>
            </a:r>
            <a:r>
              <a:rPr lang="en-US" dirty="0" err="1" smtClean="0"/>
              <a:t>kırıklarına</a:t>
            </a:r>
            <a:r>
              <a:rPr lang="en-US" dirty="0" smtClean="0"/>
              <a:t> </a:t>
            </a:r>
            <a:r>
              <a:rPr lang="en-US" dirty="0" err="1" smtClean="0"/>
              <a:t>yol</a:t>
            </a:r>
            <a:r>
              <a:rPr lang="en-US" dirty="0" smtClean="0"/>
              <a:t> </a:t>
            </a:r>
            <a:r>
              <a:rPr lang="en-US" dirty="0" err="1" smtClean="0"/>
              <a:t>açar</a:t>
            </a:r>
            <a:endParaRPr lang="en-US" dirty="0" smtClean="0"/>
          </a:p>
          <a:p>
            <a:r>
              <a:rPr lang="en-US" dirty="0" err="1" smtClean="0"/>
              <a:t>Kromozom</a:t>
            </a:r>
            <a:r>
              <a:rPr lang="en-US" dirty="0" smtClean="0"/>
              <a:t> </a:t>
            </a:r>
            <a:r>
              <a:rPr lang="en-US" dirty="0" err="1" smtClean="0"/>
              <a:t>kırıkları</a:t>
            </a:r>
            <a:r>
              <a:rPr lang="en-US" dirty="0" smtClean="0"/>
              <a:t> G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erken</a:t>
            </a:r>
            <a:r>
              <a:rPr lang="en-US" dirty="0" smtClean="0"/>
              <a:t> S </a:t>
            </a:r>
            <a:r>
              <a:rPr lang="en-US" dirty="0" err="1" smtClean="0"/>
              <a:t>fazında</a:t>
            </a:r>
            <a:endParaRPr lang="en-US" dirty="0" smtClean="0"/>
          </a:p>
          <a:p>
            <a:r>
              <a:rPr lang="en-US" dirty="0" err="1" smtClean="0"/>
              <a:t>Kromatid</a:t>
            </a:r>
            <a:r>
              <a:rPr lang="en-US" dirty="0" smtClean="0"/>
              <a:t> </a:t>
            </a:r>
            <a:r>
              <a:rPr lang="en-US" dirty="0" err="1" smtClean="0"/>
              <a:t>kırıkları</a:t>
            </a:r>
            <a:r>
              <a:rPr lang="en-US" dirty="0" smtClean="0"/>
              <a:t>: </a:t>
            </a:r>
            <a:r>
              <a:rPr lang="en-US" dirty="0" err="1" smtClean="0"/>
              <a:t>interfazın</a:t>
            </a:r>
            <a:r>
              <a:rPr lang="en-US" dirty="0" smtClean="0"/>
              <a:t> son </a:t>
            </a:r>
            <a:r>
              <a:rPr lang="en-US" dirty="0" err="1" smtClean="0"/>
              <a:t>evresinde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nedeni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ortaya</a:t>
            </a:r>
            <a:r>
              <a:rPr lang="en-US" dirty="0" smtClean="0"/>
              <a:t> </a:t>
            </a:r>
            <a:r>
              <a:rPr lang="en-US" dirty="0" err="1" smtClean="0"/>
              <a:t>çıkar</a:t>
            </a:r>
            <a:r>
              <a:rPr lang="en-US" dirty="0" smtClean="0"/>
              <a:t>.(</a:t>
            </a:r>
            <a:r>
              <a:rPr lang="en-US" dirty="0" err="1" smtClean="0"/>
              <a:t>Geç</a:t>
            </a:r>
            <a:r>
              <a:rPr lang="en-US" dirty="0" smtClean="0"/>
              <a:t> S </a:t>
            </a:r>
            <a:r>
              <a:rPr lang="en-US" dirty="0" err="1" smtClean="0"/>
              <a:t>ve</a:t>
            </a:r>
            <a:r>
              <a:rPr lang="en-US" dirty="0" smtClean="0"/>
              <a:t> G2 </a:t>
            </a:r>
            <a:r>
              <a:rPr lang="en-US" dirty="0" err="1" smtClean="0"/>
              <a:t>fazı</a:t>
            </a:r>
            <a:r>
              <a:rPr lang="en-US" dirty="0" smtClean="0"/>
              <a:t>) </a:t>
            </a:r>
            <a:r>
              <a:rPr lang="en-US" dirty="0" err="1" smtClean="0"/>
              <a:t>Özellikle</a:t>
            </a:r>
            <a:r>
              <a:rPr lang="en-US" dirty="0" smtClean="0"/>
              <a:t> </a:t>
            </a:r>
            <a:r>
              <a:rPr lang="en-US" dirty="0" err="1" smtClean="0"/>
              <a:t>mitozda</a:t>
            </a:r>
            <a:r>
              <a:rPr lang="en-US" dirty="0" smtClean="0"/>
              <a:t> </a:t>
            </a:r>
            <a:r>
              <a:rPr lang="en-US" dirty="0" err="1" smtClean="0"/>
              <a:t>radyasyona</a:t>
            </a:r>
            <a:r>
              <a:rPr lang="en-US" dirty="0" smtClean="0"/>
              <a:t> </a:t>
            </a:r>
            <a:r>
              <a:rPr lang="en-US" dirty="0" err="1" smtClean="0"/>
              <a:t>maruziyet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ağır</a:t>
            </a:r>
            <a:r>
              <a:rPr lang="en-US" dirty="0" smtClean="0"/>
              <a:t> </a:t>
            </a:r>
            <a:r>
              <a:rPr lang="en-US" dirty="0" err="1" smtClean="0"/>
              <a:t>hasar</a:t>
            </a:r>
            <a:r>
              <a:rPr lang="en-US" dirty="0" smtClean="0"/>
              <a:t> </a:t>
            </a:r>
            <a:r>
              <a:rPr lang="en-US" dirty="0" err="1" smtClean="0"/>
              <a:t>vermektedir</a:t>
            </a:r>
            <a:endParaRPr lang="en-US" dirty="0" smtClean="0"/>
          </a:p>
          <a:p>
            <a:r>
              <a:rPr lang="en-US" dirty="0" err="1" smtClean="0"/>
              <a:t>Genetik</a:t>
            </a:r>
            <a:r>
              <a:rPr lang="en-US" dirty="0" smtClean="0"/>
              <a:t> </a:t>
            </a:r>
            <a:r>
              <a:rPr lang="en-US" dirty="0" err="1" smtClean="0"/>
              <a:t>etkiler</a:t>
            </a:r>
            <a:r>
              <a:rPr lang="en-US" dirty="0" smtClean="0"/>
              <a:t> </a:t>
            </a:r>
            <a:r>
              <a:rPr lang="en-US" dirty="0" err="1" smtClean="0"/>
              <a:t>genellikle</a:t>
            </a:r>
            <a:r>
              <a:rPr lang="en-US" dirty="0" smtClean="0"/>
              <a:t> </a:t>
            </a:r>
            <a:r>
              <a:rPr lang="en-US" dirty="0" err="1" smtClean="0"/>
              <a:t>otozomal</a:t>
            </a:r>
            <a:r>
              <a:rPr lang="en-US" dirty="0" smtClean="0"/>
              <a:t> </a:t>
            </a:r>
            <a:r>
              <a:rPr lang="en-US" dirty="0" err="1" smtClean="0"/>
              <a:t>resesif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ortaya</a:t>
            </a:r>
            <a:r>
              <a:rPr lang="en-US" dirty="0" smtClean="0"/>
              <a:t> </a:t>
            </a:r>
            <a:r>
              <a:rPr lang="en-US" dirty="0" err="1" smtClean="0"/>
              <a:t>çıkmaktadırlar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56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7148608" cy="494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etin kutusu"/>
          <p:cNvSpPr txBox="1"/>
          <p:nvPr/>
        </p:nvSpPr>
        <p:spPr>
          <a:xfrm>
            <a:off x="611560" y="5157192"/>
            <a:ext cx="75608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tr-TR" sz="2800" dirty="0" smtClean="0"/>
              <a:t>Kırıklar</a:t>
            </a:r>
          </a:p>
          <a:p>
            <a:pPr marL="342900" indent="-342900">
              <a:buAutoNum type="alphaUcPeriod"/>
            </a:pPr>
            <a:r>
              <a:rPr lang="tr-TR" sz="2800" dirty="0" smtClean="0"/>
              <a:t>Çapraz bağlar</a:t>
            </a:r>
          </a:p>
          <a:p>
            <a:pPr marL="342900" indent="-342900">
              <a:buAutoNum type="alphaUcPeriod"/>
            </a:pPr>
            <a:r>
              <a:rPr lang="tr-TR" sz="2800" dirty="0" smtClean="0"/>
              <a:t>Nokta lezyonlar  </a:t>
            </a:r>
          </a:p>
          <a:p>
            <a:pPr marL="342900" indent="-342900"/>
            <a:r>
              <a:rPr lang="tr-TR" sz="2800" dirty="0" err="1" smtClean="0"/>
              <a:t>Stokastik</a:t>
            </a:r>
            <a:r>
              <a:rPr lang="tr-TR" sz="2800" dirty="0" smtClean="0"/>
              <a:t> etkilerden sorumludurlar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017349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5367869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014607"/>
            <a:ext cx="5400600" cy="3734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etin kutusu"/>
          <p:cNvSpPr txBox="1"/>
          <p:nvPr/>
        </p:nvSpPr>
        <p:spPr>
          <a:xfrm>
            <a:off x="323528" y="3501008"/>
            <a:ext cx="28083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 smtClean="0"/>
              <a:t>Genetik hasara bağlı hücre ölümü </a:t>
            </a:r>
            <a:r>
              <a:rPr lang="tr-TR" sz="3600" dirty="0" err="1" smtClean="0"/>
              <a:t>deterministik</a:t>
            </a:r>
            <a:r>
              <a:rPr lang="tr-TR" sz="3600" dirty="0" smtClean="0"/>
              <a:t> bir etkidir.</a:t>
            </a:r>
            <a:endParaRPr lang="tr-TR" sz="3600" dirty="0"/>
          </a:p>
        </p:txBody>
      </p:sp>
      <p:sp>
        <p:nvSpPr>
          <p:cNvPr id="5" name="4 Metin kutusu"/>
          <p:cNvSpPr txBox="1"/>
          <p:nvPr/>
        </p:nvSpPr>
        <p:spPr>
          <a:xfrm>
            <a:off x="5796136" y="404664"/>
            <a:ext cx="29523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Kontrolsüz hücre artımı ise </a:t>
            </a:r>
            <a:r>
              <a:rPr lang="tr-TR" sz="2400" dirty="0" err="1" smtClean="0"/>
              <a:t>stokastik</a:t>
            </a:r>
            <a:r>
              <a:rPr lang="tr-TR" sz="2400" dirty="0" smtClean="0"/>
              <a:t> bir etkidir</a:t>
            </a:r>
          </a:p>
          <a:p>
            <a:r>
              <a:rPr lang="tr-TR" sz="2400" dirty="0" smtClean="0"/>
              <a:t>Hasarlar genetik etki ile bir sonraki jenerasyona geçebilir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767943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kran Resmi 2014-10-07 12.12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47" y="10886"/>
            <a:ext cx="5688632" cy="51572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309" y="5168163"/>
            <a:ext cx="88565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Sitogenetik</a:t>
            </a:r>
            <a:r>
              <a:rPr lang="en-US" sz="2000" dirty="0" smtClean="0"/>
              <a:t> </a:t>
            </a:r>
            <a:r>
              <a:rPr lang="en-US" sz="2000" dirty="0" err="1" smtClean="0"/>
              <a:t>etkiler</a:t>
            </a:r>
            <a:r>
              <a:rPr lang="en-US" sz="2000" dirty="0" smtClean="0"/>
              <a:t> &lt;100 </a:t>
            </a:r>
            <a:r>
              <a:rPr lang="en-US" sz="2000" dirty="0" err="1" smtClean="0"/>
              <a:t>mGy’de</a:t>
            </a:r>
            <a:r>
              <a:rPr lang="en-US" sz="2000" dirty="0"/>
              <a:t> </a:t>
            </a:r>
            <a:r>
              <a:rPr lang="en-US" sz="2000" dirty="0" smtClean="0"/>
              <a:t>(10 rad) </a:t>
            </a:r>
            <a:r>
              <a:rPr lang="en-US" sz="2000" dirty="0" err="1" smtClean="0"/>
              <a:t>görülmeye</a:t>
            </a:r>
            <a:r>
              <a:rPr lang="en-US" sz="2000" dirty="0" smtClean="0"/>
              <a:t> </a:t>
            </a:r>
            <a:r>
              <a:rPr lang="en-US" sz="2000" dirty="0" err="1" smtClean="0"/>
              <a:t>başlayabilir</a:t>
            </a:r>
            <a:endParaRPr lang="en-US" sz="2000" dirty="0" smtClean="0"/>
          </a:p>
          <a:p>
            <a:r>
              <a:rPr lang="en-US" sz="2000" dirty="0" err="1" smtClean="0"/>
              <a:t>Eşiksiz</a:t>
            </a:r>
            <a:r>
              <a:rPr lang="en-US" sz="2000" dirty="0" smtClean="0"/>
              <a:t> </a:t>
            </a:r>
            <a:r>
              <a:rPr lang="en-US" sz="2000" dirty="0" err="1" smtClean="0"/>
              <a:t>doz-yanıt</a:t>
            </a:r>
            <a:r>
              <a:rPr lang="en-US" sz="2000" dirty="0" smtClean="0"/>
              <a:t> </a:t>
            </a:r>
            <a:r>
              <a:rPr lang="en-US" sz="2000" dirty="0" err="1" smtClean="0"/>
              <a:t>ilişkisi</a:t>
            </a:r>
            <a:r>
              <a:rPr lang="en-US" sz="2000" dirty="0" smtClean="0"/>
              <a:t> </a:t>
            </a:r>
            <a:r>
              <a:rPr lang="en-US" sz="2000" dirty="0" err="1" smtClean="0"/>
              <a:t>vardır</a:t>
            </a:r>
            <a:endParaRPr lang="en-US" sz="2000" dirty="0" smtClean="0"/>
          </a:p>
          <a:p>
            <a:r>
              <a:rPr lang="en-US" sz="2000" dirty="0"/>
              <a:t>&gt;100 rad </a:t>
            </a:r>
            <a:r>
              <a:rPr lang="en-US" sz="2000" dirty="0" err="1"/>
              <a:t>üzerinde</a:t>
            </a:r>
            <a:r>
              <a:rPr lang="en-US" sz="2000" dirty="0"/>
              <a:t> </a:t>
            </a:r>
            <a:r>
              <a:rPr lang="en-US" sz="2000" dirty="0" err="1"/>
              <a:t>çoklu</a:t>
            </a:r>
            <a:r>
              <a:rPr lang="en-US" sz="2000" dirty="0"/>
              <a:t> </a:t>
            </a:r>
            <a:r>
              <a:rPr lang="en-US" sz="2000" dirty="0" err="1"/>
              <a:t>vuruşlu</a:t>
            </a:r>
            <a:r>
              <a:rPr lang="en-US" sz="2000" dirty="0"/>
              <a:t> </a:t>
            </a:r>
            <a:r>
              <a:rPr lang="en-US" sz="2000" dirty="0" err="1"/>
              <a:t>kromozom</a:t>
            </a:r>
            <a:r>
              <a:rPr lang="en-US" sz="2000" dirty="0"/>
              <a:t> </a:t>
            </a:r>
            <a:r>
              <a:rPr lang="en-US" sz="2000" dirty="0" err="1"/>
              <a:t>aberasyonlarının</a:t>
            </a:r>
            <a:r>
              <a:rPr lang="en-US" sz="2000" dirty="0"/>
              <a:t> </a:t>
            </a:r>
            <a:r>
              <a:rPr lang="en-US" sz="2000" dirty="0" err="1"/>
              <a:t>sayısı</a:t>
            </a:r>
            <a:r>
              <a:rPr lang="en-US" sz="2000" dirty="0"/>
              <a:t> </a:t>
            </a:r>
            <a:r>
              <a:rPr lang="en-US" sz="2000" dirty="0" err="1"/>
              <a:t>artmaktadır</a:t>
            </a:r>
            <a:r>
              <a:rPr lang="en-US" sz="2000" dirty="0"/>
              <a:t>. </a:t>
            </a:r>
            <a:r>
              <a:rPr lang="en-US" sz="2000" dirty="0" err="1"/>
              <a:t>Bazı</a:t>
            </a:r>
            <a:r>
              <a:rPr lang="en-US" sz="2000" dirty="0"/>
              <a:t> </a:t>
            </a:r>
            <a:r>
              <a:rPr lang="en-US" sz="2000" dirty="0" err="1"/>
              <a:t>laboratuarlar</a:t>
            </a:r>
            <a:r>
              <a:rPr lang="en-US" sz="2000" dirty="0"/>
              <a:t> </a:t>
            </a:r>
            <a:r>
              <a:rPr lang="en-US" sz="2000" dirty="0" err="1"/>
              <a:t>sitogenetik</a:t>
            </a:r>
            <a:r>
              <a:rPr lang="en-US" sz="2000" dirty="0"/>
              <a:t> </a:t>
            </a:r>
            <a:r>
              <a:rPr lang="en-US" sz="2000" dirty="0" err="1"/>
              <a:t>analizleri</a:t>
            </a:r>
            <a:r>
              <a:rPr lang="en-US" sz="2000" dirty="0"/>
              <a:t> </a:t>
            </a:r>
            <a:r>
              <a:rPr lang="en-US" sz="2000" dirty="0" err="1"/>
              <a:t>biyolojik</a:t>
            </a:r>
            <a:r>
              <a:rPr lang="en-US" sz="2000" dirty="0"/>
              <a:t> </a:t>
            </a:r>
            <a:r>
              <a:rPr lang="en-US" sz="2000" dirty="0" err="1"/>
              <a:t>radyasyon</a:t>
            </a:r>
            <a:r>
              <a:rPr lang="en-US" sz="2000" dirty="0"/>
              <a:t> </a:t>
            </a:r>
            <a:r>
              <a:rPr lang="en-US" sz="2000" dirty="0" err="1"/>
              <a:t>dozimetresi</a:t>
            </a:r>
            <a:r>
              <a:rPr lang="en-US" sz="2000" dirty="0"/>
              <a:t> </a:t>
            </a:r>
            <a:r>
              <a:rPr lang="en-US" sz="2000" dirty="0" err="1"/>
              <a:t>olarak</a:t>
            </a:r>
            <a:r>
              <a:rPr lang="en-US" sz="2000" dirty="0"/>
              <a:t> </a:t>
            </a:r>
            <a:r>
              <a:rPr lang="en-US" sz="2000" dirty="0" err="1"/>
              <a:t>kullanmaktadır</a:t>
            </a:r>
            <a:r>
              <a:rPr lang="en-US" sz="2000" dirty="0"/>
              <a:t>. 2 </a:t>
            </a:r>
            <a:r>
              <a:rPr lang="en-US" sz="2000" dirty="0" err="1"/>
              <a:t>tek</a:t>
            </a:r>
            <a:r>
              <a:rPr lang="en-US" sz="2000" dirty="0"/>
              <a:t> </a:t>
            </a:r>
            <a:r>
              <a:rPr lang="en-US" sz="2000" dirty="0" err="1"/>
              <a:t>vuruş</a:t>
            </a:r>
            <a:r>
              <a:rPr lang="en-US" sz="2000" dirty="0"/>
              <a:t>/10 </a:t>
            </a:r>
            <a:r>
              <a:rPr lang="en-US" sz="2000" dirty="0" err="1"/>
              <a:t>mGy</a:t>
            </a:r>
            <a:r>
              <a:rPr lang="en-US" sz="2000" dirty="0"/>
              <a:t>/1000 </a:t>
            </a:r>
            <a:r>
              <a:rPr lang="en-US" sz="2000" dirty="0" err="1"/>
              <a:t>hc</a:t>
            </a:r>
            <a:r>
              <a:rPr lang="en-US" sz="2000" dirty="0"/>
              <a:t>, 1 </a:t>
            </a:r>
            <a:r>
              <a:rPr lang="en-US" sz="2000" dirty="0" err="1"/>
              <a:t>çoklu</a:t>
            </a:r>
            <a:r>
              <a:rPr lang="en-US" sz="2000" dirty="0"/>
              <a:t> </a:t>
            </a:r>
            <a:r>
              <a:rPr lang="en-US" sz="2000" dirty="0" err="1"/>
              <a:t>vuruş</a:t>
            </a:r>
            <a:r>
              <a:rPr lang="en-US" sz="2000" dirty="0"/>
              <a:t>/100 </a:t>
            </a:r>
            <a:r>
              <a:rPr lang="en-US" sz="2000" dirty="0" err="1"/>
              <a:t>mGy</a:t>
            </a:r>
            <a:r>
              <a:rPr lang="en-US" sz="2000" dirty="0"/>
              <a:t>/1000 </a:t>
            </a:r>
            <a:r>
              <a:rPr lang="en-US" sz="2000" dirty="0" err="1"/>
              <a:t>hücre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14368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Deterministik</a:t>
            </a:r>
            <a:r>
              <a:rPr lang="tr-TR" dirty="0" smtClean="0"/>
              <a:t> etki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Akut radyasyon sendromu</a:t>
            </a:r>
          </a:p>
          <a:p>
            <a:pPr lvl="1"/>
            <a:r>
              <a:rPr lang="tr-TR" dirty="0" smtClean="0"/>
              <a:t>Hematolojik sendrom</a:t>
            </a:r>
          </a:p>
          <a:p>
            <a:pPr lvl="1"/>
            <a:r>
              <a:rPr lang="tr-TR" dirty="0" err="1" smtClean="0"/>
              <a:t>Gastrointestinal</a:t>
            </a:r>
            <a:r>
              <a:rPr lang="tr-TR" dirty="0" smtClean="0"/>
              <a:t> sendrom</a:t>
            </a:r>
          </a:p>
          <a:p>
            <a:pPr lvl="1"/>
            <a:r>
              <a:rPr lang="tr-TR" dirty="0" smtClean="0"/>
              <a:t>Santral sinir sistemi sendromu</a:t>
            </a:r>
          </a:p>
          <a:p>
            <a:r>
              <a:rPr lang="tr-TR" dirty="0" smtClean="0"/>
              <a:t>Lokal doku hasarı</a:t>
            </a:r>
          </a:p>
          <a:p>
            <a:pPr>
              <a:buNone/>
            </a:pPr>
            <a:r>
              <a:rPr lang="tr-TR" dirty="0" smtClean="0"/>
              <a:t>	-Deri</a:t>
            </a:r>
          </a:p>
          <a:p>
            <a:pPr>
              <a:buNone/>
            </a:pPr>
            <a:r>
              <a:rPr lang="tr-TR" dirty="0" smtClean="0"/>
              <a:t>	-</a:t>
            </a:r>
            <a:r>
              <a:rPr lang="tr-TR" dirty="0" err="1" smtClean="0"/>
              <a:t>Gonad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	-</a:t>
            </a:r>
            <a:r>
              <a:rPr lang="tr-TR" dirty="0" err="1" smtClean="0"/>
              <a:t>Ekstremiteler</a:t>
            </a:r>
            <a:endParaRPr lang="tr-TR" dirty="0" smtClean="0"/>
          </a:p>
          <a:p>
            <a:r>
              <a:rPr lang="tr-TR" dirty="0" err="1" smtClean="0"/>
              <a:t>Sitogenetik</a:t>
            </a:r>
            <a:r>
              <a:rPr lang="tr-TR" dirty="0" smtClean="0"/>
              <a:t> hasar</a:t>
            </a:r>
          </a:p>
          <a:p>
            <a:pPr lvl="1">
              <a:buNone/>
            </a:pPr>
            <a:endParaRPr lang="tr-TR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Stokastik</a:t>
            </a:r>
            <a:r>
              <a:rPr lang="tr-TR" dirty="0" smtClean="0"/>
              <a:t> Etki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Sitogenetik</a:t>
            </a:r>
            <a:r>
              <a:rPr lang="tr-TR" dirty="0" smtClean="0"/>
              <a:t> hasar nedeni ile </a:t>
            </a:r>
            <a:r>
              <a:rPr lang="tr-TR" dirty="0" err="1" smtClean="0"/>
              <a:t>malignite</a:t>
            </a:r>
            <a:r>
              <a:rPr lang="tr-TR" dirty="0" smtClean="0"/>
              <a:t> gelişimi </a:t>
            </a:r>
          </a:p>
          <a:p>
            <a:r>
              <a:rPr lang="tr-TR" dirty="0" err="1" smtClean="0"/>
              <a:t>Malign</a:t>
            </a:r>
            <a:r>
              <a:rPr lang="tr-TR" dirty="0" smtClean="0"/>
              <a:t> hastalıklar: </a:t>
            </a:r>
            <a:r>
              <a:rPr lang="tr-TR" dirty="0" err="1" smtClean="0"/>
              <a:t>Lösemi,Kemik</a:t>
            </a:r>
            <a:r>
              <a:rPr lang="tr-TR" dirty="0" smtClean="0"/>
              <a:t>, akciğer, </a:t>
            </a:r>
            <a:r>
              <a:rPr lang="tr-TR" dirty="0" err="1" smtClean="0"/>
              <a:t>tiroid</a:t>
            </a:r>
            <a:r>
              <a:rPr lang="tr-TR" dirty="0" smtClean="0"/>
              <a:t>, meme </a:t>
            </a:r>
            <a:r>
              <a:rPr lang="tr-TR" dirty="0" err="1" smtClean="0"/>
              <a:t>ca</a:t>
            </a:r>
            <a:endParaRPr lang="tr-TR" dirty="0" smtClean="0"/>
          </a:p>
          <a:p>
            <a:r>
              <a:rPr lang="tr-TR" dirty="0" smtClean="0"/>
              <a:t>Lokal doku hasarı:Deri, </a:t>
            </a:r>
            <a:r>
              <a:rPr lang="tr-TR" dirty="0" err="1" smtClean="0"/>
              <a:t>gonadlar</a:t>
            </a:r>
            <a:r>
              <a:rPr lang="tr-TR" dirty="0" smtClean="0"/>
              <a:t>, gözler</a:t>
            </a:r>
          </a:p>
          <a:p>
            <a:r>
              <a:rPr lang="tr-TR" dirty="0" smtClean="0"/>
              <a:t>Ömür kısalması, hızlı yaşlanma</a:t>
            </a:r>
          </a:p>
          <a:p>
            <a:r>
              <a:rPr lang="tr-TR" dirty="0" smtClean="0"/>
              <a:t>Genetik hasarın bir sonraki </a:t>
            </a:r>
            <a:r>
              <a:rPr lang="tr-TR" dirty="0" err="1" smtClean="0"/>
              <a:t>generasyona</a:t>
            </a:r>
            <a:r>
              <a:rPr lang="tr-TR" dirty="0" smtClean="0"/>
              <a:t> geçişi: Genetik etkiler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Fetal</a:t>
            </a:r>
            <a:r>
              <a:rPr lang="tr-TR" dirty="0" smtClean="0"/>
              <a:t> etkiler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Gelişim ve büyümede gerilik</a:t>
            </a:r>
          </a:p>
          <a:p>
            <a:r>
              <a:rPr lang="tr-TR" dirty="0" smtClean="0"/>
              <a:t>Prenatal ölüm</a:t>
            </a:r>
          </a:p>
          <a:p>
            <a:r>
              <a:rPr lang="tr-TR" dirty="0" err="1" smtClean="0"/>
              <a:t>Neonatal</a:t>
            </a:r>
            <a:r>
              <a:rPr lang="tr-TR" dirty="0" smtClean="0"/>
              <a:t> ölüm</a:t>
            </a:r>
          </a:p>
          <a:p>
            <a:r>
              <a:rPr lang="tr-TR" dirty="0" err="1" smtClean="0"/>
              <a:t>Konjenital</a:t>
            </a:r>
            <a:r>
              <a:rPr lang="tr-TR" dirty="0" smtClean="0"/>
              <a:t> </a:t>
            </a:r>
            <a:r>
              <a:rPr lang="tr-TR" dirty="0" err="1" smtClean="0"/>
              <a:t>malformasyonlar</a:t>
            </a:r>
            <a:endParaRPr lang="tr-TR" dirty="0" smtClean="0"/>
          </a:p>
          <a:p>
            <a:r>
              <a:rPr lang="tr-TR" dirty="0" smtClean="0"/>
              <a:t>Çocukluk </a:t>
            </a:r>
            <a:r>
              <a:rPr lang="tr-TR" dirty="0" err="1" smtClean="0"/>
              <a:t>maligniteleri</a:t>
            </a:r>
            <a:endParaRPr lang="tr-TR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Bergonie</a:t>
            </a:r>
            <a:r>
              <a:rPr lang="tr-TR" dirty="0" smtClean="0"/>
              <a:t> ve </a:t>
            </a:r>
            <a:r>
              <a:rPr lang="tr-TR" dirty="0" err="1" smtClean="0"/>
              <a:t>Tribondeau</a:t>
            </a:r>
            <a:r>
              <a:rPr lang="tr-TR" dirty="0" smtClean="0"/>
              <a:t> kuralı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Kök hücreler radyasyona hassas, </a:t>
            </a:r>
            <a:r>
              <a:rPr lang="tr-TR" dirty="0" err="1" smtClean="0"/>
              <a:t>matür</a:t>
            </a:r>
            <a:r>
              <a:rPr lang="tr-TR" dirty="0" smtClean="0"/>
              <a:t> hücreler daha dirençlidir</a:t>
            </a:r>
          </a:p>
          <a:p>
            <a:r>
              <a:rPr lang="tr-TR" dirty="0" smtClean="0"/>
              <a:t>Genç doku ve organlar radyasyona daha hassastır</a:t>
            </a:r>
          </a:p>
          <a:p>
            <a:r>
              <a:rPr lang="tr-TR" dirty="0" smtClean="0"/>
              <a:t>Yüksek </a:t>
            </a:r>
            <a:r>
              <a:rPr lang="tr-TR" dirty="0" err="1" smtClean="0"/>
              <a:t>metabolik</a:t>
            </a:r>
            <a:r>
              <a:rPr lang="tr-TR" dirty="0" smtClean="0"/>
              <a:t> aktivitesi olan organlar radyasyona daha hassastır</a:t>
            </a:r>
          </a:p>
          <a:p>
            <a:r>
              <a:rPr lang="tr-TR" dirty="0" smtClean="0"/>
              <a:t>Hücrelerde yüksek </a:t>
            </a:r>
            <a:r>
              <a:rPr lang="tr-TR" dirty="0" err="1" smtClean="0"/>
              <a:t>proliferasyon</a:t>
            </a:r>
            <a:r>
              <a:rPr lang="tr-TR" dirty="0" smtClean="0"/>
              <a:t> hızı, organlarda hızlı büyüme radyasyona hassasiyeti arttırır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Radyasyona</a:t>
            </a:r>
            <a:r>
              <a:rPr lang="en-US" dirty="0" smtClean="0"/>
              <a:t> </a:t>
            </a:r>
            <a:r>
              <a:rPr lang="en-US" dirty="0" err="1" smtClean="0"/>
              <a:t>hassaslık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Yüksek</a:t>
            </a:r>
            <a:r>
              <a:rPr lang="en-US" dirty="0" smtClean="0"/>
              <a:t>- </a:t>
            </a:r>
            <a:r>
              <a:rPr lang="en-US" dirty="0" err="1" smtClean="0"/>
              <a:t>Kemik</a:t>
            </a:r>
            <a:r>
              <a:rPr lang="en-US" dirty="0" smtClean="0"/>
              <a:t> </a:t>
            </a:r>
            <a:r>
              <a:rPr lang="en-US" dirty="0" err="1" smtClean="0"/>
              <a:t>iliği</a:t>
            </a:r>
            <a:r>
              <a:rPr lang="en-US" dirty="0" smtClean="0"/>
              <a:t> </a:t>
            </a:r>
            <a:r>
              <a:rPr lang="en-US" dirty="0" err="1" smtClean="0"/>
              <a:t>hücreleri</a:t>
            </a:r>
            <a:r>
              <a:rPr lang="en-US" dirty="0" smtClean="0"/>
              <a:t> (</a:t>
            </a:r>
            <a:r>
              <a:rPr lang="en-US" dirty="0" err="1" smtClean="0"/>
              <a:t>beyaz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kırmızı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hücre</a:t>
            </a:r>
            <a:r>
              <a:rPr lang="en-US" dirty="0" smtClean="0"/>
              <a:t> </a:t>
            </a:r>
            <a:r>
              <a:rPr lang="en-US" dirty="0" err="1" smtClean="0"/>
              <a:t>öncüleri</a:t>
            </a:r>
            <a:r>
              <a:rPr lang="en-US" dirty="0" smtClean="0"/>
              <a:t>, </a:t>
            </a:r>
            <a:r>
              <a:rPr lang="en-US" dirty="0" err="1" smtClean="0"/>
              <a:t>trombosit</a:t>
            </a:r>
            <a:r>
              <a:rPr lang="en-US" dirty="0" smtClean="0"/>
              <a:t> </a:t>
            </a:r>
            <a:r>
              <a:rPr lang="en-US" dirty="0" err="1" smtClean="0"/>
              <a:t>öncü</a:t>
            </a:r>
            <a:r>
              <a:rPr lang="en-US" dirty="0" smtClean="0"/>
              <a:t> </a:t>
            </a:r>
            <a:r>
              <a:rPr lang="en-US" dirty="0" err="1" smtClean="0"/>
              <a:t>hücreleri</a:t>
            </a:r>
            <a:r>
              <a:rPr lang="en-US" dirty="0" smtClean="0"/>
              <a:t>), gonadal </a:t>
            </a:r>
            <a:r>
              <a:rPr lang="en-US" dirty="0" err="1" smtClean="0"/>
              <a:t>seks</a:t>
            </a:r>
            <a:r>
              <a:rPr lang="en-US" dirty="0" smtClean="0"/>
              <a:t> </a:t>
            </a:r>
            <a:r>
              <a:rPr lang="en-US" dirty="0" err="1" smtClean="0"/>
              <a:t>hücreleri</a:t>
            </a:r>
            <a:r>
              <a:rPr lang="en-US" dirty="0" smtClean="0"/>
              <a:t> </a:t>
            </a:r>
            <a:r>
              <a:rPr lang="en-US" dirty="0" err="1" smtClean="0"/>
              <a:t>örn</a:t>
            </a:r>
            <a:r>
              <a:rPr lang="en-US" dirty="0" smtClean="0"/>
              <a:t> </a:t>
            </a:r>
            <a:r>
              <a:rPr lang="en-US" dirty="0" err="1" smtClean="0"/>
              <a:t>spermatogonialar</a:t>
            </a:r>
            <a:r>
              <a:rPr lang="en-US" dirty="0" smtClean="0"/>
              <a:t>, </a:t>
            </a:r>
            <a:r>
              <a:rPr lang="en-US" dirty="0" err="1" smtClean="0"/>
              <a:t>epitel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endotel</a:t>
            </a:r>
            <a:r>
              <a:rPr lang="en-US" dirty="0" smtClean="0"/>
              <a:t> </a:t>
            </a:r>
            <a:r>
              <a:rPr lang="en-US" dirty="0" err="1" smtClean="0"/>
              <a:t>hücreleri-örnİntestinal</a:t>
            </a:r>
            <a:r>
              <a:rPr lang="en-US" dirty="0" smtClean="0"/>
              <a:t> </a:t>
            </a:r>
            <a:r>
              <a:rPr lang="en-US" dirty="0" err="1" smtClean="0"/>
              <a:t>kript</a:t>
            </a:r>
            <a:r>
              <a:rPr lang="en-US" dirty="0" smtClean="0"/>
              <a:t> </a:t>
            </a:r>
            <a:r>
              <a:rPr lang="en-US" dirty="0" err="1" smtClean="0"/>
              <a:t>hücreleri</a:t>
            </a:r>
            <a:r>
              <a:rPr lang="en-US" dirty="0" smtClean="0"/>
              <a:t> 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Orta</a:t>
            </a:r>
            <a:r>
              <a:rPr lang="en-US" dirty="0" err="1" smtClean="0"/>
              <a:t>-kemik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bağ</a:t>
            </a:r>
            <a:r>
              <a:rPr lang="en-US" dirty="0" smtClean="0"/>
              <a:t> </a:t>
            </a:r>
            <a:r>
              <a:rPr lang="en-US" dirty="0" err="1" smtClean="0"/>
              <a:t>doku</a:t>
            </a:r>
            <a:r>
              <a:rPr lang="en-US" dirty="0" smtClean="0"/>
              <a:t> </a:t>
            </a:r>
            <a:r>
              <a:rPr lang="en-US" dirty="0" err="1" smtClean="0"/>
              <a:t>hücreleri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Düşük</a:t>
            </a:r>
            <a:r>
              <a:rPr lang="en-US" dirty="0" err="1" smtClean="0"/>
              <a:t>-Kas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sinir</a:t>
            </a:r>
            <a:r>
              <a:rPr lang="en-US" dirty="0" smtClean="0"/>
              <a:t> </a:t>
            </a:r>
            <a:r>
              <a:rPr lang="en-US" dirty="0" err="1" smtClean="0"/>
              <a:t>hücreleri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908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Dozlar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organ </a:t>
            </a:r>
            <a:r>
              <a:rPr lang="en-US" dirty="0" err="1" smtClean="0"/>
              <a:t>hasaları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hassas</a:t>
            </a:r>
            <a:r>
              <a:rPr lang="en-US" dirty="0" smtClean="0"/>
              <a:t> </a:t>
            </a:r>
            <a:r>
              <a:rPr lang="en-US" dirty="0" err="1" smtClean="0"/>
              <a:t>dokular</a:t>
            </a:r>
            <a:endParaRPr lang="en-US" dirty="0" smtClean="0"/>
          </a:p>
          <a:p>
            <a:r>
              <a:rPr lang="en-US" dirty="0" smtClean="0"/>
              <a:t>(2-10 </a:t>
            </a:r>
            <a:r>
              <a:rPr lang="en-US" dirty="0" err="1" smtClean="0"/>
              <a:t>Gy</a:t>
            </a:r>
            <a:r>
              <a:rPr lang="en-US" dirty="0" smtClean="0"/>
              <a:t>) (200-1000 rad)</a:t>
            </a:r>
          </a:p>
          <a:p>
            <a:endParaRPr lang="en-US" dirty="0"/>
          </a:p>
          <a:p>
            <a:r>
              <a:rPr lang="en-US" dirty="0" err="1" smtClean="0"/>
              <a:t>Orta</a:t>
            </a:r>
            <a:r>
              <a:rPr lang="en-US" dirty="0" smtClean="0"/>
              <a:t> </a:t>
            </a:r>
            <a:r>
              <a:rPr lang="en-US" dirty="0" err="1" smtClean="0"/>
              <a:t>hassas</a:t>
            </a:r>
            <a:r>
              <a:rPr lang="en-US" dirty="0" smtClean="0"/>
              <a:t> </a:t>
            </a:r>
            <a:r>
              <a:rPr lang="en-US" dirty="0" err="1" smtClean="0"/>
              <a:t>dokular</a:t>
            </a:r>
            <a:r>
              <a:rPr lang="en-US" dirty="0" smtClean="0"/>
              <a:t> </a:t>
            </a:r>
          </a:p>
          <a:p>
            <a:r>
              <a:rPr lang="en-US" dirty="0" smtClean="0"/>
              <a:t>10-50 </a:t>
            </a:r>
            <a:r>
              <a:rPr lang="en-US" dirty="0" err="1" smtClean="0"/>
              <a:t>gy</a:t>
            </a:r>
            <a:r>
              <a:rPr lang="en-US" dirty="0" smtClean="0"/>
              <a:t> (100 -500 rad)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Dişük</a:t>
            </a:r>
            <a:r>
              <a:rPr lang="en-US" dirty="0" smtClean="0"/>
              <a:t> </a:t>
            </a:r>
            <a:r>
              <a:rPr lang="en-US" dirty="0" err="1" smtClean="0"/>
              <a:t>hassas</a:t>
            </a:r>
            <a:r>
              <a:rPr lang="en-US" dirty="0" smtClean="0"/>
              <a:t> </a:t>
            </a:r>
            <a:r>
              <a:rPr lang="en-US" dirty="0" err="1" smtClean="0"/>
              <a:t>dokular</a:t>
            </a:r>
            <a:r>
              <a:rPr lang="en-US" dirty="0" smtClean="0"/>
              <a:t> ( &gt;50 </a:t>
            </a:r>
            <a:r>
              <a:rPr lang="en-US" dirty="0" err="1" smtClean="0"/>
              <a:t>Gy</a:t>
            </a:r>
            <a:r>
              <a:rPr lang="en-US" dirty="0" smtClean="0"/>
              <a:t>,&gt;5000 rad)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err="1" smtClean="0"/>
              <a:t>Lenfoid</a:t>
            </a:r>
            <a:r>
              <a:rPr lang="en-US" dirty="0" smtClean="0"/>
              <a:t> </a:t>
            </a:r>
            <a:r>
              <a:rPr lang="en-US" dirty="0" err="1" smtClean="0"/>
              <a:t>doku-atrofi</a:t>
            </a:r>
            <a:endParaRPr lang="en-US" dirty="0" smtClean="0"/>
          </a:p>
          <a:p>
            <a:r>
              <a:rPr lang="en-US" dirty="0" err="1" smtClean="0"/>
              <a:t>Kemik</a:t>
            </a:r>
            <a:r>
              <a:rPr lang="en-US" dirty="0" smtClean="0"/>
              <a:t> </a:t>
            </a:r>
            <a:r>
              <a:rPr lang="en-US" dirty="0" err="1" smtClean="0"/>
              <a:t>iliği-hipoplazi</a:t>
            </a:r>
            <a:endParaRPr lang="en-US" dirty="0" smtClean="0"/>
          </a:p>
          <a:p>
            <a:r>
              <a:rPr lang="en-US" dirty="0" err="1" smtClean="0"/>
              <a:t>Gonadlar-atrofi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Deri-eritem-ülserler</a:t>
            </a:r>
            <a:endParaRPr lang="en-US" dirty="0" smtClean="0"/>
          </a:p>
          <a:p>
            <a:r>
              <a:rPr lang="en-US" dirty="0" smtClean="0"/>
              <a:t>GİS- </a:t>
            </a:r>
            <a:r>
              <a:rPr lang="en-US" dirty="0" err="1" smtClean="0"/>
              <a:t>ülserler-absorbsiyon</a:t>
            </a:r>
            <a:r>
              <a:rPr lang="en-US" dirty="0" smtClean="0"/>
              <a:t> </a:t>
            </a:r>
            <a:r>
              <a:rPr lang="en-US" dirty="0" err="1" smtClean="0"/>
              <a:t>bozuklukları</a:t>
            </a:r>
            <a:endParaRPr lang="en-US" dirty="0" smtClean="0"/>
          </a:p>
          <a:p>
            <a:r>
              <a:rPr lang="en-US" dirty="0" err="1" smtClean="0"/>
              <a:t>Kornea-Katarakt</a:t>
            </a:r>
            <a:endParaRPr lang="en-US" dirty="0" smtClean="0"/>
          </a:p>
          <a:p>
            <a:r>
              <a:rPr lang="en-US" dirty="0" err="1" smtClean="0"/>
              <a:t>Kemik-Büyüme</a:t>
            </a:r>
            <a:r>
              <a:rPr lang="en-US" dirty="0" smtClean="0"/>
              <a:t> </a:t>
            </a:r>
            <a:r>
              <a:rPr lang="en-US" dirty="0" err="1" smtClean="0"/>
              <a:t>kısıtlanması</a:t>
            </a:r>
            <a:endParaRPr lang="en-US" dirty="0" smtClean="0"/>
          </a:p>
          <a:p>
            <a:r>
              <a:rPr lang="en-US" dirty="0" err="1" smtClean="0"/>
              <a:t>Böbrek</a:t>
            </a:r>
            <a:r>
              <a:rPr lang="en-US" dirty="0" smtClean="0"/>
              <a:t> </a:t>
            </a:r>
            <a:r>
              <a:rPr lang="en-US" dirty="0" err="1" smtClean="0"/>
              <a:t>Nefroskleroz-Böbrek</a:t>
            </a:r>
            <a:r>
              <a:rPr lang="en-US" dirty="0" smtClean="0"/>
              <a:t> </a:t>
            </a:r>
            <a:r>
              <a:rPr lang="en-US" dirty="0" err="1" smtClean="0"/>
              <a:t>yetmezliği</a:t>
            </a:r>
            <a:endParaRPr lang="en-US" dirty="0" smtClean="0"/>
          </a:p>
          <a:p>
            <a:r>
              <a:rPr lang="en-US" dirty="0" err="1" smtClean="0"/>
              <a:t>Karaciğer-Asit-karaciğer</a:t>
            </a:r>
            <a:r>
              <a:rPr lang="en-US" dirty="0" smtClean="0"/>
              <a:t> </a:t>
            </a:r>
            <a:r>
              <a:rPr lang="en-US" dirty="0" err="1" smtClean="0"/>
              <a:t>yetmezliği</a:t>
            </a:r>
            <a:endParaRPr lang="en-US" dirty="0" smtClean="0"/>
          </a:p>
          <a:p>
            <a:r>
              <a:rPr lang="en-US" dirty="0" err="1" smtClean="0"/>
              <a:t>Tiroid-Atrofi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Kas-fibrozis</a:t>
            </a:r>
            <a:endParaRPr lang="en-US" dirty="0" smtClean="0"/>
          </a:p>
          <a:p>
            <a:r>
              <a:rPr lang="en-US" dirty="0" err="1" smtClean="0"/>
              <a:t>Beyin-nekroz</a:t>
            </a:r>
            <a:r>
              <a:rPr lang="en-US" dirty="0" smtClean="0"/>
              <a:t> </a:t>
            </a:r>
          </a:p>
          <a:p>
            <a:r>
              <a:rPr lang="en-US" dirty="0" smtClean="0"/>
              <a:t>Spinal </a:t>
            </a:r>
            <a:r>
              <a:rPr lang="en-US" dirty="0" err="1" smtClean="0"/>
              <a:t>doku-transeksiyon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571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RADYASYON BİRİMLERİ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dozimetreleri</a:t>
            </a:r>
            <a:r>
              <a:rPr lang="en-US" dirty="0" smtClean="0"/>
              <a:t> </a:t>
            </a:r>
            <a:r>
              <a:rPr lang="en-US" dirty="0" err="1" smtClean="0"/>
              <a:t>kullanılması</a:t>
            </a:r>
            <a:r>
              <a:rPr lang="tr-TR" dirty="0" smtClean="0"/>
              <a:t> maruz </a:t>
            </a:r>
            <a:r>
              <a:rPr lang="en-US" dirty="0" err="1" smtClean="0"/>
              <a:t>kalınan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miktarının</a:t>
            </a:r>
            <a:r>
              <a:rPr lang="en-US" dirty="0" smtClean="0"/>
              <a:t> </a:t>
            </a:r>
            <a:r>
              <a:rPr lang="en-US" dirty="0" err="1" smtClean="0"/>
              <a:t>ölçülmesini</a:t>
            </a:r>
            <a:r>
              <a:rPr lang="en-US" dirty="0" smtClean="0"/>
              <a:t> </a:t>
            </a:r>
            <a:r>
              <a:rPr lang="en-US" dirty="0" err="1" smtClean="0"/>
              <a:t>sağlar</a:t>
            </a:r>
            <a:r>
              <a:rPr lang="en-US" dirty="0" smtClean="0"/>
              <a:t>. </a:t>
            </a:r>
            <a:r>
              <a:rPr lang="en-US" dirty="0" err="1" smtClean="0"/>
              <a:t>Kullanılan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genellikle</a:t>
            </a:r>
            <a:r>
              <a:rPr lang="en-US" dirty="0" smtClean="0"/>
              <a:t> SI </a:t>
            </a:r>
            <a:r>
              <a:rPr lang="en-US" dirty="0" err="1" smtClean="0"/>
              <a:t>ünitesi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ifade</a:t>
            </a:r>
            <a:r>
              <a:rPr lang="en-US" dirty="0" smtClean="0"/>
              <a:t> </a:t>
            </a:r>
            <a:r>
              <a:rPr lang="en-US" dirty="0" err="1" smtClean="0"/>
              <a:t>edilir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B</a:t>
            </a:r>
            <a:r>
              <a:rPr lang="en-US" dirty="0" err="1" smtClean="0"/>
              <a:t>irçok</a:t>
            </a:r>
            <a:r>
              <a:rPr lang="en-US" dirty="0" smtClean="0"/>
              <a:t> </a:t>
            </a:r>
            <a:r>
              <a:rPr lang="en-US" dirty="0" err="1" smtClean="0"/>
              <a:t>ülkede</a:t>
            </a:r>
            <a:r>
              <a:rPr lang="en-US" dirty="0" smtClean="0"/>
              <a:t> International </a:t>
            </a:r>
            <a:r>
              <a:rPr lang="en-US" dirty="0" err="1" smtClean="0"/>
              <a:t>Comission</a:t>
            </a:r>
            <a:r>
              <a:rPr lang="en-US" dirty="0" smtClean="0"/>
              <a:t> on Radiation Units and Measurements (ICRU) </a:t>
            </a:r>
            <a:r>
              <a:rPr lang="en-US" dirty="0" err="1" smtClean="0"/>
              <a:t>kurumu</a:t>
            </a:r>
            <a:r>
              <a:rPr lang="en-US" dirty="0" smtClean="0"/>
              <a:t> </a:t>
            </a:r>
            <a:r>
              <a:rPr lang="en-US" dirty="0" err="1" smtClean="0"/>
              <a:t>verileri</a:t>
            </a:r>
            <a:r>
              <a:rPr lang="en-US" dirty="0" smtClean="0"/>
              <a:t>  </a:t>
            </a:r>
            <a:r>
              <a:rPr lang="en-US" dirty="0" err="1" smtClean="0"/>
              <a:t>baz</a:t>
            </a:r>
            <a:r>
              <a:rPr lang="en-US" dirty="0" smtClean="0"/>
              <a:t> </a:t>
            </a:r>
            <a:r>
              <a:rPr lang="en-US" dirty="0" err="1" smtClean="0"/>
              <a:t>alınır</a:t>
            </a:r>
            <a:r>
              <a:rPr lang="en-US" dirty="0" smtClean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7524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maruziyeti</a:t>
            </a:r>
            <a:r>
              <a:rPr lang="en-US" dirty="0" smtClean="0"/>
              <a:t> </a:t>
            </a:r>
            <a:r>
              <a:rPr lang="en-US" dirty="0" err="1" smtClean="0"/>
              <a:t>yönetmelikleri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denetleyen</a:t>
            </a:r>
            <a:r>
              <a:rPr lang="en-US" dirty="0" smtClean="0"/>
              <a:t> </a:t>
            </a:r>
            <a:r>
              <a:rPr lang="en-US" dirty="0" err="1" smtClean="0"/>
              <a:t>kurumlar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Türkiye</a:t>
            </a:r>
            <a:r>
              <a:rPr lang="en-US" dirty="0" smtClean="0"/>
              <a:t>: </a:t>
            </a:r>
            <a:r>
              <a:rPr lang="en-US" dirty="0" err="1" smtClean="0"/>
              <a:t>Türkiye</a:t>
            </a:r>
            <a:r>
              <a:rPr lang="en-US" dirty="0" smtClean="0"/>
              <a:t> Atom </a:t>
            </a:r>
            <a:r>
              <a:rPr lang="en-US" dirty="0" err="1" smtClean="0"/>
              <a:t>Enerjisi</a:t>
            </a:r>
            <a:r>
              <a:rPr lang="en-US" dirty="0" smtClean="0"/>
              <a:t> </a:t>
            </a:r>
            <a:r>
              <a:rPr lang="en-US" dirty="0" err="1" smtClean="0"/>
              <a:t>Kurumu</a:t>
            </a:r>
            <a:r>
              <a:rPr lang="en-US" dirty="0" smtClean="0"/>
              <a:t> (TAEK) </a:t>
            </a:r>
          </a:p>
          <a:p>
            <a:r>
              <a:rPr lang="en-US" dirty="0" err="1" smtClean="0"/>
              <a:t>Avrupa</a:t>
            </a:r>
            <a:r>
              <a:rPr lang="en-US" dirty="0" smtClean="0"/>
              <a:t> </a:t>
            </a:r>
            <a:r>
              <a:rPr lang="en-US" dirty="0" err="1" smtClean="0"/>
              <a:t>Birliği</a:t>
            </a:r>
            <a:r>
              <a:rPr lang="en-US" dirty="0" smtClean="0"/>
              <a:t>: European 97/43 EURATOM directive </a:t>
            </a:r>
          </a:p>
          <a:p>
            <a:r>
              <a:rPr lang="en-US" dirty="0" smtClean="0"/>
              <a:t>Bu </a:t>
            </a:r>
            <a:r>
              <a:rPr lang="en-US" dirty="0" err="1" smtClean="0"/>
              <a:t>kurumlar</a:t>
            </a:r>
            <a:r>
              <a:rPr lang="en-US" dirty="0" smtClean="0"/>
              <a:t> tıp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tanısal</a:t>
            </a:r>
            <a:r>
              <a:rPr lang="en-US" dirty="0" smtClean="0"/>
              <a:t> </a:t>
            </a:r>
            <a:r>
              <a:rPr lang="en-US" dirty="0" err="1" smtClean="0"/>
              <a:t>radyolojide</a:t>
            </a:r>
            <a:r>
              <a:rPr lang="en-US" dirty="0" smtClean="0"/>
              <a:t> </a:t>
            </a:r>
            <a:r>
              <a:rPr lang="en-US" dirty="0" err="1" smtClean="0"/>
              <a:t>radyasyondan</a:t>
            </a:r>
            <a:r>
              <a:rPr lang="en-US" dirty="0" smtClean="0"/>
              <a:t> </a:t>
            </a:r>
            <a:r>
              <a:rPr lang="en-US" dirty="0" err="1" smtClean="0"/>
              <a:t>korunma</a:t>
            </a:r>
            <a:r>
              <a:rPr lang="en-US" dirty="0" smtClean="0"/>
              <a:t> </a:t>
            </a:r>
            <a:r>
              <a:rPr lang="en-US" dirty="0" err="1" smtClean="0"/>
              <a:t>konusu</a:t>
            </a:r>
            <a:r>
              <a:rPr lang="en-US" dirty="0" smtClean="0"/>
              <a:t> </a:t>
            </a:r>
            <a:r>
              <a:rPr lang="en-US" dirty="0" err="1" smtClean="0"/>
              <a:t>üzerine</a:t>
            </a:r>
            <a:r>
              <a:rPr lang="en-US" dirty="0" smtClean="0"/>
              <a:t> </a:t>
            </a:r>
            <a:r>
              <a:rPr lang="en-US" dirty="0" err="1" smtClean="0"/>
              <a:t>çalışır</a:t>
            </a:r>
            <a:r>
              <a:rPr lang="en-US" dirty="0" smtClean="0"/>
              <a:t>, </a:t>
            </a:r>
            <a:r>
              <a:rPr lang="en-US" dirty="0" err="1" smtClean="0"/>
              <a:t>öneri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yönetmelikler</a:t>
            </a:r>
            <a:r>
              <a:rPr lang="en-US" dirty="0" smtClean="0"/>
              <a:t> </a:t>
            </a:r>
            <a:r>
              <a:rPr lang="en-US" dirty="0" err="1" smtClean="0"/>
              <a:t>yayımlarlar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423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AKTİVİTE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Nükleer transformasyon hızı olarak verilen radyoaktif materyalin miktarı</a:t>
            </a:r>
          </a:p>
          <a:p>
            <a:r>
              <a:rPr lang="tr-TR" dirty="0" smtClean="0"/>
              <a:t>Birimi: </a:t>
            </a:r>
            <a:r>
              <a:rPr lang="tr-TR" dirty="0" err="1" smtClean="0"/>
              <a:t>Curie</a:t>
            </a:r>
            <a:endParaRPr lang="tr-TR" dirty="0" smtClean="0"/>
          </a:p>
          <a:p>
            <a:r>
              <a:rPr lang="tr-TR" dirty="0" smtClean="0"/>
              <a:t>SI değeri: </a:t>
            </a:r>
            <a:r>
              <a:rPr lang="tr-TR" dirty="0" err="1" smtClean="0"/>
              <a:t>Bekerel</a:t>
            </a:r>
            <a:endParaRPr lang="tr-TR" dirty="0" smtClean="0"/>
          </a:p>
          <a:p>
            <a:r>
              <a:rPr lang="tr-TR" dirty="0" smtClean="0"/>
              <a:t>1 </a:t>
            </a:r>
            <a:r>
              <a:rPr lang="tr-TR" dirty="0" err="1" smtClean="0"/>
              <a:t>Cu</a:t>
            </a:r>
            <a:r>
              <a:rPr lang="tr-TR" dirty="0" smtClean="0"/>
              <a:t>: 3,7x10</a:t>
            </a:r>
            <a:r>
              <a:rPr lang="tr-TR" baseline="30000" dirty="0" smtClean="0"/>
              <a:t>10 </a:t>
            </a:r>
            <a:r>
              <a:rPr lang="tr-TR" dirty="0" smtClean="0"/>
              <a:t> </a:t>
            </a:r>
            <a:r>
              <a:rPr lang="tr-TR" dirty="0" err="1" smtClean="0"/>
              <a:t>Bq</a:t>
            </a: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58551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EKSPOJÜR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X ışının standart basınç ve ısı altında, bir ünite havada meydana getirdiği </a:t>
            </a:r>
            <a:r>
              <a:rPr lang="tr-TR" dirty="0" err="1" smtClean="0"/>
              <a:t>iyonizasyondur</a:t>
            </a:r>
            <a:endParaRPr lang="tr-TR" dirty="0" smtClean="0"/>
          </a:p>
          <a:p>
            <a:r>
              <a:rPr lang="tr-TR" dirty="0" err="1" smtClean="0"/>
              <a:t>Ekspojür</a:t>
            </a:r>
            <a:r>
              <a:rPr lang="tr-TR" dirty="0" smtClean="0"/>
              <a:t> terimi ile tanımlanmaktadır.</a:t>
            </a:r>
          </a:p>
          <a:p>
            <a:r>
              <a:rPr lang="tr-TR" dirty="0" smtClean="0"/>
              <a:t>Birimi </a:t>
            </a:r>
            <a:r>
              <a:rPr lang="tr-TR" dirty="0" err="1" smtClean="0"/>
              <a:t>Roentgen’dir</a:t>
            </a:r>
            <a:endParaRPr lang="tr-TR" dirty="0" smtClean="0"/>
          </a:p>
          <a:p>
            <a:r>
              <a:rPr lang="tr-TR" dirty="0" smtClean="0"/>
              <a:t>SI birimi: c/kg (</a:t>
            </a:r>
            <a:r>
              <a:rPr lang="tr-TR" dirty="0" err="1" smtClean="0"/>
              <a:t>coulomb</a:t>
            </a:r>
            <a:r>
              <a:rPr lang="tr-TR" dirty="0" smtClean="0"/>
              <a:t>/kg) </a:t>
            </a:r>
          </a:p>
          <a:p>
            <a:r>
              <a:rPr lang="tr-TR" dirty="0" smtClean="0"/>
              <a:t>1R: 2,58x 10</a:t>
            </a:r>
            <a:r>
              <a:rPr lang="tr-TR" baseline="30000" dirty="0" smtClean="0"/>
              <a:t>-4</a:t>
            </a:r>
            <a:r>
              <a:rPr lang="tr-TR" dirty="0" smtClean="0"/>
              <a:t> c/kg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6236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EKİVALAN DOZ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196752"/>
            <a:ext cx="7886700" cy="5112568"/>
          </a:xfrm>
        </p:spPr>
        <p:txBody>
          <a:bodyPr>
            <a:normAutofit fontScale="77500" lnSpcReduction="20000"/>
          </a:bodyPr>
          <a:lstStyle/>
          <a:p>
            <a:r>
              <a:rPr lang="tr-TR" dirty="0" smtClean="0"/>
              <a:t>İ</a:t>
            </a:r>
            <a:r>
              <a:rPr lang="en-US" dirty="0" err="1" smtClean="0"/>
              <a:t>yonize</a:t>
            </a:r>
            <a:r>
              <a:rPr lang="en-US" dirty="0" smtClean="0"/>
              <a:t> </a:t>
            </a:r>
            <a:r>
              <a:rPr lang="en-US" dirty="0" err="1" smtClean="0"/>
              <a:t>radyasyonun</a:t>
            </a:r>
            <a:r>
              <a:rPr lang="en-US" dirty="0" smtClean="0"/>
              <a:t> </a:t>
            </a:r>
            <a:r>
              <a:rPr lang="en-US" dirty="0" err="1" smtClean="0"/>
              <a:t>hava</a:t>
            </a:r>
            <a:r>
              <a:rPr lang="en-US" dirty="0" smtClean="0"/>
              <a:t> </a:t>
            </a:r>
            <a:r>
              <a:rPr lang="en-US" dirty="0" err="1" smtClean="0"/>
              <a:t>dışındaki</a:t>
            </a:r>
            <a:r>
              <a:rPr lang="en-US" dirty="0" smtClean="0"/>
              <a:t> </a:t>
            </a:r>
            <a:r>
              <a:rPr lang="en-US" dirty="0" err="1" smtClean="0"/>
              <a:t>materyallere</a:t>
            </a:r>
            <a:r>
              <a:rPr lang="tr-TR" dirty="0" smtClean="0"/>
              <a:t>, bir birim kütleye kinetik</a:t>
            </a:r>
            <a:r>
              <a:rPr lang="en-US" dirty="0" smtClean="0"/>
              <a:t> </a:t>
            </a:r>
            <a:r>
              <a:rPr lang="en-US" dirty="0" err="1" smtClean="0"/>
              <a:t>enerji</a:t>
            </a:r>
            <a:r>
              <a:rPr lang="en-US" dirty="0" smtClean="0"/>
              <a:t> </a:t>
            </a:r>
            <a:r>
              <a:rPr lang="en-US" dirty="0" err="1" smtClean="0"/>
              <a:t>transferidir</a:t>
            </a:r>
            <a:r>
              <a:rPr lang="en-US" dirty="0" smtClean="0"/>
              <a:t>. Bu </a:t>
            </a:r>
            <a:r>
              <a:rPr lang="en-US" dirty="0" err="1" smtClean="0"/>
              <a:t>ünite</a:t>
            </a:r>
            <a:r>
              <a:rPr lang="en-US" dirty="0" smtClean="0"/>
              <a:t> Gray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adlandırılır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1 Joule/</a:t>
            </a:r>
            <a:r>
              <a:rPr lang="en-US" dirty="0" err="1" smtClean="0"/>
              <a:t>kg’a</a:t>
            </a:r>
            <a:r>
              <a:rPr lang="en-US" dirty="0" smtClean="0"/>
              <a:t> </a:t>
            </a:r>
            <a:r>
              <a:rPr lang="en-US" dirty="0" err="1" smtClean="0"/>
              <a:t>denk</a:t>
            </a:r>
            <a:r>
              <a:rPr lang="en-US" dirty="0" smtClean="0"/>
              <a:t> </a:t>
            </a:r>
            <a:r>
              <a:rPr lang="en-US" dirty="0" err="1" smtClean="0"/>
              <a:t>gelir</a:t>
            </a:r>
            <a:r>
              <a:rPr lang="en-US" dirty="0" smtClean="0"/>
              <a:t>. </a:t>
            </a:r>
            <a:r>
              <a:rPr lang="tr-TR" dirty="0" err="1" smtClean="0"/>
              <a:t>Dozimetrelerde</a:t>
            </a:r>
            <a:r>
              <a:rPr lang="tr-TR" dirty="0" smtClean="0"/>
              <a:t> bu özellik ölçülür. </a:t>
            </a:r>
            <a:endParaRPr lang="en-US" dirty="0" smtClean="0"/>
          </a:p>
          <a:p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riskini</a:t>
            </a:r>
            <a:r>
              <a:rPr lang="en-US" dirty="0" smtClean="0"/>
              <a:t> </a:t>
            </a:r>
            <a:r>
              <a:rPr lang="en-US" dirty="0" err="1" smtClean="0"/>
              <a:t>belirlemede</a:t>
            </a:r>
            <a:r>
              <a:rPr lang="en-US" dirty="0" smtClean="0"/>
              <a:t> </a:t>
            </a:r>
            <a:r>
              <a:rPr lang="en-US" dirty="0" err="1" smtClean="0"/>
              <a:t>kullanılan</a:t>
            </a:r>
            <a:r>
              <a:rPr lang="en-US" dirty="0" smtClean="0"/>
              <a:t> en </a:t>
            </a:r>
            <a:r>
              <a:rPr lang="en-US" dirty="0" err="1" smtClean="0"/>
              <a:t>önemli</a:t>
            </a:r>
            <a:r>
              <a:rPr lang="en-US" dirty="0" smtClean="0"/>
              <a:t> </a:t>
            </a:r>
            <a:r>
              <a:rPr lang="en-US" dirty="0" err="1" smtClean="0"/>
              <a:t>parametredir</a:t>
            </a:r>
            <a:r>
              <a:rPr lang="en-US" dirty="0" smtClean="0"/>
              <a:t>. </a:t>
            </a:r>
            <a:r>
              <a:rPr lang="en-US" dirty="0" err="1" smtClean="0"/>
              <a:t>Değişik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tiplerinde</a:t>
            </a:r>
            <a:r>
              <a:rPr lang="en-US" dirty="0" smtClean="0"/>
              <a:t> </a:t>
            </a:r>
            <a:r>
              <a:rPr lang="en-US" dirty="0" err="1" smtClean="0"/>
              <a:t>değişen</a:t>
            </a:r>
            <a:r>
              <a:rPr lang="en-US" dirty="0" smtClean="0"/>
              <a:t> </a:t>
            </a:r>
            <a:r>
              <a:rPr lang="en-US" dirty="0" err="1" smtClean="0"/>
              <a:t>biyolojik</a:t>
            </a:r>
            <a:r>
              <a:rPr lang="en-US" dirty="0" smtClean="0"/>
              <a:t> </a:t>
            </a:r>
            <a:r>
              <a:rPr lang="en-US" dirty="0" err="1" smtClean="0"/>
              <a:t>aktiviteyi</a:t>
            </a:r>
            <a:r>
              <a:rPr lang="en-US" dirty="0" smtClean="0"/>
              <a:t> </a:t>
            </a:r>
            <a:r>
              <a:rPr lang="en-US" dirty="0" err="1" smtClean="0"/>
              <a:t>baz</a:t>
            </a:r>
            <a:r>
              <a:rPr lang="en-US" dirty="0" smtClean="0"/>
              <a:t> </a:t>
            </a:r>
            <a:r>
              <a:rPr lang="en-US" dirty="0" err="1" smtClean="0"/>
              <a:t>alır</a:t>
            </a:r>
            <a:r>
              <a:rPr lang="en-US" dirty="0" smtClean="0"/>
              <a:t> </a:t>
            </a:r>
            <a:r>
              <a:rPr lang="en-US" dirty="0" err="1" smtClean="0"/>
              <a:t>buna</a:t>
            </a:r>
            <a:r>
              <a:rPr lang="en-US" dirty="0" smtClean="0"/>
              <a:t> W</a:t>
            </a:r>
            <a:r>
              <a:rPr lang="en-US" baseline="-25000" dirty="0" smtClean="0"/>
              <a:t>R</a:t>
            </a:r>
            <a:r>
              <a:rPr lang="en-US" dirty="0" smtClean="0"/>
              <a:t>: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ağırlık</a:t>
            </a:r>
            <a:r>
              <a:rPr lang="en-US" dirty="0" smtClean="0"/>
              <a:t> </a:t>
            </a:r>
            <a:r>
              <a:rPr lang="en-US" dirty="0" err="1" smtClean="0"/>
              <a:t>faktörü</a:t>
            </a:r>
            <a:r>
              <a:rPr lang="en-US" dirty="0" smtClean="0"/>
              <a:t> </a:t>
            </a:r>
            <a:r>
              <a:rPr lang="en-US" dirty="0" err="1" smtClean="0"/>
              <a:t>adı</a:t>
            </a:r>
            <a:r>
              <a:rPr lang="en-US" dirty="0" smtClean="0"/>
              <a:t> </a:t>
            </a:r>
            <a:r>
              <a:rPr lang="en-US" dirty="0" err="1" smtClean="0"/>
              <a:t>verilir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Organlara</a:t>
            </a:r>
            <a:r>
              <a:rPr lang="en-US" dirty="0" smtClean="0"/>
              <a:t> </a:t>
            </a:r>
            <a:r>
              <a:rPr lang="en-US" dirty="0" err="1" smtClean="0"/>
              <a:t>uygulanan</a:t>
            </a:r>
            <a:r>
              <a:rPr lang="en-US" dirty="0" smtClean="0"/>
              <a:t> </a:t>
            </a:r>
            <a:r>
              <a:rPr lang="en-US" dirty="0" err="1" smtClean="0"/>
              <a:t>enerji</a:t>
            </a:r>
            <a:r>
              <a:rPr lang="en-US" dirty="0" smtClean="0"/>
              <a:t> </a:t>
            </a:r>
            <a:r>
              <a:rPr lang="en-US" dirty="0" err="1" smtClean="0"/>
              <a:t>dozunun</a:t>
            </a:r>
            <a:r>
              <a:rPr lang="en-US" dirty="0" smtClean="0"/>
              <a:t> W</a:t>
            </a:r>
            <a:r>
              <a:rPr lang="en-US" baseline="-25000" dirty="0" smtClean="0"/>
              <a:t>R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çarpılması</a:t>
            </a:r>
            <a:r>
              <a:rPr lang="en-US" dirty="0" smtClean="0"/>
              <a:t> </a:t>
            </a:r>
            <a:r>
              <a:rPr lang="tr-TR" dirty="0" smtClean="0"/>
              <a:t>organik dokulardaki </a:t>
            </a:r>
            <a:r>
              <a:rPr lang="en-US" dirty="0" err="1" smtClean="0"/>
              <a:t>ekivalan</a:t>
            </a:r>
            <a:r>
              <a:rPr lang="en-US" dirty="0" smtClean="0"/>
              <a:t> </a:t>
            </a:r>
            <a:r>
              <a:rPr lang="en-US" dirty="0" err="1" smtClean="0"/>
              <a:t>dozu</a:t>
            </a:r>
            <a:r>
              <a:rPr lang="en-US" dirty="0" smtClean="0"/>
              <a:t> </a:t>
            </a:r>
            <a:r>
              <a:rPr lang="en-US" dirty="0" err="1" smtClean="0"/>
              <a:t>verir</a:t>
            </a:r>
            <a:endParaRPr lang="en-US" dirty="0" smtClean="0"/>
          </a:p>
          <a:p>
            <a:r>
              <a:rPr lang="en-US" dirty="0" err="1" smtClean="0"/>
              <a:t>Radyoloji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nükleer</a:t>
            </a:r>
            <a:r>
              <a:rPr lang="en-US" dirty="0" smtClean="0"/>
              <a:t> </a:t>
            </a:r>
            <a:r>
              <a:rPr lang="en-US" dirty="0" err="1" smtClean="0"/>
              <a:t>tıpta</a:t>
            </a:r>
            <a:r>
              <a:rPr lang="en-US" dirty="0" smtClean="0"/>
              <a:t> </a:t>
            </a:r>
            <a:r>
              <a:rPr lang="en-US" dirty="0" err="1" smtClean="0"/>
              <a:t>kullanılan</a:t>
            </a:r>
            <a:r>
              <a:rPr lang="en-US" dirty="0" smtClean="0"/>
              <a:t> X </a:t>
            </a:r>
            <a:r>
              <a:rPr lang="en-US" dirty="0" err="1" smtClean="0"/>
              <a:t>ışınlarının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/>
              <a:t> </a:t>
            </a:r>
            <a:r>
              <a:rPr lang="en-US" dirty="0" err="1" smtClean="0"/>
              <a:t>gama</a:t>
            </a:r>
            <a:r>
              <a:rPr lang="en-US" dirty="0" smtClean="0"/>
              <a:t> </a:t>
            </a:r>
            <a:r>
              <a:rPr lang="en-US" dirty="0" err="1" smtClean="0"/>
              <a:t>ışınlarının</a:t>
            </a:r>
            <a:r>
              <a:rPr lang="en-US" dirty="0" smtClean="0"/>
              <a:t> </a:t>
            </a:r>
            <a:r>
              <a:rPr lang="tr-TR" dirty="0" smtClean="0"/>
              <a:t>ve beta partiküllerin </a:t>
            </a:r>
            <a:r>
              <a:rPr lang="en-US" dirty="0" smtClean="0"/>
              <a:t>WR </a:t>
            </a:r>
            <a:r>
              <a:rPr lang="en-US" dirty="0" err="1" smtClean="0"/>
              <a:t>faktörleri</a:t>
            </a:r>
            <a:r>
              <a:rPr lang="en-US" dirty="0" smtClean="0"/>
              <a:t> 1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kabul</a:t>
            </a:r>
            <a:r>
              <a:rPr lang="en-US" dirty="0" smtClean="0"/>
              <a:t> </a:t>
            </a:r>
            <a:r>
              <a:rPr lang="en-US" dirty="0" err="1" smtClean="0"/>
              <a:t>edilmektedir</a:t>
            </a:r>
            <a:r>
              <a:rPr lang="en-US" dirty="0" smtClean="0"/>
              <a:t>. </a:t>
            </a:r>
            <a:r>
              <a:rPr lang="tr-TR" dirty="0" smtClean="0"/>
              <a:t>Hızlı nötronların (Alfa radyasyon) WR faktörü 20’dir. Yavaş nötronlarda ise 5’dir. Nötronlar dokulara daha fazla </a:t>
            </a:r>
            <a:r>
              <a:rPr lang="tr-TR" dirty="0" err="1" smtClean="0"/>
              <a:t>eqivalan</a:t>
            </a:r>
            <a:r>
              <a:rPr lang="tr-TR" dirty="0" smtClean="0"/>
              <a:t> yük yüklemektedirler.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046361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EKİVALAN DOZ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Birimi: </a:t>
            </a:r>
            <a:r>
              <a:rPr lang="tr-TR" dirty="0" err="1" smtClean="0"/>
              <a:t>Rad</a:t>
            </a:r>
            <a:r>
              <a:rPr lang="tr-TR" dirty="0" smtClean="0"/>
              <a:t> (</a:t>
            </a:r>
            <a:r>
              <a:rPr lang="tr-TR" dirty="0" err="1" smtClean="0"/>
              <a:t>Radiation</a:t>
            </a:r>
            <a:r>
              <a:rPr lang="tr-TR" dirty="0" smtClean="0"/>
              <a:t> </a:t>
            </a:r>
            <a:r>
              <a:rPr lang="tr-TR" dirty="0" err="1" smtClean="0"/>
              <a:t>absorbed</a:t>
            </a:r>
            <a:r>
              <a:rPr lang="tr-TR" dirty="0" smtClean="0"/>
              <a:t> </a:t>
            </a:r>
            <a:r>
              <a:rPr lang="tr-TR" dirty="0" err="1" smtClean="0"/>
              <a:t>dose</a:t>
            </a:r>
            <a:r>
              <a:rPr lang="tr-TR" dirty="0" smtClean="0"/>
              <a:t>-</a:t>
            </a:r>
            <a:r>
              <a:rPr lang="tr-TR" dirty="0" err="1" smtClean="0"/>
              <a:t>absorbe</a:t>
            </a:r>
            <a:r>
              <a:rPr lang="tr-TR" dirty="0" smtClean="0"/>
              <a:t> edilen radyasyon dozu anlamlına gelir</a:t>
            </a:r>
          </a:p>
          <a:p>
            <a:r>
              <a:rPr lang="tr-TR" dirty="0" smtClean="0"/>
              <a:t>SI ünitesi: </a:t>
            </a:r>
            <a:r>
              <a:rPr lang="tr-TR" dirty="0" err="1" smtClean="0"/>
              <a:t>Gray</a:t>
            </a:r>
            <a:endParaRPr lang="tr-TR" dirty="0" smtClean="0"/>
          </a:p>
          <a:p>
            <a:r>
              <a:rPr lang="tr-TR" dirty="0" smtClean="0"/>
              <a:t>100 </a:t>
            </a:r>
            <a:r>
              <a:rPr lang="tr-TR" dirty="0" err="1" smtClean="0"/>
              <a:t>rad</a:t>
            </a:r>
            <a:r>
              <a:rPr lang="tr-TR" dirty="0" smtClean="0"/>
              <a:t>= 1 </a:t>
            </a:r>
            <a:r>
              <a:rPr lang="tr-TR" dirty="0" err="1" smtClean="0"/>
              <a:t>Gray</a:t>
            </a:r>
            <a:endParaRPr lang="tr-TR" dirty="0" smtClean="0"/>
          </a:p>
          <a:p>
            <a:r>
              <a:rPr lang="tr-TR" dirty="0" smtClean="0"/>
              <a:t>Organik dokularda bu birim </a:t>
            </a:r>
            <a:r>
              <a:rPr lang="tr-TR" dirty="0" err="1" smtClean="0"/>
              <a:t>Rem</a:t>
            </a:r>
            <a:r>
              <a:rPr lang="tr-TR" dirty="0" smtClean="0"/>
              <a:t> (</a:t>
            </a:r>
            <a:r>
              <a:rPr lang="tr-TR" dirty="0" err="1" smtClean="0"/>
              <a:t>rad</a:t>
            </a:r>
            <a:r>
              <a:rPr lang="tr-TR" dirty="0" smtClean="0"/>
              <a:t> </a:t>
            </a:r>
            <a:r>
              <a:rPr lang="tr-TR" dirty="0" err="1" smtClean="0"/>
              <a:t>equivalant</a:t>
            </a:r>
            <a:r>
              <a:rPr lang="tr-TR" dirty="0" smtClean="0"/>
              <a:t> in </a:t>
            </a:r>
            <a:r>
              <a:rPr lang="tr-TR" dirty="0" err="1" smtClean="0"/>
              <a:t>man</a:t>
            </a:r>
            <a:r>
              <a:rPr lang="tr-TR" dirty="0" smtClean="0"/>
              <a:t>, insanda </a:t>
            </a:r>
            <a:r>
              <a:rPr lang="tr-TR" dirty="0" err="1" smtClean="0"/>
              <a:t>rad</a:t>
            </a:r>
            <a:r>
              <a:rPr lang="tr-TR" dirty="0" smtClean="0"/>
              <a:t> eşdeğeri ) olarak adlandırılır</a:t>
            </a:r>
          </a:p>
          <a:p>
            <a:r>
              <a:rPr lang="tr-TR" dirty="0" smtClean="0"/>
              <a:t>SI Değeri: </a:t>
            </a:r>
            <a:r>
              <a:rPr lang="tr-TR" dirty="0" err="1" smtClean="0"/>
              <a:t>Sievert’dir</a:t>
            </a:r>
            <a:r>
              <a:rPr lang="tr-TR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11955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Radyasyon</a:t>
            </a:r>
            <a:r>
              <a:rPr lang="en-US" dirty="0"/>
              <a:t> </a:t>
            </a:r>
            <a:r>
              <a:rPr lang="en-US" dirty="0" err="1" smtClean="0"/>
              <a:t>ölçüm</a:t>
            </a:r>
            <a:r>
              <a:rPr lang="en-US" dirty="0" smtClean="0"/>
              <a:t> </a:t>
            </a:r>
            <a:r>
              <a:rPr lang="en-US" dirty="0" err="1" smtClean="0"/>
              <a:t>birimleri</a:t>
            </a:r>
            <a:r>
              <a:rPr lang="en-US" dirty="0" smtClean="0"/>
              <a:t>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Enerji</a:t>
            </a:r>
            <a:r>
              <a:rPr lang="en-US" dirty="0" smtClean="0"/>
              <a:t> </a:t>
            </a:r>
            <a:r>
              <a:rPr lang="en-US" dirty="0" err="1" smtClean="0"/>
              <a:t>dozu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karışmasını</a:t>
            </a:r>
            <a:r>
              <a:rPr lang="en-US" dirty="0" smtClean="0"/>
              <a:t> </a:t>
            </a:r>
            <a:r>
              <a:rPr lang="en-US" dirty="0" err="1" smtClean="0"/>
              <a:t>önlemek</a:t>
            </a:r>
            <a:r>
              <a:rPr lang="en-US" dirty="0" smtClean="0"/>
              <a:t> </a:t>
            </a:r>
            <a:r>
              <a:rPr lang="en-US" dirty="0" err="1" smtClean="0"/>
              <a:t>amacı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ekivalan</a:t>
            </a:r>
            <a:r>
              <a:rPr lang="en-US" dirty="0" smtClean="0"/>
              <a:t> </a:t>
            </a:r>
            <a:r>
              <a:rPr lang="en-US" dirty="0" err="1" smtClean="0"/>
              <a:t>doza</a:t>
            </a:r>
            <a:r>
              <a:rPr lang="en-US" dirty="0" smtClean="0"/>
              <a:t> </a:t>
            </a:r>
            <a:r>
              <a:rPr lang="en-US" dirty="0" err="1" smtClean="0"/>
              <a:t>sievert</a:t>
            </a:r>
            <a:r>
              <a:rPr lang="en-US" dirty="0" smtClean="0"/>
              <a:t> </a:t>
            </a:r>
            <a:r>
              <a:rPr lang="en-US" dirty="0" err="1" smtClean="0"/>
              <a:t>ismi</a:t>
            </a:r>
            <a:r>
              <a:rPr lang="en-US" dirty="0" smtClean="0"/>
              <a:t> </a:t>
            </a:r>
            <a:r>
              <a:rPr lang="en-US" dirty="0" err="1" smtClean="0"/>
              <a:t>verilmiştir</a:t>
            </a:r>
            <a:r>
              <a:rPr lang="en-US" dirty="0" smtClean="0"/>
              <a:t> (</a:t>
            </a:r>
            <a:r>
              <a:rPr lang="en-US" dirty="0" err="1" smtClean="0"/>
              <a:t>Sv</a:t>
            </a:r>
            <a:r>
              <a:rPr lang="en-US" dirty="0" smtClean="0"/>
              <a:t>) </a:t>
            </a:r>
          </a:p>
          <a:p>
            <a:r>
              <a:rPr lang="en-US" dirty="0" err="1" smtClean="0"/>
              <a:t>Etkin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(Effective Dose): </a:t>
            </a:r>
            <a:r>
              <a:rPr lang="en-US" dirty="0" err="1" smtClean="0"/>
              <a:t>Effektif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kişilerde</a:t>
            </a:r>
            <a:r>
              <a:rPr lang="en-US" dirty="0" smtClean="0"/>
              <a:t> </a:t>
            </a:r>
            <a:r>
              <a:rPr lang="en-US" dirty="0" err="1" smtClean="0"/>
              <a:t>radyasyona</a:t>
            </a:r>
            <a:r>
              <a:rPr lang="en-US" dirty="0" smtClean="0"/>
              <a:t> </a:t>
            </a:r>
            <a:r>
              <a:rPr lang="en-US" dirty="0" err="1" smtClean="0"/>
              <a:t>maruziyeti</a:t>
            </a:r>
            <a:r>
              <a:rPr lang="en-US" dirty="0" smtClean="0"/>
              <a:t> </a:t>
            </a:r>
            <a:r>
              <a:rPr lang="en-US" dirty="0" err="1" smtClean="0"/>
              <a:t>sayısallaştırmak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kullanılır</a:t>
            </a:r>
            <a:r>
              <a:rPr lang="en-US" dirty="0" smtClean="0"/>
              <a:t>. </a:t>
            </a:r>
          </a:p>
          <a:p>
            <a:r>
              <a:rPr lang="en-US" dirty="0" smtClean="0"/>
              <a:t>Her organ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dokununun</a:t>
            </a:r>
            <a:r>
              <a:rPr lang="en-US" dirty="0" smtClean="0"/>
              <a:t> </a:t>
            </a:r>
            <a:r>
              <a:rPr lang="en-US" dirty="0" err="1" smtClean="0"/>
              <a:t>enerji</a:t>
            </a:r>
            <a:r>
              <a:rPr lang="en-US" dirty="0" smtClean="0"/>
              <a:t> </a:t>
            </a:r>
            <a:r>
              <a:rPr lang="en-US" dirty="0" err="1" smtClean="0"/>
              <a:t>dozuna</a:t>
            </a:r>
            <a:r>
              <a:rPr lang="en-US" dirty="0" smtClean="0"/>
              <a:t> </a:t>
            </a:r>
            <a:r>
              <a:rPr lang="en-US" dirty="0" err="1" smtClean="0"/>
              <a:t>yanıtı</a:t>
            </a:r>
            <a:r>
              <a:rPr lang="en-US" dirty="0" smtClean="0"/>
              <a:t> </a:t>
            </a:r>
            <a:r>
              <a:rPr lang="en-US" dirty="0" err="1" smtClean="0"/>
              <a:t>farklı</a:t>
            </a:r>
            <a:r>
              <a:rPr lang="en-US" dirty="0" smtClean="0"/>
              <a:t> </a:t>
            </a:r>
            <a:r>
              <a:rPr lang="en-US" dirty="0" err="1" smtClean="0"/>
              <a:t>olmaktadır</a:t>
            </a:r>
            <a:r>
              <a:rPr lang="en-US" dirty="0" smtClean="0"/>
              <a:t>. </a:t>
            </a:r>
            <a:r>
              <a:rPr lang="en-US" dirty="0" err="1" smtClean="0"/>
              <a:t>Ekivalan</a:t>
            </a:r>
            <a:r>
              <a:rPr lang="en-US" dirty="0" smtClean="0"/>
              <a:t> </a:t>
            </a:r>
            <a:r>
              <a:rPr lang="en-US" dirty="0" err="1" smtClean="0"/>
              <a:t>dozu</a:t>
            </a:r>
            <a:r>
              <a:rPr lang="en-US" dirty="0" smtClean="0"/>
              <a:t> W</a:t>
            </a:r>
            <a:r>
              <a:rPr lang="en-US" baseline="-25000" dirty="0" smtClean="0"/>
              <a:t>T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adlandırdığımız</a:t>
            </a:r>
            <a:r>
              <a:rPr lang="en-US" dirty="0" smtClean="0"/>
              <a:t> </a:t>
            </a:r>
            <a:r>
              <a:rPr lang="en-US" dirty="0" err="1" smtClean="0"/>
              <a:t>doku</a:t>
            </a:r>
            <a:r>
              <a:rPr lang="en-US" dirty="0"/>
              <a:t> </a:t>
            </a:r>
            <a:r>
              <a:rPr lang="en-US" dirty="0" err="1" smtClean="0"/>
              <a:t>faktörü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çarptığımızda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sonuçları</a:t>
            </a:r>
            <a:r>
              <a:rPr lang="en-US" dirty="0" smtClean="0"/>
              <a:t> </a:t>
            </a:r>
            <a:r>
              <a:rPr lang="en-US" dirty="0" err="1" smtClean="0"/>
              <a:t>ortaladığımızda</a:t>
            </a:r>
            <a:r>
              <a:rPr lang="en-US" dirty="0" smtClean="0"/>
              <a:t> </a:t>
            </a:r>
            <a:r>
              <a:rPr lang="en-US" dirty="0" err="1" smtClean="0"/>
              <a:t>etkin</a:t>
            </a:r>
            <a:r>
              <a:rPr lang="en-US" dirty="0" smtClean="0"/>
              <a:t> </a:t>
            </a:r>
            <a:r>
              <a:rPr lang="en-US" dirty="0" err="1" smtClean="0"/>
              <a:t>dozu</a:t>
            </a:r>
            <a:r>
              <a:rPr lang="tr-TR" dirty="0" smtClean="0"/>
              <a:t> (</a:t>
            </a:r>
            <a:r>
              <a:rPr lang="tr-TR" dirty="0" err="1" smtClean="0"/>
              <a:t>Sv</a:t>
            </a:r>
            <a:r>
              <a:rPr lang="tr-TR" dirty="0" smtClean="0"/>
              <a:t>)</a:t>
            </a:r>
            <a:r>
              <a:rPr lang="en-US" dirty="0" err="1" smtClean="0"/>
              <a:t>bulmaktayız</a:t>
            </a:r>
            <a:endParaRPr lang="en-US" dirty="0" smtClean="0"/>
          </a:p>
          <a:p>
            <a:r>
              <a:rPr lang="en-US" dirty="0" smtClean="0"/>
              <a:t>W</a:t>
            </a:r>
            <a:r>
              <a:rPr lang="en-US" baseline="-25000" dirty="0" smtClean="0"/>
              <a:t>T</a:t>
            </a:r>
            <a:r>
              <a:rPr lang="en-US" dirty="0" smtClean="0"/>
              <a:t> </a:t>
            </a:r>
            <a:r>
              <a:rPr lang="en-US" dirty="0" err="1" smtClean="0"/>
              <a:t>değerleri</a:t>
            </a:r>
            <a:r>
              <a:rPr lang="en-US" dirty="0" smtClean="0"/>
              <a:t> </a:t>
            </a:r>
            <a:r>
              <a:rPr lang="en-US" dirty="0" err="1" smtClean="0"/>
              <a:t>cinsiyet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yaş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değişmektedir</a:t>
            </a:r>
            <a:r>
              <a:rPr lang="en-US" dirty="0" smtClean="0"/>
              <a:t>. </a:t>
            </a:r>
          </a:p>
          <a:p>
            <a:r>
              <a:rPr lang="en-US" dirty="0" smtClean="0"/>
              <a:t>WT </a:t>
            </a:r>
            <a:r>
              <a:rPr lang="en-US" dirty="0" err="1" smtClean="0"/>
              <a:t>değerleri</a:t>
            </a:r>
            <a:r>
              <a:rPr lang="en-US" dirty="0" smtClean="0"/>
              <a:t> </a:t>
            </a:r>
            <a:r>
              <a:rPr lang="en-US" dirty="0" err="1" smtClean="0"/>
              <a:t>temelde</a:t>
            </a:r>
            <a:r>
              <a:rPr lang="en-US" dirty="0" smtClean="0"/>
              <a:t> </a:t>
            </a:r>
            <a:r>
              <a:rPr lang="en-US" dirty="0" err="1" smtClean="0"/>
              <a:t>Hiroşima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Nagazakideki</a:t>
            </a:r>
            <a:r>
              <a:rPr lang="en-US" dirty="0" smtClean="0"/>
              <a:t> atom </a:t>
            </a:r>
            <a:r>
              <a:rPr lang="en-US" dirty="0" err="1" smtClean="0"/>
              <a:t>bombası</a:t>
            </a:r>
            <a:r>
              <a:rPr lang="en-US" dirty="0" smtClean="0"/>
              <a:t> </a:t>
            </a:r>
            <a:r>
              <a:rPr lang="en-US" dirty="0" err="1" smtClean="0"/>
              <a:t>patlamasından</a:t>
            </a:r>
            <a:r>
              <a:rPr lang="en-US" dirty="0" smtClean="0"/>
              <a:t> </a:t>
            </a:r>
            <a:r>
              <a:rPr lang="en-US" dirty="0" err="1" smtClean="0"/>
              <a:t>sonraki</a:t>
            </a:r>
            <a:r>
              <a:rPr lang="en-US" dirty="0" smtClean="0"/>
              <a:t> </a:t>
            </a:r>
            <a:r>
              <a:rPr lang="en-US" dirty="0" err="1" smtClean="0"/>
              <a:t>maruziyetler</a:t>
            </a:r>
            <a:r>
              <a:rPr lang="en-US" dirty="0" smtClean="0"/>
              <a:t> </a:t>
            </a:r>
            <a:r>
              <a:rPr lang="en-US" dirty="0" err="1" smtClean="0"/>
              <a:t>üzerinden</a:t>
            </a:r>
            <a:r>
              <a:rPr lang="en-US" dirty="0" smtClean="0"/>
              <a:t> </a:t>
            </a:r>
            <a:r>
              <a:rPr lang="en-US" dirty="0" err="1" smtClean="0"/>
              <a:t>hesaplanmıştır</a:t>
            </a:r>
            <a:r>
              <a:rPr lang="en-US" dirty="0" smtClean="0"/>
              <a:t>. ICRP </a:t>
            </a:r>
            <a:r>
              <a:rPr lang="en-US" dirty="0" err="1" smtClean="0"/>
              <a:t>tarafından</a:t>
            </a:r>
            <a:r>
              <a:rPr lang="en-US" dirty="0" smtClean="0"/>
              <a:t> </a:t>
            </a:r>
            <a:r>
              <a:rPr lang="en-US" dirty="0" err="1" smtClean="0"/>
              <a:t>belirlenmektedirler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konusunda</a:t>
            </a:r>
            <a:r>
              <a:rPr lang="en-US" dirty="0" smtClean="0"/>
              <a:t> her </a:t>
            </a:r>
            <a:r>
              <a:rPr lang="en-US" dirty="0" err="1" smtClean="0"/>
              <a:t>yeni</a:t>
            </a:r>
            <a:r>
              <a:rPr lang="en-US" dirty="0" smtClean="0"/>
              <a:t> </a:t>
            </a:r>
            <a:r>
              <a:rPr lang="en-US" dirty="0" err="1" smtClean="0"/>
              <a:t>bulguda</a:t>
            </a:r>
            <a:r>
              <a:rPr lang="en-US" dirty="0" smtClean="0"/>
              <a:t> </a:t>
            </a:r>
            <a:r>
              <a:rPr lang="en-US" dirty="0" err="1" smtClean="0"/>
              <a:t>değerler</a:t>
            </a:r>
            <a:r>
              <a:rPr lang="en-US" dirty="0" smtClean="0"/>
              <a:t> </a:t>
            </a:r>
            <a:r>
              <a:rPr lang="en-US" dirty="0" err="1" smtClean="0"/>
              <a:t>yeniden</a:t>
            </a:r>
            <a:r>
              <a:rPr lang="en-US" dirty="0" smtClean="0"/>
              <a:t> ay</a:t>
            </a:r>
            <a:r>
              <a:rPr lang="tr-TR" dirty="0" smtClean="0"/>
              <a:t>ar</a:t>
            </a:r>
            <a:r>
              <a:rPr lang="en-US" dirty="0" err="1" smtClean="0"/>
              <a:t>lanmaktadır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65707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Radyasyon dozları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 smtClean="0"/>
              <a:t>Gy</a:t>
            </a:r>
            <a:r>
              <a:rPr lang="tr-TR" dirty="0" smtClean="0"/>
              <a:t> (</a:t>
            </a:r>
            <a:r>
              <a:rPr lang="tr-TR" dirty="0" err="1" smtClean="0"/>
              <a:t>rad</a:t>
            </a:r>
            <a:r>
              <a:rPr lang="tr-TR" dirty="0" smtClean="0"/>
              <a:t>): Ünite kitle başına dokuya verilen enerji miktarı</a:t>
            </a:r>
          </a:p>
          <a:p>
            <a:r>
              <a:rPr lang="tr-TR" dirty="0" smtClean="0"/>
              <a:t>LET: Lineer enerji transferi: enerjinin dokuya verilme hızı</a:t>
            </a:r>
          </a:p>
          <a:p>
            <a:r>
              <a:rPr lang="tr-TR" dirty="0" smtClean="0"/>
              <a:t>Dokularda LET: 3 </a:t>
            </a:r>
            <a:r>
              <a:rPr lang="tr-TR" dirty="0" err="1" smtClean="0"/>
              <a:t>keV</a:t>
            </a:r>
            <a:r>
              <a:rPr lang="tr-TR" dirty="0" smtClean="0"/>
              <a:t>/µm</a:t>
            </a:r>
          </a:p>
          <a:p>
            <a:r>
              <a:rPr lang="tr-TR" dirty="0" smtClean="0"/>
              <a:t>RBE: </a:t>
            </a:r>
            <a:r>
              <a:rPr lang="tr-TR" dirty="0" err="1" smtClean="0"/>
              <a:t>Relatif</a:t>
            </a:r>
            <a:r>
              <a:rPr lang="tr-TR" dirty="0" smtClean="0"/>
              <a:t> biyolojik etkinlik </a:t>
            </a:r>
          </a:p>
          <a:p>
            <a:pPr lvl="1"/>
            <a:r>
              <a:rPr lang="tr-TR" dirty="0" smtClean="0"/>
              <a:t>[belli bir etkiyi oluşturan standart radyasyon dozu/aynı etkiyi oluşturan test dozu]</a:t>
            </a:r>
          </a:p>
          <a:p>
            <a:r>
              <a:rPr lang="tr-TR" dirty="0" smtClean="0"/>
              <a:t>X ışınları için RBE:1’dir.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Enerji transfer mekanizmaları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(</a:t>
            </a:r>
            <a:r>
              <a:rPr lang="en-US" dirty="0" err="1" smtClean="0"/>
              <a:t>lineer</a:t>
            </a:r>
            <a:r>
              <a:rPr lang="en-US" dirty="0" smtClean="0"/>
              <a:t> </a:t>
            </a:r>
            <a:r>
              <a:rPr lang="en-US" dirty="0" err="1" smtClean="0"/>
              <a:t>enerji</a:t>
            </a:r>
            <a:r>
              <a:rPr lang="en-US" dirty="0" smtClean="0"/>
              <a:t> </a:t>
            </a:r>
            <a:r>
              <a:rPr lang="en-US" dirty="0" err="1" smtClean="0"/>
              <a:t>transferi</a:t>
            </a:r>
            <a:r>
              <a:rPr lang="en-US" dirty="0" smtClean="0"/>
              <a:t>) , </a:t>
            </a:r>
            <a:r>
              <a:rPr lang="en-US" dirty="0" err="1" smtClean="0"/>
              <a:t>Hacim</a:t>
            </a:r>
            <a:r>
              <a:rPr lang="en-US" dirty="0" smtClean="0"/>
              <a:t> </a:t>
            </a:r>
            <a:r>
              <a:rPr lang="en-US" dirty="0" err="1" smtClean="0"/>
              <a:t>içine</a:t>
            </a:r>
            <a:r>
              <a:rPr lang="en-US" dirty="0" smtClean="0"/>
              <a:t> transfer </a:t>
            </a:r>
            <a:r>
              <a:rPr lang="en-US" dirty="0" err="1" smtClean="0"/>
              <a:t>edilen</a:t>
            </a:r>
            <a:r>
              <a:rPr lang="en-US" dirty="0" smtClean="0"/>
              <a:t> </a:t>
            </a:r>
            <a:r>
              <a:rPr lang="en-US" dirty="0" err="1" smtClean="0"/>
              <a:t>enerji</a:t>
            </a:r>
            <a:r>
              <a:rPr lang="en-US" dirty="0" smtClean="0"/>
              <a:t> </a:t>
            </a:r>
            <a:r>
              <a:rPr lang="en-US" dirty="0" err="1" smtClean="0"/>
              <a:t>hızıdır</a:t>
            </a:r>
            <a:endParaRPr lang="en-US" dirty="0" smtClean="0"/>
          </a:p>
          <a:p>
            <a:r>
              <a:rPr lang="en-US" dirty="0" err="1" smtClean="0"/>
              <a:t>Düşük</a:t>
            </a:r>
            <a:r>
              <a:rPr lang="en-US" dirty="0" smtClean="0"/>
              <a:t> LET-</a:t>
            </a:r>
            <a:r>
              <a:rPr lang="en-US" dirty="0" err="1" smtClean="0"/>
              <a:t>homojen</a:t>
            </a:r>
            <a:r>
              <a:rPr lang="en-US" dirty="0" smtClean="0"/>
              <a:t> </a:t>
            </a:r>
            <a:r>
              <a:rPr lang="en-US" dirty="0" err="1" smtClean="0"/>
              <a:t>dağılım</a:t>
            </a:r>
            <a:r>
              <a:rPr lang="en-US" dirty="0" smtClean="0"/>
              <a:t> </a:t>
            </a:r>
            <a:r>
              <a:rPr lang="en-US" dirty="0" err="1" smtClean="0"/>
              <a:t>gösterir</a:t>
            </a:r>
            <a:endParaRPr lang="en-US" dirty="0" smtClean="0"/>
          </a:p>
          <a:p>
            <a:r>
              <a:rPr lang="en-US" dirty="0" err="1" smtClean="0"/>
              <a:t>Yüksek</a:t>
            </a:r>
            <a:r>
              <a:rPr lang="en-US" dirty="0" smtClean="0"/>
              <a:t> LET (</a:t>
            </a:r>
            <a:r>
              <a:rPr lang="en-US" dirty="0" err="1" smtClean="0"/>
              <a:t>partiküler</a:t>
            </a:r>
            <a:r>
              <a:rPr lang="en-US" dirty="0" smtClean="0"/>
              <a:t> </a:t>
            </a:r>
            <a:r>
              <a:rPr lang="en-US" dirty="0" err="1" smtClean="0"/>
              <a:t>enerji</a:t>
            </a:r>
            <a:r>
              <a:rPr lang="en-US" dirty="0" smtClean="0"/>
              <a:t>)-  </a:t>
            </a:r>
            <a:r>
              <a:rPr lang="en-US" dirty="0" err="1" smtClean="0"/>
              <a:t>heterojen</a:t>
            </a:r>
            <a:r>
              <a:rPr lang="en-US" dirty="0" smtClean="0"/>
              <a:t> </a:t>
            </a:r>
            <a:r>
              <a:rPr lang="en-US" dirty="0" err="1" smtClean="0"/>
              <a:t>dağılım</a:t>
            </a:r>
            <a:r>
              <a:rPr lang="en-US" dirty="0" smtClean="0"/>
              <a:t> </a:t>
            </a:r>
            <a:r>
              <a:rPr lang="en-US" dirty="0" err="1" smtClean="0"/>
              <a:t>izlenir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082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041" y="404664"/>
            <a:ext cx="8640959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RADYASYON HASSASİYETİNİ ETKİLEYEN SÜREÇLER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İ</a:t>
            </a:r>
            <a:r>
              <a:rPr lang="tr-TR" dirty="0" err="1" smtClean="0"/>
              <a:t>mmatür</a:t>
            </a:r>
            <a:r>
              <a:rPr lang="tr-TR" dirty="0"/>
              <a:t>, genç,</a:t>
            </a:r>
            <a:r>
              <a:rPr lang="en-US" dirty="0" err="1"/>
              <a:t>metabolik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tr-TR" dirty="0"/>
              <a:t>, yüksek </a:t>
            </a:r>
            <a:r>
              <a:rPr lang="tr-TR" dirty="0" err="1"/>
              <a:t>proliferasyon</a:t>
            </a:r>
            <a:r>
              <a:rPr lang="tr-TR" dirty="0"/>
              <a:t> hızına sahip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hızlı</a:t>
            </a:r>
            <a:r>
              <a:rPr lang="en-US" dirty="0"/>
              <a:t> </a:t>
            </a:r>
            <a:r>
              <a:rPr lang="en-US" dirty="0" err="1"/>
              <a:t>bölünen</a:t>
            </a:r>
            <a:r>
              <a:rPr lang="en-US" dirty="0"/>
              <a:t> </a:t>
            </a:r>
            <a:r>
              <a:rPr lang="en-US" dirty="0" err="1"/>
              <a:t>hücreler</a:t>
            </a:r>
            <a:r>
              <a:rPr lang="en-US" dirty="0"/>
              <a:t>,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differensiye</a:t>
            </a:r>
            <a:r>
              <a:rPr lang="en-US" dirty="0"/>
              <a:t> </a:t>
            </a:r>
            <a:r>
              <a:rPr lang="en-US" dirty="0" err="1"/>
              <a:t>hücreler</a:t>
            </a:r>
            <a:r>
              <a:rPr lang="en-US" dirty="0"/>
              <a:t> </a:t>
            </a:r>
            <a:r>
              <a:rPr lang="en-US" dirty="0" err="1"/>
              <a:t>radyasyona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hassastır</a:t>
            </a:r>
            <a:endParaRPr lang="en-US" dirty="0"/>
          </a:p>
          <a:p>
            <a:r>
              <a:rPr lang="en-US" dirty="0" err="1"/>
              <a:t>Ortam</a:t>
            </a:r>
            <a:r>
              <a:rPr lang="en-US" dirty="0"/>
              <a:t> </a:t>
            </a:r>
            <a:r>
              <a:rPr lang="en-US" dirty="0" err="1"/>
              <a:t>ısısının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oksijenin</a:t>
            </a:r>
            <a:r>
              <a:rPr lang="en-US" dirty="0"/>
              <a:t> </a:t>
            </a:r>
            <a:r>
              <a:rPr lang="en-US" dirty="0" err="1"/>
              <a:t>artışı</a:t>
            </a:r>
            <a:r>
              <a:rPr lang="en-US" dirty="0"/>
              <a:t> </a:t>
            </a:r>
            <a:r>
              <a:rPr lang="tr-TR" dirty="0"/>
              <a:t>r</a:t>
            </a:r>
            <a:r>
              <a:rPr lang="en-US" dirty="0" err="1"/>
              <a:t>adyasyon</a:t>
            </a:r>
            <a:r>
              <a:rPr lang="en-US" dirty="0"/>
              <a:t> </a:t>
            </a:r>
            <a:r>
              <a:rPr lang="en-US" dirty="0" err="1"/>
              <a:t>hasarını</a:t>
            </a:r>
            <a:r>
              <a:rPr lang="en-US" dirty="0"/>
              <a:t> </a:t>
            </a:r>
            <a:r>
              <a:rPr lang="en-US" dirty="0" err="1"/>
              <a:t>arttırır</a:t>
            </a:r>
            <a:endParaRPr lang="en-US" dirty="0"/>
          </a:p>
          <a:p>
            <a:r>
              <a:rPr lang="en-US" dirty="0" err="1"/>
              <a:t>Radyasyonun</a:t>
            </a:r>
            <a:r>
              <a:rPr lang="en-US" dirty="0"/>
              <a:t> </a:t>
            </a:r>
            <a:r>
              <a:rPr lang="en-US" dirty="0" err="1"/>
              <a:t>doz,zaman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bölge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bölünmesi</a:t>
            </a:r>
            <a:r>
              <a:rPr lang="en-US" dirty="0"/>
              <a:t> </a:t>
            </a:r>
            <a:r>
              <a:rPr lang="en-US" dirty="0" err="1"/>
              <a:t>hasarı</a:t>
            </a:r>
            <a:r>
              <a:rPr lang="en-US" dirty="0"/>
              <a:t> </a:t>
            </a:r>
            <a:r>
              <a:rPr lang="en-US" dirty="0" err="1" smtClean="0"/>
              <a:t>azaltır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28392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RADYASYON HASSİYETİNİ ETKİLEYEN SÜREÇLER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Dozların bölünerek veya hızının düşürülerek daha uzun sürelerde verilmesi hücre onarımı için vakit tanıyacağından hücre hasarını azaltır</a:t>
            </a:r>
          </a:p>
          <a:p>
            <a:r>
              <a:rPr lang="tr-TR" dirty="0" smtClean="0"/>
              <a:t>Radyasyon onkolojisinde dozlar bu şekilde verilerek dokuya olan hasar azaltılmaya çalışılır</a:t>
            </a:r>
          </a:p>
          <a:p>
            <a:r>
              <a:rPr lang="tr-TR" dirty="0" smtClean="0"/>
              <a:t>Buna </a:t>
            </a:r>
            <a:r>
              <a:rPr lang="tr-TR" dirty="0" err="1" smtClean="0"/>
              <a:t>protraction</a:t>
            </a:r>
            <a:r>
              <a:rPr lang="tr-TR" dirty="0" smtClean="0"/>
              <a:t> ve </a:t>
            </a:r>
            <a:r>
              <a:rPr lang="tr-TR" dirty="0" err="1" smtClean="0"/>
              <a:t>fractionation</a:t>
            </a:r>
            <a:r>
              <a:rPr lang="tr-TR" dirty="0" smtClean="0"/>
              <a:t> denir</a:t>
            </a:r>
          </a:p>
          <a:p>
            <a:r>
              <a:rPr lang="tr-TR" dirty="0" err="1"/>
              <a:t>Örn</a:t>
            </a:r>
            <a:r>
              <a:rPr lang="tr-TR" dirty="0"/>
              <a:t>. Radyasyon onkolojisinde </a:t>
            </a:r>
            <a:r>
              <a:rPr lang="tr-TR" dirty="0" err="1"/>
              <a:t>avasküler</a:t>
            </a:r>
            <a:r>
              <a:rPr lang="tr-TR" dirty="0"/>
              <a:t> tümörlerin </a:t>
            </a:r>
            <a:r>
              <a:rPr lang="tr-TR" dirty="0" err="1"/>
              <a:t>radyosensitivitesini</a:t>
            </a:r>
            <a:r>
              <a:rPr lang="tr-TR" dirty="0"/>
              <a:t> arttırmak için </a:t>
            </a:r>
            <a:r>
              <a:rPr lang="tr-TR" dirty="0" err="1"/>
              <a:t>hiperbarik</a:t>
            </a:r>
            <a:r>
              <a:rPr lang="tr-TR" dirty="0"/>
              <a:t> (yüksek basınçlı) oksijen tedavisi altında radyasyon verilir.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832648"/>
          </a:xfrm>
        </p:spPr>
        <p:txBody>
          <a:bodyPr>
            <a:normAutofit fontScale="92500"/>
          </a:bodyPr>
          <a:lstStyle/>
          <a:p>
            <a:r>
              <a:rPr lang="tr-TR" dirty="0" smtClean="0"/>
              <a:t>Radyasyona hassasiyeti arttıran kimyasal ajanlar: Vitamin K, halojene </a:t>
            </a:r>
            <a:r>
              <a:rPr lang="tr-TR" dirty="0" err="1" smtClean="0"/>
              <a:t>primidinler</a:t>
            </a:r>
            <a:r>
              <a:rPr lang="tr-TR" dirty="0" smtClean="0"/>
              <a:t>, </a:t>
            </a:r>
            <a:r>
              <a:rPr lang="tr-TR" dirty="0" err="1" smtClean="0"/>
              <a:t>methotreksat</a:t>
            </a:r>
            <a:r>
              <a:rPr lang="tr-TR" dirty="0" smtClean="0"/>
              <a:t>, </a:t>
            </a:r>
            <a:r>
              <a:rPr lang="tr-TR" dirty="0" err="1" smtClean="0"/>
              <a:t>aktinomisin</a:t>
            </a:r>
            <a:r>
              <a:rPr lang="tr-TR" dirty="0" smtClean="0"/>
              <a:t> D, </a:t>
            </a:r>
            <a:r>
              <a:rPr lang="tr-TR" dirty="0" err="1" smtClean="0"/>
              <a:t>hidroksiüre</a:t>
            </a:r>
            <a:endParaRPr lang="tr-TR" dirty="0" smtClean="0"/>
          </a:p>
          <a:p>
            <a:pPr lvl="1"/>
            <a:r>
              <a:rPr lang="tr-TR" dirty="0" smtClean="0"/>
              <a:t>Etkinlik faktörleri 2’dir</a:t>
            </a:r>
          </a:p>
          <a:p>
            <a:r>
              <a:rPr lang="tr-TR" dirty="0" smtClean="0"/>
              <a:t>Radyasyona direnci arttıran kimyasal ajanlar: </a:t>
            </a:r>
            <a:r>
              <a:rPr lang="tr-TR" dirty="0" err="1" smtClean="0"/>
              <a:t>Sulfidril</a:t>
            </a:r>
            <a:r>
              <a:rPr lang="tr-TR" dirty="0" smtClean="0"/>
              <a:t> grubu içeren ajanlar; </a:t>
            </a:r>
            <a:r>
              <a:rPr lang="tr-TR" dirty="0" err="1" smtClean="0"/>
              <a:t>sistein</a:t>
            </a:r>
            <a:r>
              <a:rPr lang="tr-TR" dirty="0" smtClean="0"/>
              <a:t>, </a:t>
            </a:r>
            <a:r>
              <a:rPr lang="tr-TR" dirty="0" err="1" smtClean="0"/>
              <a:t>sisteamin</a:t>
            </a:r>
            <a:r>
              <a:rPr lang="tr-TR" dirty="0" smtClean="0"/>
              <a:t>.</a:t>
            </a:r>
          </a:p>
          <a:p>
            <a:pPr lvl="1"/>
            <a:r>
              <a:rPr lang="tr-TR" dirty="0" smtClean="0"/>
              <a:t>Etkinlik faktörü 2’dir</a:t>
            </a:r>
          </a:p>
          <a:p>
            <a:r>
              <a:rPr lang="tr-TR" dirty="0" err="1" smtClean="0"/>
              <a:t>Hormesis</a:t>
            </a:r>
            <a:r>
              <a:rPr lang="tr-TR" dirty="0" smtClean="0"/>
              <a:t>: ????? (az miktar radyasyon yararlıdır teorisi????) ancak biz ALARA prensiplerini uygulamaktayız.  En az olası radyasyon dozu verilmesi için çaba gösterilmektedir.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2656"/>
            <a:ext cx="7628681" cy="61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0"/>
            <a:ext cx="7235761" cy="55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etin kutusu"/>
          <p:cNvSpPr txBox="1"/>
          <p:nvPr/>
        </p:nvSpPr>
        <p:spPr>
          <a:xfrm>
            <a:off x="539552" y="5661248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Radyasyona hassasiyet gebelik döneminde yüksek orta yaşlarda nispi düşük çok yaşlılarda ise nispeten daha yüksek olmaktadır. </a:t>
            </a:r>
            <a:endParaRPr lang="tr-T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ALARA PRENSİBİ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ALARA: As low as reasonably </a:t>
            </a:r>
            <a:r>
              <a:rPr lang="en-US" dirty="0" err="1" smtClean="0"/>
              <a:t>achieviable</a:t>
            </a:r>
            <a:endParaRPr lang="en-US" dirty="0" smtClean="0"/>
          </a:p>
          <a:p>
            <a:r>
              <a:rPr lang="en-US" dirty="0" err="1" smtClean="0"/>
              <a:t>Tanısallıktan</a:t>
            </a:r>
            <a:r>
              <a:rPr lang="en-US" dirty="0" smtClean="0"/>
              <a:t> </a:t>
            </a:r>
            <a:r>
              <a:rPr lang="en-US" dirty="0" err="1" smtClean="0"/>
              <a:t>ödün</a:t>
            </a:r>
            <a:r>
              <a:rPr lang="en-US" dirty="0" smtClean="0"/>
              <a:t> </a:t>
            </a:r>
            <a:r>
              <a:rPr lang="en-US" dirty="0" err="1" smtClean="0"/>
              <a:t>vermeden</a:t>
            </a:r>
            <a:r>
              <a:rPr lang="en-US" dirty="0" smtClean="0"/>
              <a:t>, </a:t>
            </a:r>
            <a:r>
              <a:rPr lang="en-US" dirty="0" err="1" smtClean="0"/>
              <a:t>mümkün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en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dozun</a:t>
            </a:r>
            <a:r>
              <a:rPr lang="en-US" dirty="0" smtClean="0"/>
              <a:t> </a:t>
            </a:r>
            <a:r>
              <a:rPr lang="en-US" dirty="0" err="1" smtClean="0"/>
              <a:t>verimesi</a:t>
            </a:r>
            <a:r>
              <a:rPr lang="en-US" dirty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en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çabayı</a:t>
            </a:r>
            <a:r>
              <a:rPr lang="en-US" dirty="0" smtClean="0"/>
              <a:t> </a:t>
            </a:r>
            <a:r>
              <a:rPr lang="en-US" dirty="0" err="1" smtClean="0"/>
              <a:t>göstermek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Alınan</a:t>
            </a:r>
            <a:r>
              <a:rPr lang="en-US" dirty="0" smtClean="0"/>
              <a:t> </a:t>
            </a:r>
            <a:r>
              <a:rPr lang="en-US" dirty="0" err="1" smtClean="0"/>
              <a:t>dozlar</a:t>
            </a:r>
            <a:r>
              <a:rPr lang="en-US" dirty="0" smtClean="0"/>
              <a:t> </a:t>
            </a:r>
            <a:r>
              <a:rPr lang="en-US" dirty="0" err="1" smtClean="0"/>
              <a:t>kişiden</a:t>
            </a:r>
            <a:r>
              <a:rPr lang="en-US" dirty="0" smtClean="0"/>
              <a:t> </a:t>
            </a:r>
            <a:r>
              <a:rPr lang="en-US" dirty="0" err="1" smtClean="0"/>
              <a:t>kişiye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incelemeden</a:t>
            </a:r>
            <a:r>
              <a:rPr lang="en-US" dirty="0" smtClean="0"/>
              <a:t> </a:t>
            </a:r>
            <a:r>
              <a:rPr lang="en-US" dirty="0" err="1" smtClean="0"/>
              <a:t>incelemeye</a:t>
            </a:r>
            <a:r>
              <a:rPr lang="en-US" dirty="0" smtClean="0"/>
              <a:t> </a:t>
            </a:r>
            <a:r>
              <a:rPr lang="en-US" dirty="0" err="1" smtClean="0"/>
              <a:t>değişmektedir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 smtClean="0"/>
              <a:t>nedenle</a:t>
            </a:r>
            <a:r>
              <a:rPr lang="en-US" dirty="0" smtClean="0"/>
              <a:t> </a:t>
            </a:r>
            <a:r>
              <a:rPr lang="en-US" dirty="0" err="1" smtClean="0"/>
              <a:t>genellikle</a:t>
            </a:r>
            <a:r>
              <a:rPr lang="en-US" dirty="0" smtClean="0"/>
              <a:t> </a:t>
            </a:r>
            <a:r>
              <a:rPr lang="en-US" dirty="0" err="1" smtClean="0"/>
              <a:t>standardizasyonun</a:t>
            </a:r>
            <a:r>
              <a:rPr lang="en-US" dirty="0" smtClean="0"/>
              <a:t> </a:t>
            </a:r>
            <a:r>
              <a:rPr lang="en-US" dirty="0" err="1" smtClean="0"/>
              <a:t>sağlanması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ölçümlerin</a:t>
            </a:r>
            <a:r>
              <a:rPr lang="en-US" dirty="0" smtClean="0"/>
              <a:t> </a:t>
            </a:r>
            <a:r>
              <a:rPr lang="en-US" dirty="0" err="1" smtClean="0"/>
              <a:t>sağlıklı</a:t>
            </a:r>
            <a:r>
              <a:rPr lang="en-US" dirty="0" smtClean="0"/>
              <a:t> </a:t>
            </a:r>
            <a:r>
              <a:rPr lang="en-US" dirty="0" err="1" smtClean="0"/>
              <a:t>yapılabilmesi</a:t>
            </a:r>
            <a:r>
              <a:rPr lang="en-US" dirty="0" smtClean="0"/>
              <a:t> </a:t>
            </a:r>
            <a:r>
              <a:rPr lang="en-US" dirty="0" err="1" smtClean="0"/>
              <a:t>amacı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referans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değerleri</a:t>
            </a:r>
            <a:r>
              <a:rPr lang="en-US" dirty="0" smtClean="0"/>
              <a:t> </a:t>
            </a:r>
            <a:r>
              <a:rPr lang="en-US" dirty="0" err="1" smtClean="0"/>
              <a:t>oluşturulmuştur</a:t>
            </a:r>
            <a:r>
              <a:rPr lang="en-US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09328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ÖRNEKLER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Akciğer</a:t>
            </a:r>
            <a:r>
              <a:rPr lang="en-US" dirty="0" smtClean="0"/>
              <a:t> BT </a:t>
            </a:r>
            <a:r>
              <a:rPr lang="en-US" dirty="0" err="1" smtClean="0"/>
              <a:t>incelemesi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akciğer</a:t>
            </a:r>
            <a:r>
              <a:rPr lang="en-US" dirty="0" smtClean="0"/>
              <a:t> </a:t>
            </a:r>
            <a:r>
              <a:rPr lang="en-US" dirty="0" err="1" smtClean="0"/>
              <a:t>grafisine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400 </a:t>
            </a:r>
            <a:r>
              <a:rPr lang="en-US" dirty="0" err="1" smtClean="0"/>
              <a:t>kat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fazla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maruziyeti</a:t>
            </a:r>
            <a:r>
              <a:rPr lang="en-US" dirty="0" smtClean="0"/>
              <a:t> </a:t>
            </a:r>
            <a:r>
              <a:rPr lang="en-US" dirty="0" err="1" smtClean="0"/>
              <a:t>oluşturmaktadır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Akciğer</a:t>
            </a:r>
            <a:r>
              <a:rPr lang="en-US" dirty="0" smtClean="0"/>
              <a:t> BT </a:t>
            </a:r>
            <a:r>
              <a:rPr lang="en-US" dirty="0" err="1" smtClean="0"/>
              <a:t>incelemesi</a:t>
            </a:r>
            <a:r>
              <a:rPr lang="en-US" dirty="0" smtClean="0"/>
              <a:t> normal 2 </a:t>
            </a:r>
            <a:r>
              <a:rPr lang="en-US" dirty="0" err="1" smtClean="0"/>
              <a:t>yönlü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mammografiye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16 </a:t>
            </a:r>
            <a:r>
              <a:rPr lang="en-US" dirty="0" err="1" smtClean="0"/>
              <a:t>kat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fazla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maruziyetine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olur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3539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RADYASYONUN BİYOLOJİK ETKİLERİ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Deterministik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etki</a:t>
            </a:r>
            <a:r>
              <a:rPr lang="en-US" dirty="0" err="1" smtClean="0"/>
              <a:t>:Belli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eşik</a:t>
            </a:r>
            <a:r>
              <a:rPr lang="en-US" dirty="0" smtClean="0"/>
              <a:t> </a:t>
            </a:r>
            <a:r>
              <a:rPr lang="en-US" dirty="0" err="1" smtClean="0"/>
              <a:t>değer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</a:t>
            </a:r>
            <a:r>
              <a:rPr lang="en-US" dirty="0" err="1" smtClean="0"/>
              <a:t>ortaya</a:t>
            </a:r>
            <a:r>
              <a:rPr lang="en-US" dirty="0" smtClean="0"/>
              <a:t> </a:t>
            </a:r>
            <a:r>
              <a:rPr lang="en-US" dirty="0" err="1" smtClean="0"/>
              <a:t>çıkmaktadır</a:t>
            </a:r>
            <a:r>
              <a:rPr lang="en-US" dirty="0" smtClean="0"/>
              <a:t> </a:t>
            </a:r>
            <a:r>
              <a:rPr lang="en-US" dirty="0" err="1" smtClean="0"/>
              <a:t>Mutlak</a:t>
            </a:r>
            <a:r>
              <a:rPr lang="en-US" dirty="0" smtClean="0"/>
              <a:t> </a:t>
            </a:r>
            <a:r>
              <a:rPr lang="en-US" dirty="0" err="1" smtClean="0"/>
              <a:t>etkileridir</a:t>
            </a:r>
            <a:r>
              <a:rPr lang="en-US" dirty="0" smtClean="0"/>
              <a:t>. </a:t>
            </a:r>
            <a:r>
              <a:rPr lang="en-US" dirty="0" err="1" smtClean="0"/>
              <a:t>Hasar</a:t>
            </a:r>
            <a:r>
              <a:rPr lang="en-US" dirty="0" smtClean="0"/>
              <a:t> </a:t>
            </a:r>
            <a:r>
              <a:rPr lang="en-US" dirty="0" err="1" smtClean="0"/>
              <a:t>verilen</a:t>
            </a:r>
            <a:r>
              <a:rPr lang="en-US" dirty="0" smtClean="0"/>
              <a:t> </a:t>
            </a:r>
            <a:r>
              <a:rPr lang="en-US" dirty="0" err="1" smtClean="0"/>
              <a:t>doza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dozun</a:t>
            </a:r>
            <a:r>
              <a:rPr lang="en-US" dirty="0" smtClean="0"/>
              <a:t> </a:t>
            </a:r>
            <a:r>
              <a:rPr lang="en-US" dirty="0" err="1" smtClean="0"/>
              <a:t>zamansal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yersel</a:t>
            </a:r>
            <a:r>
              <a:rPr lang="en-US" dirty="0" smtClean="0"/>
              <a:t> </a:t>
            </a:r>
            <a:r>
              <a:rPr lang="en-US" dirty="0" err="1" smtClean="0"/>
              <a:t>dağılımına</a:t>
            </a:r>
            <a:r>
              <a:rPr lang="en-US" dirty="0" smtClean="0"/>
              <a:t> </a:t>
            </a:r>
            <a:r>
              <a:rPr lang="en-US" dirty="0" err="1" smtClean="0"/>
              <a:t>bağlıdır</a:t>
            </a:r>
            <a:r>
              <a:rPr lang="en-US" dirty="0" smtClean="0"/>
              <a:t>. Organ </a:t>
            </a:r>
            <a:r>
              <a:rPr lang="en-US" dirty="0" err="1" smtClean="0"/>
              <a:t>hasarı</a:t>
            </a:r>
            <a:r>
              <a:rPr lang="en-US" dirty="0" smtClean="0"/>
              <a:t>, </a:t>
            </a:r>
            <a:r>
              <a:rPr lang="en-US" dirty="0" err="1" smtClean="0"/>
              <a:t>eritem</a:t>
            </a:r>
            <a:r>
              <a:rPr lang="en-US" dirty="0" smtClean="0"/>
              <a:t>, </a:t>
            </a:r>
            <a:r>
              <a:rPr lang="en-US" dirty="0" err="1" smtClean="0"/>
              <a:t>deri</a:t>
            </a:r>
            <a:r>
              <a:rPr lang="en-US" dirty="0" smtClean="0"/>
              <a:t> </a:t>
            </a:r>
            <a:r>
              <a:rPr lang="en-US" dirty="0" err="1" smtClean="0"/>
              <a:t>nekrozları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akut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r>
              <a:rPr lang="en-US" dirty="0" smtClean="0"/>
              <a:t> </a:t>
            </a:r>
            <a:r>
              <a:rPr lang="en-US" dirty="0" err="1" smtClean="0"/>
              <a:t>bunlara</a:t>
            </a:r>
            <a:r>
              <a:rPr lang="en-US" dirty="0" smtClean="0"/>
              <a:t> </a:t>
            </a:r>
            <a:r>
              <a:rPr lang="en-US" dirty="0" err="1" smtClean="0"/>
              <a:t>örnek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verilebilir</a:t>
            </a:r>
            <a:r>
              <a:rPr lang="en-US" dirty="0" smtClean="0"/>
              <a:t>. </a:t>
            </a:r>
            <a:r>
              <a:rPr lang="tr-TR" dirty="0" smtClean="0"/>
              <a:t>Düşük doz radyasyona uzun süre </a:t>
            </a:r>
            <a:r>
              <a:rPr lang="tr-TR" dirty="0" err="1" smtClean="0"/>
              <a:t>maruziyet</a:t>
            </a:r>
            <a:r>
              <a:rPr lang="tr-TR" dirty="0" smtClean="0"/>
              <a:t> de </a:t>
            </a:r>
            <a:r>
              <a:rPr lang="tr-TR" dirty="0" err="1" smtClean="0"/>
              <a:t>deterministik</a:t>
            </a:r>
            <a:r>
              <a:rPr lang="tr-TR" dirty="0" smtClean="0"/>
              <a:t> etkileri ortaya çıkarabilir.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Stokastik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etki</a:t>
            </a:r>
            <a:r>
              <a:rPr lang="en-US" dirty="0" smtClean="0"/>
              <a:t>: risk </a:t>
            </a:r>
            <a:r>
              <a:rPr lang="en-US" dirty="0" err="1" smtClean="0"/>
              <a:t>artımıdır</a:t>
            </a:r>
            <a:r>
              <a:rPr lang="en-US" dirty="0" smtClean="0"/>
              <a:t>. </a:t>
            </a:r>
            <a:r>
              <a:rPr lang="en-US" dirty="0" err="1" smtClean="0"/>
              <a:t>Maruziyet</a:t>
            </a:r>
            <a:r>
              <a:rPr lang="en-US" dirty="0" smtClean="0"/>
              <a:t>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riski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da </a:t>
            </a:r>
            <a:r>
              <a:rPr lang="en-US" dirty="0" err="1" smtClean="0"/>
              <a:t>arttırmaktadır</a:t>
            </a:r>
            <a:r>
              <a:rPr lang="en-US" dirty="0" smtClean="0"/>
              <a:t>. </a:t>
            </a:r>
            <a:r>
              <a:rPr lang="en-US" dirty="0" err="1" smtClean="0"/>
              <a:t>Ancak</a:t>
            </a:r>
            <a:r>
              <a:rPr lang="en-US" dirty="0" smtClean="0"/>
              <a:t> </a:t>
            </a:r>
            <a:r>
              <a:rPr lang="en-US" dirty="0" err="1" smtClean="0"/>
              <a:t>maruziyet</a:t>
            </a:r>
            <a:r>
              <a:rPr lang="en-US" dirty="0" smtClean="0"/>
              <a:t> </a:t>
            </a:r>
            <a:r>
              <a:rPr lang="en-US" dirty="0" err="1" smtClean="0"/>
              <a:t>oluşan</a:t>
            </a:r>
            <a:r>
              <a:rPr lang="en-US" dirty="0" smtClean="0"/>
              <a:t> </a:t>
            </a:r>
            <a:r>
              <a:rPr lang="en-US" dirty="0" err="1" smtClean="0"/>
              <a:t>hastalığın</a:t>
            </a:r>
            <a:r>
              <a:rPr lang="en-US" dirty="0" smtClean="0"/>
              <a:t> </a:t>
            </a:r>
            <a:r>
              <a:rPr lang="en-US" dirty="0" err="1" smtClean="0"/>
              <a:t>ağırlığını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da </a:t>
            </a:r>
            <a:r>
              <a:rPr lang="en-US" dirty="0" err="1" smtClean="0"/>
              <a:t>arttırmamaktadır</a:t>
            </a:r>
            <a:r>
              <a:rPr lang="en-US" dirty="0" smtClean="0"/>
              <a:t>. </a:t>
            </a:r>
            <a:r>
              <a:rPr lang="en-US" dirty="0" err="1" smtClean="0"/>
              <a:t>Eşik</a:t>
            </a:r>
            <a:r>
              <a:rPr lang="en-US" dirty="0" smtClean="0"/>
              <a:t> </a:t>
            </a:r>
            <a:r>
              <a:rPr lang="en-US" dirty="0" err="1" smtClean="0"/>
              <a:t>değeri</a:t>
            </a:r>
            <a:r>
              <a:rPr lang="en-US" dirty="0" smtClean="0"/>
              <a:t> </a:t>
            </a:r>
            <a:r>
              <a:rPr lang="en-US" dirty="0" err="1" smtClean="0"/>
              <a:t>yoktur</a:t>
            </a:r>
            <a:r>
              <a:rPr lang="en-US" dirty="0" smtClean="0"/>
              <a:t>. </a:t>
            </a:r>
            <a:r>
              <a:rPr lang="en-US" dirty="0" err="1" smtClean="0"/>
              <a:t>Olma</a:t>
            </a:r>
            <a:r>
              <a:rPr lang="en-US" dirty="0" smtClean="0"/>
              <a:t> </a:t>
            </a:r>
            <a:r>
              <a:rPr lang="en-US" dirty="0" err="1" smtClean="0"/>
              <a:t>olasılığı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 </a:t>
            </a:r>
            <a:r>
              <a:rPr lang="en-US" dirty="0" err="1" smtClean="0"/>
              <a:t>düşüktür</a:t>
            </a:r>
            <a:r>
              <a:rPr lang="en-US" dirty="0" smtClean="0"/>
              <a:t>. </a:t>
            </a:r>
            <a:r>
              <a:rPr lang="en-US" dirty="0" err="1" smtClean="0"/>
              <a:t>Kanserler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genetik</a:t>
            </a:r>
            <a:r>
              <a:rPr lang="en-US" dirty="0" smtClean="0"/>
              <a:t> </a:t>
            </a:r>
            <a:r>
              <a:rPr lang="en-US" dirty="0" err="1" smtClean="0"/>
              <a:t>hasarlar</a:t>
            </a:r>
            <a:r>
              <a:rPr lang="en-US" dirty="0" smtClean="0"/>
              <a:t> </a:t>
            </a:r>
            <a:r>
              <a:rPr lang="en-US" dirty="0" err="1" smtClean="0"/>
              <a:t>stokastik</a:t>
            </a:r>
            <a:r>
              <a:rPr lang="en-US" dirty="0" smtClean="0"/>
              <a:t> </a:t>
            </a:r>
            <a:r>
              <a:rPr lang="en-US" dirty="0" err="1" smtClean="0"/>
              <a:t>etkilere</a:t>
            </a:r>
            <a:r>
              <a:rPr lang="en-US" dirty="0" smtClean="0"/>
              <a:t> </a:t>
            </a:r>
            <a:r>
              <a:rPr lang="en-US" dirty="0" err="1" smtClean="0"/>
              <a:t>örnek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gösterilebilir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Tanısal</a:t>
            </a:r>
            <a:r>
              <a:rPr lang="en-US" dirty="0" smtClean="0"/>
              <a:t> </a:t>
            </a:r>
            <a:r>
              <a:rPr lang="en-US" dirty="0" err="1" smtClean="0"/>
              <a:t>radyolojide</a:t>
            </a:r>
            <a:r>
              <a:rPr lang="en-US" dirty="0" smtClean="0"/>
              <a:t> </a:t>
            </a:r>
            <a:r>
              <a:rPr lang="en-US" dirty="0" err="1" smtClean="0"/>
              <a:t>deterministik</a:t>
            </a:r>
            <a:r>
              <a:rPr lang="en-US" dirty="0" smtClean="0"/>
              <a:t> </a:t>
            </a:r>
            <a:r>
              <a:rPr lang="en-US" dirty="0" err="1" smtClean="0"/>
              <a:t>etkilerin</a:t>
            </a:r>
            <a:r>
              <a:rPr lang="en-US" dirty="0" smtClean="0"/>
              <a:t> </a:t>
            </a:r>
            <a:r>
              <a:rPr lang="en-US" dirty="0" err="1" smtClean="0"/>
              <a:t>görülmesi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nadirdir</a:t>
            </a:r>
            <a:r>
              <a:rPr lang="en-US" dirty="0" smtClean="0"/>
              <a:t>.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stokastik</a:t>
            </a:r>
            <a:r>
              <a:rPr lang="en-US" dirty="0" smtClean="0"/>
              <a:t> </a:t>
            </a:r>
            <a:r>
              <a:rPr lang="en-US" dirty="0" err="1" smtClean="0"/>
              <a:t>etkiler</a:t>
            </a:r>
            <a:r>
              <a:rPr lang="en-US" dirty="0" smtClean="0"/>
              <a:t> </a:t>
            </a:r>
            <a:r>
              <a:rPr lang="en-US" dirty="0" err="1" smtClean="0"/>
              <a:t>bizi</a:t>
            </a:r>
            <a:r>
              <a:rPr lang="en-US" dirty="0" smtClean="0"/>
              <a:t> </a:t>
            </a:r>
            <a:r>
              <a:rPr lang="en-US" dirty="0" err="1" smtClean="0"/>
              <a:t>ilgilendirmektedir</a:t>
            </a:r>
            <a:r>
              <a:rPr lang="en-US" dirty="0" smtClean="0"/>
              <a:t>. </a:t>
            </a:r>
            <a:r>
              <a:rPr lang="en-US" dirty="0" err="1" smtClean="0"/>
              <a:t>Deri</a:t>
            </a:r>
            <a:r>
              <a:rPr lang="en-US" dirty="0" smtClean="0"/>
              <a:t> </a:t>
            </a:r>
            <a:r>
              <a:rPr lang="en-US" dirty="0" err="1" smtClean="0"/>
              <a:t>maruziyeti</a:t>
            </a:r>
            <a:r>
              <a:rPr lang="en-US" dirty="0" smtClean="0"/>
              <a:t> </a:t>
            </a:r>
            <a:r>
              <a:rPr lang="en-US" dirty="0" err="1" smtClean="0"/>
              <a:t>uzun</a:t>
            </a:r>
            <a:r>
              <a:rPr lang="en-US" dirty="0" smtClean="0"/>
              <a:t> </a:t>
            </a:r>
            <a:r>
              <a:rPr lang="en-US" dirty="0" err="1" smtClean="0"/>
              <a:t>süren</a:t>
            </a:r>
            <a:r>
              <a:rPr lang="en-US" dirty="0" smtClean="0"/>
              <a:t> </a:t>
            </a:r>
            <a:r>
              <a:rPr lang="en-US" dirty="0" err="1" smtClean="0"/>
              <a:t>floroskopik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anjiyografik</a:t>
            </a:r>
            <a:r>
              <a:rPr lang="en-US" dirty="0" smtClean="0"/>
              <a:t> </a:t>
            </a:r>
            <a:r>
              <a:rPr lang="en-US" dirty="0" err="1" smtClean="0"/>
              <a:t>incelemelerde</a:t>
            </a:r>
            <a:r>
              <a:rPr lang="en-US" dirty="0" smtClean="0"/>
              <a:t> </a:t>
            </a:r>
            <a:r>
              <a:rPr lang="en-US" dirty="0" err="1" smtClean="0"/>
              <a:t>nadiren</a:t>
            </a:r>
            <a:r>
              <a:rPr lang="en-US" dirty="0" smtClean="0"/>
              <a:t> </a:t>
            </a:r>
            <a:r>
              <a:rPr lang="en-US" dirty="0" err="1" smtClean="0"/>
              <a:t>ortaya</a:t>
            </a:r>
            <a:r>
              <a:rPr lang="en-US" dirty="0" smtClean="0"/>
              <a:t> </a:t>
            </a:r>
            <a:r>
              <a:rPr lang="en-US" dirty="0" err="1" smtClean="0"/>
              <a:t>çıkan</a:t>
            </a:r>
            <a:r>
              <a:rPr lang="en-US" dirty="0" smtClean="0"/>
              <a:t> </a:t>
            </a:r>
            <a:r>
              <a:rPr lang="en-US" dirty="0" err="1" smtClean="0"/>
              <a:t>ciddi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deterministik</a:t>
            </a:r>
            <a:r>
              <a:rPr lang="en-US" dirty="0" smtClean="0"/>
              <a:t> </a:t>
            </a:r>
            <a:r>
              <a:rPr lang="en-US" dirty="0" err="1" smtClean="0"/>
              <a:t>komplikasyon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tanısal</a:t>
            </a:r>
            <a:r>
              <a:rPr lang="en-US" dirty="0" smtClean="0"/>
              <a:t> </a:t>
            </a:r>
            <a:r>
              <a:rPr lang="en-US" dirty="0" err="1" smtClean="0"/>
              <a:t>radyolojide</a:t>
            </a:r>
            <a:r>
              <a:rPr lang="en-US" dirty="0" smtClean="0"/>
              <a:t> </a:t>
            </a:r>
            <a:r>
              <a:rPr lang="en-US" dirty="0" err="1" smtClean="0"/>
              <a:t>görülebilir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880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Stokastik</a:t>
            </a:r>
            <a:r>
              <a:rPr lang="tr-TR" dirty="0" smtClean="0"/>
              <a:t> ve </a:t>
            </a:r>
            <a:r>
              <a:rPr lang="tr-TR" dirty="0" err="1" smtClean="0"/>
              <a:t>deterministik</a:t>
            </a:r>
            <a:r>
              <a:rPr lang="tr-TR" dirty="0" smtClean="0"/>
              <a:t> etkiler arasındaki farkın etki (Y) doz (x)  eğrisindeki grafik gösterimi </a:t>
            </a:r>
            <a:endParaRPr lang="tr-TR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0520" y="2702746"/>
            <a:ext cx="7859512" cy="3894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61847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endParaRPr lang="tr-TR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864938"/>
              </p:ext>
            </p:extLst>
          </p:nvPr>
        </p:nvGraphicFramePr>
        <p:xfrm>
          <a:off x="1115616" y="260648"/>
          <a:ext cx="6480720" cy="576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8082"/>
                <a:gridCol w="3362638"/>
              </a:tblGrid>
              <a:tr h="72008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Deterministik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Stokastik</a:t>
                      </a:r>
                      <a:endParaRPr lang="en-US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Yüksek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doz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radyasyon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Düşük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doz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radyasyon</a:t>
                      </a:r>
                      <a:endParaRPr lang="en-US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Erken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etki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Geç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etki</a:t>
                      </a:r>
                      <a:endParaRPr lang="en-US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en-US" dirty="0" smtClean="0"/>
                        <a:t>Non </a:t>
                      </a:r>
                      <a:r>
                        <a:rPr lang="en-US" dirty="0" err="1" smtClean="0"/>
                        <a:t>lineer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Lineer</a:t>
                      </a:r>
                      <a:endParaRPr lang="en-US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Eşikli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yanıt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Eşiksiz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yanıt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Radyasyon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Onkolojisi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Tanısal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Radyoloji</a:t>
                      </a:r>
                      <a:endParaRPr lang="en-US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Doz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hesaplamaları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kolaydır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Doz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hesaplaması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zordur</a:t>
                      </a:r>
                      <a:endParaRPr lang="en-US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Lezyon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gelişimi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doza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bağlı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olarak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tahmin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edilebilir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Doza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bağımlı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lezyon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gelişim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tahmini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zordur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AKUT RADYASYON HASTALIĞI-ZEHİRLENMESİ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,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kısa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zamanda</a:t>
            </a:r>
            <a:r>
              <a:rPr lang="en-US" dirty="0" smtClean="0"/>
              <a:t>,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fazla</a:t>
            </a:r>
            <a:r>
              <a:rPr lang="en-US" dirty="0" smtClean="0"/>
              <a:t> </a:t>
            </a:r>
            <a:r>
              <a:rPr lang="en-US" dirty="0" err="1" smtClean="0"/>
              <a:t>vücut</a:t>
            </a:r>
            <a:r>
              <a:rPr lang="en-US" dirty="0" smtClean="0"/>
              <a:t> </a:t>
            </a:r>
            <a:r>
              <a:rPr lang="en-US" dirty="0" err="1" smtClean="0"/>
              <a:t>yüzeyine</a:t>
            </a:r>
            <a:r>
              <a:rPr lang="en-US" dirty="0" smtClean="0"/>
              <a:t> </a:t>
            </a:r>
            <a:r>
              <a:rPr lang="en-US" dirty="0" err="1" smtClean="0"/>
              <a:t>alındığında</a:t>
            </a:r>
            <a:r>
              <a:rPr lang="en-US" dirty="0" smtClean="0"/>
              <a:t> </a:t>
            </a:r>
            <a:r>
              <a:rPr lang="en-US" dirty="0" err="1" smtClean="0"/>
              <a:t>gerçekleşir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Büyük</a:t>
            </a:r>
            <a:r>
              <a:rPr lang="en-US" dirty="0" smtClean="0"/>
              <a:t> </a:t>
            </a:r>
            <a:r>
              <a:rPr lang="en-US" dirty="0" err="1" smtClean="0"/>
              <a:t>kaza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felaketlerde</a:t>
            </a:r>
            <a:r>
              <a:rPr lang="en-US" dirty="0" smtClean="0"/>
              <a:t> </a:t>
            </a:r>
            <a:r>
              <a:rPr lang="en-US" dirty="0" err="1" smtClean="0"/>
              <a:t>görülen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durumdur</a:t>
            </a:r>
            <a:r>
              <a:rPr lang="en-US" dirty="0" smtClean="0"/>
              <a:t>. </a:t>
            </a:r>
            <a:r>
              <a:rPr lang="en-US" dirty="0" err="1" smtClean="0"/>
              <a:t>Örn</a:t>
            </a:r>
            <a:r>
              <a:rPr lang="en-US" dirty="0" smtClean="0"/>
              <a:t> </a:t>
            </a:r>
            <a:r>
              <a:rPr lang="en-US" dirty="0" err="1" smtClean="0"/>
              <a:t>Radyasyonlu</a:t>
            </a:r>
            <a:r>
              <a:rPr lang="en-US" dirty="0" smtClean="0"/>
              <a:t> </a:t>
            </a:r>
            <a:r>
              <a:rPr lang="en-US" dirty="0" err="1" smtClean="0"/>
              <a:t>bombalara</a:t>
            </a:r>
            <a:r>
              <a:rPr lang="en-US" dirty="0" smtClean="0"/>
              <a:t> </a:t>
            </a:r>
            <a:r>
              <a:rPr lang="en-US" dirty="0" err="1" smtClean="0"/>
              <a:t>maruziyet</a:t>
            </a:r>
            <a:r>
              <a:rPr lang="en-US" dirty="0" smtClean="0"/>
              <a:t>, </a:t>
            </a:r>
            <a:r>
              <a:rPr lang="en-US" dirty="0" err="1" smtClean="0"/>
              <a:t>Laboratuarda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kazaları</a:t>
            </a:r>
            <a:r>
              <a:rPr lang="en-US" dirty="0" smtClean="0"/>
              <a:t>, </a:t>
            </a:r>
            <a:r>
              <a:rPr lang="en-US" dirty="0" err="1" smtClean="0"/>
              <a:t>Nükleer</a:t>
            </a:r>
            <a:r>
              <a:rPr lang="en-US" dirty="0" smtClean="0"/>
              <a:t> </a:t>
            </a:r>
            <a:r>
              <a:rPr lang="en-US" dirty="0" err="1" smtClean="0"/>
              <a:t>reaktör</a:t>
            </a:r>
            <a:r>
              <a:rPr lang="en-US" dirty="0" smtClean="0"/>
              <a:t> </a:t>
            </a:r>
            <a:r>
              <a:rPr lang="en-US" dirty="0" err="1" smtClean="0"/>
              <a:t>kazaları</a:t>
            </a:r>
            <a:r>
              <a:rPr lang="en-US" dirty="0" smtClean="0"/>
              <a:t>,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onkolojisinde</a:t>
            </a:r>
            <a:r>
              <a:rPr lang="en-US" dirty="0" smtClean="0"/>
              <a:t> </a:t>
            </a:r>
            <a:r>
              <a:rPr lang="en-US" dirty="0" err="1" smtClean="0"/>
              <a:t>radyoterapi</a:t>
            </a:r>
            <a:r>
              <a:rPr lang="en-US" dirty="0" smtClean="0"/>
              <a:t> </a:t>
            </a:r>
            <a:r>
              <a:rPr lang="en-US" dirty="0" err="1" smtClean="0"/>
              <a:t>alan</a:t>
            </a:r>
            <a:r>
              <a:rPr lang="en-US" dirty="0" smtClean="0"/>
              <a:t> </a:t>
            </a:r>
            <a:r>
              <a:rPr lang="en-US" dirty="0" err="1" smtClean="0"/>
              <a:t>hastalarda</a:t>
            </a:r>
            <a:r>
              <a:rPr lang="en-US" dirty="0" smtClean="0"/>
              <a:t> 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aşımı</a:t>
            </a:r>
            <a:r>
              <a:rPr lang="en-US" dirty="0" smtClean="0"/>
              <a:t> </a:t>
            </a:r>
            <a:r>
              <a:rPr lang="en-US" dirty="0" err="1" smtClean="0"/>
              <a:t>gibi</a:t>
            </a:r>
            <a:endParaRPr lang="en-US" dirty="0" smtClean="0"/>
          </a:p>
          <a:p>
            <a:r>
              <a:rPr lang="en-US" dirty="0" smtClean="0"/>
              <a:t>4 </a:t>
            </a:r>
            <a:r>
              <a:rPr lang="en-US" dirty="0" err="1" smtClean="0"/>
              <a:t>fazı</a:t>
            </a:r>
            <a:r>
              <a:rPr lang="en-US" dirty="0" smtClean="0"/>
              <a:t> </a:t>
            </a:r>
            <a:r>
              <a:rPr lang="en-US" dirty="0" err="1" smtClean="0"/>
              <a:t>vardır</a:t>
            </a:r>
            <a:r>
              <a:rPr lang="en-US" dirty="0" smtClean="0"/>
              <a:t> –prodromal, latent, manifest, </a:t>
            </a:r>
            <a:r>
              <a:rPr lang="en-US" dirty="0" err="1" smtClean="0"/>
              <a:t>iyileşme</a:t>
            </a:r>
            <a:r>
              <a:rPr lang="en-US" dirty="0" smtClean="0"/>
              <a:t>/</a:t>
            </a:r>
            <a:r>
              <a:rPr lang="en-US" dirty="0" err="1" smtClean="0"/>
              <a:t>ölüm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5266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Prodromal </a:t>
            </a:r>
            <a:r>
              <a:rPr lang="en-US" dirty="0" err="1" smtClean="0"/>
              <a:t>Dönem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363272" cy="5544616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Birkaç</a:t>
            </a:r>
            <a:r>
              <a:rPr lang="en-US" sz="2000" dirty="0" smtClean="0"/>
              <a:t> </a:t>
            </a:r>
            <a:r>
              <a:rPr lang="en-US" sz="2000" dirty="0" err="1" smtClean="0"/>
              <a:t>saatten</a:t>
            </a:r>
            <a:r>
              <a:rPr lang="en-US" sz="2000" dirty="0" smtClean="0"/>
              <a:t> </a:t>
            </a:r>
            <a:r>
              <a:rPr lang="en-US" sz="2000" dirty="0" err="1" smtClean="0"/>
              <a:t>birkaç</a:t>
            </a:r>
            <a:r>
              <a:rPr lang="en-US" sz="2000" dirty="0" smtClean="0"/>
              <a:t> </a:t>
            </a:r>
            <a:r>
              <a:rPr lang="en-US" sz="2000" dirty="0" err="1" smtClean="0"/>
              <a:t>güne</a:t>
            </a:r>
            <a:r>
              <a:rPr lang="en-US" sz="2000" dirty="0" smtClean="0"/>
              <a:t> </a:t>
            </a:r>
            <a:r>
              <a:rPr lang="en-US" sz="2000" dirty="0" err="1" smtClean="0"/>
              <a:t>kadar</a:t>
            </a:r>
            <a:r>
              <a:rPr lang="en-US" sz="2000" dirty="0" smtClean="0"/>
              <a:t> </a:t>
            </a:r>
            <a:r>
              <a:rPr lang="en-US" sz="2000" dirty="0" err="1" smtClean="0"/>
              <a:t>sürebilir</a:t>
            </a:r>
            <a:endParaRPr lang="en-US" sz="2000" dirty="0" smtClean="0"/>
          </a:p>
          <a:p>
            <a:r>
              <a:rPr lang="en-US" sz="2000" dirty="0" err="1" smtClean="0"/>
              <a:t>Tüm</a:t>
            </a:r>
            <a:r>
              <a:rPr lang="en-US" sz="2000" dirty="0" smtClean="0"/>
              <a:t> </a:t>
            </a:r>
            <a:r>
              <a:rPr lang="en-US" sz="2000" dirty="0" err="1" smtClean="0"/>
              <a:t>vücuda</a:t>
            </a:r>
            <a:r>
              <a:rPr lang="en-US" sz="2000" dirty="0" smtClean="0"/>
              <a:t> 1Gy (100 rad) </a:t>
            </a:r>
            <a:r>
              <a:rPr lang="en-US" sz="2000" dirty="0" err="1" smtClean="0"/>
              <a:t>üstünde</a:t>
            </a:r>
            <a:r>
              <a:rPr lang="en-US" sz="2000" dirty="0" smtClean="0"/>
              <a:t> </a:t>
            </a:r>
            <a:r>
              <a:rPr lang="en-US" sz="2000" dirty="0" err="1" smtClean="0"/>
              <a:t>radyasyonun</a:t>
            </a:r>
            <a:r>
              <a:rPr lang="en-US" sz="2000" dirty="0" smtClean="0"/>
              <a:t> </a:t>
            </a:r>
            <a:r>
              <a:rPr lang="en-US" sz="2000" dirty="0" err="1" smtClean="0"/>
              <a:t>kısa</a:t>
            </a:r>
            <a:r>
              <a:rPr lang="en-US" sz="2000" dirty="0" smtClean="0"/>
              <a:t> </a:t>
            </a:r>
            <a:r>
              <a:rPr lang="en-US" sz="2000" dirty="0" err="1" smtClean="0"/>
              <a:t>sürede</a:t>
            </a:r>
            <a:r>
              <a:rPr lang="en-US" sz="2000" dirty="0" smtClean="0"/>
              <a:t> </a:t>
            </a:r>
            <a:r>
              <a:rPr lang="en-US" sz="2000" dirty="0" err="1" smtClean="0"/>
              <a:t>alınması</a:t>
            </a:r>
            <a:r>
              <a:rPr lang="en-US" sz="2000" dirty="0" smtClean="0"/>
              <a:t> </a:t>
            </a:r>
            <a:r>
              <a:rPr lang="en-US" sz="2000" dirty="0" err="1" smtClean="0"/>
              <a:t>ile</a:t>
            </a:r>
            <a:r>
              <a:rPr lang="en-US" sz="2000" dirty="0" smtClean="0"/>
              <a:t> </a:t>
            </a:r>
            <a:r>
              <a:rPr lang="en-US" sz="2000" dirty="0" err="1" smtClean="0"/>
              <a:t>saatler</a:t>
            </a:r>
            <a:r>
              <a:rPr lang="en-US" sz="2000" dirty="0" smtClean="0"/>
              <a:t> </a:t>
            </a:r>
            <a:r>
              <a:rPr lang="en-US" sz="2000" dirty="0" err="1" smtClean="0"/>
              <a:t>içinde</a:t>
            </a:r>
            <a:r>
              <a:rPr lang="en-US" sz="2000" dirty="0" smtClean="0"/>
              <a:t> </a:t>
            </a:r>
            <a:r>
              <a:rPr lang="en-US" sz="2000" dirty="0" err="1" smtClean="0"/>
              <a:t>gelişir</a:t>
            </a:r>
            <a:endParaRPr lang="en-US" sz="2000" dirty="0" smtClean="0"/>
          </a:p>
          <a:p>
            <a:r>
              <a:rPr lang="en-US" sz="2000" dirty="0" err="1" smtClean="0"/>
              <a:t>Şikayetler</a:t>
            </a:r>
            <a:r>
              <a:rPr lang="en-US" sz="2000" dirty="0" smtClean="0"/>
              <a:t> </a:t>
            </a:r>
            <a:r>
              <a:rPr lang="en-US" sz="2000" dirty="0" err="1" smtClean="0"/>
              <a:t>doz</a:t>
            </a:r>
            <a:r>
              <a:rPr lang="en-US" sz="2000" dirty="0" smtClean="0"/>
              <a:t> </a:t>
            </a:r>
            <a:r>
              <a:rPr lang="en-US" sz="2000" dirty="0" err="1" smtClean="0"/>
              <a:t>ile</a:t>
            </a:r>
            <a:r>
              <a:rPr lang="en-US" sz="2000" dirty="0" smtClean="0"/>
              <a:t> </a:t>
            </a:r>
            <a:r>
              <a:rPr lang="en-US" sz="2000" dirty="0" err="1" smtClean="0"/>
              <a:t>doğru</a:t>
            </a:r>
            <a:r>
              <a:rPr lang="en-US" sz="2000" dirty="0" smtClean="0"/>
              <a:t> </a:t>
            </a:r>
            <a:r>
              <a:rPr lang="en-US" sz="2000" dirty="0" err="1" smtClean="0"/>
              <a:t>orantılıdır</a:t>
            </a:r>
            <a:endParaRPr lang="en-US" sz="2000" dirty="0" smtClean="0"/>
          </a:p>
          <a:p>
            <a:r>
              <a:rPr lang="en-US" sz="2000" dirty="0" smtClean="0"/>
              <a:t>LETHAL DOZ</a:t>
            </a:r>
          </a:p>
          <a:p>
            <a:r>
              <a:rPr lang="en-US" sz="2000" dirty="0"/>
              <a:t>LD</a:t>
            </a:r>
            <a:r>
              <a:rPr lang="en-US" sz="2000" baseline="-25000" dirty="0"/>
              <a:t>50 </a:t>
            </a:r>
            <a:r>
              <a:rPr lang="en-US" sz="2000" dirty="0"/>
              <a:t>:  </a:t>
            </a:r>
            <a:r>
              <a:rPr lang="en-US" sz="2000" dirty="0" err="1"/>
              <a:t>Maruz</a:t>
            </a:r>
            <a:r>
              <a:rPr lang="en-US" sz="2000" dirty="0"/>
              <a:t> </a:t>
            </a:r>
            <a:r>
              <a:rPr lang="en-US" sz="2000" dirty="0" err="1"/>
              <a:t>populasyonun</a:t>
            </a:r>
            <a:r>
              <a:rPr lang="en-US" sz="2000" dirty="0"/>
              <a:t> %50’sini </a:t>
            </a:r>
            <a:r>
              <a:rPr lang="en-US" sz="2000" dirty="0" err="1"/>
              <a:t>öldürmek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</a:t>
            </a:r>
            <a:r>
              <a:rPr lang="en-US" sz="2000" dirty="0" err="1"/>
              <a:t>gerekli</a:t>
            </a:r>
            <a:r>
              <a:rPr lang="en-US" sz="2000" dirty="0"/>
              <a:t> </a:t>
            </a:r>
            <a:r>
              <a:rPr lang="en-US" sz="2000" dirty="0" err="1"/>
              <a:t>doz</a:t>
            </a:r>
            <a:r>
              <a:rPr lang="en-US" sz="2000" dirty="0"/>
              <a:t>/</a:t>
            </a:r>
            <a:r>
              <a:rPr lang="en-US" sz="2000" dirty="0" err="1"/>
              <a:t>miktar</a:t>
            </a:r>
            <a:endParaRPr lang="en-US" sz="2000" dirty="0"/>
          </a:p>
          <a:p>
            <a:r>
              <a:rPr lang="en-US" sz="2000" dirty="0"/>
              <a:t>LD</a:t>
            </a:r>
            <a:r>
              <a:rPr lang="en-US" sz="2000" baseline="-25000" dirty="0"/>
              <a:t>50/60</a:t>
            </a:r>
            <a:r>
              <a:rPr lang="en-US" sz="2000" dirty="0"/>
              <a:t> :  </a:t>
            </a:r>
            <a:r>
              <a:rPr lang="en-US" sz="2000" dirty="0" err="1"/>
              <a:t>Maruz</a:t>
            </a:r>
            <a:r>
              <a:rPr lang="en-US" sz="2000" dirty="0"/>
              <a:t> </a:t>
            </a:r>
            <a:r>
              <a:rPr lang="en-US" sz="2000" dirty="0" err="1"/>
              <a:t>populasyonun</a:t>
            </a:r>
            <a:r>
              <a:rPr lang="en-US" sz="2000" dirty="0"/>
              <a:t> %50 </a:t>
            </a:r>
            <a:r>
              <a:rPr lang="en-US" sz="2000" dirty="0" err="1"/>
              <a:t>sini</a:t>
            </a:r>
            <a:r>
              <a:rPr lang="en-US" sz="2000" dirty="0"/>
              <a:t> 60 </a:t>
            </a:r>
            <a:r>
              <a:rPr lang="en-US" sz="2000" dirty="0" err="1"/>
              <a:t>gün</a:t>
            </a:r>
            <a:r>
              <a:rPr lang="en-US" sz="2000" dirty="0"/>
              <a:t> </a:t>
            </a:r>
            <a:r>
              <a:rPr lang="en-US" sz="2000" dirty="0" err="1"/>
              <a:t>içinde</a:t>
            </a:r>
            <a:r>
              <a:rPr lang="en-US" sz="2000" dirty="0"/>
              <a:t> </a:t>
            </a:r>
            <a:r>
              <a:rPr lang="en-US" sz="2000" dirty="0" err="1"/>
              <a:t>öldüren</a:t>
            </a:r>
            <a:r>
              <a:rPr lang="en-US" sz="2000" dirty="0"/>
              <a:t> </a:t>
            </a:r>
            <a:r>
              <a:rPr lang="en-US" sz="2000" dirty="0" err="1"/>
              <a:t>doz</a:t>
            </a:r>
            <a:r>
              <a:rPr lang="en-US" sz="2000" dirty="0"/>
              <a:t> </a:t>
            </a:r>
            <a:r>
              <a:rPr lang="en-US" sz="2000" dirty="0" err="1"/>
              <a:t>anlamına</a:t>
            </a:r>
            <a:r>
              <a:rPr lang="en-US" sz="2000" dirty="0"/>
              <a:t> </a:t>
            </a:r>
            <a:r>
              <a:rPr lang="en-US" sz="2000" dirty="0" err="1"/>
              <a:t>gelir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smtClean="0"/>
              <a:t>LD </a:t>
            </a:r>
            <a:r>
              <a:rPr lang="en-US" sz="2000" baseline="-25000" dirty="0" smtClean="0"/>
              <a:t>50/30</a:t>
            </a:r>
            <a:r>
              <a:rPr lang="en-US" sz="2000" dirty="0" smtClean="0"/>
              <a:t>: 30 </a:t>
            </a:r>
            <a:r>
              <a:rPr lang="en-US" sz="2000" dirty="0" err="1" smtClean="0"/>
              <a:t>gündeki</a:t>
            </a:r>
            <a:r>
              <a:rPr lang="en-US" sz="2000" dirty="0" smtClean="0"/>
              <a:t> %50 lethal </a:t>
            </a:r>
            <a:r>
              <a:rPr lang="en-US" sz="2000" dirty="0" err="1" smtClean="0"/>
              <a:t>doz</a:t>
            </a:r>
            <a:r>
              <a:rPr lang="en-US" sz="2000" dirty="0" smtClean="0"/>
              <a:t> </a:t>
            </a:r>
            <a:r>
              <a:rPr lang="en-US" sz="2000" dirty="0" err="1" smtClean="0"/>
              <a:t>insanlar</a:t>
            </a:r>
            <a:r>
              <a:rPr lang="en-US" sz="2000" dirty="0" smtClean="0"/>
              <a:t> </a:t>
            </a:r>
            <a:r>
              <a:rPr lang="en-US" sz="2000" dirty="0" err="1" smtClean="0"/>
              <a:t>için</a:t>
            </a:r>
            <a:r>
              <a:rPr lang="en-US" sz="2000" dirty="0" smtClean="0"/>
              <a:t> </a:t>
            </a:r>
            <a:r>
              <a:rPr lang="en-US" sz="2000" dirty="0" err="1" smtClean="0"/>
              <a:t>yaklaşık</a:t>
            </a:r>
            <a:r>
              <a:rPr lang="en-US" sz="2000" dirty="0" smtClean="0"/>
              <a:t> 300 </a:t>
            </a:r>
            <a:r>
              <a:rPr lang="en-US" sz="2000" dirty="0" err="1" smtClean="0"/>
              <a:t>raddır</a:t>
            </a:r>
            <a:r>
              <a:rPr lang="en-US" sz="2000" dirty="0" smtClean="0"/>
              <a:t>. </a:t>
            </a:r>
          </a:p>
          <a:p>
            <a:r>
              <a:rPr lang="en-US" sz="2000" dirty="0" smtClean="0"/>
              <a:t>Her </a:t>
            </a:r>
            <a:r>
              <a:rPr lang="en-US" sz="2000" dirty="0" err="1" smtClean="0"/>
              <a:t>türün</a:t>
            </a:r>
            <a:r>
              <a:rPr lang="en-US" sz="2000" dirty="0" smtClean="0"/>
              <a:t> </a:t>
            </a:r>
            <a:r>
              <a:rPr lang="en-US" sz="2000" dirty="0" err="1" smtClean="0"/>
              <a:t>radyasyon</a:t>
            </a:r>
            <a:r>
              <a:rPr lang="en-US" sz="2000" dirty="0" smtClean="0"/>
              <a:t> </a:t>
            </a:r>
            <a:r>
              <a:rPr lang="en-US" sz="2000" dirty="0" err="1" smtClean="0"/>
              <a:t>direnci</a:t>
            </a:r>
            <a:r>
              <a:rPr lang="en-US" sz="2000" dirty="0" smtClean="0"/>
              <a:t> </a:t>
            </a:r>
            <a:r>
              <a:rPr lang="en-US" sz="2000" dirty="0" err="1" smtClean="0"/>
              <a:t>farklıdır</a:t>
            </a:r>
            <a:r>
              <a:rPr lang="en-US" sz="2000" dirty="0" smtClean="0"/>
              <a:t>. </a:t>
            </a:r>
            <a:r>
              <a:rPr lang="en-US" sz="2000" dirty="0" err="1" smtClean="0"/>
              <a:t>Özellikle</a:t>
            </a:r>
            <a:r>
              <a:rPr lang="en-US" sz="2000" dirty="0" smtClean="0"/>
              <a:t> </a:t>
            </a:r>
            <a:r>
              <a:rPr lang="en-US" sz="2000" dirty="0" err="1" smtClean="0"/>
              <a:t>kalorifer</a:t>
            </a:r>
            <a:r>
              <a:rPr lang="en-US" sz="2000" dirty="0" smtClean="0"/>
              <a:t> </a:t>
            </a:r>
            <a:r>
              <a:rPr lang="en-US" sz="2000" dirty="0" err="1" smtClean="0"/>
              <a:t>böcekleri</a:t>
            </a:r>
            <a:r>
              <a:rPr lang="en-US" sz="2000" dirty="0" smtClean="0"/>
              <a:t> </a:t>
            </a:r>
            <a:r>
              <a:rPr lang="en-US" sz="2000" dirty="0" err="1" smtClean="0"/>
              <a:t>gibi</a:t>
            </a:r>
            <a:r>
              <a:rPr lang="en-US" sz="2000" dirty="0" smtClean="0"/>
              <a:t> </a:t>
            </a:r>
            <a:r>
              <a:rPr lang="en-US" sz="2000" dirty="0" err="1" smtClean="0"/>
              <a:t>bazı</a:t>
            </a:r>
            <a:r>
              <a:rPr lang="en-US" sz="2000" dirty="0" smtClean="0"/>
              <a:t> </a:t>
            </a:r>
            <a:r>
              <a:rPr lang="en-US" sz="2000" dirty="0" err="1" smtClean="0"/>
              <a:t>hayvanlar</a:t>
            </a:r>
            <a:r>
              <a:rPr lang="en-US" sz="2000" dirty="0" smtClean="0"/>
              <a:t> </a:t>
            </a:r>
            <a:r>
              <a:rPr lang="en-US" sz="2000" dirty="0" err="1" smtClean="0"/>
              <a:t>yüksek</a:t>
            </a:r>
            <a:r>
              <a:rPr lang="en-US" sz="2000" dirty="0" smtClean="0"/>
              <a:t> </a:t>
            </a:r>
            <a:r>
              <a:rPr lang="en-US" sz="2000" dirty="0" err="1" smtClean="0"/>
              <a:t>doz</a:t>
            </a:r>
            <a:r>
              <a:rPr lang="en-US" sz="2000" dirty="0" smtClean="0"/>
              <a:t> </a:t>
            </a:r>
            <a:r>
              <a:rPr lang="en-US" sz="2000" dirty="0" err="1" smtClean="0"/>
              <a:t>radyasyona</a:t>
            </a:r>
            <a:r>
              <a:rPr lang="en-US" sz="2000" dirty="0" smtClean="0"/>
              <a:t> </a:t>
            </a:r>
            <a:r>
              <a:rPr lang="en-US" sz="2000" dirty="0" err="1" smtClean="0"/>
              <a:t>insandan</a:t>
            </a:r>
            <a:r>
              <a:rPr lang="en-US" sz="2000" dirty="0" smtClean="0"/>
              <a:t> </a:t>
            </a:r>
            <a:r>
              <a:rPr lang="en-US" sz="2000" dirty="0" err="1" smtClean="0"/>
              <a:t>daha</a:t>
            </a:r>
            <a:r>
              <a:rPr lang="en-US" sz="2000" dirty="0" smtClean="0"/>
              <a:t> </a:t>
            </a:r>
            <a:r>
              <a:rPr lang="en-US" sz="2000" dirty="0" err="1" smtClean="0"/>
              <a:t>fazla</a:t>
            </a:r>
            <a:r>
              <a:rPr lang="en-US" sz="2000" dirty="0" smtClean="0"/>
              <a:t> </a:t>
            </a:r>
            <a:r>
              <a:rPr lang="en-US" sz="2000" dirty="0" err="1" smtClean="0"/>
              <a:t>dayanıklılık</a:t>
            </a:r>
            <a:r>
              <a:rPr lang="en-US" sz="2000" dirty="0" smtClean="0"/>
              <a:t> </a:t>
            </a:r>
            <a:r>
              <a:rPr lang="en-US" sz="2000" dirty="0" err="1" smtClean="0"/>
              <a:t>gösterebilir</a:t>
            </a:r>
            <a:endParaRPr lang="en-US" sz="2000" dirty="0" smtClean="0"/>
          </a:p>
          <a:p>
            <a:r>
              <a:rPr lang="en-US" sz="2000" dirty="0" err="1" smtClean="0"/>
              <a:t>Nükleer</a:t>
            </a:r>
            <a:r>
              <a:rPr lang="en-US" sz="2000" dirty="0" smtClean="0"/>
              <a:t> </a:t>
            </a:r>
            <a:r>
              <a:rPr lang="en-US" sz="2000" dirty="0" err="1" smtClean="0"/>
              <a:t>reaktörlerde</a:t>
            </a:r>
            <a:r>
              <a:rPr lang="en-US" sz="2000" dirty="0" smtClean="0"/>
              <a:t> </a:t>
            </a:r>
            <a:r>
              <a:rPr lang="en-US" sz="2000" dirty="0" err="1" smtClean="0"/>
              <a:t>yüksek</a:t>
            </a:r>
            <a:r>
              <a:rPr lang="en-US" sz="2000" dirty="0" smtClean="0"/>
              <a:t> </a:t>
            </a:r>
            <a:r>
              <a:rPr lang="en-US" sz="2000" dirty="0" err="1" smtClean="0"/>
              <a:t>doz</a:t>
            </a:r>
            <a:r>
              <a:rPr lang="en-US" sz="2000" dirty="0" smtClean="0"/>
              <a:t> </a:t>
            </a:r>
            <a:r>
              <a:rPr lang="en-US" sz="2000" dirty="0" err="1" smtClean="0"/>
              <a:t>radyasyonda</a:t>
            </a:r>
            <a:r>
              <a:rPr lang="en-US" sz="2000" dirty="0" smtClean="0"/>
              <a:t> </a:t>
            </a:r>
            <a:r>
              <a:rPr lang="en-US" sz="2000" dirty="0" err="1" smtClean="0"/>
              <a:t>yaşayan</a:t>
            </a:r>
            <a:r>
              <a:rPr lang="en-US" sz="2000" dirty="0" smtClean="0"/>
              <a:t> </a:t>
            </a:r>
            <a:r>
              <a:rPr lang="en-US" sz="2000" dirty="0" err="1" smtClean="0"/>
              <a:t>mikroplar</a:t>
            </a:r>
            <a:r>
              <a:rPr lang="en-US" sz="2000" dirty="0" smtClean="0"/>
              <a:t> </a:t>
            </a:r>
            <a:r>
              <a:rPr lang="en-US" sz="2000" dirty="0" err="1" smtClean="0"/>
              <a:t>olduğu</a:t>
            </a:r>
            <a:r>
              <a:rPr lang="en-US" sz="2000" dirty="0" smtClean="0"/>
              <a:t> </a:t>
            </a:r>
            <a:r>
              <a:rPr lang="en-US" sz="2000" dirty="0" err="1" smtClean="0"/>
              <a:t>gösterilmiştir</a:t>
            </a:r>
            <a:r>
              <a:rPr lang="en-US" sz="2000" dirty="0" smtClean="0"/>
              <a:t>. (</a:t>
            </a:r>
            <a:r>
              <a:rPr lang="en-US" sz="2000" dirty="0" err="1" smtClean="0"/>
              <a:t>örn.mikrokokkus</a:t>
            </a:r>
            <a:r>
              <a:rPr lang="en-US" sz="2000" dirty="0" smtClean="0"/>
              <a:t> </a:t>
            </a:r>
            <a:r>
              <a:rPr lang="en-US" sz="2000" dirty="0" err="1" smtClean="0"/>
              <a:t>radyodürens</a:t>
            </a:r>
            <a:r>
              <a:rPr lang="en-US" sz="20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328664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kran Resmi 2014-10-07 11.04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44" y="154449"/>
            <a:ext cx="7517557" cy="645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0376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LATENT DÖNEM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Şikayetler</a:t>
            </a:r>
            <a:r>
              <a:rPr lang="en-US" dirty="0" smtClean="0"/>
              <a:t> </a:t>
            </a:r>
            <a:r>
              <a:rPr lang="en-US" dirty="0" err="1" smtClean="0"/>
              <a:t>geçici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dönem</a:t>
            </a:r>
            <a:r>
              <a:rPr lang="en-US" dirty="0" smtClean="0"/>
              <a:t> </a:t>
            </a:r>
            <a:r>
              <a:rPr lang="en-US" dirty="0" err="1" smtClean="0"/>
              <a:t>kaybolur</a:t>
            </a:r>
            <a:endParaRPr lang="en-US" dirty="0"/>
          </a:p>
          <a:p>
            <a:r>
              <a:rPr lang="en-US" dirty="0" err="1" smtClean="0"/>
              <a:t>Geçici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/>
              <a:t> </a:t>
            </a:r>
            <a:r>
              <a:rPr lang="en-US" dirty="0" err="1" smtClean="0"/>
              <a:t>iyilik</a:t>
            </a:r>
            <a:r>
              <a:rPr lang="en-US" dirty="0" smtClean="0"/>
              <a:t> </a:t>
            </a:r>
            <a:r>
              <a:rPr lang="en-US" dirty="0" err="1" smtClean="0"/>
              <a:t>dönemidir</a:t>
            </a:r>
            <a:endParaRPr lang="en-US" dirty="0" smtClean="0"/>
          </a:p>
          <a:p>
            <a:r>
              <a:rPr lang="en-US" dirty="0" err="1" smtClean="0"/>
              <a:t>Genellikle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hafta</a:t>
            </a:r>
            <a:r>
              <a:rPr lang="en-US" dirty="0" smtClean="0"/>
              <a:t> </a:t>
            </a:r>
            <a:r>
              <a:rPr lang="en-US" dirty="0" err="1" smtClean="0"/>
              <a:t>sürer</a:t>
            </a:r>
            <a:endParaRPr lang="en-US" dirty="0" smtClean="0"/>
          </a:p>
          <a:p>
            <a:r>
              <a:rPr lang="en-US" dirty="0" smtClean="0"/>
              <a:t>Bu </a:t>
            </a:r>
            <a:r>
              <a:rPr lang="en-US" dirty="0" err="1" smtClean="0"/>
              <a:t>dönem</a:t>
            </a:r>
            <a:r>
              <a:rPr lang="en-US" dirty="0" smtClean="0"/>
              <a:t> </a:t>
            </a:r>
            <a:r>
              <a:rPr lang="en-US" dirty="0" err="1" smtClean="0"/>
              <a:t>sonunda</a:t>
            </a:r>
            <a:r>
              <a:rPr lang="en-US" dirty="0" smtClean="0"/>
              <a:t> </a:t>
            </a:r>
            <a:r>
              <a:rPr lang="en-US" dirty="0" err="1" smtClean="0"/>
              <a:t>iyileşme</a:t>
            </a:r>
            <a:r>
              <a:rPr lang="en-US" dirty="0" smtClean="0"/>
              <a:t>/</a:t>
            </a:r>
            <a:r>
              <a:rPr lang="en-US" dirty="0" err="1" smtClean="0"/>
              <a:t>kötüleşme</a:t>
            </a:r>
            <a:r>
              <a:rPr lang="en-US" dirty="0" smtClean="0"/>
              <a:t> </a:t>
            </a:r>
            <a:r>
              <a:rPr lang="en-US" dirty="0" err="1" smtClean="0"/>
              <a:t>süreci</a:t>
            </a:r>
            <a:r>
              <a:rPr lang="en-US" dirty="0" smtClean="0"/>
              <a:t> </a:t>
            </a:r>
            <a:r>
              <a:rPr lang="en-US" dirty="0" err="1" smtClean="0"/>
              <a:t>başlar</a:t>
            </a:r>
            <a:endParaRPr lang="en-US" dirty="0" smtClean="0"/>
          </a:p>
          <a:p>
            <a:r>
              <a:rPr lang="en-US" dirty="0" smtClean="0"/>
              <a:t>100-500 rad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alındığında</a:t>
            </a:r>
            <a:r>
              <a:rPr lang="en-US" dirty="0" smtClean="0"/>
              <a:t> </a:t>
            </a:r>
            <a:r>
              <a:rPr lang="en-US" dirty="0" err="1" smtClean="0"/>
              <a:t>haftalarca</a:t>
            </a:r>
            <a:r>
              <a:rPr lang="en-US" dirty="0" smtClean="0"/>
              <a:t> </a:t>
            </a:r>
            <a:r>
              <a:rPr lang="en-US" dirty="0" err="1" smtClean="0"/>
              <a:t>sürerken</a:t>
            </a:r>
            <a:endParaRPr lang="en-US" dirty="0" smtClean="0"/>
          </a:p>
          <a:p>
            <a:r>
              <a:rPr lang="en-US" dirty="0" smtClean="0"/>
              <a:t>5000 rad </a:t>
            </a:r>
            <a:r>
              <a:rPr lang="en-US" dirty="0" err="1" smtClean="0"/>
              <a:t>üstünde</a:t>
            </a:r>
            <a:r>
              <a:rPr lang="en-US" dirty="0" smtClean="0"/>
              <a:t> </a:t>
            </a:r>
            <a:r>
              <a:rPr lang="en-US" dirty="0" err="1" smtClean="0"/>
              <a:t>saatler</a:t>
            </a:r>
            <a:r>
              <a:rPr lang="en-US" dirty="0" smtClean="0"/>
              <a:t> </a:t>
            </a:r>
            <a:r>
              <a:rPr lang="en-US" dirty="0" err="1" smtClean="0"/>
              <a:t>sürer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45518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kran Resmi 2014-10-07 11.06.2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84" y="0"/>
            <a:ext cx="7145236" cy="59838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603" y="5983889"/>
            <a:ext cx="8358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İnsanlar</a:t>
            </a:r>
            <a:r>
              <a:rPr lang="en-US" dirty="0" smtClean="0"/>
              <a:t> 3.5 </a:t>
            </a:r>
            <a:r>
              <a:rPr lang="en-US" dirty="0" err="1" smtClean="0"/>
              <a:t>Gy</a:t>
            </a:r>
            <a:r>
              <a:rPr lang="en-US" dirty="0" smtClean="0"/>
              <a:t>’  (350 rad) LD50/60 </a:t>
            </a:r>
            <a:r>
              <a:rPr lang="en-US" dirty="0" err="1" smtClean="0"/>
              <a:t>dozu</a:t>
            </a:r>
            <a:r>
              <a:rPr lang="en-US" dirty="0" smtClean="0"/>
              <a:t> </a:t>
            </a:r>
            <a:r>
              <a:rPr lang="en-US" dirty="0" err="1" smtClean="0"/>
              <a:t>görülmektedir</a:t>
            </a:r>
            <a:r>
              <a:rPr lang="en-US" dirty="0" smtClean="0"/>
              <a:t>. </a:t>
            </a:r>
            <a:r>
              <a:rPr lang="en-US" dirty="0" err="1" smtClean="0"/>
              <a:t>İnsanlarda</a:t>
            </a:r>
            <a:r>
              <a:rPr lang="en-US" dirty="0" smtClean="0"/>
              <a:t> en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edilebilen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8.5 </a:t>
            </a:r>
            <a:r>
              <a:rPr lang="en-US" dirty="0" err="1" smtClean="0"/>
              <a:t>Gy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rapor</a:t>
            </a:r>
            <a:r>
              <a:rPr lang="en-US" dirty="0" smtClean="0"/>
              <a:t> </a:t>
            </a:r>
            <a:r>
              <a:rPr lang="en-US" dirty="0" err="1" smtClean="0"/>
              <a:t>edilmiştir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4903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MANİFEST -HASTALIK DÖNEMİ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Gastrointestinal </a:t>
            </a:r>
            <a:r>
              <a:rPr lang="en-US" dirty="0" err="1" smtClean="0"/>
              <a:t>semptomlar</a:t>
            </a:r>
            <a:endParaRPr lang="en-US" dirty="0" smtClean="0"/>
          </a:p>
          <a:p>
            <a:r>
              <a:rPr lang="en-US" dirty="0" err="1" smtClean="0"/>
              <a:t>Hemopoetik</a:t>
            </a:r>
            <a:r>
              <a:rPr lang="en-US" dirty="0" smtClean="0"/>
              <a:t> </a:t>
            </a:r>
            <a:r>
              <a:rPr lang="en-US" dirty="0" err="1" smtClean="0"/>
              <a:t>semptomlar</a:t>
            </a:r>
            <a:endParaRPr lang="en-US" dirty="0" smtClean="0"/>
          </a:p>
          <a:p>
            <a:r>
              <a:rPr lang="en-US" dirty="0" err="1" smtClean="0"/>
              <a:t>Nöromüsküler</a:t>
            </a:r>
            <a:r>
              <a:rPr lang="en-US" dirty="0" smtClean="0"/>
              <a:t> </a:t>
            </a:r>
            <a:r>
              <a:rPr lang="en-US" dirty="0" err="1" smtClean="0"/>
              <a:t>semptomlar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836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Gastrointestinal </a:t>
            </a:r>
            <a:r>
              <a:rPr lang="en-US" dirty="0" err="1" smtClean="0"/>
              <a:t>Semptomlar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Anoreksi</a:t>
            </a:r>
            <a:endParaRPr lang="en-US" dirty="0" smtClean="0"/>
          </a:p>
          <a:p>
            <a:r>
              <a:rPr lang="en-US" dirty="0" err="1" smtClean="0"/>
              <a:t>Bulantı</a:t>
            </a:r>
            <a:endParaRPr lang="en-US" dirty="0" smtClean="0"/>
          </a:p>
          <a:p>
            <a:r>
              <a:rPr lang="en-US" dirty="0" err="1" smtClean="0"/>
              <a:t>Kusma</a:t>
            </a:r>
            <a:endParaRPr lang="en-US" dirty="0" smtClean="0"/>
          </a:p>
          <a:p>
            <a:r>
              <a:rPr lang="en-US" dirty="0" err="1" smtClean="0"/>
              <a:t>Diyare</a:t>
            </a:r>
            <a:endParaRPr lang="en-US" dirty="0" smtClean="0"/>
          </a:p>
          <a:p>
            <a:r>
              <a:rPr lang="en-US" dirty="0" smtClean="0"/>
              <a:t>İntestinal </a:t>
            </a:r>
            <a:r>
              <a:rPr lang="en-US" dirty="0" err="1" smtClean="0"/>
              <a:t>kramplar</a:t>
            </a:r>
            <a:endParaRPr lang="en-US" dirty="0" smtClean="0"/>
          </a:p>
          <a:p>
            <a:r>
              <a:rPr lang="en-US" dirty="0" err="1" smtClean="0"/>
              <a:t>Tükrük</a:t>
            </a:r>
            <a:r>
              <a:rPr lang="en-US" dirty="0" smtClean="0"/>
              <a:t> </a:t>
            </a:r>
            <a:r>
              <a:rPr lang="en-US" dirty="0" err="1" smtClean="0"/>
              <a:t>artışı</a:t>
            </a:r>
            <a:endParaRPr lang="en-US" dirty="0" smtClean="0"/>
          </a:p>
          <a:p>
            <a:r>
              <a:rPr lang="en-US" dirty="0" err="1" smtClean="0"/>
              <a:t>Sıvı</a:t>
            </a:r>
            <a:r>
              <a:rPr lang="en-US" dirty="0" smtClean="0"/>
              <a:t> </a:t>
            </a:r>
            <a:r>
              <a:rPr lang="en-US" dirty="0" err="1" smtClean="0"/>
              <a:t>kaybı-elektrolit</a:t>
            </a:r>
            <a:r>
              <a:rPr lang="en-US" dirty="0" smtClean="0"/>
              <a:t> </a:t>
            </a:r>
            <a:r>
              <a:rPr lang="en-US" dirty="0" err="1" smtClean="0"/>
              <a:t>bozuklukları</a:t>
            </a:r>
            <a:endParaRPr lang="en-US" dirty="0" smtClean="0"/>
          </a:p>
          <a:p>
            <a:r>
              <a:rPr lang="en-US" dirty="0" err="1" smtClean="0"/>
              <a:t>Dehidratasyon</a:t>
            </a:r>
            <a:endParaRPr lang="en-US" dirty="0" smtClean="0"/>
          </a:p>
          <a:p>
            <a:r>
              <a:rPr lang="en-US" dirty="0" smtClean="0"/>
              <a:t>Kilo </a:t>
            </a:r>
            <a:r>
              <a:rPr lang="en-US" dirty="0" err="1" smtClean="0"/>
              <a:t>kaybı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4919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HEMOPOETİK-KEMİK İLİĞİ DEPRESYONU BULGULARI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Genellikle</a:t>
            </a:r>
            <a:r>
              <a:rPr lang="en-US" dirty="0" smtClean="0"/>
              <a:t> 6-8 </a:t>
            </a:r>
            <a:r>
              <a:rPr lang="en-US" dirty="0" err="1" smtClean="0"/>
              <a:t>hafta</a:t>
            </a:r>
            <a:r>
              <a:rPr lang="en-US" dirty="0" smtClean="0"/>
              <a:t> </a:t>
            </a:r>
            <a:r>
              <a:rPr lang="en-US" dirty="0" err="1" smtClean="0"/>
              <a:t>sürer</a:t>
            </a:r>
            <a:endParaRPr lang="en-US" dirty="0" smtClean="0"/>
          </a:p>
          <a:p>
            <a:r>
              <a:rPr lang="en-US" dirty="0" err="1" smtClean="0"/>
              <a:t>Kemik</a:t>
            </a:r>
            <a:r>
              <a:rPr lang="en-US" dirty="0" smtClean="0"/>
              <a:t> </a:t>
            </a:r>
            <a:r>
              <a:rPr lang="en-US" dirty="0" err="1" smtClean="0"/>
              <a:t>iliği</a:t>
            </a:r>
            <a:r>
              <a:rPr lang="en-US" dirty="0" smtClean="0"/>
              <a:t> </a:t>
            </a:r>
            <a:r>
              <a:rPr lang="en-US" dirty="0" err="1" smtClean="0"/>
              <a:t>prekürsor</a:t>
            </a:r>
            <a:r>
              <a:rPr lang="en-US" dirty="0" smtClean="0"/>
              <a:t> </a:t>
            </a:r>
            <a:r>
              <a:rPr lang="en-US" dirty="0" err="1" smtClean="0"/>
              <a:t>elemanları</a:t>
            </a:r>
            <a:r>
              <a:rPr lang="en-US" dirty="0" smtClean="0"/>
              <a:t> </a:t>
            </a:r>
            <a:r>
              <a:rPr lang="en-US" dirty="0" err="1" smtClean="0"/>
              <a:t>etkilenir</a:t>
            </a:r>
            <a:endParaRPr lang="en-US" dirty="0" smtClean="0"/>
          </a:p>
          <a:p>
            <a:r>
              <a:rPr lang="en-US" dirty="0" err="1" smtClean="0"/>
              <a:t>Sırası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beyaz</a:t>
            </a:r>
            <a:r>
              <a:rPr lang="en-US" dirty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hücreleri</a:t>
            </a:r>
            <a:r>
              <a:rPr lang="en-US" dirty="0" smtClean="0"/>
              <a:t>, </a:t>
            </a:r>
            <a:r>
              <a:rPr lang="en-US" dirty="0" err="1" smtClean="0"/>
              <a:t>trombositler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kırmızı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hücreleri</a:t>
            </a:r>
            <a:r>
              <a:rPr lang="en-US" dirty="0" smtClean="0"/>
              <a:t> </a:t>
            </a:r>
            <a:r>
              <a:rPr lang="en-US" dirty="0" err="1" smtClean="0"/>
              <a:t>etkilenir</a:t>
            </a:r>
            <a:endParaRPr lang="en-US" dirty="0" smtClean="0"/>
          </a:p>
          <a:p>
            <a:r>
              <a:rPr lang="en-US" dirty="0" err="1" smtClean="0"/>
              <a:t>Lökopeni</a:t>
            </a:r>
            <a:r>
              <a:rPr lang="en-US" dirty="0" smtClean="0"/>
              <a:t>, </a:t>
            </a:r>
            <a:r>
              <a:rPr lang="en-US" dirty="0" err="1" smtClean="0"/>
              <a:t>trombositopeni</a:t>
            </a:r>
            <a:r>
              <a:rPr lang="en-US" dirty="0" smtClean="0"/>
              <a:t>, </a:t>
            </a:r>
            <a:r>
              <a:rPr lang="en-US" dirty="0" err="1" smtClean="0"/>
              <a:t>anemi</a:t>
            </a:r>
            <a:endParaRPr lang="en-US" dirty="0" smtClean="0"/>
          </a:p>
          <a:p>
            <a:r>
              <a:rPr lang="en-US" dirty="0" smtClean="0"/>
              <a:t>2-2.5 </a:t>
            </a:r>
            <a:r>
              <a:rPr lang="en-US" dirty="0" err="1" smtClean="0"/>
              <a:t>Gy</a:t>
            </a:r>
            <a:r>
              <a:rPr lang="en-US" dirty="0" smtClean="0"/>
              <a:t> </a:t>
            </a:r>
            <a:r>
              <a:rPr lang="en-US" dirty="0" err="1" smtClean="0"/>
              <a:t>üstündeki</a:t>
            </a:r>
            <a:r>
              <a:rPr lang="en-US" dirty="0" smtClean="0"/>
              <a:t> </a:t>
            </a:r>
            <a:r>
              <a:rPr lang="en-US" dirty="0" err="1" smtClean="0"/>
              <a:t>dozlarda</a:t>
            </a:r>
            <a:r>
              <a:rPr lang="en-US" dirty="0" smtClean="0"/>
              <a:t> </a:t>
            </a:r>
            <a:r>
              <a:rPr lang="en-US" dirty="0" err="1" smtClean="0"/>
              <a:t>gelişir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232914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NÖROMÜSKÜLER SEMPTOMLAR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Erken</a:t>
            </a:r>
            <a:r>
              <a:rPr lang="en-US" dirty="0" smtClean="0"/>
              <a:t> </a:t>
            </a:r>
            <a:r>
              <a:rPr lang="en-US" dirty="0" err="1" smtClean="0"/>
              <a:t>yorulma</a:t>
            </a:r>
            <a:r>
              <a:rPr lang="en-US" dirty="0" smtClean="0"/>
              <a:t>,</a:t>
            </a:r>
          </a:p>
          <a:p>
            <a:r>
              <a:rPr lang="en-US" dirty="0" err="1" smtClean="0"/>
              <a:t>Apati</a:t>
            </a:r>
            <a:endParaRPr lang="en-US" dirty="0" smtClean="0"/>
          </a:p>
          <a:p>
            <a:r>
              <a:rPr lang="en-US" dirty="0" err="1" smtClean="0"/>
              <a:t>Terleme</a:t>
            </a:r>
            <a:r>
              <a:rPr lang="en-US" dirty="0" smtClean="0"/>
              <a:t>, </a:t>
            </a:r>
          </a:p>
          <a:p>
            <a:r>
              <a:rPr lang="en-US" dirty="0" err="1" smtClean="0"/>
              <a:t>Başağrısı</a:t>
            </a:r>
            <a:endParaRPr lang="en-US" dirty="0" smtClean="0"/>
          </a:p>
          <a:p>
            <a:r>
              <a:rPr lang="en-US" dirty="0" err="1" smtClean="0"/>
              <a:t>Ateş</a:t>
            </a:r>
            <a:endParaRPr lang="en-US" dirty="0" smtClean="0"/>
          </a:p>
          <a:p>
            <a:r>
              <a:rPr lang="en-US" dirty="0" err="1" smtClean="0"/>
              <a:t>Hipotansiyon</a:t>
            </a:r>
            <a:endParaRPr lang="en-US" dirty="0" smtClean="0"/>
          </a:p>
          <a:p>
            <a:r>
              <a:rPr lang="en-US" dirty="0" err="1" smtClean="0"/>
              <a:t>Somnolans</a:t>
            </a:r>
            <a:endParaRPr lang="en-US" dirty="0" smtClean="0"/>
          </a:p>
          <a:p>
            <a:r>
              <a:rPr lang="en-US" dirty="0" err="1" smtClean="0"/>
              <a:t>Konfüzyon</a:t>
            </a:r>
            <a:endParaRPr lang="en-US" dirty="0" smtClean="0"/>
          </a:p>
          <a:p>
            <a:r>
              <a:rPr lang="en-US" dirty="0" err="1" smtClean="0"/>
              <a:t>Koma</a:t>
            </a:r>
            <a:endParaRPr lang="en-US" dirty="0" smtClean="0"/>
          </a:p>
          <a:p>
            <a:r>
              <a:rPr lang="en-US" dirty="0" err="1" smtClean="0"/>
              <a:t>Nörolojik</a:t>
            </a:r>
            <a:r>
              <a:rPr lang="en-US" dirty="0" smtClean="0"/>
              <a:t> </a:t>
            </a:r>
            <a:r>
              <a:rPr lang="en-US" dirty="0" err="1" smtClean="0"/>
              <a:t>şikayetler</a:t>
            </a:r>
            <a:r>
              <a:rPr lang="en-US" dirty="0" smtClean="0"/>
              <a:t> </a:t>
            </a:r>
            <a:r>
              <a:rPr lang="en-US" dirty="0" err="1" smtClean="0"/>
              <a:t>beyindeki</a:t>
            </a:r>
            <a:r>
              <a:rPr lang="en-US" dirty="0" smtClean="0"/>
              <a:t> </a:t>
            </a:r>
            <a:r>
              <a:rPr lang="en-US" dirty="0" err="1" smtClean="0"/>
              <a:t>damar</a:t>
            </a:r>
            <a:r>
              <a:rPr lang="en-US" dirty="0" smtClean="0"/>
              <a:t> </a:t>
            </a:r>
            <a:r>
              <a:rPr lang="en-US" dirty="0" err="1" smtClean="0"/>
              <a:t>endotelinin</a:t>
            </a:r>
            <a:r>
              <a:rPr lang="en-US" dirty="0" smtClean="0"/>
              <a:t> </a:t>
            </a:r>
            <a:r>
              <a:rPr lang="en-US" dirty="0" err="1" smtClean="0"/>
              <a:t>etkilenmesi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ödeme</a:t>
            </a:r>
            <a:r>
              <a:rPr lang="en-US" dirty="0" smtClean="0"/>
              <a:t> </a:t>
            </a:r>
            <a:r>
              <a:rPr lang="en-US" dirty="0" err="1" smtClean="0"/>
              <a:t>ikincil</a:t>
            </a:r>
            <a:r>
              <a:rPr lang="en-US" dirty="0" smtClean="0"/>
              <a:t> </a:t>
            </a:r>
            <a:r>
              <a:rPr lang="en-US" dirty="0" err="1" smtClean="0"/>
              <a:t>gelişmektedir</a:t>
            </a:r>
            <a:endParaRPr lang="en-US" dirty="0" smtClean="0"/>
          </a:p>
          <a:p>
            <a:r>
              <a:rPr lang="en-US" dirty="0" smtClean="0"/>
              <a:t>&gt;50 </a:t>
            </a:r>
            <a:r>
              <a:rPr lang="en-US" dirty="0" err="1" smtClean="0"/>
              <a:t>Gy</a:t>
            </a:r>
            <a:r>
              <a:rPr lang="en-US" dirty="0" smtClean="0"/>
              <a:t> </a:t>
            </a:r>
            <a:r>
              <a:rPr lang="en-US" dirty="0" err="1" smtClean="0"/>
              <a:t>dozlarda</a:t>
            </a:r>
            <a:r>
              <a:rPr lang="en-US" dirty="0" smtClean="0"/>
              <a:t> </a:t>
            </a:r>
            <a:r>
              <a:rPr lang="en-US" dirty="0" err="1" smtClean="0"/>
              <a:t>gelir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85986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TEDAVİSİ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İzolasyon</a:t>
            </a:r>
            <a:endParaRPr lang="en-US" dirty="0" smtClean="0"/>
          </a:p>
          <a:p>
            <a:r>
              <a:rPr lang="en-US" dirty="0" smtClean="0"/>
              <a:t>IV </a:t>
            </a:r>
            <a:r>
              <a:rPr lang="en-US" dirty="0" err="1" smtClean="0"/>
              <a:t>elektrolit</a:t>
            </a:r>
            <a:r>
              <a:rPr lang="en-US" dirty="0" smtClean="0"/>
              <a:t> </a:t>
            </a:r>
            <a:r>
              <a:rPr lang="en-US" dirty="0" err="1" smtClean="0"/>
              <a:t>tedavisi-hidrasyon</a:t>
            </a:r>
            <a:endParaRPr lang="en-US" dirty="0" smtClean="0"/>
          </a:p>
          <a:p>
            <a:r>
              <a:rPr lang="en-US" dirty="0" err="1" smtClean="0"/>
              <a:t>Beslenme</a:t>
            </a:r>
            <a:r>
              <a:rPr lang="en-US" dirty="0" smtClean="0"/>
              <a:t> –</a:t>
            </a:r>
            <a:r>
              <a:rPr lang="en-US" dirty="0" err="1" smtClean="0"/>
              <a:t>gerekirse</a:t>
            </a:r>
            <a:r>
              <a:rPr lang="en-US" dirty="0" smtClean="0"/>
              <a:t> IV parenteral </a:t>
            </a:r>
            <a:r>
              <a:rPr lang="en-US" dirty="0" err="1" smtClean="0"/>
              <a:t>nutrisyon</a:t>
            </a:r>
            <a:endParaRPr lang="en-US" dirty="0" smtClean="0"/>
          </a:p>
          <a:p>
            <a:r>
              <a:rPr lang="en-US" dirty="0" err="1" smtClean="0"/>
              <a:t>Taze</a:t>
            </a:r>
            <a:r>
              <a:rPr lang="en-US" dirty="0" smtClean="0"/>
              <a:t> </a:t>
            </a:r>
            <a:r>
              <a:rPr lang="en-US" dirty="0" err="1" smtClean="0"/>
              <a:t>plazma-transfüzyonu</a:t>
            </a:r>
            <a:r>
              <a:rPr lang="en-US" dirty="0" smtClean="0"/>
              <a:t>- growth </a:t>
            </a:r>
            <a:r>
              <a:rPr lang="en-US" dirty="0" err="1" smtClean="0"/>
              <a:t>faktör</a:t>
            </a:r>
            <a:r>
              <a:rPr lang="en-US" dirty="0" smtClean="0"/>
              <a:t> </a:t>
            </a:r>
            <a:r>
              <a:rPr lang="en-US" dirty="0" err="1" smtClean="0"/>
              <a:t>stimulatörleri</a:t>
            </a:r>
            <a:endParaRPr lang="en-US" dirty="0" smtClean="0"/>
          </a:p>
          <a:p>
            <a:r>
              <a:rPr lang="en-US" dirty="0" err="1" smtClean="0"/>
              <a:t>Enfeksiyon</a:t>
            </a:r>
            <a:r>
              <a:rPr lang="en-US" dirty="0" smtClean="0"/>
              <a:t> </a:t>
            </a:r>
            <a:r>
              <a:rPr lang="en-US" dirty="0" err="1" smtClean="0"/>
              <a:t>koruma-antibiyotikler</a:t>
            </a:r>
            <a:endParaRPr lang="en-US" dirty="0" smtClean="0"/>
          </a:p>
          <a:p>
            <a:r>
              <a:rPr lang="en-US" dirty="0" err="1" smtClean="0"/>
              <a:t>Kemik</a:t>
            </a:r>
            <a:r>
              <a:rPr lang="en-US" dirty="0" smtClean="0"/>
              <a:t> </a:t>
            </a:r>
            <a:r>
              <a:rPr lang="en-US" dirty="0" err="1" smtClean="0"/>
              <a:t>ilik</a:t>
            </a:r>
            <a:r>
              <a:rPr lang="en-US" dirty="0" smtClean="0"/>
              <a:t> </a:t>
            </a:r>
            <a:r>
              <a:rPr lang="en-US" dirty="0" err="1" smtClean="0"/>
              <a:t>transplantasyonu</a:t>
            </a:r>
            <a:endParaRPr lang="en-US" dirty="0" smtClean="0"/>
          </a:p>
          <a:p>
            <a:r>
              <a:rPr lang="en-US" dirty="0" err="1" smtClean="0"/>
              <a:t>Toplum</a:t>
            </a:r>
            <a:r>
              <a:rPr lang="en-US" dirty="0" smtClean="0"/>
              <a:t> </a:t>
            </a:r>
            <a:r>
              <a:rPr lang="en-US" dirty="0" err="1" smtClean="0"/>
              <a:t>koruması</a:t>
            </a:r>
            <a:r>
              <a:rPr lang="en-US" dirty="0" smtClean="0"/>
              <a:t>: </a:t>
            </a:r>
            <a:r>
              <a:rPr lang="en-US" dirty="0" err="1" smtClean="0"/>
              <a:t>Potasyum</a:t>
            </a:r>
            <a:r>
              <a:rPr lang="en-US" dirty="0" smtClean="0"/>
              <a:t> </a:t>
            </a:r>
            <a:r>
              <a:rPr lang="en-US" dirty="0" err="1" smtClean="0"/>
              <a:t>iyodür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radyoaktif</a:t>
            </a:r>
            <a:r>
              <a:rPr lang="en-US" dirty="0" smtClean="0"/>
              <a:t> </a:t>
            </a:r>
            <a:r>
              <a:rPr lang="en-US" dirty="0" err="1" smtClean="0"/>
              <a:t>iyotun</a:t>
            </a:r>
            <a:r>
              <a:rPr lang="en-US" dirty="0" smtClean="0"/>
              <a:t> </a:t>
            </a:r>
            <a:r>
              <a:rPr lang="en-US" dirty="0" err="1" smtClean="0"/>
              <a:t>selektif</a:t>
            </a:r>
            <a:r>
              <a:rPr lang="en-US" dirty="0" smtClean="0"/>
              <a:t> </a:t>
            </a:r>
            <a:r>
              <a:rPr lang="en-US" dirty="0" err="1" smtClean="0"/>
              <a:t>alımının</a:t>
            </a:r>
            <a:r>
              <a:rPr lang="en-US" dirty="0" smtClean="0"/>
              <a:t> </a:t>
            </a:r>
            <a:r>
              <a:rPr lang="en-US" dirty="0" err="1" smtClean="0"/>
              <a:t>engellenmesi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3256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DETERMİNİSİTİK ETKİLER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Belli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eşik</a:t>
            </a:r>
            <a:r>
              <a:rPr lang="en-US" dirty="0" smtClean="0"/>
              <a:t> </a:t>
            </a:r>
            <a:r>
              <a:rPr lang="en-US" dirty="0" err="1" smtClean="0"/>
              <a:t>değer</a:t>
            </a:r>
            <a:r>
              <a:rPr lang="en-US" dirty="0" smtClean="0"/>
              <a:t> </a:t>
            </a:r>
            <a:r>
              <a:rPr lang="en-US" dirty="0" err="1" smtClean="0"/>
              <a:t>aşıldığında</a:t>
            </a:r>
            <a:r>
              <a:rPr lang="en-US" dirty="0" smtClean="0"/>
              <a:t> </a:t>
            </a:r>
            <a:r>
              <a:rPr lang="en-US" dirty="0" err="1" smtClean="0"/>
              <a:t>ortaya</a:t>
            </a:r>
            <a:r>
              <a:rPr lang="en-US" dirty="0" smtClean="0"/>
              <a:t> </a:t>
            </a:r>
            <a:r>
              <a:rPr lang="en-US" dirty="0" err="1" smtClean="0"/>
              <a:t>çıkan</a:t>
            </a:r>
            <a:r>
              <a:rPr lang="en-US" dirty="0" smtClean="0"/>
              <a:t> </a:t>
            </a:r>
            <a:r>
              <a:rPr lang="en-US" dirty="0" err="1" smtClean="0"/>
              <a:t>ciddi</a:t>
            </a:r>
            <a:r>
              <a:rPr lang="en-US" dirty="0" smtClean="0"/>
              <a:t> </a:t>
            </a:r>
            <a:r>
              <a:rPr lang="en-US" dirty="0" err="1" smtClean="0"/>
              <a:t>etkilerdir</a:t>
            </a:r>
            <a:r>
              <a:rPr lang="en-US" dirty="0" smtClean="0"/>
              <a:t>. </a:t>
            </a:r>
            <a:endParaRPr lang="tr-TR" dirty="0" smtClean="0"/>
          </a:p>
          <a:p>
            <a:r>
              <a:rPr lang="tr-TR" dirty="0" smtClean="0"/>
              <a:t>Saatler/günler ve haftalar içinde ortaya çıkabilir</a:t>
            </a:r>
          </a:p>
          <a:p>
            <a:r>
              <a:rPr lang="tr-TR" dirty="0" smtClean="0"/>
              <a:t>Genellikle kusma, bulantı ve </a:t>
            </a:r>
            <a:r>
              <a:rPr lang="tr-TR" dirty="0" err="1" smtClean="0"/>
              <a:t>diyare</a:t>
            </a:r>
            <a:r>
              <a:rPr lang="tr-TR" dirty="0" smtClean="0"/>
              <a:t> gibi </a:t>
            </a:r>
            <a:r>
              <a:rPr lang="tr-TR" dirty="0" err="1" smtClean="0"/>
              <a:t>gastrointestinal</a:t>
            </a:r>
            <a:r>
              <a:rPr lang="tr-TR" dirty="0" smtClean="0"/>
              <a:t> semptomlar ile başlar. </a:t>
            </a:r>
            <a:endParaRPr lang="en-US" dirty="0" smtClean="0"/>
          </a:p>
          <a:p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dozlar</a:t>
            </a:r>
            <a:r>
              <a:rPr lang="en-US" dirty="0" smtClean="0"/>
              <a:t> </a:t>
            </a:r>
            <a:r>
              <a:rPr lang="en-US" dirty="0" err="1" smtClean="0"/>
              <a:t>kemik</a:t>
            </a:r>
            <a:r>
              <a:rPr lang="en-US" dirty="0" smtClean="0"/>
              <a:t> </a:t>
            </a:r>
            <a:r>
              <a:rPr lang="en-US" dirty="0" err="1" smtClean="0"/>
              <a:t>iliği</a:t>
            </a:r>
            <a:r>
              <a:rPr lang="en-US" dirty="0" smtClean="0"/>
              <a:t>, </a:t>
            </a:r>
            <a:r>
              <a:rPr lang="en-US" dirty="0" err="1" smtClean="0"/>
              <a:t>sindirim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nöral</a:t>
            </a:r>
            <a:r>
              <a:rPr lang="en-US" dirty="0" smtClean="0"/>
              <a:t> </a:t>
            </a:r>
            <a:r>
              <a:rPr lang="en-US" dirty="0" err="1" smtClean="0"/>
              <a:t>sistemlere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etki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ölüme</a:t>
            </a:r>
            <a:r>
              <a:rPr lang="en-US" dirty="0" smtClean="0"/>
              <a:t> </a:t>
            </a:r>
            <a:r>
              <a:rPr lang="en-US" dirty="0" err="1" smtClean="0"/>
              <a:t>yol</a:t>
            </a:r>
            <a:r>
              <a:rPr lang="en-US" dirty="0" smtClean="0"/>
              <a:t> </a:t>
            </a:r>
            <a:r>
              <a:rPr lang="en-US" dirty="0" err="1" smtClean="0"/>
              <a:t>açabilir</a:t>
            </a:r>
            <a:endParaRPr lang="tr-TR" dirty="0" smtClean="0"/>
          </a:p>
          <a:p>
            <a:r>
              <a:rPr lang="en-US" dirty="0" smtClean="0"/>
              <a:t>5Gy ’ye </a:t>
            </a:r>
            <a:r>
              <a:rPr lang="en-US" dirty="0" err="1" smtClean="0"/>
              <a:t>kadar</a:t>
            </a:r>
            <a:r>
              <a:rPr lang="en-US" dirty="0" smtClean="0"/>
              <a:t> </a:t>
            </a:r>
            <a:r>
              <a:rPr lang="en-US" dirty="0" err="1" smtClean="0"/>
              <a:t>akut</a:t>
            </a:r>
            <a:r>
              <a:rPr lang="en-US" dirty="0" smtClean="0"/>
              <a:t> </a:t>
            </a:r>
            <a:r>
              <a:rPr lang="en-US" dirty="0" err="1" smtClean="0"/>
              <a:t>maruziyetlerde</a:t>
            </a:r>
            <a:r>
              <a:rPr lang="en-US" dirty="0" smtClean="0"/>
              <a:t> </a:t>
            </a:r>
            <a:r>
              <a:rPr lang="en-US" dirty="0" err="1" smtClean="0"/>
              <a:t>uygun</a:t>
            </a:r>
            <a:r>
              <a:rPr lang="en-US" dirty="0" smtClean="0"/>
              <a:t> </a:t>
            </a:r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hayat</a:t>
            </a:r>
            <a:r>
              <a:rPr lang="en-US" dirty="0" smtClean="0"/>
              <a:t> </a:t>
            </a:r>
            <a:r>
              <a:rPr lang="en-US" dirty="0" err="1" smtClean="0"/>
              <a:t>kurtarılilir</a:t>
            </a:r>
            <a:r>
              <a:rPr lang="en-US" dirty="0" smtClean="0"/>
              <a:t> </a:t>
            </a:r>
            <a:r>
              <a:rPr lang="en-US" dirty="0" err="1" smtClean="0"/>
              <a:t>ancak</a:t>
            </a:r>
            <a:r>
              <a:rPr lang="en-US" dirty="0" smtClean="0"/>
              <a:t> 50 </a:t>
            </a:r>
            <a:r>
              <a:rPr lang="en-US" dirty="0" err="1" smtClean="0"/>
              <a:t>Gy</a:t>
            </a:r>
            <a:r>
              <a:rPr lang="en-US" dirty="0" smtClean="0"/>
              <a:t> </a:t>
            </a:r>
            <a:r>
              <a:rPr lang="en-US" dirty="0" err="1" smtClean="0"/>
              <a:t>üstü</a:t>
            </a:r>
            <a:r>
              <a:rPr lang="en-US" dirty="0" smtClean="0"/>
              <a:t> </a:t>
            </a:r>
            <a:r>
              <a:rPr lang="en-US" dirty="0" err="1" smtClean="0"/>
              <a:t>radyasyonda</a:t>
            </a:r>
            <a:r>
              <a:rPr lang="en-US" dirty="0" smtClean="0"/>
              <a:t> </a:t>
            </a:r>
            <a:r>
              <a:rPr lang="en-US" dirty="0" err="1" smtClean="0"/>
              <a:t>medikal</a:t>
            </a:r>
            <a:r>
              <a:rPr lang="en-US" dirty="0" smtClean="0"/>
              <a:t> </a:t>
            </a:r>
            <a:r>
              <a:rPr lang="en-US" dirty="0" err="1" smtClean="0"/>
              <a:t>tedaviye</a:t>
            </a:r>
            <a:r>
              <a:rPr lang="en-US" dirty="0" smtClean="0"/>
              <a:t> </a:t>
            </a:r>
            <a:r>
              <a:rPr lang="en-US" dirty="0" err="1" smtClean="0"/>
              <a:t>rağmen</a:t>
            </a:r>
            <a:r>
              <a:rPr lang="en-US" dirty="0" smtClean="0"/>
              <a:t> </a:t>
            </a:r>
            <a:r>
              <a:rPr lang="en-US" dirty="0" err="1" smtClean="0"/>
              <a:t>ölüm</a:t>
            </a:r>
            <a:r>
              <a:rPr lang="en-US" dirty="0" smtClean="0"/>
              <a:t> </a:t>
            </a:r>
            <a:r>
              <a:rPr lang="en-US" dirty="0" err="1" smtClean="0"/>
              <a:t>gelişir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tr-TR" dirty="0" smtClean="0"/>
              <a:t>Tek bir 500 </a:t>
            </a:r>
            <a:r>
              <a:rPr lang="tr-TR" dirty="0" err="1" smtClean="0"/>
              <a:t>rad</a:t>
            </a:r>
            <a:r>
              <a:rPr lang="tr-TR" dirty="0" smtClean="0"/>
              <a:t> </a:t>
            </a:r>
            <a:r>
              <a:rPr lang="tr-TR" dirty="0" err="1" smtClean="0"/>
              <a:t>maruziyet</a:t>
            </a:r>
            <a:r>
              <a:rPr lang="tr-TR" dirty="0" smtClean="0"/>
              <a:t> ölüme neden olur.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Radyasyonun</a:t>
            </a:r>
            <a:r>
              <a:rPr lang="en-US" dirty="0" smtClean="0"/>
              <a:t> </a:t>
            </a:r>
            <a:r>
              <a:rPr lang="en-US" dirty="0" err="1" smtClean="0"/>
              <a:t>cinsi</a:t>
            </a:r>
            <a:r>
              <a:rPr lang="en-US" dirty="0" smtClean="0"/>
              <a:t>, </a:t>
            </a:r>
            <a:r>
              <a:rPr lang="en-US" dirty="0" err="1" smtClean="0"/>
              <a:t>şiddeti</a:t>
            </a:r>
            <a:r>
              <a:rPr lang="en-US" dirty="0" smtClean="0"/>
              <a:t>, </a:t>
            </a:r>
            <a:r>
              <a:rPr lang="en-US" dirty="0" err="1" smtClean="0"/>
              <a:t>maruz</a:t>
            </a:r>
            <a:r>
              <a:rPr lang="en-US" dirty="0" smtClean="0"/>
              <a:t> </a:t>
            </a:r>
            <a:r>
              <a:rPr lang="en-US" dirty="0" err="1" smtClean="0"/>
              <a:t>kalınan</a:t>
            </a:r>
            <a:r>
              <a:rPr lang="en-US" dirty="0" smtClean="0"/>
              <a:t> </a:t>
            </a:r>
            <a:r>
              <a:rPr lang="en-US" dirty="0" err="1" smtClean="0"/>
              <a:t>bölge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şekli</a:t>
            </a:r>
            <a:r>
              <a:rPr lang="en-US" dirty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süresi</a:t>
            </a:r>
            <a:r>
              <a:rPr lang="en-US" dirty="0" smtClean="0"/>
              <a:t>, </a:t>
            </a:r>
            <a:r>
              <a:rPr lang="en-US" dirty="0" err="1" smtClean="0"/>
              <a:t>kişinin</a:t>
            </a:r>
            <a:r>
              <a:rPr lang="en-US" dirty="0" smtClean="0"/>
              <a:t> </a:t>
            </a:r>
            <a:r>
              <a:rPr lang="en-US" dirty="0" err="1" smtClean="0"/>
              <a:t>hasssasiyet</a:t>
            </a:r>
            <a:r>
              <a:rPr lang="en-US" dirty="0" smtClean="0"/>
              <a:t> </a:t>
            </a:r>
            <a:r>
              <a:rPr lang="en-US" dirty="0" err="1" smtClean="0"/>
              <a:t>farklılıkları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süreç</a:t>
            </a:r>
            <a:r>
              <a:rPr lang="en-US" dirty="0"/>
              <a:t> </a:t>
            </a:r>
            <a:r>
              <a:rPr lang="en-US" dirty="0" err="1" smtClean="0"/>
              <a:t>kişiden</a:t>
            </a:r>
            <a:r>
              <a:rPr lang="en-US" dirty="0" smtClean="0"/>
              <a:t> </a:t>
            </a:r>
            <a:r>
              <a:rPr lang="en-US" dirty="0" err="1" smtClean="0"/>
              <a:t>kişiye</a:t>
            </a:r>
            <a:r>
              <a:rPr lang="en-US" dirty="0" smtClean="0"/>
              <a:t> </a:t>
            </a:r>
            <a:r>
              <a:rPr lang="en-US" dirty="0" err="1" smtClean="0"/>
              <a:t>değişebilmektedir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1083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Deterministik</a:t>
            </a:r>
            <a:r>
              <a:rPr lang="en-US" dirty="0" smtClean="0"/>
              <a:t> </a:t>
            </a:r>
            <a:r>
              <a:rPr lang="en-US" dirty="0" err="1" smtClean="0"/>
              <a:t>Etkilere</a:t>
            </a:r>
            <a:r>
              <a:rPr lang="en-US" dirty="0" smtClean="0"/>
              <a:t> </a:t>
            </a:r>
            <a:r>
              <a:rPr lang="en-US" dirty="0" err="1" smtClean="0"/>
              <a:t>Örnekler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Dermatolojik</a:t>
            </a:r>
            <a:r>
              <a:rPr lang="en-US" dirty="0" smtClean="0"/>
              <a:t> </a:t>
            </a:r>
            <a:r>
              <a:rPr lang="en-US" dirty="0" err="1" smtClean="0"/>
              <a:t>etkiler</a:t>
            </a:r>
            <a:r>
              <a:rPr lang="en-US" dirty="0" smtClean="0"/>
              <a:t>: </a:t>
            </a:r>
            <a:r>
              <a:rPr lang="en-US" dirty="0" err="1" smtClean="0"/>
              <a:t>Ödem</a:t>
            </a:r>
            <a:r>
              <a:rPr lang="en-US" dirty="0" smtClean="0"/>
              <a:t>, </a:t>
            </a:r>
            <a:r>
              <a:rPr lang="en-US" dirty="0" err="1" smtClean="0"/>
              <a:t>eritem</a:t>
            </a:r>
            <a:r>
              <a:rPr lang="en-US" dirty="0" smtClean="0"/>
              <a:t>,  </a:t>
            </a:r>
            <a:r>
              <a:rPr lang="en-US" dirty="0" err="1" smtClean="0"/>
              <a:t>deskumasyon</a:t>
            </a:r>
            <a:r>
              <a:rPr lang="en-US" dirty="0" smtClean="0"/>
              <a:t>, </a:t>
            </a:r>
            <a:r>
              <a:rPr lang="en-US" dirty="0" err="1" smtClean="0"/>
              <a:t>pigmentasyon</a:t>
            </a:r>
            <a:r>
              <a:rPr lang="en-US" dirty="0" smtClean="0"/>
              <a:t> </a:t>
            </a:r>
            <a:r>
              <a:rPr lang="en-US" dirty="0" err="1" smtClean="0"/>
              <a:t>kıl</a:t>
            </a:r>
            <a:r>
              <a:rPr lang="en-US" dirty="0" smtClean="0"/>
              <a:t> </a:t>
            </a:r>
            <a:r>
              <a:rPr lang="en-US" dirty="0" err="1" smtClean="0"/>
              <a:t>folliküllerinde</a:t>
            </a:r>
            <a:r>
              <a:rPr lang="en-US" dirty="0" smtClean="0"/>
              <a:t> </a:t>
            </a:r>
            <a:r>
              <a:rPr lang="en-US" dirty="0" err="1" smtClean="0"/>
              <a:t>yıkım</a:t>
            </a:r>
            <a:r>
              <a:rPr lang="en-US" dirty="0" smtClean="0"/>
              <a:t> (</a:t>
            </a:r>
            <a:r>
              <a:rPr lang="en-US" dirty="0" err="1" smtClean="0"/>
              <a:t>epilasyon</a:t>
            </a:r>
            <a:r>
              <a:rPr lang="en-US" dirty="0" smtClean="0"/>
              <a:t>), </a:t>
            </a:r>
            <a:r>
              <a:rPr lang="en-US" dirty="0" err="1" smtClean="0"/>
              <a:t>Deri</a:t>
            </a:r>
            <a:r>
              <a:rPr lang="en-US" dirty="0" smtClean="0"/>
              <a:t> </a:t>
            </a:r>
            <a:r>
              <a:rPr lang="en-US" dirty="0" err="1" smtClean="0"/>
              <a:t>ülserleri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geç</a:t>
            </a:r>
            <a:r>
              <a:rPr lang="en-US" dirty="0" smtClean="0"/>
              <a:t> </a:t>
            </a:r>
            <a:r>
              <a:rPr lang="en-US" dirty="0" err="1" smtClean="0"/>
              <a:t>dönemde</a:t>
            </a:r>
            <a:r>
              <a:rPr lang="en-US" dirty="0" smtClean="0"/>
              <a:t> </a:t>
            </a:r>
            <a:r>
              <a:rPr lang="en-US" dirty="0" err="1" smtClean="0"/>
              <a:t>cilt</a:t>
            </a:r>
            <a:r>
              <a:rPr lang="en-US" dirty="0" smtClean="0"/>
              <a:t> </a:t>
            </a:r>
            <a:r>
              <a:rPr lang="en-US" dirty="0" err="1" smtClean="0"/>
              <a:t>kanserleri</a:t>
            </a:r>
            <a:endParaRPr lang="en-US" dirty="0"/>
          </a:p>
          <a:p>
            <a:r>
              <a:rPr lang="en-US" dirty="0" err="1" smtClean="0"/>
              <a:t>Kromozom</a:t>
            </a:r>
            <a:r>
              <a:rPr lang="en-US" dirty="0" smtClean="0"/>
              <a:t> </a:t>
            </a:r>
            <a:r>
              <a:rPr lang="en-US" dirty="0" err="1" smtClean="0"/>
              <a:t>kırıkları</a:t>
            </a:r>
            <a:endParaRPr lang="en-US" dirty="0" smtClean="0"/>
          </a:p>
          <a:p>
            <a:r>
              <a:rPr lang="en-US" dirty="0" smtClean="0"/>
              <a:t>Gonadal </a:t>
            </a:r>
            <a:r>
              <a:rPr lang="en-US" dirty="0" err="1" smtClean="0"/>
              <a:t>disfonksiyonlar</a:t>
            </a:r>
            <a:r>
              <a:rPr lang="en-US" dirty="0" smtClean="0"/>
              <a:t>: </a:t>
            </a:r>
            <a:r>
              <a:rPr lang="en-US" dirty="0" err="1" smtClean="0"/>
              <a:t>Azospermi</a:t>
            </a:r>
            <a:r>
              <a:rPr lang="en-US" dirty="0" smtClean="0"/>
              <a:t>, </a:t>
            </a:r>
            <a:r>
              <a:rPr lang="en-US" dirty="0" err="1" smtClean="0"/>
              <a:t>Anovulasyon</a:t>
            </a:r>
            <a:r>
              <a:rPr lang="en-US" dirty="0" smtClean="0"/>
              <a:t>, </a:t>
            </a:r>
            <a:r>
              <a:rPr lang="en-US" dirty="0" err="1" smtClean="0"/>
              <a:t>Menstrüel</a:t>
            </a:r>
            <a:r>
              <a:rPr lang="en-US" dirty="0" smtClean="0"/>
              <a:t> </a:t>
            </a:r>
            <a:r>
              <a:rPr lang="en-US" dirty="0" err="1" smtClean="0"/>
              <a:t>disfonksiyonlar</a:t>
            </a:r>
            <a:r>
              <a:rPr lang="en-US" dirty="0" smtClean="0"/>
              <a:t>, </a:t>
            </a:r>
            <a:r>
              <a:rPr lang="en-US" dirty="0" err="1" smtClean="0"/>
              <a:t>Sterilite-Kısırlık</a:t>
            </a:r>
            <a:endParaRPr lang="en-US" dirty="0" smtClean="0"/>
          </a:p>
          <a:p>
            <a:r>
              <a:rPr lang="en-US" dirty="0" smtClean="0"/>
              <a:t>Lens: </a:t>
            </a:r>
            <a:r>
              <a:rPr lang="en-US" dirty="0" err="1" smtClean="0"/>
              <a:t>Katarakt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706207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6192688" cy="4640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etin kutusu"/>
          <p:cNvSpPr txBox="1"/>
          <p:nvPr/>
        </p:nvSpPr>
        <p:spPr>
          <a:xfrm>
            <a:off x="611560" y="5157192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C </a:t>
            </a:r>
            <a:r>
              <a:rPr lang="tr-TR" sz="2400" dirty="0" err="1" smtClean="0"/>
              <a:t>deterministik</a:t>
            </a:r>
            <a:r>
              <a:rPr lang="tr-TR" sz="2400" dirty="0" smtClean="0"/>
              <a:t> etkileri gösteren bir eğridir. Örn radyasyona bağlı deri  etkileri gibi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8035193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Stokastik</a:t>
            </a:r>
            <a:r>
              <a:rPr lang="en-US" dirty="0" smtClean="0"/>
              <a:t> </a:t>
            </a:r>
            <a:r>
              <a:rPr lang="en-US" dirty="0" err="1" smtClean="0"/>
              <a:t>etkiler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Geç</a:t>
            </a:r>
            <a:r>
              <a:rPr lang="en-US" dirty="0" smtClean="0"/>
              <a:t>, </a:t>
            </a:r>
            <a:r>
              <a:rPr lang="en-US" dirty="0" err="1" smtClean="0"/>
              <a:t>kendini</a:t>
            </a:r>
            <a:r>
              <a:rPr lang="en-US" dirty="0" smtClean="0"/>
              <a:t> </a:t>
            </a:r>
            <a:r>
              <a:rPr lang="en-US" dirty="0" err="1" smtClean="0"/>
              <a:t>eşik</a:t>
            </a:r>
            <a:r>
              <a:rPr lang="en-US" dirty="0" smtClean="0"/>
              <a:t> </a:t>
            </a:r>
            <a:r>
              <a:rPr lang="en-US" dirty="0" err="1" smtClean="0"/>
              <a:t>değer</a:t>
            </a:r>
            <a:r>
              <a:rPr lang="en-US" dirty="0" smtClean="0"/>
              <a:t> </a:t>
            </a:r>
            <a:r>
              <a:rPr lang="en-US" dirty="0" err="1" smtClean="0"/>
              <a:t>olmaksızın</a:t>
            </a:r>
            <a:r>
              <a:rPr lang="en-US" dirty="0" smtClean="0"/>
              <a:t>, risk </a:t>
            </a:r>
            <a:r>
              <a:rPr lang="en-US" dirty="0" err="1" smtClean="0"/>
              <a:t>artımı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gösteren</a:t>
            </a:r>
            <a:r>
              <a:rPr lang="en-US" dirty="0" smtClean="0"/>
              <a:t> </a:t>
            </a:r>
            <a:r>
              <a:rPr lang="en-US" dirty="0" err="1" smtClean="0"/>
              <a:t>etkilerdir</a:t>
            </a:r>
            <a:endParaRPr lang="en-US" dirty="0" smtClean="0"/>
          </a:p>
          <a:p>
            <a:r>
              <a:rPr lang="en-US" dirty="0" smtClean="0"/>
              <a:t>Belli </a:t>
            </a:r>
            <a:r>
              <a:rPr lang="en-US" dirty="0" err="1" smtClean="0"/>
              <a:t>bir</a:t>
            </a:r>
            <a:r>
              <a:rPr lang="en-US" dirty="0" smtClean="0"/>
              <a:t> latent </a:t>
            </a:r>
            <a:r>
              <a:rPr lang="en-US" dirty="0" err="1" smtClean="0"/>
              <a:t>dönem</a:t>
            </a:r>
            <a:r>
              <a:rPr lang="en-US" dirty="0" smtClean="0"/>
              <a:t> </a:t>
            </a:r>
            <a:r>
              <a:rPr lang="en-US" dirty="0" err="1" smtClean="0"/>
              <a:t>sonrasında</a:t>
            </a:r>
            <a:r>
              <a:rPr lang="en-US" dirty="0" smtClean="0"/>
              <a:t> </a:t>
            </a:r>
            <a:r>
              <a:rPr lang="en-US" dirty="0" err="1" smtClean="0"/>
              <a:t>ortaya</a:t>
            </a:r>
            <a:r>
              <a:rPr lang="en-US" dirty="0" smtClean="0"/>
              <a:t> </a:t>
            </a:r>
            <a:r>
              <a:rPr lang="en-US" dirty="0" err="1" smtClean="0"/>
              <a:t>çıkarlar</a:t>
            </a:r>
            <a:r>
              <a:rPr lang="en-US" dirty="0" smtClean="0"/>
              <a:t>, </a:t>
            </a:r>
            <a:r>
              <a:rPr lang="en-US" dirty="0" err="1" smtClean="0"/>
              <a:t>eşik</a:t>
            </a:r>
            <a:r>
              <a:rPr lang="en-US" dirty="0" smtClean="0"/>
              <a:t> </a:t>
            </a:r>
            <a:r>
              <a:rPr lang="en-US" dirty="0" err="1" smtClean="0"/>
              <a:t>değerleri</a:t>
            </a:r>
            <a:r>
              <a:rPr lang="en-US" dirty="0" smtClean="0"/>
              <a:t> </a:t>
            </a:r>
            <a:r>
              <a:rPr lang="en-US" dirty="0" err="1" smtClean="0"/>
              <a:t>yoktur</a:t>
            </a:r>
            <a:endParaRPr lang="en-US" dirty="0" smtClean="0"/>
          </a:p>
          <a:p>
            <a:r>
              <a:rPr lang="en-US" dirty="0" err="1" smtClean="0"/>
              <a:t>Tanısal</a:t>
            </a:r>
            <a:r>
              <a:rPr lang="en-US" dirty="0" smtClean="0"/>
              <a:t> </a:t>
            </a:r>
            <a:r>
              <a:rPr lang="en-US" dirty="0" err="1" smtClean="0"/>
              <a:t>radyolojide</a:t>
            </a:r>
            <a:r>
              <a:rPr lang="en-US" dirty="0" smtClean="0"/>
              <a:t> </a:t>
            </a:r>
            <a:r>
              <a:rPr lang="en-US" dirty="0" err="1" smtClean="0"/>
              <a:t>sık</a:t>
            </a:r>
            <a:r>
              <a:rPr lang="en-US" dirty="0" smtClean="0"/>
              <a:t> </a:t>
            </a:r>
            <a:r>
              <a:rPr lang="en-US" dirty="0" err="1" smtClean="0"/>
              <a:t>gözlenir</a:t>
            </a:r>
            <a:endParaRPr lang="en-US" dirty="0" smtClean="0"/>
          </a:p>
          <a:p>
            <a:r>
              <a:rPr lang="en-US" dirty="0" err="1" smtClean="0"/>
              <a:t>Genellikle</a:t>
            </a:r>
            <a:r>
              <a:rPr lang="en-US" dirty="0" smtClean="0"/>
              <a:t> 0.01 </a:t>
            </a:r>
            <a:r>
              <a:rPr lang="en-US" dirty="0" err="1" smtClean="0"/>
              <a:t>Sv</a:t>
            </a:r>
            <a:r>
              <a:rPr lang="en-US" dirty="0" smtClean="0"/>
              <a:t> (1 rem) </a:t>
            </a:r>
            <a:r>
              <a:rPr lang="en-US" dirty="0" err="1" smtClean="0"/>
              <a:t>ve</a:t>
            </a:r>
            <a:r>
              <a:rPr lang="en-US" dirty="0" smtClean="0"/>
              <a:t> 1 </a:t>
            </a:r>
            <a:r>
              <a:rPr lang="en-US" dirty="0" err="1" smtClean="0"/>
              <a:t>Sv</a:t>
            </a:r>
            <a:r>
              <a:rPr lang="en-US" dirty="0" smtClean="0"/>
              <a:t> (100 rem) </a:t>
            </a:r>
            <a:r>
              <a:rPr lang="en-US" dirty="0" err="1" smtClean="0"/>
              <a:t>arasında</a:t>
            </a:r>
            <a:r>
              <a:rPr lang="en-US" dirty="0" smtClean="0"/>
              <a:t> </a:t>
            </a:r>
            <a:r>
              <a:rPr lang="en-US" dirty="0" err="1" smtClean="0"/>
              <a:t>gözlenir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Lineer</a:t>
            </a:r>
            <a:r>
              <a:rPr lang="en-US" dirty="0" smtClean="0"/>
              <a:t>  </a:t>
            </a:r>
            <a:r>
              <a:rPr lang="en-US" dirty="0" err="1" smtClean="0"/>
              <a:t>eşiksiz</a:t>
            </a:r>
            <a:r>
              <a:rPr lang="en-US" dirty="0" smtClean="0"/>
              <a:t> </a:t>
            </a:r>
            <a:r>
              <a:rPr lang="en-US" dirty="0" err="1" smtClean="0"/>
              <a:t>doz-etki</a:t>
            </a:r>
            <a:r>
              <a:rPr lang="en-US" dirty="0" smtClean="0"/>
              <a:t> </a:t>
            </a:r>
            <a:r>
              <a:rPr lang="en-US" dirty="0" err="1" smtClean="0"/>
              <a:t>mekanizması</a:t>
            </a:r>
            <a:r>
              <a:rPr lang="en-US" dirty="0" smtClean="0"/>
              <a:t> </a:t>
            </a:r>
            <a:r>
              <a:rPr lang="en-US" dirty="0" err="1" smtClean="0"/>
              <a:t>olduğu</a:t>
            </a:r>
            <a:r>
              <a:rPr lang="en-US" dirty="0" smtClean="0"/>
              <a:t> </a:t>
            </a:r>
            <a:r>
              <a:rPr lang="en-US" dirty="0" err="1" smtClean="0"/>
              <a:t>farzedilmektedir</a:t>
            </a:r>
            <a:r>
              <a:rPr lang="en-US" dirty="0" smtClean="0"/>
              <a:t>.  (</a:t>
            </a:r>
            <a:r>
              <a:rPr lang="en-US" dirty="0" err="1" smtClean="0"/>
              <a:t>Doz</a:t>
            </a:r>
            <a:r>
              <a:rPr lang="en-US" dirty="0" smtClean="0"/>
              <a:t> ne </a:t>
            </a:r>
            <a:r>
              <a:rPr lang="en-US" dirty="0" err="1" smtClean="0"/>
              <a:t>kadar</a:t>
            </a:r>
            <a:r>
              <a:rPr lang="en-US" dirty="0" smtClean="0"/>
              <a:t> </a:t>
            </a:r>
            <a:r>
              <a:rPr lang="en-US" dirty="0" err="1" smtClean="0"/>
              <a:t>artarsa</a:t>
            </a:r>
            <a:r>
              <a:rPr lang="en-US" dirty="0" smtClean="0"/>
              <a:t> risk de o </a:t>
            </a:r>
            <a:r>
              <a:rPr lang="en-US" dirty="0" err="1" smtClean="0"/>
              <a:t>kadar</a:t>
            </a:r>
            <a:r>
              <a:rPr lang="en-US" dirty="0" smtClean="0"/>
              <a:t> </a:t>
            </a:r>
            <a:r>
              <a:rPr lang="en-US" dirty="0" err="1" smtClean="0"/>
              <a:t>artmaktadır</a:t>
            </a:r>
            <a:r>
              <a:rPr lang="en-US" dirty="0" smtClean="0"/>
              <a:t>) </a:t>
            </a:r>
          </a:p>
          <a:p>
            <a:r>
              <a:rPr lang="en-US" dirty="0" err="1" smtClean="0"/>
              <a:t>Somut</a:t>
            </a:r>
            <a:r>
              <a:rPr lang="en-US" dirty="0" smtClean="0"/>
              <a:t> </a:t>
            </a:r>
            <a:r>
              <a:rPr lang="en-US" dirty="0" err="1" smtClean="0"/>
              <a:t>veriler</a:t>
            </a:r>
            <a:r>
              <a:rPr lang="en-US" dirty="0" smtClean="0"/>
              <a:t> </a:t>
            </a:r>
            <a:r>
              <a:rPr lang="en-US" dirty="0" err="1" smtClean="0"/>
              <a:t>yoktur</a:t>
            </a:r>
            <a:r>
              <a:rPr lang="en-US" dirty="0" smtClean="0"/>
              <a:t>. </a:t>
            </a:r>
            <a:r>
              <a:rPr lang="en-US" dirty="0" err="1" smtClean="0"/>
              <a:t>Genellikle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dozda</a:t>
            </a:r>
            <a:r>
              <a:rPr lang="en-US" dirty="0" smtClean="0"/>
              <a:t> </a:t>
            </a:r>
            <a:r>
              <a:rPr lang="en-US" dirty="0" err="1" smtClean="0"/>
              <a:t>gözlenen</a:t>
            </a:r>
            <a:r>
              <a:rPr lang="en-US" dirty="0" smtClean="0"/>
              <a:t> </a:t>
            </a:r>
            <a:r>
              <a:rPr lang="en-US" dirty="0" err="1" smtClean="0"/>
              <a:t>etkilerin</a:t>
            </a:r>
            <a:r>
              <a:rPr lang="en-US" dirty="0" smtClean="0"/>
              <a:t>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dozlara</a:t>
            </a:r>
            <a:r>
              <a:rPr lang="en-US" dirty="0" smtClean="0"/>
              <a:t> </a:t>
            </a:r>
            <a:r>
              <a:rPr lang="en-US" dirty="0" err="1" smtClean="0"/>
              <a:t>uyarlanması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modellenmesi</a:t>
            </a:r>
            <a:r>
              <a:rPr lang="en-US" dirty="0" smtClean="0"/>
              <a:t> </a:t>
            </a:r>
            <a:r>
              <a:rPr lang="en-US" dirty="0" err="1" smtClean="0"/>
              <a:t>yolu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etkiler</a:t>
            </a:r>
            <a:r>
              <a:rPr lang="en-US" dirty="0" smtClean="0"/>
              <a:t> </a:t>
            </a:r>
            <a:r>
              <a:rPr lang="en-US" dirty="0" err="1" smtClean="0"/>
              <a:t>ortaya</a:t>
            </a:r>
            <a:r>
              <a:rPr lang="en-US" dirty="0" smtClean="0"/>
              <a:t> </a:t>
            </a:r>
            <a:r>
              <a:rPr lang="en-US" dirty="0" err="1" smtClean="0"/>
              <a:t>koyulmaya</a:t>
            </a:r>
            <a:r>
              <a:rPr lang="en-US" dirty="0" smtClean="0"/>
              <a:t> </a:t>
            </a:r>
            <a:r>
              <a:rPr lang="en-US" dirty="0" err="1" smtClean="0"/>
              <a:t>çalışılmaktadır</a:t>
            </a:r>
            <a:r>
              <a:rPr lang="en-US" dirty="0" smtClean="0"/>
              <a:t>. </a:t>
            </a:r>
          </a:p>
          <a:p>
            <a:r>
              <a:rPr lang="tr-TR" dirty="0" smtClean="0"/>
              <a:t>Lokal doku etkileri. </a:t>
            </a:r>
            <a:r>
              <a:rPr lang="tr-TR" dirty="0" err="1" smtClean="0"/>
              <a:t>Radyodermatit</a:t>
            </a:r>
            <a:r>
              <a:rPr lang="tr-TR" dirty="0" smtClean="0"/>
              <a:t>, deri kanserleri, katarakt,</a:t>
            </a:r>
          </a:p>
          <a:p>
            <a:r>
              <a:rPr lang="tr-TR" dirty="0" smtClean="0"/>
              <a:t>Kanser gelişimi: Lösemi, </a:t>
            </a:r>
            <a:r>
              <a:rPr lang="tr-TR" dirty="0" err="1" smtClean="0"/>
              <a:t>tiroid</a:t>
            </a:r>
            <a:r>
              <a:rPr lang="tr-TR" dirty="0" smtClean="0"/>
              <a:t> kanserleri </a:t>
            </a:r>
            <a:endParaRPr lang="tr-TR" dirty="0"/>
          </a:p>
          <a:p>
            <a:r>
              <a:rPr lang="tr-TR" dirty="0" smtClean="0"/>
              <a:t>Erken </a:t>
            </a:r>
            <a:r>
              <a:rPr lang="tr-TR" dirty="0"/>
              <a:t>yaşlanma, ömür kısalması</a:t>
            </a:r>
          </a:p>
          <a:p>
            <a:r>
              <a:rPr lang="tr-TR" dirty="0"/>
              <a:t>Genetik riskler/bir sonraki jenerasyonda anomali gelişmesi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0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72008"/>
            <a:ext cx="5487227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>
            <a:off x="0" y="4869160"/>
            <a:ext cx="9144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Radyasyona bağlı kanser, lösemi ve genetik etkiler lineer-eşiksiz bir eğri izlerler (</a:t>
            </a:r>
            <a:r>
              <a:rPr lang="tr-TR" sz="2400" dirty="0" err="1" smtClean="0"/>
              <a:t>stokastik</a:t>
            </a:r>
            <a:r>
              <a:rPr lang="tr-TR" sz="2400" dirty="0" smtClean="0"/>
              <a:t> etkiler)</a:t>
            </a:r>
          </a:p>
          <a:p>
            <a:r>
              <a:rPr lang="tr-TR" sz="2400" dirty="0" smtClean="0"/>
              <a:t>RN doğal  yanıttır yani radyasyon olmadan da doğada kanser, lösemi ve genetik hasar olmaktadır.</a:t>
            </a:r>
          </a:p>
          <a:p>
            <a:r>
              <a:rPr lang="tr-TR" sz="2400" dirty="0" smtClean="0"/>
              <a:t>DT: Eşik radyasyon değeri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167289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Stokastik</a:t>
            </a:r>
            <a:r>
              <a:rPr lang="en-US" dirty="0" smtClean="0"/>
              <a:t> </a:t>
            </a:r>
            <a:r>
              <a:rPr lang="en-US" dirty="0" err="1" smtClean="0"/>
              <a:t>etkilerde</a:t>
            </a:r>
            <a:r>
              <a:rPr lang="en-US" dirty="0" smtClean="0"/>
              <a:t> </a:t>
            </a:r>
            <a:r>
              <a:rPr lang="en-US" dirty="0" err="1" smtClean="0"/>
              <a:t>risklerin</a:t>
            </a:r>
            <a:r>
              <a:rPr lang="en-US" dirty="0" smtClean="0"/>
              <a:t> </a:t>
            </a:r>
            <a:r>
              <a:rPr lang="en-US" dirty="0" err="1" smtClean="0"/>
              <a:t>hesaplanması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Riskler</a:t>
            </a:r>
            <a:r>
              <a:rPr lang="en-US" dirty="0" smtClean="0"/>
              <a:t> </a:t>
            </a:r>
            <a:r>
              <a:rPr lang="en-US" dirty="0" err="1" smtClean="0"/>
              <a:t>epidemiyolojik</a:t>
            </a:r>
            <a:r>
              <a:rPr lang="en-US" dirty="0" smtClean="0"/>
              <a:t> </a:t>
            </a:r>
            <a:r>
              <a:rPr lang="en-US" dirty="0" err="1" smtClean="0"/>
              <a:t>çalışmalara</a:t>
            </a:r>
            <a:r>
              <a:rPr lang="en-US" dirty="0" smtClean="0"/>
              <a:t> </a:t>
            </a:r>
            <a:r>
              <a:rPr lang="en-US" dirty="0" err="1" smtClean="0"/>
              <a:t>dayanmaktadır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dozlar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güvenilir</a:t>
            </a:r>
            <a:r>
              <a:rPr lang="en-US" dirty="0" smtClean="0"/>
              <a:t> </a:t>
            </a:r>
            <a:r>
              <a:rPr lang="en-US" dirty="0" err="1" smtClean="0"/>
              <a:t>değerler</a:t>
            </a:r>
            <a:r>
              <a:rPr lang="en-US" dirty="0" smtClean="0"/>
              <a:t> </a:t>
            </a:r>
            <a:r>
              <a:rPr lang="en-US" dirty="0" err="1" smtClean="0"/>
              <a:t>yoktur</a:t>
            </a:r>
            <a:r>
              <a:rPr lang="en-US" dirty="0" smtClean="0"/>
              <a:t>.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orta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ranjlarındaki</a:t>
            </a:r>
            <a:r>
              <a:rPr lang="en-US" dirty="0" smtClean="0"/>
              <a:t> </a:t>
            </a:r>
            <a:r>
              <a:rPr lang="en-US" dirty="0" err="1" smtClean="0"/>
              <a:t>etkiler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net </a:t>
            </a:r>
            <a:r>
              <a:rPr lang="en-US" dirty="0" err="1" smtClean="0"/>
              <a:t>ölçülebilmektedir</a:t>
            </a:r>
            <a:r>
              <a:rPr lang="en-US" dirty="0" smtClean="0"/>
              <a:t>. </a:t>
            </a:r>
          </a:p>
          <a:p>
            <a:r>
              <a:rPr lang="en-US" dirty="0" smtClean="0"/>
              <a:t>100 </a:t>
            </a:r>
            <a:r>
              <a:rPr lang="en-US" dirty="0" err="1" smtClean="0"/>
              <a:t>mSV</a:t>
            </a:r>
            <a:r>
              <a:rPr lang="en-US" dirty="0" smtClean="0"/>
              <a:t> </a:t>
            </a:r>
            <a:r>
              <a:rPr lang="en-US" dirty="0" err="1" smtClean="0"/>
              <a:t>altındaki</a:t>
            </a:r>
            <a:r>
              <a:rPr lang="en-US" dirty="0" smtClean="0"/>
              <a:t>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dozlar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risk </a:t>
            </a:r>
            <a:r>
              <a:rPr lang="en-US" dirty="0" err="1" smtClean="0"/>
              <a:t>değerlerinin</a:t>
            </a:r>
            <a:r>
              <a:rPr lang="en-US" dirty="0" smtClean="0"/>
              <a:t> </a:t>
            </a:r>
            <a:r>
              <a:rPr lang="en-US" dirty="0" err="1" smtClean="0"/>
              <a:t>ektrapolasyonu</a:t>
            </a:r>
            <a:r>
              <a:rPr lang="en-US" dirty="0" smtClean="0"/>
              <a:t> </a:t>
            </a:r>
            <a:r>
              <a:rPr lang="en-US" dirty="0" err="1" smtClean="0"/>
              <a:t>yapılmaktadır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Bunun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değişik</a:t>
            </a:r>
            <a:r>
              <a:rPr lang="en-US" dirty="0" smtClean="0"/>
              <a:t> </a:t>
            </a:r>
            <a:r>
              <a:rPr lang="en-US" dirty="0" err="1" smtClean="0"/>
              <a:t>doz-yanıt</a:t>
            </a:r>
            <a:r>
              <a:rPr lang="en-US" dirty="0" smtClean="0"/>
              <a:t> </a:t>
            </a:r>
            <a:r>
              <a:rPr lang="en-US" dirty="0" err="1" smtClean="0"/>
              <a:t>ilişkileri</a:t>
            </a:r>
            <a:r>
              <a:rPr lang="en-US" dirty="0" smtClean="0"/>
              <a:t> </a:t>
            </a:r>
            <a:r>
              <a:rPr lang="en-US" dirty="0" err="1" smtClean="0"/>
              <a:t>baz</a:t>
            </a:r>
            <a:r>
              <a:rPr lang="en-US" dirty="0" smtClean="0"/>
              <a:t> </a:t>
            </a:r>
            <a:r>
              <a:rPr lang="en-US" dirty="0" err="1" smtClean="0"/>
              <a:t>alınmaktadır</a:t>
            </a:r>
            <a:r>
              <a:rPr lang="en-US" dirty="0" smtClean="0"/>
              <a:t>. </a:t>
            </a:r>
            <a:r>
              <a:rPr lang="en-US" dirty="0" err="1" smtClean="0"/>
              <a:t>Bunların</a:t>
            </a:r>
            <a:r>
              <a:rPr lang="en-US" dirty="0" smtClean="0"/>
              <a:t> en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kullanılanları</a:t>
            </a:r>
            <a:r>
              <a:rPr lang="en-US" dirty="0" smtClean="0"/>
              <a:t> </a:t>
            </a:r>
            <a:r>
              <a:rPr lang="en-US" dirty="0" err="1" smtClean="0"/>
              <a:t>Hiroşima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Nagazakideki</a:t>
            </a:r>
            <a:r>
              <a:rPr lang="en-US" dirty="0" smtClean="0"/>
              <a:t> atom </a:t>
            </a:r>
            <a:r>
              <a:rPr lang="en-US" dirty="0" err="1" smtClean="0"/>
              <a:t>bombası</a:t>
            </a:r>
            <a:r>
              <a:rPr lang="en-US" dirty="0" smtClean="0"/>
              <a:t> </a:t>
            </a:r>
            <a:r>
              <a:rPr lang="en-US" dirty="0" err="1" smtClean="0"/>
              <a:t>sonrasında</a:t>
            </a:r>
            <a:r>
              <a:rPr lang="en-US" dirty="0" smtClean="0"/>
              <a:t> </a:t>
            </a:r>
            <a:r>
              <a:rPr lang="en-US" dirty="0" err="1" smtClean="0"/>
              <a:t>yaşayanlardan</a:t>
            </a:r>
            <a:r>
              <a:rPr lang="en-US" dirty="0" smtClean="0"/>
              <a:t> </a:t>
            </a:r>
            <a:r>
              <a:rPr lang="en-US" dirty="0" err="1" smtClean="0"/>
              <a:t>elde</a:t>
            </a:r>
            <a:r>
              <a:rPr lang="en-US" dirty="0" smtClean="0"/>
              <a:t> </a:t>
            </a:r>
            <a:r>
              <a:rPr lang="en-US" dirty="0" err="1" smtClean="0"/>
              <a:t>edilen</a:t>
            </a:r>
            <a:r>
              <a:rPr lang="en-US" dirty="0" smtClean="0"/>
              <a:t> </a:t>
            </a:r>
            <a:r>
              <a:rPr lang="en-US" dirty="0" err="1" smtClean="0"/>
              <a:t>bilgilerdir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dozlardaki</a:t>
            </a:r>
            <a:r>
              <a:rPr lang="en-US" dirty="0" smtClean="0"/>
              <a:t> </a:t>
            </a:r>
            <a:r>
              <a:rPr lang="en-US" dirty="0" err="1" smtClean="0"/>
              <a:t>lineer</a:t>
            </a:r>
            <a:r>
              <a:rPr lang="en-US" dirty="0" smtClean="0"/>
              <a:t> </a:t>
            </a:r>
            <a:r>
              <a:rPr lang="en-US" dirty="0" err="1" smtClean="0"/>
              <a:t>ilişki</a:t>
            </a:r>
            <a:r>
              <a:rPr lang="en-US" dirty="0" smtClean="0"/>
              <a:t> </a:t>
            </a:r>
            <a:r>
              <a:rPr lang="en-US" dirty="0" err="1" smtClean="0"/>
              <a:t>nedeni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dozda</a:t>
            </a:r>
            <a:r>
              <a:rPr lang="en-US" dirty="0" smtClean="0"/>
              <a:t> da </a:t>
            </a:r>
            <a:r>
              <a:rPr lang="en-US" dirty="0" err="1" smtClean="0"/>
              <a:t>lineer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yanıt</a:t>
            </a:r>
            <a:r>
              <a:rPr lang="en-US" dirty="0" smtClean="0"/>
              <a:t> </a:t>
            </a:r>
            <a:r>
              <a:rPr lang="en-US" dirty="0" err="1" smtClean="0"/>
              <a:t>ilişkisi</a:t>
            </a:r>
            <a:r>
              <a:rPr lang="en-US" dirty="0" smtClean="0"/>
              <a:t> </a:t>
            </a:r>
            <a:r>
              <a:rPr lang="en-US" dirty="0" err="1" smtClean="0"/>
              <a:t>olduğu</a:t>
            </a:r>
            <a:r>
              <a:rPr lang="en-US" dirty="0" smtClean="0"/>
              <a:t> </a:t>
            </a:r>
            <a:r>
              <a:rPr lang="en-US" dirty="0" err="1" smtClean="0"/>
              <a:t>varsayılır</a:t>
            </a:r>
            <a:r>
              <a:rPr lang="en-US" dirty="0"/>
              <a:t> </a:t>
            </a:r>
            <a:r>
              <a:rPr lang="en-US" dirty="0" err="1" smtClean="0"/>
              <a:t>ancak</a:t>
            </a:r>
            <a:r>
              <a:rPr lang="en-US" dirty="0" smtClean="0"/>
              <a:t> </a:t>
            </a:r>
            <a:r>
              <a:rPr lang="en-US" dirty="0" err="1" smtClean="0"/>
              <a:t>ampririk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teorik</a:t>
            </a:r>
            <a:r>
              <a:rPr lang="en-US" dirty="0" smtClean="0"/>
              <a:t> </a:t>
            </a:r>
            <a:r>
              <a:rPr lang="en-US" dirty="0" err="1" smtClean="0"/>
              <a:t>prensipler</a:t>
            </a:r>
            <a:r>
              <a:rPr lang="en-US" dirty="0" smtClean="0"/>
              <a:t> </a:t>
            </a:r>
            <a:r>
              <a:rPr lang="en-US" dirty="0" err="1" smtClean="0"/>
              <a:t>göz</a:t>
            </a:r>
            <a:r>
              <a:rPr lang="en-US" dirty="0" smtClean="0"/>
              <a:t> </a:t>
            </a:r>
            <a:r>
              <a:rPr lang="en-US" dirty="0" err="1" smtClean="0"/>
              <a:t>önüne</a:t>
            </a:r>
            <a:r>
              <a:rPr lang="en-US" dirty="0" smtClean="0"/>
              <a:t> </a:t>
            </a:r>
            <a:r>
              <a:rPr lang="en-US" dirty="0" err="1" smtClean="0"/>
              <a:t>alınarak</a:t>
            </a:r>
            <a:r>
              <a:rPr lang="en-US" dirty="0" smtClean="0"/>
              <a:t>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maruziyetler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azaltma</a:t>
            </a:r>
            <a:r>
              <a:rPr lang="en-US" dirty="0" smtClean="0"/>
              <a:t> </a:t>
            </a:r>
            <a:r>
              <a:rPr lang="en-US" dirty="0" err="1" smtClean="0"/>
              <a:t>faktörü</a:t>
            </a:r>
            <a:r>
              <a:rPr lang="en-US" dirty="0" smtClean="0"/>
              <a:t> </a:t>
            </a:r>
            <a:r>
              <a:rPr lang="en-US" dirty="0" err="1" smtClean="0"/>
              <a:t>uygulanır</a:t>
            </a:r>
            <a:endParaRPr lang="en-US" dirty="0" smtClean="0"/>
          </a:p>
          <a:p>
            <a:r>
              <a:rPr lang="en-US" dirty="0" err="1" smtClean="0"/>
              <a:t>Örn</a:t>
            </a:r>
            <a:r>
              <a:rPr lang="en-US" dirty="0" smtClean="0"/>
              <a:t> </a:t>
            </a:r>
            <a:r>
              <a:rPr lang="en-US" dirty="0" err="1" smtClean="0"/>
              <a:t>kanser</a:t>
            </a:r>
            <a:r>
              <a:rPr lang="en-US" dirty="0" smtClean="0"/>
              <a:t> </a:t>
            </a:r>
            <a:r>
              <a:rPr lang="en-US" dirty="0" err="1" smtClean="0"/>
              <a:t>mortalitesi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dozlarda</a:t>
            </a:r>
            <a:r>
              <a:rPr lang="en-US" dirty="0"/>
              <a:t> </a:t>
            </a:r>
            <a:r>
              <a:rPr lang="en-US" dirty="0" err="1" smtClean="0"/>
              <a:t>Sv</a:t>
            </a:r>
            <a:r>
              <a:rPr lang="en-US" dirty="0" smtClean="0"/>
              <a:t> </a:t>
            </a:r>
            <a:r>
              <a:rPr lang="en-US" dirty="0" err="1" smtClean="0"/>
              <a:t>başına</a:t>
            </a:r>
            <a:r>
              <a:rPr lang="en-US" dirty="0" smtClean="0"/>
              <a:t> %5 </a:t>
            </a:r>
            <a:r>
              <a:rPr lang="en-US" dirty="0" err="1" smtClean="0"/>
              <a:t>verilir</a:t>
            </a:r>
            <a:r>
              <a:rPr lang="en-US" dirty="0" smtClean="0"/>
              <a:t> </a:t>
            </a:r>
            <a:r>
              <a:rPr lang="en-US" dirty="0" err="1" smtClean="0"/>
              <a:t>iken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dozlarda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 smtClean="0"/>
              <a:t>Sv</a:t>
            </a:r>
            <a:r>
              <a:rPr lang="en-US" dirty="0" smtClean="0"/>
              <a:t> </a:t>
            </a:r>
            <a:r>
              <a:rPr lang="en-US" dirty="0" err="1" smtClean="0"/>
              <a:t>başına</a:t>
            </a:r>
            <a:r>
              <a:rPr lang="en-US" dirty="0" smtClean="0"/>
              <a:t> %10 </a:t>
            </a:r>
            <a:r>
              <a:rPr lang="en-US" dirty="0" err="1" smtClean="0"/>
              <a:t>olmaktadır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0222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0"/>
            <a:ext cx="8136903" cy="6584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9791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Bunu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örnek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anlatır</a:t>
            </a:r>
            <a:r>
              <a:rPr lang="en-US" dirty="0" smtClean="0"/>
              <a:t> </a:t>
            </a:r>
            <a:r>
              <a:rPr lang="en-US" dirty="0" err="1" smtClean="0"/>
              <a:t>isek</a:t>
            </a:r>
            <a:r>
              <a:rPr lang="en-US" dirty="0"/>
              <a:t>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%10 </a:t>
            </a:r>
            <a:r>
              <a:rPr lang="en-US" dirty="0" err="1" smtClean="0"/>
              <a:t>Sv</a:t>
            </a:r>
            <a:r>
              <a:rPr lang="en-US" dirty="0" smtClean="0"/>
              <a:t> risk </a:t>
            </a:r>
            <a:r>
              <a:rPr lang="en-US" dirty="0" err="1" smtClean="0"/>
              <a:t>katsayısı</a:t>
            </a:r>
            <a:r>
              <a:rPr lang="en-US" dirty="0" smtClean="0"/>
              <a:t> </a:t>
            </a:r>
            <a:r>
              <a:rPr lang="en-US" dirty="0" err="1" smtClean="0"/>
              <a:t>verildiğinde</a:t>
            </a:r>
            <a:r>
              <a:rPr lang="en-US" dirty="0" smtClean="0"/>
              <a:t>, </a:t>
            </a:r>
            <a:r>
              <a:rPr lang="en-US" dirty="0" err="1" smtClean="0"/>
              <a:t>bu</a:t>
            </a:r>
            <a:r>
              <a:rPr lang="en-US" dirty="0" smtClean="0"/>
              <a:t> 10 </a:t>
            </a:r>
            <a:r>
              <a:rPr lang="en-US" dirty="0" err="1" smtClean="0"/>
              <a:t>mSV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alan</a:t>
            </a:r>
            <a:r>
              <a:rPr lang="en-US" dirty="0" smtClean="0"/>
              <a:t> her 1000 </a:t>
            </a:r>
            <a:r>
              <a:rPr lang="en-US" dirty="0" err="1" smtClean="0"/>
              <a:t>insanda</a:t>
            </a:r>
            <a:r>
              <a:rPr lang="en-US" dirty="0" smtClean="0"/>
              <a:t> </a:t>
            </a:r>
            <a:r>
              <a:rPr lang="en-US" dirty="0" err="1" smtClean="0"/>
              <a:t>artı</a:t>
            </a:r>
            <a:r>
              <a:rPr lang="en-US" dirty="0" smtClean="0"/>
              <a:t> 10 </a:t>
            </a:r>
            <a:r>
              <a:rPr lang="en-US" dirty="0" err="1" smtClean="0"/>
              <a:t>kanser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lösemi</a:t>
            </a:r>
            <a:r>
              <a:rPr lang="en-US" dirty="0" smtClean="0"/>
              <a:t> </a:t>
            </a:r>
            <a:r>
              <a:rPr lang="en-US" dirty="0" err="1" smtClean="0"/>
              <a:t>ölümü</a:t>
            </a:r>
            <a:r>
              <a:rPr lang="en-US" dirty="0"/>
              <a:t> </a:t>
            </a:r>
            <a:r>
              <a:rPr lang="en-US" dirty="0" err="1" smtClean="0"/>
              <a:t>gerçekleşecek</a:t>
            </a:r>
            <a:r>
              <a:rPr lang="en-US" dirty="0" smtClean="0"/>
              <a:t> </a:t>
            </a:r>
            <a:r>
              <a:rPr lang="en-US" dirty="0" err="1" smtClean="0"/>
              <a:t>demektir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Radyasyonun</a:t>
            </a:r>
            <a:r>
              <a:rPr lang="en-US" dirty="0" smtClean="0"/>
              <a:t> </a:t>
            </a:r>
            <a:r>
              <a:rPr lang="en-US" dirty="0" err="1" smtClean="0"/>
              <a:t>etkileri</a:t>
            </a:r>
            <a:r>
              <a:rPr lang="en-US" dirty="0" smtClean="0"/>
              <a:t> </a:t>
            </a:r>
            <a:r>
              <a:rPr lang="en-US" dirty="0" err="1" smtClean="0"/>
              <a:t>olmadığında</a:t>
            </a:r>
            <a:r>
              <a:rPr lang="en-US" dirty="0" smtClean="0"/>
              <a:t> her 10.000 </a:t>
            </a:r>
            <a:r>
              <a:rPr lang="en-US" dirty="0" err="1" smtClean="0"/>
              <a:t>insanın</a:t>
            </a:r>
            <a:r>
              <a:rPr lang="en-US" dirty="0" smtClean="0"/>
              <a:t> 2500 </a:t>
            </a:r>
            <a:r>
              <a:rPr lang="en-US" dirty="0" err="1" smtClean="0"/>
              <a:t>doğal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kanserden</a:t>
            </a:r>
            <a:r>
              <a:rPr lang="en-US" dirty="0" smtClean="0"/>
              <a:t> </a:t>
            </a:r>
            <a:r>
              <a:rPr lang="en-US" dirty="0" err="1" smtClean="0"/>
              <a:t>ölecektir</a:t>
            </a:r>
            <a:r>
              <a:rPr lang="en-US" dirty="0" smtClean="0"/>
              <a:t>. . </a:t>
            </a:r>
          </a:p>
          <a:p>
            <a:r>
              <a:rPr lang="en-US" dirty="0" err="1" smtClean="0"/>
              <a:t>Radyoterapide</a:t>
            </a:r>
            <a:r>
              <a:rPr lang="en-US" dirty="0" smtClean="0"/>
              <a:t> </a:t>
            </a:r>
            <a:r>
              <a:rPr lang="en-US" dirty="0" err="1" smtClean="0"/>
              <a:t>riskler</a:t>
            </a:r>
            <a:r>
              <a:rPr lang="en-US" dirty="0" smtClean="0"/>
              <a:t>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kullanan</a:t>
            </a:r>
            <a:r>
              <a:rPr lang="en-US" dirty="0" smtClean="0"/>
              <a:t> </a:t>
            </a:r>
            <a:r>
              <a:rPr lang="en-US" dirty="0" err="1" smtClean="0"/>
              <a:t>tanısal</a:t>
            </a:r>
            <a:r>
              <a:rPr lang="en-US" dirty="0" smtClean="0"/>
              <a:t> </a:t>
            </a:r>
            <a:r>
              <a:rPr lang="en-US" dirty="0" err="1" smtClean="0"/>
              <a:t>radyolojiye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yüksektir</a:t>
            </a:r>
            <a:endParaRPr lang="en-US" dirty="0" smtClean="0"/>
          </a:p>
          <a:p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maruziyet</a:t>
            </a:r>
            <a:r>
              <a:rPr lang="en-US" dirty="0" smtClean="0"/>
              <a:t> </a:t>
            </a:r>
            <a:r>
              <a:rPr lang="en-US" dirty="0" err="1" smtClean="0"/>
              <a:t>riskleri</a:t>
            </a:r>
            <a:r>
              <a:rPr lang="en-US" dirty="0" smtClean="0"/>
              <a:t> </a:t>
            </a:r>
            <a:r>
              <a:rPr lang="en-US" dirty="0" err="1" smtClean="0"/>
              <a:t>değerlendirilirken</a:t>
            </a:r>
            <a:r>
              <a:rPr lang="en-US" dirty="0" smtClean="0"/>
              <a:t>, </a:t>
            </a:r>
            <a:r>
              <a:rPr lang="en-US" dirty="0" err="1" smtClean="0"/>
              <a:t>ekspojur</a:t>
            </a:r>
            <a:r>
              <a:rPr lang="en-US" dirty="0" smtClean="0"/>
              <a:t> </a:t>
            </a:r>
            <a:r>
              <a:rPr lang="en-US" dirty="0" err="1" smtClean="0"/>
              <a:t>zamanındaki</a:t>
            </a:r>
            <a:r>
              <a:rPr lang="en-US" dirty="0" smtClean="0"/>
              <a:t> </a:t>
            </a:r>
            <a:r>
              <a:rPr lang="en-US" dirty="0" err="1" smtClean="0"/>
              <a:t>yaş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kişinin</a:t>
            </a:r>
            <a:r>
              <a:rPr lang="en-US" dirty="0" smtClean="0"/>
              <a:t> </a:t>
            </a:r>
            <a:r>
              <a:rPr lang="en-US" dirty="0" err="1" smtClean="0"/>
              <a:t>hayat</a:t>
            </a:r>
            <a:r>
              <a:rPr lang="en-US" dirty="0" smtClean="0"/>
              <a:t> </a:t>
            </a:r>
            <a:r>
              <a:rPr lang="en-US" dirty="0" err="1" smtClean="0"/>
              <a:t>beklentisi</a:t>
            </a:r>
            <a:r>
              <a:rPr lang="en-US" dirty="0" smtClean="0"/>
              <a:t> de </a:t>
            </a:r>
            <a:r>
              <a:rPr lang="en-US" dirty="0" err="1" smtClean="0"/>
              <a:t>göz</a:t>
            </a:r>
            <a:r>
              <a:rPr lang="en-US" dirty="0" smtClean="0"/>
              <a:t> </a:t>
            </a:r>
            <a:r>
              <a:rPr lang="en-US" dirty="0" err="1" smtClean="0"/>
              <a:t>önüne</a:t>
            </a:r>
            <a:r>
              <a:rPr lang="en-US" dirty="0" smtClean="0"/>
              <a:t> </a:t>
            </a:r>
            <a:r>
              <a:rPr lang="en-US" dirty="0" err="1" smtClean="0"/>
              <a:t>alınmalıdır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Yaşlı</a:t>
            </a:r>
            <a:r>
              <a:rPr lang="en-US" dirty="0" smtClean="0"/>
              <a:t> </a:t>
            </a:r>
            <a:r>
              <a:rPr lang="en-US" dirty="0" err="1" smtClean="0"/>
              <a:t>insanlarda</a:t>
            </a:r>
            <a:r>
              <a:rPr lang="en-US" dirty="0" smtClean="0"/>
              <a:t> </a:t>
            </a:r>
            <a:r>
              <a:rPr lang="en-US" dirty="0" err="1" smtClean="0"/>
              <a:t>iyonizan</a:t>
            </a:r>
            <a:r>
              <a:rPr lang="en-US" dirty="0" smtClean="0"/>
              <a:t> </a:t>
            </a:r>
            <a:r>
              <a:rPr lang="en-US" dirty="0" err="1" smtClean="0"/>
              <a:t>radyasyona</a:t>
            </a:r>
            <a:r>
              <a:rPr lang="en-US" dirty="0" smtClean="0"/>
              <a:t> </a:t>
            </a:r>
            <a:r>
              <a:rPr lang="en-US" dirty="0" err="1" smtClean="0"/>
              <a:t>bağlı</a:t>
            </a:r>
            <a:r>
              <a:rPr lang="en-US" dirty="0" smtClean="0"/>
              <a:t> </a:t>
            </a:r>
            <a:r>
              <a:rPr lang="en-US" dirty="0" err="1" smtClean="0"/>
              <a:t>ölüm</a:t>
            </a:r>
            <a:r>
              <a:rPr lang="en-US" dirty="0" smtClean="0"/>
              <a:t> </a:t>
            </a:r>
            <a:r>
              <a:rPr lang="en-US" dirty="0" err="1" smtClean="0"/>
              <a:t>riski</a:t>
            </a:r>
            <a:r>
              <a:rPr lang="en-US" dirty="0" smtClean="0"/>
              <a:t> </a:t>
            </a:r>
            <a:r>
              <a:rPr lang="en-US" dirty="0" err="1" smtClean="0"/>
              <a:t>yaş</a:t>
            </a:r>
            <a:r>
              <a:rPr lang="en-US" dirty="0" smtClean="0"/>
              <a:t> </a:t>
            </a:r>
            <a:r>
              <a:rPr lang="en-US" dirty="0" err="1" smtClean="0"/>
              <a:t>arttıkça</a:t>
            </a:r>
            <a:r>
              <a:rPr lang="en-US" dirty="0" smtClean="0"/>
              <a:t> </a:t>
            </a:r>
            <a:r>
              <a:rPr lang="en-US" dirty="0" err="1" smtClean="0"/>
              <a:t>belirgin</a:t>
            </a:r>
            <a:r>
              <a:rPr lang="en-US" dirty="0" smtClean="0"/>
              <a:t> </a:t>
            </a:r>
            <a:r>
              <a:rPr lang="en-US" dirty="0" err="1" smtClean="0"/>
              <a:t>düzeyde</a:t>
            </a:r>
            <a:r>
              <a:rPr lang="en-US" dirty="0" smtClean="0"/>
              <a:t> </a:t>
            </a:r>
            <a:r>
              <a:rPr lang="en-US" dirty="0" err="1" smtClean="0"/>
              <a:t>azalmaktadır</a:t>
            </a:r>
            <a:r>
              <a:rPr lang="en-US" dirty="0"/>
              <a:t> </a:t>
            </a:r>
            <a:r>
              <a:rPr lang="en-US" dirty="0" err="1" smtClean="0"/>
              <a:t>çünkü</a:t>
            </a:r>
            <a:r>
              <a:rPr lang="en-US" dirty="0" smtClean="0"/>
              <a:t> </a:t>
            </a:r>
            <a:r>
              <a:rPr lang="en-US" dirty="0" err="1" smtClean="0"/>
              <a:t>yaşlı</a:t>
            </a:r>
            <a:r>
              <a:rPr lang="en-US" dirty="0" smtClean="0"/>
              <a:t> </a:t>
            </a:r>
            <a:r>
              <a:rPr lang="en-US" dirty="0" err="1" smtClean="0"/>
              <a:t>kişilerde</a:t>
            </a:r>
            <a:r>
              <a:rPr lang="en-US" dirty="0"/>
              <a:t> </a:t>
            </a:r>
            <a:r>
              <a:rPr lang="en-US" dirty="0" err="1" smtClean="0"/>
              <a:t>uzun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latent </a:t>
            </a:r>
            <a:r>
              <a:rPr lang="en-US" dirty="0" err="1" smtClean="0"/>
              <a:t>evresi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 smtClean="0"/>
              <a:t>tümörlerin</a:t>
            </a:r>
            <a:r>
              <a:rPr lang="en-US" dirty="0" smtClean="0"/>
              <a:t> </a:t>
            </a:r>
            <a:r>
              <a:rPr lang="en-US" dirty="0" err="1" smtClean="0"/>
              <a:t>gelişmesi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gereken</a:t>
            </a:r>
            <a:r>
              <a:rPr lang="en-US" dirty="0" smtClean="0"/>
              <a:t> </a:t>
            </a:r>
            <a:r>
              <a:rPr lang="en-US" dirty="0" err="1" smtClean="0"/>
              <a:t>süre</a:t>
            </a:r>
            <a:r>
              <a:rPr lang="en-US" dirty="0" smtClean="0"/>
              <a:t> </a:t>
            </a:r>
            <a:r>
              <a:rPr lang="en-US" dirty="0" err="1" smtClean="0"/>
              <a:t>olmayacaktır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Genç</a:t>
            </a:r>
            <a:r>
              <a:rPr lang="en-US" dirty="0" smtClean="0"/>
              <a:t> </a:t>
            </a:r>
            <a:r>
              <a:rPr lang="en-US" dirty="0" err="1" smtClean="0"/>
              <a:t>kişiler</a:t>
            </a:r>
            <a:r>
              <a:rPr lang="en-US" dirty="0" smtClean="0"/>
              <a:t> </a:t>
            </a:r>
            <a:r>
              <a:rPr lang="en-US" dirty="0" err="1" smtClean="0"/>
              <a:t>radyasyona</a:t>
            </a:r>
            <a:r>
              <a:rPr lang="en-US" dirty="0" smtClean="0"/>
              <a:t> </a:t>
            </a:r>
            <a:r>
              <a:rPr lang="en-US" dirty="0" err="1" smtClean="0"/>
              <a:t>maruz</a:t>
            </a:r>
            <a:r>
              <a:rPr lang="en-US" dirty="0" smtClean="0"/>
              <a:t> </a:t>
            </a:r>
            <a:r>
              <a:rPr lang="en-US" dirty="0" err="1" smtClean="0"/>
              <a:t>kaldıklarında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uzun</a:t>
            </a:r>
            <a:r>
              <a:rPr lang="en-US" dirty="0" smtClean="0"/>
              <a:t> </a:t>
            </a:r>
            <a:r>
              <a:rPr lang="en-US" dirty="0" err="1" smtClean="0"/>
              <a:t>ömür</a:t>
            </a:r>
            <a:r>
              <a:rPr lang="en-US" dirty="0" smtClean="0"/>
              <a:t> </a:t>
            </a:r>
            <a:r>
              <a:rPr lang="en-US" dirty="0" err="1" smtClean="0"/>
              <a:t>beklentileri</a:t>
            </a:r>
            <a:r>
              <a:rPr lang="en-US" dirty="0" smtClean="0"/>
              <a:t> </a:t>
            </a:r>
            <a:r>
              <a:rPr lang="en-US" dirty="0" err="1" smtClean="0"/>
              <a:t>olduğundan</a:t>
            </a:r>
            <a:r>
              <a:rPr lang="en-US" dirty="0" smtClean="0"/>
              <a:t> malign </a:t>
            </a:r>
            <a:r>
              <a:rPr lang="en-US" dirty="0" err="1" smtClean="0"/>
              <a:t>etkilerinin</a:t>
            </a:r>
            <a:r>
              <a:rPr lang="en-US" dirty="0" smtClean="0"/>
              <a:t> </a:t>
            </a:r>
            <a:r>
              <a:rPr lang="en-US" dirty="0" err="1" smtClean="0"/>
              <a:t>ortaya</a:t>
            </a:r>
            <a:r>
              <a:rPr lang="en-US" dirty="0" smtClean="0"/>
              <a:t> </a:t>
            </a:r>
            <a:r>
              <a:rPr lang="en-US" dirty="0" err="1" smtClean="0"/>
              <a:t>çıkma</a:t>
            </a:r>
            <a:r>
              <a:rPr lang="en-US" dirty="0" smtClean="0"/>
              <a:t> </a:t>
            </a:r>
            <a:r>
              <a:rPr lang="en-US" dirty="0" err="1" smtClean="0"/>
              <a:t>riski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yüksektir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6170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Katarakt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Siklotronlarda</a:t>
            </a:r>
            <a:r>
              <a:rPr lang="en-US" dirty="0" smtClean="0"/>
              <a:t> </a:t>
            </a:r>
            <a:r>
              <a:rPr lang="en-US" dirty="0" err="1" smtClean="0"/>
              <a:t>çalışan</a:t>
            </a:r>
            <a:r>
              <a:rPr lang="en-US" dirty="0" smtClean="0"/>
              <a:t> </a:t>
            </a:r>
            <a:r>
              <a:rPr lang="en-US" dirty="0" err="1" smtClean="0"/>
              <a:t>nükleer</a:t>
            </a:r>
            <a:r>
              <a:rPr lang="en-US" dirty="0" smtClean="0"/>
              <a:t> </a:t>
            </a:r>
            <a:r>
              <a:rPr lang="en-US" dirty="0" err="1" smtClean="0"/>
              <a:t>fizikçilerde</a:t>
            </a:r>
            <a:r>
              <a:rPr lang="en-US" dirty="0" smtClean="0"/>
              <a:t> </a:t>
            </a:r>
            <a:r>
              <a:rPr lang="en-US" dirty="0" err="1" smtClean="0"/>
              <a:t>tanımlanmıştır</a:t>
            </a:r>
            <a:endParaRPr lang="en-US" dirty="0" smtClean="0"/>
          </a:p>
          <a:p>
            <a:r>
              <a:rPr lang="en-US" dirty="0" err="1" smtClean="0"/>
              <a:t>Yaş</a:t>
            </a:r>
            <a:r>
              <a:rPr lang="en-US" dirty="0" smtClean="0"/>
              <a:t> </a:t>
            </a:r>
            <a:r>
              <a:rPr lang="en-US" dirty="0" err="1" smtClean="0"/>
              <a:t>arttıkça</a:t>
            </a:r>
            <a:r>
              <a:rPr lang="en-US" dirty="0" smtClean="0"/>
              <a:t> risk </a:t>
            </a:r>
            <a:r>
              <a:rPr lang="en-US" dirty="0" err="1" smtClean="0"/>
              <a:t>artar</a:t>
            </a:r>
            <a:endParaRPr lang="en-US" dirty="0" smtClean="0"/>
          </a:p>
          <a:p>
            <a:r>
              <a:rPr lang="en-US" dirty="0" err="1" smtClean="0"/>
              <a:t>Radyasyona</a:t>
            </a:r>
            <a:r>
              <a:rPr lang="en-US" dirty="0" smtClean="0"/>
              <a:t> </a:t>
            </a:r>
            <a:r>
              <a:rPr lang="en-US" dirty="0" err="1" smtClean="0"/>
              <a:t>bağlı</a:t>
            </a:r>
            <a:r>
              <a:rPr lang="en-US" dirty="0" smtClean="0"/>
              <a:t> </a:t>
            </a:r>
            <a:r>
              <a:rPr lang="en-US" dirty="0" err="1" smtClean="0"/>
              <a:t>katarakt</a:t>
            </a:r>
            <a:r>
              <a:rPr lang="en-US" dirty="0" smtClean="0"/>
              <a:t> </a:t>
            </a:r>
            <a:r>
              <a:rPr lang="en-US" dirty="0" err="1" smtClean="0"/>
              <a:t>lensin</a:t>
            </a:r>
            <a:r>
              <a:rPr lang="en-US" dirty="0" smtClean="0"/>
              <a:t> posterior </a:t>
            </a:r>
            <a:r>
              <a:rPr lang="en-US" dirty="0" err="1" smtClean="0"/>
              <a:t>kesiminde</a:t>
            </a:r>
            <a:r>
              <a:rPr lang="en-US" dirty="0" smtClean="0"/>
              <a:t> </a:t>
            </a:r>
            <a:r>
              <a:rPr lang="en-US" dirty="0" err="1" smtClean="0"/>
              <a:t>gelişir</a:t>
            </a:r>
            <a:endParaRPr lang="en-US" dirty="0" smtClean="0"/>
          </a:p>
          <a:p>
            <a:r>
              <a:rPr lang="en-US" dirty="0" err="1" smtClean="0"/>
              <a:t>Ortalama</a:t>
            </a:r>
            <a:r>
              <a:rPr lang="en-US" dirty="0" smtClean="0"/>
              <a:t> latent </a:t>
            </a:r>
            <a:r>
              <a:rPr lang="en-US" dirty="0" err="1" smtClean="0"/>
              <a:t>süre</a:t>
            </a:r>
            <a:r>
              <a:rPr lang="en-US" dirty="0" smtClean="0"/>
              <a:t> 15 </a:t>
            </a:r>
            <a:r>
              <a:rPr lang="en-US" dirty="0" err="1" smtClean="0"/>
              <a:t>yıldır</a:t>
            </a:r>
            <a:endParaRPr lang="en-US" dirty="0" smtClean="0"/>
          </a:p>
          <a:p>
            <a:r>
              <a:rPr lang="en-US" dirty="0" smtClean="0"/>
              <a:t>X </a:t>
            </a:r>
            <a:r>
              <a:rPr lang="en-US" dirty="0" err="1" smtClean="0"/>
              <a:t>ışını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2 </a:t>
            </a:r>
            <a:r>
              <a:rPr lang="en-US" dirty="0" err="1" smtClean="0"/>
              <a:t>Gy</a:t>
            </a:r>
            <a:r>
              <a:rPr lang="en-US" dirty="0" smtClean="0"/>
              <a:t> (200 rad) </a:t>
            </a:r>
            <a:r>
              <a:rPr lang="en-US" dirty="0" err="1" smtClean="0"/>
              <a:t>eşik</a:t>
            </a:r>
            <a:r>
              <a:rPr lang="en-US" dirty="0" smtClean="0"/>
              <a:t> </a:t>
            </a:r>
            <a:r>
              <a:rPr lang="en-US" dirty="0" err="1" smtClean="0"/>
              <a:t>değer</a:t>
            </a:r>
            <a:r>
              <a:rPr lang="en-US" dirty="0" smtClean="0"/>
              <a:t> </a:t>
            </a:r>
            <a:r>
              <a:rPr lang="en-US" dirty="0" err="1" smtClean="0"/>
              <a:t>kabul</a:t>
            </a:r>
            <a:r>
              <a:rPr lang="en-US" dirty="0" smtClean="0"/>
              <a:t> </a:t>
            </a:r>
            <a:r>
              <a:rPr lang="en-US" dirty="0" err="1" smtClean="0"/>
              <a:t>edilir</a:t>
            </a:r>
            <a:endParaRPr lang="en-US" dirty="0" smtClean="0"/>
          </a:p>
          <a:p>
            <a:r>
              <a:rPr lang="en-US" dirty="0" err="1" smtClean="0"/>
              <a:t>BT’de</a:t>
            </a:r>
            <a:r>
              <a:rPr lang="en-US" dirty="0" smtClean="0"/>
              <a:t> lens </a:t>
            </a:r>
            <a:r>
              <a:rPr lang="en-US" dirty="0" err="1" smtClean="0"/>
              <a:t>dozu</a:t>
            </a:r>
            <a:r>
              <a:rPr lang="en-US" dirty="0" smtClean="0"/>
              <a:t> 50 </a:t>
            </a:r>
            <a:r>
              <a:rPr lang="en-US" dirty="0" err="1" smtClean="0"/>
              <a:t>mGy</a:t>
            </a:r>
            <a:r>
              <a:rPr lang="en-US" dirty="0" smtClean="0"/>
              <a:t> (5 rad) </a:t>
            </a:r>
            <a:r>
              <a:rPr lang="en-US" dirty="0" err="1" smtClean="0"/>
              <a:t>kadardır</a:t>
            </a:r>
            <a:endParaRPr lang="en-US" dirty="0" smtClean="0"/>
          </a:p>
          <a:p>
            <a:r>
              <a:rPr lang="en-US" dirty="0" err="1" smtClean="0"/>
              <a:t>BT’de</a:t>
            </a:r>
            <a:r>
              <a:rPr lang="en-US" dirty="0" smtClean="0"/>
              <a:t> </a:t>
            </a:r>
            <a:r>
              <a:rPr lang="en-US" dirty="0" err="1" smtClean="0"/>
              <a:t>direkt</a:t>
            </a:r>
            <a:r>
              <a:rPr lang="en-US" dirty="0" smtClean="0"/>
              <a:t> </a:t>
            </a:r>
            <a:r>
              <a:rPr lang="en-US" dirty="0" err="1" smtClean="0"/>
              <a:t>göze</a:t>
            </a:r>
            <a:r>
              <a:rPr lang="en-US" dirty="0" smtClean="0"/>
              <a:t> </a:t>
            </a:r>
            <a:r>
              <a:rPr lang="en-US" dirty="0" err="1" smtClean="0"/>
              <a:t>doz-ışım</a:t>
            </a:r>
            <a:r>
              <a:rPr lang="en-US" dirty="0" smtClean="0"/>
              <a:t>  </a:t>
            </a:r>
            <a:r>
              <a:rPr lang="en-US" dirty="0" err="1" smtClean="0"/>
              <a:t>gelmeyecek</a:t>
            </a:r>
            <a:r>
              <a:rPr lang="en-US" dirty="0" smtClean="0"/>
              <a:t> </a:t>
            </a:r>
            <a:r>
              <a:rPr lang="en-US" dirty="0" err="1" smtClean="0"/>
              <a:t>şekilde</a:t>
            </a:r>
            <a:r>
              <a:rPr lang="en-US" dirty="0" smtClean="0"/>
              <a:t> </a:t>
            </a:r>
            <a:r>
              <a:rPr lang="en-US" dirty="0" err="1" smtClean="0"/>
              <a:t>modifikasyonlar</a:t>
            </a:r>
            <a:r>
              <a:rPr lang="en-US" dirty="0" smtClean="0"/>
              <a:t> </a:t>
            </a:r>
            <a:r>
              <a:rPr lang="en-US" dirty="0" err="1" smtClean="0"/>
              <a:t>yapılır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6463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kran Resmi 2014-10-07 14.13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707" y="154449"/>
            <a:ext cx="5849715" cy="47253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4767" y="5131165"/>
            <a:ext cx="8478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Her 10 </a:t>
            </a:r>
            <a:r>
              <a:rPr lang="en-US" dirty="0" err="1" smtClean="0"/>
              <a:t>mGy</a:t>
            </a:r>
            <a:r>
              <a:rPr lang="en-US" dirty="0" smtClean="0"/>
              <a:t> </a:t>
            </a:r>
            <a:r>
              <a:rPr lang="en-US" dirty="0" err="1" smtClean="0"/>
              <a:t>hayatta</a:t>
            </a:r>
            <a:r>
              <a:rPr lang="en-US" dirty="0" smtClean="0"/>
              <a:t> 10 </a:t>
            </a:r>
            <a:r>
              <a:rPr lang="en-US" dirty="0" err="1" smtClean="0"/>
              <a:t>gün</a:t>
            </a:r>
            <a:r>
              <a:rPr lang="en-US" dirty="0" smtClean="0"/>
              <a:t> </a:t>
            </a:r>
            <a:r>
              <a:rPr lang="en-US" dirty="0" err="1" smtClean="0"/>
              <a:t>kısalmaya</a:t>
            </a:r>
            <a:r>
              <a:rPr lang="en-US" dirty="0" smtClean="0"/>
              <a:t> </a:t>
            </a:r>
            <a:r>
              <a:rPr lang="en-US" dirty="0" err="1" smtClean="0"/>
              <a:t>neden</a:t>
            </a:r>
            <a:r>
              <a:rPr lang="en-US" dirty="0" smtClean="0"/>
              <a:t> </a:t>
            </a:r>
            <a:r>
              <a:rPr lang="en-US" dirty="0" err="1" smtClean="0"/>
              <a:t>olmaktadır</a:t>
            </a:r>
            <a:endParaRPr lang="en-US" dirty="0" smtClean="0"/>
          </a:p>
          <a:p>
            <a:r>
              <a:rPr lang="en-US" dirty="0" err="1" smtClean="0"/>
              <a:t>Prematür-erken</a:t>
            </a:r>
            <a:r>
              <a:rPr lang="en-US" dirty="0" smtClean="0"/>
              <a:t> </a:t>
            </a:r>
            <a:r>
              <a:rPr lang="en-US" dirty="0" err="1" smtClean="0"/>
              <a:t>yaşlanma</a:t>
            </a:r>
            <a:r>
              <a:rPr lang="en-US" dirty="0" smtClean="0"/>
              <a:t> </a:t>
            </a:r>
            <a:r>
              <a:rPr lang="en-US" dirty="0" err="1" smtClean="0"/>
              <a:t>gözlenmektedir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6757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/>
          <a:lstStyle/>
          <a:p>
            <a:r>
              <a:rPr lang="en-US" dirty="0" smtClean="0"/>
              <a:t>LÖSEMİ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795" y="908720"/>
            <a:ext cx="8229600" cy="5589240"/>
          </a:xfrm>
        </p:spPr>
        <p:txBody>
          <a:bodyPr>
            <a:noAutofit/>
          </a:bodyPr>
          <a:lstStyle/>
          <a:p>
            <a:r>
              <a:rPr lang="en-US" sz="2400" dirty="0"/>
              <a:t>Atom </a:t>
            </a:r>
            <a:r>
              <a:rPr lang="en-US" sz="2400" dirty="0" err="1"/>
              <a:t>bombası</a:t>
            </a:r>
            <a:r>
              <a:rPr lang="en-US" sz="2400" dirty="0"/>
              <a:t> </a:t>
            </a:r>
            <a:r>
              <a:rPr lang="en-US" sz="2400" dirty="0" err="1"/>
              <a:t>sonrasında</a:t>
            </a:r>
            <a:r>
              <a:rPr lang="en-US" sz="2400" dirty="0"/>
              <a:t> 100 </a:t>
            </a:r>
            <a:r>
              <a:rPr lang="en-US" sz="2400" dirty="0" err="1"/>
              <a:t>kat</a:t>
            </a:r>
            <a:r>
              <a:rPr lang="en-US" sz="2400" dirty="0"/>
              <a:t> </a:t>
            </a:r>
            <a:r>
              <a:rPr lang="en-US" sz="2400" dirty="0" err="1"/>
              <a:t>lösemi</a:t>
            </a:r>
            <a:r>
              <a:rPr lang="en-US" sz="2400" dirty="0"/>
              <a:t> </a:t>
            </a:r>
            <a:r>
              <a:rPr lang="en-US" sz="2400" dirty="0" err="1"/>
              <a:t>riskinin</a:t>
            </a:r>
            <a:r>
              <a:rPr lang="en-US" sz="2400" dirty="0"/>
              <a:t> </a:t>
            </a:r>
            <a:r>
              <a:rPr lang="en-US" sz="2400" dirty="0" err="1"/>
              <a:t>arttığı</a:t>
            </a:r>
            <a:r>
              <a:rPr lang="en-US" sz="2400" dirty="0"/>
              <a:t> </a:t>
            </a:r>
            <a:r>
              <a:rPr lang="en-US" sz="2400" dirty="0" err="1"/>
              <a:t>gösterilmiştir</a:t>
            </a:r>
            <a:endParaRPr lang="en-US" sz="2400" dirty="0"/>
          </a:p>
          <a:p>
            <a:r>
              <a:rPr lang="en-US" sz="2400" dirty="0"/>
              <a:t>500 </a:t>
            </a:r>
            <a:r>
              <a:rPr lang="en-US" sz="2400" dirty="0" err="1"/>
              <a:t>mGy</a:t>
            </a:r>
            <a:r>
              <a:rPr lang="en-US" sz="2400" dirty="0"/>
              <a:t> (500 rad) </a:t>
            </a:r>
            <a:r>
              <a:rPr lang="en-US" sz="2400" dirty="0" err="1"/>
              <a:t>eşlik</a:t>
            </a:r>
            <a:r>
              <a:rPr lang="en-US" sz="2400" dirty="0"/>
              <a:t> </a:t>
            </a:r>
            <a:r>
              <a:rPr lang="en-US" sz="2400" dirty="0" err="1"/>
              <a:t>değer</a:t>
            </a:r>
            <a:r>
              <a:rPr lang="en-US" sz="2400" dirty="0"/>
              <a:t> </a:t>
            </a:r>
            <a:r>
              <a:rPr lang="en-US" sz="2400" dirty="0" err="1"/>
              <a:t>varlığından</a:t>
            </a:r>
            <a:r>
              <a:rPr lang="en-US" sz="2400" dirty="0"/>
              <a:t> </a:t>
            </a:r>
            <a:r>
              <a:rPr lang="en-US" sz="2400" dirty="0" err="1"/>
              <a:t>bahsedilmektedir</a:t>
            </a:r>
            <a:endParaRPr lang="en-US" sz="2400" dirty="0"/>
          </a:p>
          <a:p>
            <a:r>
              <a:rPr lang="en-US" sz="2400" dirty="0"/>
              <a:t>En </a:t>
            </a:r>
            <a:r>
              <a:rPr lang="en-US" sz="2400" dirty="0" err="1"/>
              <a:t>sık</a:t>
            </a:r>
            <a:r>
              <a:rPr lang="en-US" sz="2400" dirty="0"/>
              <a:t> </a:t>
            </a:r>
            <a:r>
              <a:rPr lang="en-US" sz="2400" dirty="0" err="1"/>
              <a:t>akut</a:t>
            </a:r>
            <a:r>
              <a:rPr lang="en-US" sz="2400" dirty="0"/>
              <a:t> </a:t>
            </a:r>
            <a:r>
              <a:rPr lang="en-US" sz="2400" dirty="0" err="1"/>
              <a:t>lösemi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kronik</a:t>
            </a:r>
            <a:r>
              <a:rPr lang="en-US" sz="2400" dirty="0"/>
              <a:t> </a:t>
            </a:r>
            <a:r>
              <a:rPr lang="en-US" sz="2400" dirty="0" err="1"/>
              <a:t>myelositik</a:t>
            </a:r>
            <a:r>
              <a:rPr lang="en-US" sz="2400" dirty="0"/>
              <a:t> </a:t>
            </a:r>
            <a:r>
              <a:rPr lang="en-US" sz="2400" dirty="0" err="1"/>
              <a:t>lösemi</a:t>
            </a:r>
            <a:r>
              <a:rPr lang="en-US" sz="2400" dirty="0"/>
              <a:t> </a:t>
            </a:r>
            <a:r>
              <a:rPr lang="en-US" sz="2400" dirty="0" err="1" smtClean="0"/>
              <a:t>gözlenmektedir</a:t>
            </a:r>
            <a:endParaRPr lang="en-US" sz="2400" dirty="0"/>
          </a:p>
          <a:p>
            <a:r>
              <a:rPr lang="en-US" sz="2400" dirty="0" err="1"/>
              <a:t>Kronik</a:t>
            </a:r>
            <a:r>
              <a:rPr lang="en-US" sz="2400" dirty="0"/>
              <a:t> </a:t>
            </a:r>
            <a:r>
              <a:rPr lang="en-US" sz="2400" dirty="0" err="1"/>
              <a:t>lenfositik</a:t>
            </a:r>
            <a:r>
              <a:rPr lang="en-US" sz="2400" dirty="0"/>
              <a:t> </a:t>
            </a:r>
            <a:r>
              <a:rPr lang="en-US" sz="2400" dirty="0" err="1"/>
              <a:t>lösemi</a:t>
            </a:r>
            <a:r>
              <a:rPr lang="en-US" sz="2400" dirty="0"/>
              <a:t> nadir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lösemi</a:t>
            </a:r>
            <a:r>
              <a:rPr lang="en-US" sz="2400" dirty="0"/>
              <a:t> </a:t>
            </a:r>
            <a:r>
              <a:rPr lang="en-US" sz="2400" dirty="0" err="1"/>
              <a:t>tipidir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radyasyona</a:t>
            </a:r>
            <a:r>
              <a:rPr lang="en-US" sz="2400" dirty="0"/>
              <a:t> </a:t>
            </a:r>
            <a:r>
              <a:rPr lang="en-US" sz="2400" dirty="0" err="1"/>
              <a:t>bağlı</a:t>
            </a:r>
            <a:r>
              <a:rPr lang="en-US" sz="2400" dirty="0"/>
              <a:t> </a:t>
            </a:r>
            <a:r>
              <a:rPr lang="en-US" sz="2400" dirty="0" err="1"/>
              <a:t>löseminin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parçası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kabul</a:t>
            </a:r>
            <a:r>
              <a:rPr lang="en-US" sz="2400" dirty="0"/>
              <a:t> </a:t>
            </a:r>
            <a:r>
              <a:rPr lang="en-US" sz="2400" dirty="0" err="1" smtClean="0"/>
              <a:t>edilmemektedir</a:t>
            </a:r>
            <a:endParaRPr lang="en-US" sz="2400" dirty="0" smtClean="0"/>
          </a:p>
          <a:p>
            <a:r>
              <a:rPr lang="en-US" sz="2400" dirty="0" err="1"/>
              <a:t>Radyasyona</a:t>
            </a:r>
            <a:r>
              <a:rPr lang="en-US" sz="2400" dirty="0"/>
              <a:t> </a:t>
            </a:r>
            <a:r>
              <a:rPr lang="en-US" sz="2400" dirty="0" err="1"/>
              <a:t>bağlı</a:t>
            </a:r>
            <a:r>
              <a:rPr lang="en-US" sz="2400" dirty="0"/>
              <a:t> </a:t>
            </a:r>
            <a:r>
              <a:rPr lang="en-US" sz="2400" dirty="0" err="1"/>
              <a:t>lösemide</a:t>
            </a:r>
            <a:r>
              <a:rPr lang="en-US" sz="2400" dirty="0"/>
              <a:t> 4-7 </a:t>
            </a:r>
            <a:r>
              <a:rPr lang="en-US" sz="2400" dirty="0" err="1"/>
              <a:t>yıllık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latent </a:t>
            </a:r>
            <a:r>
              <a:rPr lang="en-US" sz="2400" dirty="0" err="1"/>
              <a:t>dönem</a:t>
            </a:r>
            <a:r>
              <a:rPr lang="en-US" sz="2400" dirty="0"/>
              <a:t> </a:t>
            </a:r>
            <a:r>
              <a:rPr lang="en-US" sz="2400" dirty="0" err="1"/>
              <a:t>gözlenmektedir</a:t>
            </a:r>
            <a:r>
              <a:rPr lang="en-US" sz="2400" dirty="0"/>
              <a:t>. Risk </a:t>
            </a:r>
            <a:r>
              <a:rPr lang="en-US" sz="2400" dirty="0" err="1"/>
              <a:t>peryodu</a:t>
            </a:r>
            <a:r>
              <a:rPr lang="en-US" sz="2400" dirty="0"/>
              <a:t> </a:t>
            </a:r>
            <a:r>
              <a:rPr lang="en-US" sz="2400" dirty="0" err="1"/>
              <a:t>yaklaşık</a:t>
            </a:r>
            <a:r>
              <a:rPr lang="en-US" sz="2400" dirty="0"/>
              <a:t> 20 </a:t>
            </a:r>
            <a:r>
              <a:rPr lang="en-US" sz="2400" dirty="0" err="1"/>
              <a:t>yıl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belirtilmektedir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err="1"/>
              <a:t>Çevre</a:t>
            </a:r>
            <a:r>
              <a:rPr lang="en-US" sz="2400" dirty="0"/>
              <a:t> </a:t>
            </a:r>
            <a:r>
              <a:rPr lang="en-US" sz="2400" dirty="0" err="1"/>
              <a:t>radyasyonu</a:t>
            </a:r>
            <a:r>
              <a:rPr lang="en-US" sz="2400" dirty="0"/>
              <a:t> </a:t>
            </a:r>
            <a:r>
              <a:rPr lang="en-US" sz="2400" dirty="0" err="1"/>
              <a:t>yüksek</a:t>
            </a:r>
            <a:r>
              <a:rPr lang="en-US" sz="2400" dirty="0"/>
              <a:t> </a:t>
            </a:r>
            <a:r>
              <a:rPr lang="en-US" sz="2400" dirty="0" err="1"/>
              <a:t>yerlerde</a:t>
            </a:r>
            <a:r>
              <a:rPr lang="en-US" sz="2400" dirty="0"/>
              <a:t> </a:t>
            </a:r>
            <a:r>
              <a:rPr lang="en-US" sz="2400" dirty="0" err="1"/>
              <a:t>gözlenen</a:t>
            </a:r>
            <a:r>
              <a:rPr lang="en-US" sz="2400" dirty="0"/>
              <a:t> </a:t>
            </a:r>
            <a:r>
              <a:rPr lang="en-US" sz="2400" dirty="0" err="1"/>
              <a:t>lösemi</a:t>
            </a:r>
            <a:r>
              <a:rPr lang="en-US" sz="2400" dirty="0"/>
              <a:t> </a:t>
            </a:r>
            <a:r>
              <a:rPr lang="en-US" sz="2400" dirty="0" err="1"/>
              <a:t>oranlarındaki</a:t>
            </a:r>
            <a:r>
              <a:rPr lang="en-US" sz="2400" dirty="0"/>
              <a:t> </a:t>
            </a:r>
            <a:r>
              <a:rPr lang="en-US" sz="2400" dirty="0" err="1"/>
              <a:t>fark</a:t>
            </a:r>
            <a:r>
              <a:rPr lang="en-US" sz="2400" dirty="0"/>
              <a:t> </a:t>
            </a:r>
            <a:r>
              <a:rPr lang="en-US" sz="2400" dirty="0" err="1"/>
              <a:t>çok</a:t>
            </a:r>
            <a:r>
              <a:rPr lang="en-US" sz="2400" dirty="0"/>
              <a:t> </a:t>
            </a:r>
            <a:r>
              <a:rPr lang="en-US" sz="2400" dirty="0" err="1"/>
              <a:t>anlamlı</a:t>
            </a:r>
            <a:r>
              <a:rPr lang="en-US" sz="2400" dirty="0"/>
              <a:t> </a:t>
            </a:r>
            <a:r>
              <a:rPr lang="en-US" sz="2400" dirty="0" err="1"/>
              <a:t>değildir</a:t>
            </a:r>
            <a:endParaRPr lang="en-US" sz="2400" dirty="0"/>
          </a:p>
          <a:p>
            <a:r>
              <a:rPr lang="en-US" sz="2400" dirty="0" err="1"/>
              <a:t>Amerikan</a:t>
            </a:r>
            <a:r>
              <a:rPr lang="en-US" sz="2400" dirty="0"/>
              <a:t> </a:t>
            </a:r>
            <a:r>
              <a:rPr lang="en-US" sz="2400" dirty="0" err="1"/>
              <a:t>radyologlarında</a:t>
            </a:r>
            <a:r>
              <a:rPr lang="en-US" sz="2400" dirty="0"/>
              <a:t> </a:t>
            </a:r>
            <a:r>
              <a:rPr lang="en-US" sz="2400" dirty="0" err="1" smtClean="0"/>
              <a:t>radyasyonlu</a:t>
            </a:r>
            <a:r>
              <a:rPr lang="en-US" sz="2400" dirty="0" smtClean="0"/>
              <a:t> </a:t>
            </a:r>
            <a:r>
              <a:rPr lang="en-US" sz="2400" dirty="0" err="1" smtClean="0"/>
              <a:t>tetkiklerin</a:t>
            </a:r>
            <a:r>
              <a:rPr lang="en-US" sz="2400" dirty="0" smtClean="0"/>
              <a:t> ilk </a:t>
            </a:r>
            <a:r>
              <a:rPr lang="en-US" sz="2400" dirty="0" err="1" smtClean="0"/>
              <a:t>kullanıldığı</a:t>
            </a:r>
            <a:r>
              <a:rPr lang="en-US" sz="2400" dirty="0" smtClean="0"/>
              <a:t> </a:t>
            </a:r>
            <a:r>
              <a:rPr lang="en-US" sz="2400" dirty="0" err="1" smtClean="0"/>
              <a:t>dönemlerde</a:t>
            </a:r>
            <a:r>
              <a:rPr lang="en-US" sz="2400" dirty="0" smtClean="0"/>
              <a:t> </a:t>
            </a:r>
            <a:r>
              <a:rPr lang="en-US" sz="2400" dirty="0" err="1"/>
              <a:t>lösemi</a:t>
            </a:r>
            <a:r>
              <a:rPr lang="en-US" sz="2400" dirty="0"/>
              <a:t> </a:t>
            </a:r>
            <a:r>
              <a:rPr lang="en-US" sz="2400" dirty="0" err="1"/>
              <a:t>oranlarında</a:t>
            </a:r>
            <a:r>
              <a:rPr lang="en-US" sz="2400" dirty="0"/>
              <a:t> </a:t>
            </a:r>
            <a:r>
              <a:rPr lang="en-US" sz="2400" dirty="0" err="1"/>
              <a:t>artış</a:t>
            </a:r>
            <a:r>
              <a:rPr lang="en-US" sz="2400" dirty="0"/>
              <a:t> </a:t>
            </a:r>
            <a:r>
              <a:rPr lang="en-US" sz="2400" dirty="0" err="1"/>
              <a:t>gözlenmekle</a:t>
            </a:r>
            <a:r>
              <a:rPr lang="en-US" sz="2400" dirty="0"/>
              <a:t> </a:t>
            </a:r>
            <a:r>
              <a:rPr lang="en-US" sz="2400" dirty="0" err="1"/>
              <a:t>birlikte</a:t>
            </a:r>
            <a:r>
              <a:rPr lang="en-US" sz="2400" dirty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artış</a:t>
            </a:r>
            <a:r>
              <a:rPr lang="en-US" sz="2400" dirty="0"/>
              <a:t> </a:t>
            </a:r>
            <a:r>
              <a:rPr lang="en-US" sz="2400" dirty="0" err="1"/>
              <a:t>ingiliz</a:t>
            </a:r>
            <a:r>
              <a:rPr lang="en-US" sz="2400" dirty="0"/>
              <a:t> </a:t>
            </a:r>
            <a:r>
              <a:rPr lang="en-US" sz="2400" dirty="0" err="1" smtClean="0"/>
              <a:t>radyologlarda</a:t>
            </a:r>
            <a:r>
              <a:rPr lang="en-US" sz="2400" dirty="0" smtClean="0"/>
              <a:t> </a:t>
            </a:r>
            <a:r>
              <a:rPr lang="en-US" sz="2400" dirty="0" err="1" smtClean="0"/>
              <a:t>gözlenmemiştir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775408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kran Resmi 2014-10-07 14.51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576" y="129974"/>
            <a:ext cx="6058812" cy="44643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0440" y="4805106"/>
            <a:ext cx="854755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Timik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alan</a:t>
            </a:r>
            <a:r>
              <a:rPr lang="en-US" dirty="0" smtClean="0"/>
              <a:t> </a:t>
            </a:r>
            <a:r>
              <a:rPr lang="en-US" dirty="0" err="1" smtClean="0"/>
              <a:t>çocuklarda</a:t>
            </a:r>
            <a:r>
              <a:rPr lang="en-US" dirty="0" smtClean="0"/>
              <a:t> (500 rad) 20 </a:t>
            </a:r>
            <a:r>
              <a:rPr lang="en-US" dirty="0" err="1" smtClean="0"/>
              <a:t>yıl</a:t>
            </a:r>
            <a:r>
              <a:rPr lang="en-US" dirty="0" smtClean="0"/>
              <a:t> </a:t>
            </a:r>
            <a:r>
              <a:rPr lang="en-US" dirty="0" err="1" smtClean="0"/>
              <a:t>sonra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ca</a:t>
            </a:r>
            <a:r>
              <a:rPr lang="en-US" dirty="0" smtClean="0"/>
              <a:t> </a:t>
            </a:r>
            <a:r>
              <a:rPr lang="en-US" dirty="0" err="1" smtClean="0"/>
              <a:t>artışı</a:t>
            </a:r>
            <a:endParaRPr lang="en-US" dirty="0" smtClean="0"/>
          </a:p>
          <a:p>
            <a:r>
              <a:rPr lang="en-US" dirty="0" smtClean="0"/>
              <a:t>Atoll </a:t>
            </a:r>
            <a:r>
              <a:rPr lang="en-US" dirty="0" err="1" smtClean="0"/>
              <a:t>adalarında</a:t>
            </a:r>
            <a:r>
              <a:rPr lang="en-US" dirty="0" smtClean="0"/>
              <a:t> H atom </a:t>
            </a:r>
            <a:r>
              <a:rPr lang="en-US" dirty="0" err="1" smtClean="0"/>
              <a:t>bombası</a:t>
            </a:r>
            <a:r>
              <a:rPr lang="en-US" dirty="0" smtClean="0"/>
              <a:t> </a:t>
            </a:r>
            <a:r>
              <a:rPr lang="en-US" dirty="0" err="1" smtClean="0"/>
              <a:t>testleri</a:t>
            </a:r>
            <a:r>
              <a:rPr lang="en-US" dirty="0" smtClean="0"/>
              <a:t> </a:t>
            </a:r>
            <a:r>
              <a:rPr lang="en-US" dirty="0" err="1" smtClean="0"/>
              <a:t>sırasında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serpintisi</a:t>
            </a:r>
            <a:r>
              <a:rPr lang="en-US" dirty="0" smtClean="0"/>
              <a:t> </a:t>
            </a:r>
            <a:r>
              <a:rPr lang="en-US" dirty="0" err="1" smtClean="0"/>
              <a:t>alan</a:t>
            </a:r>
            <a:r>
              <a:rPr lang="en-US" dirty="0" smtClean="0"/>
              <a:t> </a:t>
            </a:r>
            <a:r>
              <a:rPr lang="en-US" dirty="0" err="1" smtClean="0"/>
              <a:t>çocuklarda</a:t>
            </a:r>
            <a:r>
              <a:rPr lang="en-US" dirty="0" smtClean="0"/>
              <a:t> (12 </a:t>
            </a:r>
            <a:r>
              <a:rPr lang="en-US" dirty="0" err="1" smtClean="0"/>
              <a:t>Gy</a:t>
            </a:r>
            <a:r>
              <a:rPr lang="en-US" dirty="0" smtClean="0"/>
              <a:t>, 1200 rad)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nodüleritesinde</a:t>
            </a:r>
            <a:r>
              <a:rPr lang="en-US" dirty="0" smtClean="0"/>
              <a:t> </a:t>
            </a:r>
            <a:r>
              <a:rPr lang="en-US" dirty="0" err="1" smtClean="0"/>
              <a:t>artış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5708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Kemik</a:t>
            </a:r>
            <a:r>
              <a:rPr lang="en-US" dirty="0" smtClean="0"/>
              <a:t> </a:t>
            </a:r>
            <a:r>
              <a:rPr lang="en-US" dirty="0" err="1" smtClean="0"/>
              <a:t>Kanseri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Radyum</a:t>
            </a:r>
            <a:r>
              <a:rPr lang="en-US" dirty="0" smtClean="0"/>
              <a:t> </a:t>
            </a:r>
            <a:r>
              <a:rPr lang="en-US" dirty="0" err="1" smtClean="0"/>
              <a:t>içeren</a:t>
            </a:r>
            <a:r>
              <a:rPr lang="en-US" dirty="0" smtClean="0"/>
              <a:t> </a:t>
            </a:r>
            <a:r>
              <a:rPr lang="en-US" dirty="0" err="1" smtClean="0"/>
              <a:t>boyalar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kadranı</a:t>
            </a:r>
            <a:r>
              <a:rPr lang="en-US" dirty="0" smtClean="0"/>
              <a:t> </a:t>
            </a:r>
            <a:r>
              <a:rPr lang="en-US" dirty="0" err="1" smtClean="0"/>
              <a:t>boyayıcılarında</a:t>
            </a:r>
            <a:r>
              <a:rPr lang="en-US" dirty="0" smtClean="0"/>
              <a:t>: 500 </a:t>
            </a:r>
            <a:r>
              <a:rPr lang="en-US" dirty="0" err="1" smtClean="0"/>
              <a:t>Gy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alımı</a:t>
            </a:r>
            <a:r>
              <a:rPr lang="en-US" dirty="0" smtClean="0"/>
              <a:t> </a:t>
            </a:r>
            <a:r>
              <a:rPr lang="en-US" dirty="0" err="1" smtClean="0"/>
              <a:t>radyum</a:t>
            </a:r>
            <a:r>
              <a:rPr lang="en-US" dirty="0" smtClean="0"/>
              <a:t> </a:t>
            </a:r>
            <a:r>
              <a:rPr lang="en-US" dirty="0" err="1" smtClean="0"/>
              <a:t>kalsiyum</a:t>
            </a:r>
            <a:r>
              <a:rPr lang="en-US" dirty="0" smtClean="0"/>
              <a:t> </a:t>
            </a:r>
            <a:r>
              <a:rPr lang="en-US" dirty="0" err="1" smtClean="0"/>
              <a:t>gibi</a:t>
            </a:r>
            <a:r>
              <a:rPr lang="en-US" dirty="0" smtClean="0"/>
              <a:t> </a:t>
            </a:r>
            <a:r>
              <a:rPr lang="en-US" dirty="0" err="1" smtClean="0"/>
              <a:t>davranarak</a:t>
            </a:r>
            <a:r>
              <a:rPr lang="en-US" dirty="0" smtClean="0"/>
              <a:t> </a:t>
            </a:r>
            <a:r>
              <a:rPr lang="en-US" dirty="0" err="1" smtClean="0"/>
              <a:t>kemiklerde</a:t>
            </a:r>
            <a:r>
              <a:rPr lang="en-US" dirty="0" smtClean="0"/>
              <a:t> </a:t>
            </a:r>
            <a:r>
              <a:rPr lang="en-US" dirty="0" err="1" smtClean="0"/>
              <a:t>birikir</a:t>
            </a:r>
            <a:r>
              <a:rPr lang="en-US" dirty="0" smtClean="0"/>
              <a:t>. Alfa </a:t>
            </a:r>
            <a:r>
              <a:rPr lang="en-US" dirty="0" err="1" smtClean="0"/>
              <a:t>ve</a:t>
            </a:r>
            <a:r>
              <a:rPr lang="en-US" dirty="0" smtClean="0"/>
              <a:t> beta </a:t>
            </a:r>
            <a:r>
              <a:rPr lang="en-US" dirty="0" err="1" smtClean="0"/>
              <a:t>partikül</a:t>
            </a:r>
            <a:r>
              <a:rPr lang="en-US" dirty="0" smtClean="0"/>
              <a:t> </a:t>
            </a:r>
            <a:r>
              <a:rPr lang="en-US" dirty="0" err="1" smtClean="0"/>
              <a:t>salınımı</a:t>
            </a:r>
            <a:r>
              <a:rPr lang="en-US" dirty="0" smtClean="0"/>
              <a:t> </a:t>
            </a:r>
            <a:r>
              <a:rPr lang="en-US" dirty="0" err="1" smtClean="0"/>
              <a:t>yapar</a:t>
            </a:r>
            <a:r>
              <a:rPr lang="en-US" dirty="0" smtClean="0"/>
              <a:t>.</a:t>
            </a:r>
          </a:p>
          <a:p>
            <a:r>
              <a:rPr lang="en-US" dirty="0" smtClean="0"/>
              <a:t>Risk 122:1, 800 </a:t>
            </a:r>
            <a:r>
              <a:rPr lang="en-US" dirty="0" err="1" smtClean="0"/>
              <a:t>kişinin</a:t>
            </a:r>
            <a:r>
              <a:rPr lang="en-US" dirty="0" smtClean="0"/>
              <a:t> 72’sinde </a:t>
            </a:r>
            <a:r>
              <a:rPr lang="en-US" dirty="0" err="1" smtClean="0"/>
              <a:t>kemik</a:t>
            </a:r>
            <a:r>
              <a:rPr lang="en-US" dirty="0" smtClean="0"/>
              <a:t> </a:t>
            </a:r>
            <a:r>
              <a:rPr lang="en-US" dirty="0" err="1" smtClean="0"/>
              <a:t>kanseri</a:t>
            </a:r>
            <a:r>
              <a:rPr lang="en-US" dirty="0" smtClean="0"/>
              <a:t> </a:t>
            </a:r>
            <a:r>
              <a:rPr lang="en-US" dirty="0" err="1" smtClean="0"/>
              <a:t>gelişimi</a:t>
            </a:r>
            <a:r>
              <a:rPr lang="en-US" dirty="0" smtClean="0"/>
              <a:t> </a:t>
            </a:r>
            <a:r>
              <a:rPr lang="en-US" dirty="0" err="1" smtClean="0"/>
              <a:t>gözlenmiştir</a:t>
            </a:r>
            <a:endParaRPr lang="en-US" dirty="0" smtClean="0"/>
          </a:p>
          <a:p>
            <a:r>
              <a:rPr lang="en-US" dirty="0" err="1" smtClean="0"/>
              <a:t>Radyum</a:t>
            </a:r>
            <a:r>
              <a:rPr lang="en-US" dirty="0" smtClean="0"/>
              <a:t> </a:t>
            </a:r>
            <a:r>
              <a:rPr lang="en-US" dirty="0" err="1" smtClean="0"/>
              <a:t>tuzları</a:t>
            </a:r>
            <a:r>
              <a:rPr lang="en-US" dirty="0" smtClean="0"/>
              <a:t> TBC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artrit</a:t>
            </a:r>
            <a:r>
              <a:rPr lang="en-US" dirty="0" smtClean="0"/>
              <a:t> </a:t>
            </a:r>
            <a:r>
              <a:rPr lang="en-US" dirty="0" err="1" smtClean="0"/>
              <a:t>tedavisinde</a:t>
            </a:r>
            <a:r>
              <a:rPr lang="en-US" dirty="0" smtClean="0"/>
              <a:t> </a:t>
            </a:r>
            <a:r>
              <a:rPr lang="en-US" dirty="0" err="1" smtClean="0"/>
              <a:t>kullanıldığı</a:t>
            </a:r>
            <a:r>
              <a:rPr lang="en-US" dirty="0" smtClean="0"/>
              <a:t> </a:t>
            </a:r>
            <a:r>
              <a:rPr lang="en-US" dirty="0" err="1" smtClean="0"/>
              <a:t>dönemde</a:t>
            </a:r>
            <a:r>
              <a:rPr lang="en-US" dirty="0" smtClean="0"/>
              <a:t> de </a:t>
            </a:r>
            <a:r>
              <a:rPr lang="en-US" dirty="0" err="1" smtClean="0"/>
              <a:t>kemik</a:t>
            </a:r>
            <a:r>
              <a:rPr lang="en-US" dirty="0" smtClean="0"/>
              <a:t> </a:t>
            </a:r>
            <a:r>
              <a:rPr lang="en-US" dirty="0" err="1" smtClean="0"/>
              <a:t>kanserlerinde</a:t>
            </a:r>
            <a:r>
              <a:rPr lang="en-US" dirty="0" smtClean="0"/>
              <a:t> </a:t>
            </a:r>
            <a:r>
              <a:rPr lang="en-US" dirty="0" err="1" smtClean="0"/>
              <a:t>artış</a:t>
            </a:r>
            <a:r>
              <a:rPr lang="en-US" dirty="0" smtClean="0"/>
              <a:t> </a:t>
            </a:r>
            <a:r>
              <a:rPr lang="en-US" dirty="0" err="1" smtClean="0"/>
              <a:t>gözlenmiştir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397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Deri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kanseri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Radyodermatit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başlar</a:t>
            </a:r>
            <a:endParaRPr lang="en-US" dirty="0" smtClean="0"/>
          </a:p>
          <a:p>
            <a:r>
              <a:rPr lang="en-US" dirty="0" err="1" smtClean="0"/>
              <a:t>Ellerine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alan</a:t>
            </a:r>
            <a:r>
              <a:rPr lang="en-US" dirty="0" smtClean="0"/>
              <a:t> </a:t>
            </a:r>
            <a:r>
              <a:rPr lang="en-US" dirty="0" err="1" smtClean="0"/>
              <a:t>radyologlarda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görülür</a:t>
            </a:r>
            <a:r>
              <a:rPr lang="en-US" dirty="0" smtClean="0"/>
              <a:t>. </a:t>
            </a:r>
          </a:p>
          <a:p>
            <a:r>
              <a:rPr lang="en-US" dirty="0" smtClean="0"/>
              <a:t>5 </a:t>
            </a:r>
            <a:r>
              <a:rPr lang="en-US" dirty="0" err="1" smtClean="0"/>
              <a:t>ile</a:t>
            </a:r>
            <a:r>
              <a:rPr lang="en-US" dirty="0" smtClean="0"/>
              <a:t> 20 </a:t>
            </a:r>
            <a:r>
              <a:rPr lang="en-US" dirty="0" err="1" smtClean="0"/>
              <a:t>Gy</a:t>
            </a:r>
            <a:r>
              <a:rPr lang="en-US" dirty="0" smtClean="0"/>
              <a:t> </a:t>
            </a:r>
            <a:r>
              <a:rPr lang="en-US" dirty="0" err="1" smtClean="0"/>
              <a:t>arasında</a:t>
            </a:r>
            <a:r>
              <a:rPr lang="en-US" dirty="0" smtClean="0"/>
              <a:t> </a:t>
            </a:r>
            <a:r>
              <a:rPr lang="en-US" dirty="0" err="1" smtClean="0"/>
              <a:t>dozlarda</a:t>
            </a:r>
            <a:r>
              <a:rPr lang="en-US" dirty="0" smtClean="0"/>
              <a:t> </a:t>
            </a:r>
            <a:r>
              <a:rPr lang="en-US" dirty="0" err="1" smtClean="0"/>
              <a:t>lineer-eşiksiz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yanıt</a:t>
            </a:r>
            <a:r>
              <a:rPr lang="en-US" dirty="0" smtClean="0"/>
              <a:t> </a:t>
            </a:r>
            <a:r>
              <a:rPr lang="en-US" dirty="0" err="1" smtClean="0"/>
              <a:t>ilişkisi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6241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3222"/>
            <a:ext cx="8229600" cy="5782941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Akciğer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kanseri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dirty="0" err="1" smtClean="0"/>
              <a:t>Ocaklardaki</a:t>
            </a:r>
            <a:r>
              <a:rPr lang="en-US" dirty="0" smtClean="0"/>
              <a:t> radon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uranyumlu</a:t>
            </a:r>
            <a:r>
              <a:rPr lang="en-US" dirty="0" smtClean="0"/>
              <a:t> </a:t>
            </a:r>
            <a:r>
              <a:rPr lang="en-US" dirty="0" err="1" smtClean="0"/>
              <a:t>havanın</a:t>
            </a:r>
            <a:r>
              <a:rPr lang="en-US" dirty="0" smtClean="0"/>
              <a:t> </a:t>
            </a:r>
            <a:r>
              <a:rPr lang="en-US" dirty="0" err="1" smtClean="0"/>
              <a:t>solunmasından</a:t>
            </a:r>
            <a:r>
              <a:rPr lang="en-US" dirty="0" smtClean="0"/>
              <a:t> </a:t>
            </a:r>
          </a:p>
          <a:p>
            <a:r>
              <a:rPr lang="en-US" dirty="0" smtClean="0"/>
              <a:t>30 </a:t>
            </a:r>
            <a:r>
              <a:rPr lang="en-US" dirty="0" err="1" smtClean="0"/>
              <a:t>Gy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, 8:1 risk </a:t>
            </a:r>
            <a:r>
              <a:rPr lang="en-US" dirty="0" err="1" smtClean="0"/>
              <a:t>artışı</a:t>
            </a:r>
            <a:r>
              <a:rPr lang="en-US" dirty="0" smtClean="0"/>
              <a:t>, </a:t>
            </a:r>
            <a:r>
              <a:rPr lang="en-US" dirty="0" err="1" smtClean="0"/>
              <a:t>sigara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risk 20:1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Karaciğer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kanseri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dirty="0" err="1" smtClean="0"/>
              <a:t>Thorotrast</a:t>
            </a:r>
            <a:r>
              <a:rPr lang="en-US" dirty="0" smtClean="0"/>
              <a:t> (</a:t>
            </a:r>
            <a:r>
              <a:rPr lang="en-US" dirty="0" err="1" smtClean="0"/>
              <a:t>alfa</a:t>
            </a:r>
            <a:r>
              <a:rPr lang="en-US" dirty="0" smtClean="0"/>
              <a:t> </a:t>
            </a:r>
            <a:r>
              <a:rPr lang="en-US" dirty="0" err="1" smtClean="0"/>
              <a:t>radyasyonu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RES </a:t>
            </a:r>
            <a:r>
              <a:rPr lang="en-US" dirty="0" err="1" smtClean="0"/>
              <a:t>organlarında</a:t>
            </a:r>
            <a:r>
              <a:rPr lang="en-US" dirty="0" smtClean="0"/>
              <a:t> </a:t>
            </a:r>
            <a:r>
              <a:rPr lang="en-US" dirty="0" err="1" smtClean="0"/>
              <a:t>birikim</a:t>
            </a:r>
            <a:endParaRPr lang="en-US" dirty="0" smtClean="0"/>
          </a:p>
          <a:p>
            <a:r>
              <a:rPr lang="en-US" dirty="0" smtClean="0"/>
              <a:t>15-20 </a:t>
            </a:r>
            <a:r>
              <a:rPr lang="en-US" dirty="0" err="1" smtClean="0"/>
              <a:t>senelik</a:t>
            </a:r>
            <a:r>
              <a:rPr lang="en-US" dirty="0" smtClean="0"/>
              <a:t> latent </a:t>
            </a:r>
            <a:r>
              <a:rPr lang="en-US" dirty="0" err="1" smtClean="0"/>
              <a:t>dönem</a:t>
            </a:r>
            <a:r>
              <a:rPr lang="en-US" dirty="0" smtClean="0"/>
              <a:t> </a:t>
            </a:r>
            <a:r>
              <a:rPr lang="en-US" dirty="0" err="1" smtClean="0"/>
              <a:t>sonrasında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Meme </a:t>
            </a:r>
            <a:r>
              <a:rPr lang="en-US" dirty="0" err="1" smtClean="0">
                <a:solidFill>
                  <a:srgbClr val="FF0000"/>
                </a:solidFill>
              </a:rPr>
              <a:t>kanseri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dirty="0" err="1" smtClean="0"/>
              <a:t>Mammografi</a:t>
            </a:r>
            <a:r>
              <a:rPr lang="en-US" dirty="0" smtClean="0"/>
              <a:t> </a:t>
            </a:r>
            <a:r>
              <a:rPr lang="en-US" dirty="0" err="1"/>
              <a:t>çekilenlerde</a:t>
            </a:r>
            <a:r>
              <a:rPr lang="en-US" dirty="0"/>
              <a:t> risk </a:t>
            </a:r>
            <a:r>
              <a:rPr lang="en-US" dirty="0" err="1" smtClean="0"/>
              <a:t>artmaktadır</a:t>
            </a:r>
            <a:endParaRPr lang="en-US" dirty="0" smtClean="0"/>
          </a:p>
          <a:p>
            <a:r>
              <a:rPr lang="en-US" dirty="0" err="1" smtClean="0"/>
              <a:t>Sanatoryumlarda</a:t>
            </a:r>
            <a:r>
              <a:rPr lang="en-US" dirty="0" smtClean="0"/>
              <a:t> </a:t>
            </a:r>
            <a:r>
              <a:rPr lang="en-US" dirty="0" err="1"/>
              <a:t>floroskopi</a:t>
            </a:r>
            <a:r>
              <a:rPr lang="en-US" dirty="0"/>
              <a:t> </a:t>
            </a:r>
            <a:r>
              <a:rPr lang="en-US" dirty="0" err="1"/>
              <a:t>altında</a:t>
            </a:r>
            <a:r>
              <a:rPr lang="en-US" dirty="0"/>
              <a:t> </a:t>
            </a:r>
            <a:r>
              <a:rPr lang="en-US" dirty="0" err="1"/>
              <a:t>pnömotoraks</a:t>
            </a:r>
            <a:r>
              <a:rPr lang="en-US" dirty="0"/>
              <a:t> </a:t>
            </a:r>
            <a:r>
              <a:rPr lang="en-US" dirty="0" err="1"/>
              <a:t>tedavisi</a:t>
            </a:r>
            <a:r>
              <a:rPr lang="en-US" dirty="0"/>
              <a:t> </a:t>
            </a:r>
            <a:r>
              <a:rPr lang="en-US" dirty="0" err="1"/>
              <a:t>yapılanlarda</a:t>
            </a:r>
            <a:r>
              <a:rPr lang="en-US" dirty="0"/>
              <a:t> risk 10 </a:t>
            </a:r>
            <a:r>
              <a:rPr lang="en-US" dirty="0" err="1"/>
              <a:t>kat</a:t>
            </a:r>
            <a:r>
              <a:rPr lang="en-US" dirty="0"/>
              <a:t> </a:t>
            </a:r>
            <a:r>
              <a:rPr lang="en-US" dirty="0" err="1"/>
              <a:t>artmış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rapor</a:t>
            </a:r>
            <a:r>
              <a:rPr lang="en-US" dirty="0"/>
              <a:t> </a:t>
            </a:r>
            <a:r>
              <a:rPr lang="en-US" dirty="0" err="1" smtClean="0"/>
              <a:t>edilmiştir</a:t>
            </a:r>
            <a:endParaRPr lang="en-US" dirty="0" smtClean="0"/>
          </a:p>
          <a:p>
            <a:r>
              <a:rPr lang="en-US" dirty="0" err="1" smtClean="0"/>
              <a:t>Akut</a:t>
            </a:r>
            <a:r>
              <a:rPr lang="en-US" dirty="0" smtClean="0"/>
              <a:t> </a:t>
            </a:r>
            <a:r>
              <a:rPr lang="en-US" dirty="0"/>
              <a:t>postpartum </a:t>
            </a:r>
            <a:r>
              <a:rPr lang="en-US" dirty="0" err="1"/>
              <a:t>mastitleri</a:t>
            </a:r>
            <a:r>
              <a:rPr lang="en-US" dirty="0"/>
              <a:t> </a:t>
            </a:r>
            <a:r>
              <a:rPr lang="en-US" dirty="0" err="1"/>
              <a:t>radyasyonla</a:t>
            </a:r>
            <a:r>
              <a:rPr lang="en-US" dirty="0"/>
              <a:t> </a:t>
            </a:r>
            <a:r>
              <a:rPr lang="en-US" dirty="0" err="1"/>
              <a:t>tedavi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</a:t>
            </a:r>
            <a:r>
              <a:rPr lang="en-US" dirty="0" err="1"/>
              <a:t>gruplarda</a:t>
            </a:r>
            <a:r>
              <a:rPr lang="en-US" dirty="0"/>
              <a:t> 0.75 Gy-10 </a:t>
            </a:r>
            <a:r>
              <a:rPr lang="en-US" dirty="0" err="1"/>
              <a:t>Gy</a:t>
            </a:r>
            <a:r>
              <a:rPr lang="en-US" dirty="0"/>
              <a:t> </a:t>
            </a:r>
            <a:r>
              <a:rPr lang="en-US" dirty="0" err="1"/>
              <a:t>doz</a:t>
            </a:r>
            <a:r>
              <a:rPr lang="en-US" dirty="0"/>
              <a:t>, 3 </a:t>
            </a:r>
            <a:r>
              <a:rPr lang="en-US" dirty="0" err="1"/>
              <a:t>kat</a:t>
            </a:r>
            <a:r>
              <a:rPr lang="en-US" dirty="0"/>
              <a:t> risk </a:t>
            </a:r>
            <a:r>
              <a:rPr lang="en-US" dirty="0" err="1" smtClean="0"/>
              <a:t>artımı</a:t>
            </a:r>
            <a:endParaRPr lang="en-US" dirty="0" smtClean="0"/>
          </a:p>
          <a:p>
            <a:r>
              <a:rPr lang="en-US" dirty="0" smtClean="0"/>
              <a:t>Atom </a:t>
            </a:r>
            <a:r>
              <a:rPr lang="en-US" dirty="0" err="1"/>
              <a:t>bombası</a:t>
            </a:r>
            <a:r>
              <a:rPr lang="en-US" dirty="0"/>
              <a:t> </a:t>
            </a:r>
            <a:r>
              <a:rPr lang="en-US" dirty="0" err="1"/>
              <a:t>sonrası</a:t>
            </a:r>
            <a:r>
              <a:rPr lang="en-US" dirty="0"/>
              <a:t> 100 </a:t>
            </a:r>
            <a:r>
              <a:rPr lang="en-US" dirty="0" err="1"/>
              <a:t>mGy</a:t>
            </a:r>
            <a:r>
              <a:rPr lang="en-US" dirty="0"/>
              <a:t>, 4 </a:t>
            </a:r>
            <a:r>
              <a:rPr lang="en-US" dirty="0" err="1"/>
              <a:t>kat</a:t>
            </a:r>
            <a:r>
              <a:rPr lang="en-US" dirty="0"/>
              <a:t> risk </a:t>
            </a:r>
            <a:r>
              <a:rPr lang="en-US" dirty="0" err="1"/>
              <a:t>artımı</a:t>
            </a:r>
            <a:endParaRPr lang="en-US" dirty="0"/>
          </a:p>
          <a:p>
            <a:r>
              <a:rPr lang="en-US" dirty="0" err="1" smtClean="0"/>
              <a:t>Genç</a:t>
            </a:r>
            <a:r>
              <a:rPr lang="en-US" dirty="0" smtClean="0"/>
              <a:t> </a:t>
            </a:r>
            <a:r>
              <a:rPr lang="en-US" dirty="0" err="1" smtClean="0"/>
              <a:t>kızlara</a:t>
            </a:r>
            <a:r>
              <a:rPr lang="en-US" dirty="0" smtClean="0"/>
              <a:t> </a:t>
            </a:r>
            <a:r>
              <a:rPr lang="en-US" dirty="0" err="1" smtClean="0"/>
              <a:t>mammografi</a:t>
            </a:r>
            <a:r>
              <a:rPr lang="en-US" dirty="0" smtClean="0"/>
              <a:t> </a:t>
            </a:r>
            <a:r>
              <a:rPr lang="en-US" dirty="0" err="1" smtClean="0"/>
              <a:t>çekimi</a:t>
            </a:r>
            <a:r>
              <a:rPr lang="en-US" dirty="0"/>
              <a:t> </a:t>
            </a:r>
            <a:r>
              <a:rPr lang="en-US" dirty="0" err="1" smtClean="0"/>
              <a:t>kanser</a:t>
            </a:r>
            <a:r>
              <a:rPr lang="en-US" dirty="0" smtClean="0"/>
              <a:t> </a:t>
            </a:r>
            <a:r>
              <a:rPr lang="en-US" dirty="0" err="1" smtClean="0"/>
              <a:t>riski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tanısallığının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 smtClean="0"/>
              <a:t>dönemde</a:t>
            </a:r>
            <a:r>
              <a:rPr lang="en-US" dirty="0" smtClean="0"/>
              <a:t>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olması</a:t>
            </a:r>
            <a:r>
              <a:rPr lang="en-US" dirty="0" smtClean="0"/>
              <a:t> </a:t>
            </a:r>
            <a:r>
              <a:rPr lang="en-US" dirty="0" err="1" smtClean="0"/>
              <a:t>nedeni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önerilmemektedir</a:t>
            </a:r>
            <a:r>
              <a:rPr lang="en-US" dirty="0" smtClean="0"/>
              <a:t>. </a:t>
            </a:r>
            <a:r>
              <a:rPr lang="en-US" dirty="0" err="1" smtClean="0"/>
              <a:t>Mammografi</a:t>
            </a:r>
            <a:r>
              <a:rPr lang="en-US" dirty="0" smtClean="0"/>
              <a:t> </a:t>
            </a:r>
            <a:r>
              <a:rPr lang="en-US" dirty="0" err="1" smtClean="0"/>
              <a:t>rutin</a:t>
            </a:r>
            <a:r>
              <a:rPr lang="en-US" dirty="0" smtClean="0"/>
              <a:t> </a:t>
            </a:r>
            <a:r>
              <a:rPr lang="en-US" dirty="0" err="1" smtClean="0"/>
              <a:t>çekimleri</a:t>
            </a:r>
            <a:r>
              <a:rPr lang="en-US" dirty="0" smtClean="0"/>
              <a:t> </a:t>
            </a:r>
            <a:r>
              <a:rPr lang="en-US" dirty="0" err="1" smtClean="0"/>
              <a:t>genellikle</a:t>
            </a:r>
            <a:r>
              <a:rPr lang="en-US" dirty="0" smtClean="0"/>
              <a:t> 38-40 </a:t>
            </a:r>
            <a:r>
              <a:rPr lang="en-US" dirty="0" err="1" smtClean="0"/>
              <a:t>yaş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</a:t>
            </a:r>
            <a:r>
              <a:rPr lang="en-US" dirty="0" err="1" smtClean="0"/>
              <a:t>başlatılmaktadır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5020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Genetik</a:t>
            </a:r>
            <a:r>
              <a:rPr lang="en-US" dirty="0" smtClean="0"/>
              <a:t> </a:t>
            </a:r>
            <a:r>
              <a:rPr lang="en-US" dirty="0" err="1" smtClean="0"/>
              <a:t>etkiler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10</a:t>
            </a:r>
            <a:r>
              <a:rPr lang="en-US" baseline="30000" dirty="0" smtClean="0"/>
              <a:t>-5</a:t>
            </a:r>
            <a:r>
              <a:rPr lang="en-US" dirty="0" smtClean="0"/>
              <a:t>mut/</a:t>
            </a:r>
            <a:r>
              <a:rPr lang="en-US" dirty="0" err="1" smtClean="0"/>
              <a:t>Gy</a:t>
            </a:r>
            <a:r>
              <a:rPr lang="en-US" dirty="0" smtClean="0"/>
              <a:t>/Gen </a:t>
            </a:r>
            <a:r>
              <a:rPr lang="en-US" dirty="0" err="1" smtClean="0"/>
              <a:t>oranında</a:t>
            </a:r>
            <a:r>
              <a:rPr lang="en-US" dirty="0" smtClean="0"/>
              <a:t> </a:t>
            </a:r>
            <a:r>
              <a:rPr lang="en-US" dirty="0" err="1" smtClean="0"/>
              <a:t>etki</a:t>
            </a:r>
            <a:r>
              <a:rPr lang="en-US" dirty="0" smtClean="0"/>
              <a:t> </a:t>
            </a:r>
            <a:r>
              <a:rPr lang="en-US" dirty="0" err="1" smtClean="0"/>
              <a:t>beklenmektedir</a:t>
            </a:r>
            <a:endParaRPr lang="en-US" dirty="0" smtClean="0"/>
          </a:p>
          <a:p>
            <a:r>
              <a:rPr lang="en-US" dirty="0" err="1" smtClean="0"/>
              <a:t>Lineer-eşiksiz</a:t>
            </a:r>
            <a:r>
              <a:rPr lang="en-US" dirty="0" smtClean="0"/>
              <a:t>, </a:t>
            </a:r>
            <a:r>
              <a:rPr lang="en-US" dirty="0" err="1" smtClean="0"/>
              <a:t>stokastik</a:t>
            </a:r>
            <a:r>
              <a:rPr lang="en-US" dirty="0" smtClean="0"/>
              <a:t> </a:t>
            </a:r>
            <a:r>
              <a:rPr lang="en-US" dirty="0" err="1" smtClean="0"/>
              <a:t>etki</a:t>
            </a:r>
            <a:r>
              <a:rPr lang="en-US" dirty="0" smtClean="0"/>
              <a:t> </a:t>
            </a:r>
            <a:r>
              <a:rPr lang="en-US" dirty="0" err="1" smtClean="0"/>
              <a:t>modeline</a:t>
            </a:r>
            <a:r>
              <a:rPr lang="en-US" dirty="0" smtClean="0"/>
              <a:t> </a:t>
            </a:r>
            <a:r>
              <a:rPr lang="en-US" dirty="0" err="1" smtClean="0"/>
              <a:t>uygundur</a:t>
            </a:r>
            <a:endParaRPr lang="en-US" dirty="0" smtClean="0"/>
          </a:p>
          <a:p>
            <a:r>
              <a:rPr lang="en-US" dirty="0" err="1" smtClean="0"/>
              <a:t>Zararlı</a:t>
            </a:r>
            <a:r>
              <a:rPr lang="en-US" dirty="0" smtClean="0"/>
              <a:t> </a:t>
            </a:r>
            <a:r>
              <a:rPr lang="en-US" dirty="0" err="1" smtClean="0"/>
              <a:t>mutasyonlardır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resesif</a:t>
            </a:r>
            <a:r>
              <a:rPr lang="en-US" dirty="0" smtClean="0"/>
              <a:t> </a:t>
            </a:r>
            <a:r>
              <a:rPr lang="en-US" dirty="0" err="1" smtClean="0"/>
              <a:t>geçiş</a:t>
            </a:r>
            <a:r>
              <a:rPr lang="en-US" dirty="0" smtClean="0"/>
              <a:t> </a:t>
            </a:r>
            <a:r>
              <a:rPr lang="en-US" dirty="0" err="1" smtClean="0"/>
              <a:t>gösterirler</a:t>
            </a:r>
            <a:endParaRPr lang="en-US" dirty="0" smtClean="0"/>
          </a:p>
          <a:p>
            <a:r>
              <a:rPr lang="en-US" dirty="0" err="1" smtClean="0"/>
              <a:t>Kadınlar</a:t>
            </a:r>
            <a:r>
              <a:rPr lang="en-US" dirty="0" smtClean="0"/>
              <a:t> </a:t>
            </a:r>
            <a:r>
              <a:rPr lang="en-US" dirty="0" err="1" smtClean="0"/>
              <a:t>radyasyonun</a:t>
            </a:r>
            <a:r>
              <a:rPr lang="en-US" dirty="0" smtClean="0"/>
              <a:t> </a:t>
            </a:r>
            <a:r>
              <a:rPr lang="en-US" dirty="0" err="1" smtClean="0"/>
              <a:t>genetik</a:t>
            </a:r>
            <a:r>
              <a:rPr lang="en-US" dirty="0" smtClean="0"/>
              <a:t> </a:t>
            </a:r>
            <a:r>
              <a:rPr lang="en-US" dirty="0" err="1" smtClean="0"/>
              <a:t>etkilerine</a:t>
            </a:r>
            <a:r>
              <a:rPr lang="en-US" dirty="0" smtClean="0"/>
              <a:t> </a:t>
            </a:r>
            <a:r>
              <a:rPr lang="en-US" dirty="0" err="1" smtClean="0"/>
              <a:t>erkeklere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dayanıklıdırlar</a:t>
            </a:r>
            <a:endParaRPr lang="en-US" dirty="0" smtClean="0"/>
          </a:p>
          <a:p>
            <a:r>
              <a:rPr lang="en-US" dirty="0" smtClean="0"/>
              <a:t>Her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genetik</a:t>
            </a:r>
            <a:r>
              <a:rPr lang="en-US" dirty="0" smtClean="0"/>
              <a:t> risk </a:t>
            </a:r>
            <a:r>
              <a:rPr lang="en-US" dirty="0" err="1" smtClean="0"/>
              <a:t>taşımaktadır</a:t>
            </a:r>
            <a:endParaRPr lang="en-US" dirty="0" smtClean="0"/>
          </a:p>
          <a:p>
            <a:r>
              <a:rPr lang="en-US" dirty="0" err="1" smtClean="0"/>
              <a:t>Erkeklerde</a:t>
            </a:r>
            <a:r>
              <a:rPr lang="en-US" dirty="0" smtClean="0"/>
              <a:t> 60 </a:t>
            </a:r>
            <a:r>
              <a:rPr lang="en-US" dirty="0" err="1" smtClean="0"/>
              <a:t>gün</a:t>
            </a:r>
            <a:r>
              <a:rPr lang="en-US" dirty="0" smtClean="0"/>
              <a:t> </a:t>
            </a:r>
            <a:r>
              <a:rPr lang="en-US" dirty="0" err="1" smtClean="0"/>
              <a:t>korunma</a:t>
            </a:r>
            <a:r>
              <a:rPr lang="en-US" dirty="0" smtClean="0"/>
              <a:t> </a:t>
            </a:r>
            <a:r>
              <a:rPr lang="en-US" dirty="0" err="1" smtClean="0"/>
              <a:t>önerilmektedir</a:t>
            </a:r>
            <a:endParaRPr lang="en-US" dirty="0" smtClean="0"/>
          </a:p>
          <a:p>
            <a:r>
              <a:rPr lang="en-US" dirty="0" err="1" smtClean="0"/>
              <a:t>Kadınlarda</a:t>
            </a:r>
            <a:r>
              <a:rPr lang="en-US" dirty="0" smtClean="0"/>
              <a:t> </a:t>
            </a:r>
            <a:r>
              <a:rPr lang="en-US" dirty="0" err="1" smtClean="0"/>
              <a:t>birkaç</a:t>
            </a:r>
            <a:r>
              <a:rPr lang="en-US" dirty="0" smtClean="0"/>
              <a:t> </a:t>
            </a:r>
            <a:r>
              <a:rPr lang="en-US" dirty="0" err="1" smtClean="0"/>
              <a:t>günlük</a:t>
            </a:r>
            <a:r>
              <a:rPr lang="en-US" dirty="0" smtClean="0"/>
              <a:t> </a:t>
            </a:r>
            <a:r>
              <a:rPr lang="en-US" dirty="0" err="1" smtClean="0"/>
              <a:t>korunma</a:t>
            </a:r>
            <a:r>
              <a:rPr lang="en-US" dirty="0" smtClean="0"/>
              <a:t> </a:t>
            </a:r>
            <a:r>
              <a:rPr lang="en-US" dirty="0" err="1" smtClean="0"/>
              <a:t>önerilmektedir</a:t>
            </a:r>
            <a:r>
              <a:rPr lang="en-US" dirty="0" smtClean="0"/>
              <a:t> (</a:t>
            </a:r>
            <a:r>
              <a:rPr lang="en-US" dirty="0" err="1" smtClean="0"/>
              <a:t>ya</a:t>
            </a:r>
            <a:r>
              <a:rPr lang="en-US" dirty="0" smtClean="0"/>
              <a:t> </a:t>
            </a:r>
            <a:r>
              <a:rPr lang="en-US" dirty="0" err="1" smtClean="0"/>
              <a:t>hep</a:t>
            </a:r>
            <a:r>
              <a:rPr lang="en-US" dirty="0" smtClean="0"/>
              <a:t> </a:t>
            </a:r>
            <a:r>
              <a:rPr lang="en-US" dirty="0" err="1" smtClean="0"/>
              <a:t>ya</a:t>
            </a:r>
            <a:r>
              <a:rPr lang="en-US" dirty="0" smtClean="0"/>
              <a:t> </a:t>
            </a:r>
            <a:r>
              <a:rPr lang="en-US" dirty="0" err="1" smtClean="0"/>
              <a:t>hiç</a:t>
            </a:r>
            <a:r>
              <a:rPr lang="en-US" dirty="0" smtClean="0"/>
              <a:t> </a:t>
            </a:r>
            <a:r>
              <a:rPr lang="en-US" dirty="0" err="1" smtClean="0"/>
              <a:t>etkisinden</a:t>
            </a:r>
            <a:r>
              <a:rPr lang="en-US" dirty="0" smtClean="0"/>
              <a:t> </a:t>
            </a:r>
            <a:r>
              <a:rPr lang="en-US" dirty="0" err="1" smtClean="0"/>
              <a:t>dolayı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4264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Gebelik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dozda</a:t>
            </a:r>
            <a:r>
              <a:rPr lang="en-US" dirty="0" smtClean="0"/>
              <a:t> </a:t>
            </a:r>
            <a:r>
              <a:rPr lang="en-US" dirty="0" err="1" smtClean="0"/>
              <a:t>kronik</a:t>
            </a:r>
            <a:r>
              <a:rPr lang="en-US" dirty="0" smtClean="0"/>
              <a:t> </a:t>
            </a:r>
            <a:r>
              <a:rPr lang="en-US" dirty="0" err="1" smtClean="0"/>
              <a:t>radyasyonun</a:t>
            </a:r>
            <a:r>
              <a:rPr lang="en-US" dirty="0" smtClean="0"/>
              <a:t> </a:t>
            </a:r>
            <a:r>
              <a:rPr lang="en-US" dirty="0" err="1" smtClean="0"/>
              <a:t>gebelik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fertilite</a:t>
            </a:r>
            <a:r>
              <a:rPr lang="en-US" dirty="0" smtClean="0"/>
              <a:t> </a:t>
            </a:r>
            <a:r>
              <a:rPr lang="en-US" dirty="0" err="1" smtClean="0"/>
              <a:t>üzerine</a:t>
            </a:r>
            <a:r>
              <a:rPr lang="en-US" dirty="0" smtClean="0"/>
              <a:t> </a:t>
            </a:r>
            <a:r>
              <a:rPr lang="en-US" dirty="0" err="1" smtClean="0"/>
              <a:t>somut</a:t>
            </a:r>
            <a:r>
              <a:rPr lang="en-US" dirty="0" smtClean="0"/>
              <a:t> </a:t>
            </a:r>
            <a:r>
              <a:rPr lang="en-US" dirty="0" err="1" smtClean="0"/>
              <a:t>etkisi</a:t>
            </a:r>
            <a:r>
              <a:rPr lang="en-US" dirty="0" smtClean="0"/>
              <a:t> </a:t>
            </a:r>
            <a:r>
              <a:rPr lang="en-US" dirty="0" err="1" smtClean="0"/>
              <a:t>gösterilememiştir</a:t>
            </a:r>
            <a:endParaRPr lang="en-US" dirty="0" smtClean="0"/>
          </a:p>
          <a:p>
            <a:r>
              <a:rPr lang="en-US" dirty="0" smtClean="0"/>
              <a:t>100 </a:t>
            </a:r>
            <a:r>
              <a:rPr lang="en-US" dirty="0" err="1" smtClean="0"/>
              <a:t>mGy</a:t>
            </a:r>
            <a:r>
              <a:rPr lang="en-US" dirty="0" smtClean="0"/>
              <a:t> </a:t>
            </a:r>
            <a:r>
              <a:rPr lang="en-US" dirty="0" err="1" smtClean="0"/>
              <a:t>altında</a:t>
            </a:r>
            <a:r>
              <a:rPr lang="en-US" dirty="0" smtClean="0"/>
              <a:t> </a:t>
            </a:r>
            <a:r>
              <a:rPr lang="en-US" dirty="0" err="1" smtClean="0"/>
              <a:t>anlamlı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anomali</a:t>
            </a:r>
            <a:r>
              <a:rPr lang="en-US" dirty="0" smtClean="0"/>
              <a:t> </a:t>
            </a:r>
            <a:r>
              <a:rPr lang="en-US" dirty="0" err="1" smtClean="0"/>
              <a:t>riski</a:t>
            </a:r>
            <a:r>
              <a:rPr lang="en-US" dirty="0" smtClean="0"/>
              <a:t> </a:t>
            </a:r>
            <a:r>
              <a:rPr lang="en-US" dirty="0" err="1" smtClean="0"/>
              <a:t>artışı</a:t>
            </a:r>
            <a:r>
              <a:rPr lang="en-US" dirty="0" smtClean="0"/>
              <a:t> </a:t>
            </a:r>
            <a:r>
              <a:rPr lang="en-US" dirty="0" err="1" smtClean="0"/>
              <a:t>rapor</a:t>
            </a:r>
            <a:r>
              <a:rPr lang="en-US" dirty="0" smtClean="0"/>
              <a:t> </a:t>
            </a:r>
            <a:r>
              <a:rPr lang="en-US" dirty="0" err="1" smtClean="0"/>
              <a:t>edilmemektedir</a:t>
            </a:r>
            <a:r>
              <a:rPr lang="en-US" dirty="0" smtClean="0"/>
              <a:t>, 1mSv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tolere</a:t>
            </a:r>
            <a:r>
              <a:rPr lang="en-US" dirty="0" smtClean="0"/>
              <a:t> </a:t>
            </a:r>
            <a:r>
              <a:rPr lang="en-US" dirty="0" err="1" smtClean="0"/>
              <a:t>edilebilir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düşünülmektedir</a:t>
            </a:r>
            <a:r>
              <a:rPr lang="en-US" dirty="0" smtClean="0"/>
              <a:t>.</a:t>
            </a:r>
          </a:p>
          <a:p>
            <a:r>
              <a:rPr lang="en-US" dirty="0" smtClean="0"/>
              <a:t>İlk 2 </a:t>
            </a:r>
            <a:r>
              <a:rPr lang="en-US" dirty="0" err="1" smtClean="0"/>
              <a:t>hf</a:t>
            </a:r>
            <a:r>
              <a:rPr lang="en-US" dirty="0" smtClean="0"/>
              <a:t>- </a:t>
            </a:r>
            <a:r>
              <a:rPr lang="en-US" dirty="0" err="1" smtClean="0"/>
              <a:t>ya</a:t>
            </a:r>
            <a:r>
              <a:rPr lang="en-US" dirty="0" smtClean="0"/>
              <a:t> </a:t>
            </a:r>
            <a:r>
              <a:rPr lang="en-US" dirty="0" err="1" smtClean="0"/>
              <a:t>hep</a:t>
            </a:r>
            <a:r>
              <a:rPr lang="en-US" dirty="0" smtClean="0"/>
              <a:t> </a:t>
            </a:r>
            <a:r>
              <a:rPr lang="en-US" dirty="0" err="1" smtClean="0"/>
              <a:t>ya</a:t>
            </a:r>
            <a:r>
              <a:rPr lang="en-US" dirty="0" smtClean="0"/>
              <a:t> </a:t>
            </a:r>
            <a:r>
              <a:rPr lang="en-US" dirty="0" err="1" smtClean="0"/>
              <a:t>hiç</a:t>
            </a:r>
            <a:r>
              <a:rPr lang="en-US" dirty="0" smtClean="0"/>
              <a:t> </a:t>
            </a:r>
            <a:r>
              <a:rPr lang="en-US" dirty="0" err="1" smtClean="0"/>
              <a:t>etkisi</a:t>
            </a:r>
            <a:r>
              <a:rPr lang="en-US" dirty="0" smtClean="0"/>
              <a:t> (</a:t>
            </a:r>
            <a:r>
              <a:rPr lang="en-US" dirty="0" err="1" smtClean="0"/>
              <a:t>spontan</a:t>
            </a:r>
            <a:r>
              <a:rPr lang="en-US" dirty="0" smtClean="0"/>
              <a:t> </a:t>
            </a:r>
            <a:r>
              <a:rPr lang="en-US" dirty="0" err="1" smtClean="0"/>
              <a:t>abortus</a:t>
            </a:r>
            <a:r>
              <a:rPr lang="en-US" dirty="0" smtClean="0"/>
              <a:t>) </a:t>
            </a:r>
          </a:p>
          <a:p>
            <a:r>
              <a:rPr lang="en-US" dirty="0" smtClean="0"/>
              <a:t>100 mGy</a:t>
            </a:r>
            <a:r>
              <a:rPr lang="en-US" dirty="0" smtClean="0">
                <a:sym typeface="Wingdings"/>
              </a:rPr>
              <a:t>0.1 % </a:t>
            </a:r>
            <a:r>
              <a:rPr lang="en-US" dirty="0" err="1" smtClean="0">
                <a:sym typeface="Wingdings"/>
              </a:rPr>
              <a:t>spontan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abortusa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neden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olmaktadır</a:t>
            </a:r>
            <a:r>
              <a:rPr lang="en-US" dirty="0" smtClean="0">
                <a:sym typeface="Wingdings"/>
              </a:rPr>
              <a:t> mental </a:t>
            </a:r>
            <a:r>
              <a:rPr lang="en-US" dirty="0" err="1" smtClean="0">
                <a:sym typeface="Wingdings"/>
              </a:rPr>
              <a:t>retardasyon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ve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kongenital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anomali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riski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artmaktadır</a:t>
            </a:r>
            <a:endParaRPr lang="en-US" dirty="0" smtClean="0">
              <a:sym typeface="Wingdings"/>
            </a:endParaRPr>
          </a:p>
          <a:p>
            <a:r>
              <a:rPr lang="en-US" dirty="0" smtClean="0"/>
              <a:t>2hf-12 </a:t>
            </a:r>
            <a:r>
              <a:rPr lang="en-US" dirty="0" err="1" smtClean="0"/>
              <a:t>hf</a:t>
            </a:r>
            <a:r>
              <a:rPr lang="en-US" dirty="0" smtClean="0"/>
              <a:t> (1 trim) en </a:t>
            </a:r>
            <a:r>
              <a:rPr lang="en-US" dirty="0" err="1" smtClean="0"/>
              <a:t>hassas</a:t>
            </a:r>
            <a:r>
              <a:rPr lang="en-US" dirty="0" smtClean="0"/>
              <a:t>, </a:t>
            </a:r>
            <a:r>
              <a:rPr lang="en-US" dirty="0" err="1" smtClean="0"/>
              <a:t>organogenezis</a:t>
            </a:r>
            <a:r>
              <a:rPr lang="en-US" dirty="0" smtClean="0"/>
              <a:t> </a:t>
            </a:r>
            <a:r>
              <a:rPr lang="en-US" dirty="0" err="1" smtClean="0"/>
              <a:t>başlangıcında</a:t>
            </a:r>
            <a:r>
              <a:rPr lang="en-US" dirty="0" smtClean="0"/>
              <a:t> organ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iskelet</a:t>
            </a:r>
            <a:r>
              <a:rPr lang="en-US" dirty="0" smtClean="0"/>
              <a:t> </a:t>
            </a:r>
            <a:r>
              <a:rPr lang="en-US" dirty="0" err="1" smtClean="0"/>
              <a:t>anomalileri</a:t>
            </a:r>
            <a:r>
              <a:rPr lang="en-US" dirty="0" smtClean="0"/>
              <a:t>, son </a:t>
            </a:r>
            <a:r>
              <a:rPr lang="en-US" dirty="0" err="1" smtClean="0"/>
              <a:t>kısmında</a:t>
            </a:r>
            <a:r>
              <a:rPr lang="en-US" dirty="0" smtClean="0"/>
              <a:t> SSS </a:t>
            </a:r>
            <a:r>
              <a:rPr lang="en-US" dirty="0" err="1" smtClean="0"/>
              <a:t>anomalileri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Gebelere</a:t>
            </a:r>
            <a:r>
              <a:rPr lang="en-US" dirty="0" smtClean="0"/>
              <a:t>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bezinde</a:t>
            </a:r>
            <a:r>
              <a:rPr lang="en-US" dirty="0" smtClean="0"/>
              <a:t> </a:t>
            </a:r>
            <a:r>
              <a:rPr lang="en-US" dirty="0" err="1" smtClean="0"/>
              <a:t>biriken</a:t>
            </a:r>
            <a:r>
              <a:rPr lang="en-US" dirty="0" smtClean="0"/>
              <a:t> </a:t>
            </a:r>
            <a:r>
              <a:rPr lang="en-US" dirty="0" err="1" smtClean="0"/>
              <a:t>radyoizotoplar</a:t>
            </a:r>
            <a:r>
              <a:rPr lang="en-US" dirty="0" smtClean="0"/>
              <a:t> </a:t>
            </a:r>
            <a:r>
              <a:rPr lang="en-US" dirty="0" err="1" smtClean="0"/>
              <a:t>kesinlikle</a:t>
            </a:r>
            <a:r>
              <a:rPr lang="en-US" dirty="0" smtClean="0"/>
              <a:t> </a:t>
            </a:r>
            <a:r>
              <a:rPr lang="en-US" dirty="0" err="1" smtClean="0"/>
              <a:t>verilmemelidir</a:t>
            </a:r>
            <a:r>
              <a:rPr lang="en-US" dirty="0" smtClean="0"/>
              <a:t> (</a:t>
            </a:r>
            <a:r>
              <a:rPr lang="en-US" dirty="0" err="1" smtClean="0"/>
              <a:t>özellikle</a:t>
            </a:r>
            <a:r>
              <a:rPr lang="en-US" dirty="0" smtClean="0"/>
              <a:t> 10 </a:t>
            </a:r>
            <a:r>
              <a:rPr lang="en-US" dirty="0" err="1" smtClean="0"/>
              <a:t>hf’dan</a:t>
            </a:r>
            <a:r>
              <a:rPr lang="en-US" dirty="0" smtClean="0"/>
              <a:t> </a:t>
            </a:r>
            <a:r>
              <a:rPr lang="en-US" dirty="0" err="1" smtClean="0"/>
              <a:t>sonra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8298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kran Resmi 2014-10-07 15.38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122"/>
            <a:ext cx="9144000" cy="596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2469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GEBELİK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66356"/>
            <a:ext cx="7886700" cy="4730996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İlk 2 </a:t>
            </a:r>
            <a:r>
              <a:rPr lang="en-US" dirty="0" err="1" smtClean="0"/>
              <a:t>hafta</a:t>
            </a:r>
            <a:r>
              <a:rPr lang="en-US" dirty="0" smtClean="0"/>
              <a:t> </a:t>
            </a:r>
            <a:r>
              <a:rPr lang="en-US" dirty="0" err="1" smtClean="0"/>
              <a:t>ya</a:t>
            </a:r>
            <a:r>
              <a:rPr lang="en-US" dirty="0" smtClean="0"/>
              <a:t> </a:t>
            </a:r>
            <a:r>
              <a:rPr lang="en-US" dirty="0" err="1" smtClean="0"/>
              <a:t>hep</a:t>
            </a:r>
            <a:r>
              <a:rPr lang="en-US" dirty="0" smtClean="0"/>
              <a:t> </a:t>
            </a:r>
            <a:r>
              <a:rPr lang="en-US" dirty="0" err="1" smtClean="0"/>
              <a:t>ya</a:t>
            </a:r>
            <a:r>
              <a:rPr lang="en-US" dirty="0" smtClean="0"/>
              <a:t> </a:t>
            </a:r>
            <a:r>
              <a:rPr lang="en-US" dirty="0" err="1" smtClean="0"/>
              <a:t>hiç</a:t>
            </a:r>
            <a:r>
              <a:rPr lang="en-US" dirty="0" smtClean="0"/>
              <a:t> </a:t>
            </a:r>
            <a:r>
              <a:rPr lang="en-US" dirty="0" err="1" smtClean="0"/>
              <a:t>kuralı</a:t>
            </a:r>
            <a:r>
              <a:rPr lang="en-US" dirty="0" smtClean="0"/>
              <a:t> </a:t>
            </a:r>
            <a:r>
              <a:rPr lang="en-US" dirty="0" err="1" smtClean="0"/>
              <a:t>önemlidir</a:t>
            </a:r>
            <a:r>
              <a:rPr lang="en-US" dirty="0" smtClean="0"/>
              <a:t>: </a:t>
            </a:r>
            <a:r>
              <a:rPr lang="en-US" dirty="0" err="1" smtClean="0"/>
              <a:t>Gebelik</a:t>
            </a:r>
            <a:r>
              <a:rPr lang="en-US" dirty="0" smtClean="0"/>
              <a:t> </a:t>
            </a:r>
            <a:r>
              <a:rPr lang="en-US" dirty="0" err="1" smtClean="0"/>
              <a:t>ya</a:t>
            </a:r>
            <a:r>
              <a:rPr lang="en-US" dirty="0" smtClean="0"/>
              <a:t> </a:t>
            </a:r>
            <a:r>
              <a:rPr lang="en-US" dirty="0" err="1" smtClean="0"/>
              <a:t>sonlanır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sorunsuz</a:t>
            </a:r>
            <a:r>
              <a:rPr lang="en-US" dirty="0" smtClean="0"/>
              <a:t> </a:t>
            </a:r>
            <a:r>
              <a:rPr lang="en-US" dirty="0" err="1" smtClean="0"/>
              <a:t>devam</a:t>
            </a:r>
            <a:r>
              <a:rPr lang="en-US" dirty="0" smtClean="0"/>
              <a:t> </a:t>
            </a:r>
            <a:r>
              <a:rPr lang="en-US" dirty="0" err="1" smtClean="0"/>
              <a:t>eder</a:t>
            </a:r>
            <a:endParaRPr lang="en-US" dirty="0" smtClean="0"/>
          </a:p>
          <a:p>
            <a:r>
              <a:rPr lang="en-US" dirty="0" err="1" smtClean="0"/>
              <a:t>Gebelikte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alımının</a:t>
            </a:r>
            <a:r>
              <a:rPr lang="en-US" dirty="0" smtClean="0"/>
              <a:t> en </a:t>
            </a:r>
            <a:r>
              <a:rPr lang="en-US" dirty="0" err="1" smtClean="0"/>
              <a:t>sık</a:t>
            </a:r>
            <a:r>
              <a:rPr lang="en-US" dirty="0"/>
              <a:t>  </a:t>
            </a:r>
            <a:r>
              <a:rPr lang="en-US" dirty="0" err="1" smtClean="0"/>
              <a:t>görülen</a:t>
            </a:r>
            <a:r>
              <a:rPr lang="en-US" dirty="0" smtClean="0"/>
              <a:t> </a:t>
            </a:r>
            <a:r>
              <a:rPr lang="en-US" dirty="0" err="1" smtClean="0"/>
              <a:t>etkisi</a:t>
            </a:r>
            <a:r>
              <a:rPr lang="en-US" dirty="0" smtClean="0"/>
              <a:t> mental motor </a:t>
            </a:r>
            <a:r>
              <a:rPr lang="en-US" dirty="0" err="1" smtClean="0"/>
              <a:t>retardasyondur</a:t>
            </a:r>
            <a:endParaRPr lang="en-US" dirty="0" smtClean="0"/>
          </a:p>
          <a:p>
            <a:r>
              <a:rPr lang="en-US" dirty="0" err="1" smtClean="0"/>
              <a:t>Çocuk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gebeler</a:t>
            </a:r>
            <a:r>
              <a:rPr lang="en-US" dirty="0" smtClean="0"/>
              <a:t> </a:t>
            </a:r>
            <a:r>
              <a:rPr lang="en-US" dirty="0" err="1" smtClean="0"/>
              <a:t>radyasyondan</a:t>
            </a:r>
            <a:r>
              <a:rPr lang="en-US" dirty="0" smtClean="0"/>
              <a:t> </a:t>
            </a:r>
            <a:r>
              <a:rPr lang="en-US" dirty="0" err="1" smtClean="0"/>
              <a:t>korunmalıdır</a:t>
            </a:r>
            <a:endParaRPr lang="en-US" dirty="0" smtClean="0"/>
          </a:p>
          <a:p>
            <a:r>
              <a:rPr lang="en-US" dirty="0" err="1" smtClean="0"/>
              <a:t>Gebenin</a:t>
            </a:r>
            <a:r>
              <a:rPr lang="en-US" dirty="0" smtClean="0"/>
              <a:t> </a:t>
            </a:r>
            <a:r>
              <a:rPr lang="en-US" dirty="0" err="1" smtClean="0"/>
              <a:t>hayatını</a:t>
            </a:r>
            <a:r>
              <a:rPr lang="en-US" dirty="0" smtClean="0"/>
              <a:t> </a:t>
            </a:r>
            <a:r>
              <a:rPr lang="en-US" dirty="0" err="1" smtClean="0"/>
              <a:t>tehdit</a:t>
            </a:r>
            <a:r>
              <a:rPr lang="en-US" dirty="0" smtClean="0"/>
              <a:t> </a:t>
            </a:r>
            <a:r>
              <a:rPr lang="en-US" dirty="0" err="1" smtClean="0"/>
              <a:t>eden</a:t>
            </a:r>
            <a:r>
              <a:rPr lang="en-US" dirty="0" smtClean="0"/>
              <a:t> </a:t>
            </a:r>
            <a:r>
              <a:rPr lang="en-US" dirty="0" err="1" smtClean="0"/>
              <a:t>ciddi</a:t>
            </a:r>
            <a:r>
              <a:rPr lang="en-US" dirty="0" smtClean="0"/>
              <a:t> </a:t>
            </a:r>
            <a:r>
              <a:rPr lang="en-US" dirty="0" err="1" smtClean="0"/>
              <a:t>durumlarda</a:t>
            </a:r>
            <a:r>
              <a:rPr lang="en-US" dirty="0" smtClean="0"/>
              <a:t> BT </a:t>
            </a:r>
            <a:r>
              <a:rPr lang="en-US" dirty="0" err="1" smtClean="0"/>
              <a:t>incelemeler</a:t>
            </a:r>
            <a:r>
              <a:rPr lang="en-US" dirty="0" smtClean="0"/>
              <a:t> </a:t>
            </a:r>
            <a:r>
              <a:rPr lang="en-US" dirty="0" err="1" smtClean="0"/>
              <a:t>gebenin</a:t>
            </a:r>
            <a:r>
              <a:rPr lang="en-US" dirty="0" smtClean="0"/>
              <a:t> </a:t>
            </a:r>
            <a:r>
              <a:rPr lang="en-US" dirty="0" err="1" smtClean="0"/>
              <a:t>hayatını</a:t>
            </a:r>
            <a:r>
              <a:rPr lang="en-US" dirty="0" smtClean="0"/>
              <a:t> </a:t>
            </a:r>
            <a:r>
              <a:rPr lang="en-US" dirty="0" err="1" smtClean="0"/>
              <a:t>korumak</a:t>
            </a:r>
            <a:r>
              <a:rPr lang="en-US" dirty="0" smtClean="0"/>
              <a:t> </a:t>
            </a:r>
            <a:r>
              <a:rPr lang="en-US" dirty="0" err="1" smtClean="0"/>
              <a:t>amacı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yapılabilir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alımı</a:t>
            </a:r>
            <a:r>
              <a:rPr lang="en-US" dirty="0" smtClean="0"/>
              <a:t> </a:t>
            </a:r>
            <a:r>
              <a:rPr lang="en-US" dirty="0" err="1" smtClean="0"/>
              <a:t>durumunda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hesaplaması</a:t>
            </a:r>
            <a:r>
              <a:rPr lang="en-US" dirty="0" smtClean="0"/>
              <a:t> </a:t>
            </a:r>
            <a:r>
              <a:rPr lang="en-US" dirty="0" err="1" smtClean="0"/>
              <a:t>yapılır</a:t>
            </a:r>
            <a:r>
              <a:rPr lang="en-US" dirty="0" smtClean="0"/>
              <a:t> 10 rad </a:t>
            </a:r>
            <a:r>
              <a:rPr lang="en-US" dirty="0" err="1" smtClean="0"/>
              <a:t>üstü</a:t>
            </a:r>
            <a:r>
              <a:rPr lang="en-US" dirty="0" smtClean="0"/>
              <a:t> </a:t>
            </a:r>
            <a:r>
              <a:rPr lang="en-US" dirty="0" err="1" smtClean="0"/>
              <a:t>süreçler</a:t>
            </a:r>
            <a:r>
              <a:rPr lang="en-US" dirty="0" smtClean="0"/>
              <a:t> </a:t>
            </a:r>
            <a:r>
              <a:rPr lang="en-US" dirty="0" err="1" smtClean="0"/>
              <a:t>ciddi</a:t>
            </a:r>
            <a:r>
              <a:rPr lang="en-US" dirty="0" smtClean="0"/>
              <a:t> </a:t>
            </a:r>
            <a:r>
              <a:rPr lang="en-US" dirty="0" err="1" smtClean="0"/>
              <a:t>komplikasyonlar</a:t>
            </a:r>
            <a:r>
              <a:rPr lang="en-US" dirty="0" smtClean="0"/>
              <a:t> </a:t>
            </a:r>
            <a:r>
              <a:rPr lang="en-US" dirty="0" err="1" smtClean="0"/>
              <a:t>doğurabilir</a:t>
            </a:r>
            <a:endParaRPr lang="tr-TR" dirty="0" smtClean="0"/>
          </a:p>
          <a:p>
            <a:r>
              <a:rPr lang="en-US" dirty="0" err="1" smtClean="0"/>
              <a:t>Genellikle</a:t>
            </a:r>
            <a:r>
              <a:rPr lang="en-US" dirty="0" smtClean="0"/>
              <a:t> </a:t>
            </a:r>
            <a:r>
              <a:rPr lang="en-US" dirty="0" err="1" smtClean="0"/>
              <a:t>gebelikte</a:t>
            </a:r>
            <a:r>
              <a:rPr lang="en-US" dirty="0" smtClean="0"/>
              <a:t> </a:t>
            </a:r>
            <a:r>
              <a:rPr lang="en-US" dirty="0" err="1" smtClean="0"/>
              <a:t>yapılan</a:t>
            </a:r>
            <a:r>
              <a:rPr lang="en-US" dirty="0" smtClean="0"/>
              <a:t> </a:t>
            </a:r>
            <a:r>
              <a:rPr lang="en-US" dirty="0" err="1" smtClean="0"/>
              <a:t>tek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radyolojik</a:t>
            </a:r>
            <a:r>
              <a:rPr lang="en-US" dirty="0" smtClean="0"/>
              <a:t> </a:t>
            </a:r>
            <a:r>
              <a:rPr lang="en-US" dirty="0" err="1" smtClean="0"/>
              <a:t>tanısal</a:t>
            </a:r>
            <a:r>
              <a:rPr lang="en-US" dirty="0" smtClean="0"/>
              <a:t> </a:t>
            </a:r>
            <a:r>
              <a:rPr lang="en-US" dirty="0" err="1" smtClean="0"/>
              <a:t>inceleme</a:t>
            </a:r>
            <a:r>
              <a:rPr lang="en-US" dirty="0" smtClean="0"/>
              <a:t> (</a:t>
            </a:r>
            <a:r>
              <a:rPr lang="en-US" dirty="0" err="1" smtClean="0"/>
              <a:t>radyografi,mammogram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BT </a:t>
            </a:r>
            <a:r>
              <a:rPr lang="en-US" dirty="0" err="1" smtClean="0"/>
              <a:t>inceleme’nin</a:t>
            </a:r>
            <a:r>
              <a:rPr lang="en-US" dirty="0" smtClean="0"/>
              <a:t> </a:t>
            </a:r>
            <a:r>
              <a:rPr lang="en-US" dirty="0" err="1" smtClean="0"/>
              <a:t>gösterilebilir</a:t>
            </a:r>
            <a:r>
              <a:rPr lang="en-US" dirty="0" smtClean="0"/>
              <a:t> </a:t>
            </a:r>
            <a:r>
              <a:rPr lang="en-US" dirty="0" err="1" smtClean="0"/>
              <a:t>ciddi</a:t>
            </a:r>
            <a:r>
              <a:rPr lang="en-US" dirty="0" smtClean="0"/>
              <a:t> </a:t>
            </a:r>
            <a:r>
              <a:rPr lang="en-US" dirty="0" err="1" smtClean="0"/>
              <a:t>endişe</a:t>
            </a:r>
            <a:r>
              <a:rPr lang="en-US" dirty="0" smtClean="0"/>
              <a:t> </a:t>
            </a:r>
            <a:r>
              <a:rPr lang="en-US" dirty="0" err="1" smtClean="0"/>
              <a:t>oluşturacak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etkisi</a:t>
            </a:r>
            <a:r>
              <a:rPr lang="en-US" dirty="0" smtClean="0"/>
              <a:t> </a:t>
            </a:r>
            <a:r>
              <a:rPr lang="en-US" dirty="0" err="1" smtClean="0"/>
              <a:t>olduğu</a:t>
            </a:r>
            <a:r>
              <a:rPr lang="en-US" dirty="0" smtClean="0"/>
              <a:t> </a:t>
            </a:r>
            <a:r>
              <a:rPr lang="en-US" dirty="0" err="1" smtClean="0"/>
              <a:t>somut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gösterilememiştir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Hastaları</a:t>
            </a:r>
            <a:r>
              <a:rPr lang="en-US" dirty="0" smtClean="0"/>
              <a:t> </a:t>
            </a:r>
            <a:r>
              <a:rPr lang="en-US" dirty="0" err="1" smtClean="0"/>
              <a:t>gereksiz</a:t>
            </a:r>
            <a:r>
              <a:rPr lang="en-US" dirty="0" smtClean="0"/>
              <a:t> </a:t>
            </a:r>
            <a:r>
              <a:rPr lang="en-US" dirty="0" err="1" smtClean="0"/>
              <a:t>endişeye</a:t>
            </a:r>
            <a:r>
              <a:rPr lang="en-US" dirty="0" smtClean="0"/>
              <a:t> </a:t>
            </a:r>
            <a:r>
              <a:rPr lang="en-US" dirty="0" err="1" smtClean="0"/>
              <a:t>sevketmemek</a:t>
            </a:r>
            <a:r>
              <a:rPr lang="en-US" dirty="0" smtClean="0"/>
              <a:t> </a:t>
            </a:r>
            <a:r>
              <a:rPr lang="en-US" dirty="0" err="1" smtClean="0"/>
              <a:t>önemlidir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2209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Gebelikte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maruziyeti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oluşan</a:t>
            </a:r>
            <a:r>
              <a:rPr lang="en-US" dirty="0" smtClean="0"/>
              <a:t> </a:t>
            </a:r>
            <a:r>
              <a:rPr lang="en-US" dirty="0" err="1" smtClean="0"/>
              <a:t>riskler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1.trim:8.3 </a:t>
            </a:r>
            <a:r>
              <a:rPr lang="en-US" dirty="0" err="1" smtClean="0"/>
              <a:t>kat</a:t>
            </a:r>
            <a:r>
              <a:rPr lang="en-US" dirty="0" smtClean="0"/>
              <a:t>, 2. </a:t>
            </a:r>
            <a:r>
              <a:rPr lang="en-US" dirty="0" err="1" smtClean="0"/>
              <a:t>trim’de</a:t>
            </a:r>
            <a:r>
              <a:rPr lang="en-US" dirty="0" smtClean="0"/>
              <a:t> 1.5 kat,3. </a:t>
            </a:r>
            <a:r>
              <a:rPr lang="en-US" dirty="0" err="1" smtClean="0"/>
              <a:t>trim’de</a:t>
            </a:r>
            <a:r>
              <a:rPr lang="en-US" dirty="0" smtClean="0"/>
              <a:t> 1.4 </a:t>
            </a:r>
            <a:r>
              <a:rPr lang="en-US" dirty="0" err="1" smtClean="0"/>
              <a:t>kat</a:t>
            </a:r>
            <a:r>
              <a:rPr lang="en-US" dirty="0" smtClean="0"/>
              <a:t>, </a:t>
            </a:r>
            <a:r>
              <a:rPr lang="en-US" dirty="0" err="1" smtClean="0"/>
              <a:t>totalde</a:t>
            </a:r>
            <a:r>
              <a:rPr lang="en-US" dirty="0" smtClean="0"/>
              <a:t> 1.5 </a:t>
            </a:r>
            <a:r>
              <a:rPr lang="en-US" dirty="0" err="1" smtClean="0"/>
              <a:t>kat</a:t>
            </a:r>
            <a:r>
              <a:rPr lang="en-US" dirty="0" smtClean="0"/>
              <a:t> risk </a:t>
            </a:r>
            <a:r>
              <a:rPr lang="en-US" dirty="0" err="1" smtClean="0"/>
              <a:t>artışı</a:t>
            </a:r>
            <a:r>
              <a:rPr lang="en-US" dirty="0" smtClean="0"/>
              <a:t> </a:t>
            </a:r>
            <a:r>
              <a:rPr lang="en-US" dirty="0" err="1" smtClean="0"/>
              <a:t>gözlenir</a:t>
            </a:r>
            <a:endParaRPr lang="en-US" dirty="0" smtClean="0"/>
          </a:p>
          <a:p>
            <a:r>
              <a:rPr lang="en-US" dirty="0" err="1" smtClean="0"/>
              <a:t>Spontan</a:t>
            </a:r>
            <a:r>
              <a:rPr lang="en-US" dirty="0" smtClean="0"/>
              <a:t> </a:t>
            </a:r>
            <a:r>
              <a:rPr lang="en-US" dirty="0" err="1" smtClean="0"/>
              <a:t>abortus</a:t>
            </a:r>
            <a:endParaRPr lang="en-US" dirty="0" smtClean="0"/>
          </a:p>
          <a:p>
            <a:r>
              <a:rPr lang="en-US" dirty="0" err="1" smtClean="0"/>
              <a:t>Kongenital</a:t>
            </a:r>
            <a:r>
              <a:rPr lang="en-US" dirty="0" smtClean="0"/>
              <a:t> </a:t>
            </a:r>
            <a:r>
              <a:rPr lang="en-US" dirty="0" err="1" smtClean="0"/>
              <a:t>anomaliler</a:t>
            </a:r>
            <a:endParaRPr lang="en-US" dirty="0" smtClean="0"/>
          </a:p>
          <a:p>
            <a:r>
              <a:rPr lang="en-US" dirty="0" smtClean="0"/>
              <a:t>Mental </a:t>
            </a:r>
            <a:r>
              <a:rPr lang="en-US" dirty="0" err="1" smtClean="0"/>
              <a:t>retardasyon</a:t>
            </a:r>
            <a:endParaRPr lang="en-US" dirty="0" smtClean="0"/>
          </a:p>
          <a:p>
            <a:r>
              <a:rPr lang="en-US" dirty="0" err="1" smtClean="0"/>
              <a:t>Malignite</a:t>
            </a:r>
            <a:r>
              <a:rPr lang="en-US" dirty="0" smtClean="0"/>
              <a:t> </a:t>
            </a:r>
            <a:r>
              <a:rPr lang="en-US" dirty="0" err="1" smtClean="0"/>
              <a:t>gelişimi</a:t>
            </a:r>
            <a:endParaRPr lang="en-US" dirty="0" smtClean="0"/>
          </a:p>
          <a:p>
            <a:r>
              <a:rPr lang="en-US" dirty="0" err="1" smtClean="0"/>
              <a:t>Büyüme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gelişimde</a:t>
            </a:r>
            <a:r>
              <a:rPr lang="en-US" dirty="0" smtClean="0"/>
              <a:t> </a:t>
            </a:r>
            <a:r>
              <a:rPr lang="en-US" dirty="0" err="1" smtClean="0"/>
              <a:t>gerilik</a:t>
            </a:r>
            <a:endParaRPr lang="en-US" dirty="0" smtClean="0"/>
          </a:p>
          <a:p>
            <a:r>
              <a:rPr lang="en-US" dirty="0" err="1" smtClean="0"/>
              <a:t>Genetik</a:t>
            </a:r>
            <a:r>
              <a:rPr lang="en-US" dirty="0" smtClean="0"/>
              <a:t> </a:t>
            </a:r>
            <a:r>
              <a:rPr lang="en-US" dirty="0" err="1" smtClean="0"/>
              <a:t>mutasyonlar</a:t>
            </a:r>
            <a:r>
              <a:rPr lang="en-US" dirty="0" smtClean="0"/>
              <a:t> </a:t>
            </a:r>
            <a:r>
              <a:rPr lang="en-US" dirty="0" err="1" smtClean="0"/>
              <a:t>gözlenebilir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21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maruziyeti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Gelişmiş</a:t>
            </a:r>
            <a:r>
              <a:rPr lang="en-US" dirty="0" smtClean="0"/>
              <a:t> </a:t>
            </a:r>
            <a:r>
              <a:rPr lang="en-US" dirty="0" err="1" smtClean="0"/>
              <a:t>ülkelerde</a:t>
            </a:r>
            <a:r>
              <a:rPr lang="en-US" dirty="0" smtClean="0"/>
              <a:t> en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medikal</a:t>
            </a:r>
            <a:r>
              <a:rPr lang="en-US" dirty="0" smtClean="0"/>
              <a:t> </a:t>
            </a:r>
            <a:r>
              <a:rPr lang="en-US" dirty="0" err="1" smtClean="0"/>
              <a:t>tanı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prosedürlerinden</a:t>
            </a:r>
            <a:r>
              <a:rPr lang="en-US" dirty="0" smtClean="0"/>
              <a:t> </a:t>
            </a:r>
            <a:r>
              <a:rPr lang="en-US" dirty="0" err="1" smtClean="0"/>
              <a:t>alınmaktadır</a:t>
            </a:r>
            <a:r>
              <a:rPr lang="en-US" dirty="0" smtClean="0"/>
              <a:t>. </a:t>
            </a:r>
          </a:p>
          <a:p>
            <a:r>
              <a:rPr lang="en-US" dirty="0" smtClean="0"/>
              <a:t>BT </a:t>
            </a:r>
            <a:r>
              <a:rPr lang="en-US" dirty="0" err="1" smtClean="0"/>
              <a:t>incelemeler</a:t>
            </a:r>
            <a:r>
              <a:rPr lang="en-US" dirty="0" smtClean="0"/>
              <a:t> </a:t>
            </a:r>
            <a:r>
              <a:rPr lang="en-US" dirty="0" err="1" smtClean="0"/>
              <a:t>özellikle</a:t>
            </a:r>
            <a:r>
              <a:rPr lang="en-US" dirty="0" smtClean="0"/>
              <a:t> hasta </a:t>
            </a:r>
            <a:r>
              <a:rPr lang="en-US" dirty="0" err="1" smtClean="0"/>
              <a:t>doz</a:t>
            </a:r>
            <a:r>
              <a:rPr lang="en-US" dirty="0" smtClean="0"/>
              <a:t> </a:t>
            </a:r>
            <a:r>
              <a:rPr lang="en-US" dirty="0" err="1" smtClean="0"/>
              <a:t>azaltılması</a:t>
            </a:r>
            <a:r>
              <a:rPr lang="en-US" dirty="0" smtClean="0"/>
              <a:t> </a:t>
            </a:r>
            <a:r>
              <a:rPr lang="en-US" dirty="0" err="1" smtClean="0"/>
              <a:t>açısından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dikkatli</a:t>
            </a:r>
            <a:r>
              <a:rPr lang="en-US" dirty="0" smtClean="0"/>
              <a:t> </a:t>
            </a:r>
            <a:r>
              <a:rPr lang="en-US" dirty="0" err="1" smtClean="0"/>
              <a:t>istenmeli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kişiye</a:t>
            </a:r>
            <a:r>
              <a:rPr lang="en-US" dirty="0" smtClean="0"/>
              <a:t> </a:t>
            </a:r>
            <a:r>
              <a:rPr lang="en-US" dirty="0" err="1" smtClean="0"/>
              <a:t>özelleştirilmelidir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Tekrar</a:t>
            </a:r>
            <a:r>
              <a:rPr lang="en-US" dirty="0" smtClean="0"/>
              <a:t> </a:t>
            </a:r>
            <a:r>
              <a:rPr lang="en-US" dirty="0" err="1" smtClean="0"/>
              <a:t>incelemelerden</a:t>
            </a:r>
            <a:r>
              <a:rPr lang="en-US" dirty="0" smtClean="0"/>
              <a:t> </a:t>
            </a:r>
            <a:r>
              <a:rPr lang="en-US" dirty="0" err="1" smtClean="0"/>
              <a:t>kaçınılmalıdır</a:t>
            </a:r>
            <a:r>
              <a:rPr lang="en-US" dirty="0" smtClean="0"/>
              <a:t>. ,</a:t>
            </a:r>
          </a:p>
          <a:p>
            <a:r>
              <a:rPr lang="en-US" dirty="0" err="1" smtClean="0"/>
              <a:t>Ultrason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MR </a:t>
            </a:r>
            <a:r>
              <a:rPr lang="en-US" dirty="0" err="1" smtClean="0"/>
              <a:t>gibi</a:t>
            </a:r>
            <a:r>
              <a:rPr lang="en-US" dirty="0" smtClean="0"/>
              <a:t> </a:t>
            </a:r>
            <a:r>
              <a:rPr lang="en-US" dirty="0" err="1" smtClean="0"/>
              <a:t>alternatif</a:t>
            </a:r>
            <a:r>
              <a:rPr lang="en-US" dirty="0" smtClean="0"/>
              <a:t> </a:t>
            </a:r>
            <a:r>
              <a:rPr lang="en-US" dirty="0" err="1" smtClean="0"/>
              <a:t>tanısal</a:t>
            </a:r>
            <a:r>
              <a:rPr lang="en-US" dirty="0" smtClean="0"/>
              <a:t> </a:t>
            </a:r>
            <a:r>
              <a:rPr lang="en-US" dirty="0" err="1" smtClean="0"/>
              <a:t>yöntemler</a:t>
            </a:r>
            <a:r>
              <a:rPr lang="en-US" dirty="0" smtClean="0"/>
              <a:t> </a:t>
            </a:r>
            <a:r>
              <a:rPr lang="en-US" dirty="0" err="1" smtClean="0"/>
              <a:t>mümkün</a:t>
            </a:r>
            <a:r>
              <a:rPr lang="en-US" dirty="0" smtClean="0"/>
              <a:t> </a:t>
            </a:r>
            <a:r>
              <a:rPr lang="en-US" dirty="0" err="1" smtClean="0"/>
              <a:t>ise</a:t>
            </a:r>
            <a:r>
              <a:rPr lang="en-US" dirty="0" smtClean="0"/>
              <a:t> </a:t>
            </a:r>
            <a:r>
              <a:rPr lang="en-US" dirty="0" err="1" smtClean="0"/>
              <a:t>tercih</a:t>
            </a:r>
            <a:r>
              <a:rPr lang="en-US" dirty="0" smtClean="0"/>
              <a:t> </a:t>
            </a:r>
            <a:r>
              <a:rPr lang="en-US" dirty="0" err="1" smtClean="0"/>
              <a:t>edilmelidir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Medikal</a:t>
            </a:r>
            <a:r>
              <a:rPr lang="en-US" dirty="0" smtClean="0"/>
              <a:t> </a:t>
            </a:r>
            <a:r>
              <a:rPr lang="en-US" dirty="0" err="1" smtClean="0"/>
              <a:t>radyasyondan</a:t>
            </a:r>
            <a:r>
              <a:rPr lang="en-US" dirty="0" smtClean="0"/>
              <a:t> </a:t>
            </a:r>
            <a:r>
              <a:rPr lang="en-US" dirty="0" err="1" smtClean="0"/>
              <a:t>kişiyi</a:t>
            </a:r>
            <a:r>
              <a:rPr lang="en-US" dirty="0" smtClean="0"/>
              <a:t> en </a:t>
            </a:r>
            <a:r>
              <a:rPr lang="en-US" dirty="0" err="1" smtClean="0"/>
              <a:t>iyi</a:t>
            </a:r>
            <a:r>
              <a:rPr lang="en-US" dirty="0" smtClean="0"/>
              <a:t> </a:t>
            </a:r>
            <a:r>
              <a:rPr lang="en-US" dirty="0" err="1" smtClean="0"/>
              <a:t>koruma</a:t>
            </a:r>
            <a:r>
              <a:rPr lang="en-US" dirty="0" smtClean="0"/>
              <a:t> </a:t>
            </a:r>
            <a:r>
              <a:rPr lang="en-US" dirty="0" err="1" smtClean="0"/>
              <a:t>yolu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tıp </a:t>
            </a:r>
            <a:r>
              <a:rPr lang="en-US" dirty="0" err="1" smtClean="0"/>
              <a:t>bilgisine</a:t>
            </a:r>
            <a:r>
              <a:rPr lang="en-US" dirty="0" smtClean="0"/>
              <a:t> </a:t>
            </a:r>
            <a:r>
              <a:rPr lang="en-US" dirty="0" err="1" smtClean="0"/>
              <a:t>sahip</a:t>
            </a:r>
            <a:r>
              <a:rPr lang="en-US" dirty="0" smtClean="0"/>
              <a:t> </a:t>
            </a:r>
            <a:r>
              <a:rPr lang="en-US" dirty="0" err="1" smtClean="0"/>
              <a:t>olmak</a:t>
            </a:r>
            <a:r>
              <a:rPr lang="en-US" dirty="0" smtClean="0"/>
              <a:t>, </a:t>
            </a:r>
            <a:r>
              <a:rPr lang="en-US" dirty="0" err="1" smtClean="0"/>
              <a:t>endikasyonları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tedavileri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</a:t>
            </a:r>
            <a:r>
              <a:rPr lang="en-US" dirty="0" err="1" smtClean="0"/>
              <a:t>bilmek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doğru</a:t>
            </a:r>
            <a:r>
              <a:rPr lang="en-US" dirty="0" smtClean="0"/>
              <a:t> </a:t>
            </a:r>
            <a:r>
              <a:rPr lang="en-US" dirty="0" err="1" smtClean="0"/>
              <a:t>kararlar</a:t>
            </a:r>
            <a:r>
              <a:rPr lang="en-US" dirty="0" smtClean="0"/>
              <a:t> </a:t>
            </a:r>
            <a:r>
              <a:rPr lang="en-US" dirty="0" err="1" smtClean="0"/>
              <a:t>almaktan</a:t>
            </a:r>
            <a:r>
              <a:rPr lang="en-US" dirty="0" smtClean="0"/>
              <a:t>  </a:t>
            </a:r>
            <a:r>
              <a:rPr lang="en-US" dirty="0" err="1" smtClean="0"/>
              <a:t>geçmektedir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0142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MARUZİYETİ AZALTMAK İÇİN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Gereksiz</a:t>
            </a:r>
            <a:r>
              <a:rPr lang="en-US" dirty="0" smtClean="0"/>
              <a:t> </a:t>
            </a:r>
            <a:r>
              <a:rPr lang="en-US" dirty="0" err="1" smtClean="0"/>
              <a:t>incelemeler</a:t>
            </a:r>
            <a:r>
              <a:rPr lang="en-US" dirty="0" smtClean="0"/>
              <a:t> </a:t>
            </a:r>
            <a:r>
              <a:rPr lang="en-US" dirty="0" err="1" smtClean="0"/>
              <a:t>yapmayın</a:t>
            </a:r>
            <a:endParaRPr lang="en-US" dirty="0" smtClean="0"/>
          </a:p>
          <a:p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aranıza</a:t>
            </a:r>
            <a:r>
              <a:rPr lang="en-US" dirty="0" smtClean="0"/>
              <a:t> </a:t>
            </a:r>
            <a:r>
              <a:rPr lang="en-US" dirty="0" err="1" smtClean="0"/>
              <a:t>mesafe</a:t>
            </a:r>
            <a:r>
              <a:rPr lang="en-US" dirty="0" smtClean="0"/>
              <a:t> </a:t>
            </a:r>
            <a:r>
              <a:rPr lang="en-US" dirty="0" err="1" smtClean="0"/>
              <a:t>koyun</a:t>
            </a:r>
            <a:endParaRPr lang="en-US" dirty="0" smtClean="0"/>
          </a:p>
          <a:p>
            <a:r>
              <a:rPr lang="en-US" dirty="0" err="1" smtClean="0"/>
              <a:t>Tekrar</a:t>
            </a:r>
            <a:r>
              <a:rPr lang="en-US" dirty="0" smtClean="0"/>
              <a:t> </a:t>
            </a:r>
            <a:r>
              <a:rPr lang="en-US" dirty="0" err="1" smtClean="0"/>
              <a:t>incelemelerden</a:t>
            </a:r>
            <a:r>
              <a:rPr lang="en-US" dirty="0" smtClean="0"/>
              <a:t> </a:t>
            </a:r>
            <a:r>
              <a:rPr lang="en-US" dirty="0" err="1" smtClean="0"/>
              <a:t>kaçının</a:t>
            </a:r>
            <a:endParaRPr lang="en-US" dirty="0" smtClean="0"/>
          </a:p>
          <a:p>
            <a:r>
              <a:rPr lang="en-US" dirty="0" err="1" smtClean="0"/>
              <a:t>Uygun</a:t>
            </a:r>
            <a:r>
              <a:rPr lang="en-US" dirty="0" smtClean="0"/>
              <a:t> </a:t>
            </a:r>
            <a:r>
              <a:rPr lang="en-US" dirty="0" err="1" smtClean="0"/>
              <a:t>pozisyonlama</a:t>
            </a:r>
            <a:r>
              <a:rPr lang="en-US" dirty="0" smtClean="0"/>
              <a:t>, </a:t>
            </a:r>
            <a:r>
              <a:rPr lang="en-US" dirty="0" err="1" smtClean="0"/>
              <a:t>kısa</a:t>
            </a:r>
            <a:r>
              <a:rPr lang="en-US" dirty="0" smtClean="0"/>
              <a:t> </a:t>
            </a:r>
            <a:r>
              <a:rPr lang="en-US" dirty="0" err="1" smtClean="0"/>
              <a:t>pozlama</a:t>
            </a:r>
            <a:r>
              <a:rPr lang="en-US" dirty="0" smtClean="0"/>
              <a:t>, </a:t>
            </a:r>
            <a:r>
              <a:rPr lang="en-US" dirty="0" err="1" smtClean="0"/>
              <a:t>mümkün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en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doz</a:t>
            </a:r>
            <a:endParaRPr lang="en-US" dirty="0" smtClean="0"/>
          </a:p>
          <a:p>
            <a:r>
              <a:rPr lang="en-US" dirty="0" smtClean="0"/>
              <a:t>Gonad, </a:t>
            </a:r>
            <a:r>
              <a:rPr lang="en-US" dirty="0" err="1" smtClean="0"/>
              <a:t>tiroid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gözü</a:t>
            </a:r>
            <a:r>
              <a:rPr lang="en-US" dirty="0" smtClean="0"/>
              <a:t> </a:t>
            </a:r>
            <a:r>
              <a:rPr lang="en-US" dirty="0" err="1" smtClean="0"/>
              <a:t>koruyun</a:t>
            </a:r>
            <a:endParaRPr lang="en-US" dirty="0" smtClean="0"/>
          </a:p>
          <a:p>
            <a:r>
              <a:rPr lang="en-US" dirty="0" err="1" smtClean="0"/>
              <a:t>Çocuk</a:t>
            </a:r>
            <a:r>
              <a:rPr lang="en-US" dirty="0" smtClean="0"/>
              <a:t> </a:t>
            </a:r>
            <a:r>
              <a:rPr lang="en-US" dirty="0" err="1" smtClean="0"/>
              <a:t>hastalarda</a:t>
            </a:r>
            <a:r>
              <a:rPr lang="en-US" dirty="0" smtClean="0"/>
              <a:t> </a:t>
            </a:r>
            <a:r>
              <a:rPr lang="en-US" dirty="0" err="1" smtClean="0"/>
              <a:t>dikkatli</a:t>
            </a:r>
            <a:r>
              <a:rPr lang="en-US" dirty="0" smtClean="0"/>
              <a:t> </a:t>
            </a:r>
            <a:r>
              <a:rPr lang="en-US" dirty="0" err="1" smtClean="0"/>
              <a:t>olun</a:t>
            </a:r>
            <a:endParaRPr lang="en-US" dirty="0" smtClean="0"/>
          </a:p>
          <a:p>
            <a:r>
              <a:rPr lang="en-US" dirty="0" err="1" smtClean="0"/>
              <a:t>Gebelere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vermeyin</a:t>
            </a:r>
            <a:endParaRPr lang="en-US" dirty="0" smtClean="0"/>
          </a:p>
          <a:p>
            <a:r>
              <a:rPr lang="en-US" dirty="0" err="1" smtClean="0"/>
              <a:t>Hastaları</a:t>
            </a:r>
            <a:r>
              <a:rPr lang="en-US" dirty="0" smtClean="0"/>
              <a:t> </a:t>
            </a:r>
            <a:r>
              <a:rPr lang="en-US" dirty="0" err="1" smtClean="0"/>
              <a:t>bilgilendirin</a:t>
            </a:r>
            <a:endParaRPr lang="en-US" dirty="0" smtClean="0"/>
          </a:p>
          <a:p>
            <a:r>
              <a:rPr lang="en-US" dirty="0" err="1" smtClean="0"/>
              <a:t>Uygun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kullanın</a:t>
            </a:r>
            <a:endParaRPr lang="en-US" dirty="0" smtClean="0"/>
          </a:p>
          <a:p>
            <a:r>
              <a:rPr lang="en-US" dirty="0" err="1" smtClean="0"/>
              <a:t>Cihazlarınız</a:t>
            </a:r>
            <a:r>
              <a:rPr lang="en-US" dirty="0" smtClean="0"/>
              <a:t> 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 smtClean="0"/>
              <a:t>altında</a:t>
            </a:r>
            <a:r>
              <a:rPr lang="en-US" dirty="0" smtClean="0"/>
              <a:t> </a:t>
            </a:r>
            <a:r>
              <a:rPr lang="en-US" dirty="0" err="1" smtClean="0"/>
              <a:t>tutun</a:t>
            </a:r>
            <a:endParaRPr lang="en-US" dirty="0" smtClean="0"/>
          </a:p>
          <a:p>
            <a:r>
              <a:rPr lang="en-US" dirty="0" smtClean="0"/>
              <a:t>Her zaman </a:t>
            </a:r>
            <a:r>
              <a:rPr lang="en-US" dirty="0" err="1" smtClean="0"/>
              <a:t>kurşun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diğer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koruyucuları</a:t>
            </a:r>
            <a:r>
              <a:rPr lang="en-US" dirty="0" smtClean="0"/>
              <a:t> </a:t>
            </a:r>
            <a:r>
              <a:rPr lang="en-US" dirty="0" err="1" smtClean="0"/>
              <a:t>kullanın</a:t>
            </a:r>
            <a:endParaRPr lang="en-US" dirty="0" smtClean="0"/>
          </a:p>
          <a:p>
            <a:r>
              <a:rPr lang="en-US" dirty="0" err="1" smtClean="0"/>
              <a:t>Hastaları</a:t>
            </a:r>
            <a:r>
              <a:rPr lang="en-US" dirty="0" smtClean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 smtClean="0"/>
              <a:t>sahasında</a:t>
            </a:r>
            <a:r>
              <a:rPr lang="en-US" dirty="0" smtClean="0"/>
              <a:t> </a:t>
            </a:r>
            <a:r>
              <a:rPr lang="en-US" dirty="0" err="1" smtClean="0"/>
              <a:t>gereksiz</a:t>
            </a:r>
            <a:r>
              <a:rPr lang="en-US" dirty="0" smtClean="0"/>
              <a:t> </a:t>
            </a:r>
            <a:r>
              <a:rPr lang="en-US" dirty="0" err="1" smtClean="0"/>
              <a:t>tutmayın</a:t>
            </a:r>
            <a:endParaRPr lang="en-US" dirty="0" smtClean="0"/>
          </a:p>
          <a:p>
            <a:r>
              <a:rPr lang="en-US" dirty="0" err="1" smtClean="0"/>
              <a:t>Dozimetrenizi</a:t>
            </a:r>
            <a:r>
              <a:rPr lang="en-US" dirty="0" smtClean="0"/>
              <a:t> </a:t>
            </a:r>
            <a:r>
              <a:rPr lang="en-US" dirty="0" err="1" smtClean="0"/>
              <a:t>doğru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uygun</a:t>
            </a:r>
            <a:r>
              <a:rPr lang="en-US" dirty="0" smtClean="0"/>
              <a:t> takın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98876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KAYNAKLAR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1. </a:t>
            </a:r>
            <a:r>
              <a:rPr lang="en-US" dirty="0" err="1" smtClean="0"/>
              <a:t>Shannoun</a:t>
            </a:r>
            <a:r>
              <a:rPr lang="en-US" dirty="0" smtClean="0"/>
              <a:t> F, </a:t>
            </a:r>
            <a:r>
              <a:rPr lang="en-US" dirty="0" err="1" smtClean="0"/>
              <a:t>Blettner</a:t>
            </a:r>
            <a:r>
              <a:rPr lang="en-US" dirty="0" smtClean="0"/>
              <a:t> M, </a:t>
            </a:r>
            <a:r>
              <a:rPr lang="en-US" dirty="0" err="1" smtClean="0"/>
              <a:t>Zeeb</a:t>
            </a:r>
            <a:r>
              <a:rPr lang="en-US" dirty="0" smtClean="0"/>
              <a:t> H Radiation protection in diagnostic radiology. </a:t>
            </a:r>
            <a:r>
              <a:rPr lang="en-US" dirty="0" err="1" smtClean="0"/>
              <a:t>Dtsch</a:t>
            </a:r>
            <a:r>
              <a:rPr lang="en-US" dirty="0" smtClean="0"/>
              <a:t> </a:t>
            </a:r>
            <a:r>
              <a:rPr lang="en-US" dirty="0" err="1" smtClean="0"/>
              <a:t>Arztebl</a:t>
            </a:r>
            <a:r>
              <a:rPr lang="en-US" dirty="0" smtClean="0"/>
              <a:t> </a:t>
            </a:r>
            <a:r>
              <a:rPr lang="en-US" dirty="0" err="1" smtClean="0"/>
              <a:t>Int</a:t>
            </a:r>
            <a:r>
              <a:rPr lang="en-US" dirty="0" smtClean="0"/>
              <a:t> 2008;105(3):41-46.</a:t>
            </a:r>
          </a:p>
          <a:p>
            <a:r>
              <a:rPr lang="tr-TR" dirty="0" smtClean="0"/>
              <a:t>2. </a:t>
            </a:r>
            <a:r>
              <a:rPr lang="en-US" dirty="0" err="1" smtClean="0"/>
              <a:t>Yeğin</a:t>
            </a:r>
            <a:r>
              <a:rPr lang="en-US" dirty="0" smtClean="0"/>
              <a:t> N. </a:t>
            </a:r>
            <a:r>
              <a:rPr lang="en-US" dirty="0" err="1" smtClean="0"/>
              <a:t>Radyasyonun</a:t>
            </a:r>
            <a:r>
              <a:rPr lang="en-US" dirty="0" smtClean="0"/>
              <a:t> </a:t>
            </a:r>
            <a:r>
              <a:rPr lang="en-US" dirty="0" err="1" smtClean="0"/>
              <a:t>biyolojik</a:t>
            </a:r>
            <a:r>
              <a:rPr lang="en-US" dirty="0" smtClean="0"/>
              <a:t> </a:t>
            </a:r>
            <a:r>
              <a:rPr lang="en-US" dirty="0" err="1" smtClean="0"/>
              <a:t>etkileri</a:t>
            </a:r>
            <a:r>
              <a:rPr lang="en-US" dirty="0" smtClean="0"/>
              <a:t>. </a:t>
            </a:r>
            <a:r>
              <a:rPr lang="en-US" dirty="0" err="1" smtClean="0"/>
              <a:t>Nükleer</a:t>
            </a:r>
            <a:r>
              <a:rPr lang="en-US" dirty="0" smtClean="0"/>
              <a:t> Tıp </a:t>
            </a:r>
            <a:r>
              <a:rPr lang="en-US" dirty="0" err="1" smtClean="0"/>
              <a:t>Seminerleri</a:t>
            </a:r>
            <a:r>
              <a:rPr lang="en-US" dirty="0" smtClean="0"/>
              <a:t> 2015;3:XX</a:t>
            </a:r>
            <a:endParaRPr lang="tr-TR" dirty="0" smtClean="0"/>
          </a:p>
          <a:p>
            <a:r>
              <a:rPr lang="tr-TR" dirty="0" smtClean="0"/>
              <a:t>3. </a:t>
            </a:r>
            <a:r>
              <a:rPr lang="tr-TR" dirty="0" err="1" smtClean="0"/>
              <a:t>Bushong</a:t>
            </a:r>
            <a:r>
              <a:rPr lang="tr-TR" dirty="0" smtClean="0"/>
              <a:t>. </a:t>
            </a:r>
            <a:r>
              <a:rPr lang="tr-TR" dirty="0" err="1" smtClean="0"/>
              <a:t>Radiologic</a:t>
            </a:r>
            <a:r>
              <a:rPr lang="tr-TR" dirty="0" smtClean="0"/>
              <a:t> </a:t>
            </a:r>
            <a:r>
              <a:rPr lang="tr-TR" dirty="0" err="1" smtClean="0"/>
              <a:t>science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technologists</a:t>
            </a:r>
            <a:r>
              <a:rPr lang="tr-TR" dirty="0" smtClean="0"/>
              <a:t>. </a:t>
            </a:r>
            <a:r>
              <a:rPr lang="tr-TR" dirty="0" err="1" smtClean="0"/>
              <a:t>Physics</a:t>
            </a:r>
            <a:r>
              <a:rPr lang="tr-TR" dirty="0" smtClean="0"/>
              <a:t>, </a:t>
            </a:r>
            <a:r>
              <a:rPr lang="tr-TR" dirty="0" err="1" smtClean="0"/>
              <a:t>biology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protection</a:t>
            </a:r>
            <a:r>
              <a:rPr lang="tr-TR" dirty="0" smtClean="0"/>
              <a:t>. 10th </a:t>
            </a:r>
            <a:r>
              <a:rPr lang="tr-TR" dirty="0" err="1" smtClean="0"/>
              <a:t>edition</a:t>
            </a:r>
            <a:r>
              <a:rPr lang="tr-TR" dirty="0" smtClean="0"/>
              <a:t>. ISSN: 978-0323081351, </a:t>
            </a:r>
            <a:r>
              <a:rPr lang="tr-TR" dirty="0" err="1" smtClean="0"/>
              <a:t>Mosby</a:t>
            </a:r>
            <a:r>
              <a:rPr lang="tr-TR" smtClean="0"/>
              <a:t> 2012.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612181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3504</Words>
  <Application>Microsoft Macintosh PowerPoint</Application>
  <PresentationFormat>On-screen Show (4:3)</PresentationFormat>
  <Paragraphs>412</Paragraphs>
  <Slides>73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7" baseType="lpstr">
      <vt:lpstr>Arial</vt:lpstr>
      <vt:lpstr>Calibri</vt:lpstr>
      <vt:lpstr>Wingdings</vt:lpstr>
      <vt:lpstr>Ofis Teması</vt:lpstr>
      <vt:lpstr>RADYOBİYOLOJİ ve RADYASYONUN ERKEN VE GEÇ ETKİLERİ</vt:lpstr>
      <vt:lpstr>X IŞINI ZARARLIDIR</vt:lpstr>
      <vt:lpstr>X ışınları</vt:lpstr>
      <vt:lpstr>Önemli Radyasyon kazaları</vt:lpstr>
      <vt:lpstr>Radyasyon hasarı</vt:lpstr>
      <vt:lpstr>RADYASYON KAYNAKLARI</vt:lpstr>
      <vt:lpstr>TIPTA RADYASYON KULLANAN BÖLÜMLER</vt:lpstr>
      <vt:lpstr>RADYASYON HASARI</vt:lpstr>
      <vt:lpstr>PowerPoint Presentation</vt:lpstr>
      <vt:lpstr>PowerPoint Presentation</vt:lpstr>
      <vt:lpstr>Genetik Etki </vt:lpstr>
      <vt:lpstr>PowerPoint Presentation</vt:lpstr>
      <vt:lpstr>PowerPoint Presentation</vt:lpstr>
      <vt:lpstr>PowerPoint Presentation</vt:lpstr>
      <vt:lpstr>Deterministik etki</vt:lpstr>
      <vt:lpstr>Stokastik Etki</vt:lpstr>
      <vt:lpstr>Fetal etkiler</vt:lpstr>
      <vt:lpstr>Bergonie ve Tribondeau kuralı</vt:lpstr>
      <vt:lpstr>Radyasyona hassaslık</vt:lpstr>
      <vt:lpstr>Dozlar ve organ hasaları</vt:lpstr>
      <vt:lpstr>RADYASYON BİRİMLERİ</vt:lpstr>
      <vt:lpstr>Radyasyon maruziyeti yönetmelikleri ve denetleyen kurumlar </vt:lpstr>
      <vt:lpstr>AKTİVİTE</vt:lpstr>
      <vt:lpstr>EKSPOJÜR</vt:lpstr>
      <vt:lpstr>EKİVALAN DOZ </vt:lpstr>
      <vt:lpstr>EKİVALAN DOZ </vt:lpstr>
      <vt:lpstr>Radyasyon ölçüm birimleri: </vt:lpstr>
      <vt:lpstr>Radyasyon dozları</vt:lpstr>
      <vt:lpstr>Enerji transfer mekanizmaları </vt:lpstr>
      <vt:lpstr>PowerPoint Presentation</vt:lpstr>
      <vt:lpstr>RADYASYON HASSASİYETİNİ ETKİLEYEN SÜREÇLER</vt:lpstr>
      <vt:lpstr>RADYASYON HASSİYETİNİ ETKİLEYEN SÜREÇLER</vt:lpstr>
      <vt:lpstr>PowerPoint Presentation</vt:lpstr>
      <vt:lpstr>PowerPoint Presentation</vt:lpstr>
      <vt:lpstr>PowerPoint Presentation</vt:lpstr>
      <vt:lpstr>ALARA PRENSİBİ</vt:lpstr>
      <vt:lpstr>ÖRNEKLER</vt:lpstr>
      <vt:lpstr>RADYASYONUN BİYOLOJİK ETKİLERİ</vt:lpstr>
      <vt:lpstr>Stokastik ve deterministik etkiler arasındaki farkın etki (Y) doz (x)  eğrisindeki grafik gösterimi </vt:lpstr>
      <vt:lpstr>PowerPoint Presentation</vt:lpstr>
      <vt:lpstr>AKUT RADYASYON HASTALIĞI-ZEHİRLENMESİ</vt:lpstr>
      <vt:lpstr>Prodromal Dönem</vt:lpstr>
      <vt:lpstr>PowerPoint Presentation</vt:lpstr>
      <vt:lpstr>LATENT DÖNEM</vt:lpstr>
      <vt:lpstr>PowerPoint Presentation</vt:lpstr>
      <vt:lpstr>MANİFEST -HASTALIK DÖNEMİ</vt:lpstr>
      <vt:lpstr>Gastrointestinal Semptomlar</vt:lpstr>
      <vt:lpstr>HEMOPOETİK-KEMİK İLİĞİ DEPRESYONU BULGULARI</vt:lpstr>
      <vt:lpstr>NÖROMÜSKÜLER SEMPTOMLAR</vt:lpstr>
      <vt:lpstr>TEDAVİSİ</vt:lpstr>
      <vt:lpstr>DETERMİNİSİTİK ETKİLER </vt:lpstr>
      <vt:lpstr>Deterministik Etkilere Örnekler</vt:lpstr>
      <vt:lpstr>PowerPoint Presentation</vt:lpstr>
      <vt:lpstr>Stokastik etkiler</vt:lpstr>
      <vt:lpstr>PowerPoint Presentation</vt:lpstr>
      <vt:lpstr>Stokastik etkilerde risklerin hesaplanması</vt:lpstr>
      <vt:lpstr>PowerPoint Presentation</vt:lpstr>
      <vt:lpstr>Bunu bir örnek ile anlatır isek;</vt:lpstr>
      <vt:lpstr>Katarakt</vt:lpstr>
      <vt:lpstr>PowerPoint Presentation</vt:lpstr>
      <vt:lpstr>LÖSEMİ</vt:lpstr>
      <vt:lpstr>PowerPoint Presentation</vt:lpstr>
      <vt:lpstr>Kemik Kanseri</vt:lpstr>
      <vt:lpstr>Deri kanseri</vt:lpstr>
      <vt:lpstr>PowerPoint Presentation</vt:lpstr>
      <vt:lpstr>Genetik etkiler</vt:lpstr>
      <vt:lpstr>Gebelik ve radyasyon</vt:lpstr>
      <vt:lpstr>PowerPoint Presentation</vt:lpstr>
      <vt:lpstr>GEBELİK </vt:lpstr>
      <vt:lpstr>Gebelikte radyasyon maruziyeti ile oluşan riskler</vt:lpstr>
      <vt:lpstr>Radyasyon maruziyeti</vt:lpstr>
      <vt:lpstr>MARUZİYETİ AZALTMAK İÇİN</vt:lpstr>
      <vt:lpstr>KAYNAKLAR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RADYASYONDAN KORUNMA YÖNTEMLERİ </dc:title>
  <cp:lastModifiedBy>evren ustuner</cp:lastModifiedBy>
  <cp:revision>146</cp:revision>
  <dcterms:modified xsi:type="dcterms:W3CDTF">2020-05-27T15:01:13Z</dcterms:modified>
</cp:coreProperties>
</file>