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26" r:id="rId1"/>
  </p:sldMasterIdLst>
  <p:notesMasterIdLst>
    <p:notesMasterId r:id="rId22"/>
  </p:notesMasterIdLst>
  <p:sldIdLst>
    <p:sldId id="256" r:id="rId2"/>
    <p:sldId id="257" r:id="rId3"/>
    <p:sldId id="258" r:id="rId4"/>
    <p:sldId id="271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6" r:id="rId18"/>
    <p:sldId id="277" r:id="rId19"/>
    <p:sldId id="278" r:id="rId20"/>
    <p:sldId id="279" r:id="rId21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64" d="100"/>
          <a:sy n="64" d="100"/>
        </p:scale>
        <p:origin x="78" y="5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" d="1"/>
        <a:sy n="1" d="1"/>
      </p:scale>
      <p:origin x="0" y="0"/>
    </p:cViewPr>
  </p:sorter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ableStyles" Target="tableStyles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viewProps" Target="view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presProps" Target="pres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Üstbilgi Yer Tutucusu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3" name="Veri Yer Tutucusu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C4B95A8-6623-48FF-92B2-FB8647AFDABF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4" name="Slayt Görüntüsü Yer Tutucusu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tr-TR"/>
          </a:p>
        </p:txBody>
      </p:sp>
      <p:sp>
        <p:nvSpPr>
          <p:cNvPr id="5" name="Not Yer Tutucusu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tr-TR"/>
          </a:p>
        </p:txBody>
      </p:sp>
      <p:sp>
        <p:nvSpPr>
          <p:cNvPr id="6" name="Altbilgi Yer Tutucusu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tr-TR"/>
          </a:p>
        </p:txBody>
      </p:sp>
      <p:sp>
        <p:nvSpPr>
          <p:cNvPr id="7" name="Slayt Numarası Yer Tutucusu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AF2C0B7-6707-430C-9B85-168CB251D9F4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83187032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tr-TR" dirty="0" smtClean="0"/>
              <a:t>Zaman, emek ve enerji</a:t>
            </a:r>
            <a:r>
              <a:rPr lang="tr-TR" baseline="0" dirty="0" smtClean="0"/>
              <a:t> bakımından </a:t>
            </a:r>
            <a:r>
              <a:rPr lang="tr-TR" baseline="0" dirty="0" err="1" smtClean="0"/>
              <a:t>optimmum</a:t>
            </a:r>
            <a:r>
              <a:rPr lang="tr-TR" baseline="0" dirty="0" smtClean="0"/>
              <a:t> olan ile yapılmalı</a:t>
            </a:r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2C0B7-6707-430C-9B85-168CB251D9F4}" type="slidenum">
              <a:rPr lang="tr-TR" smtClean="0"/>
              <a:t>11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595978907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ayt Görüntüsü Yer Tutucusu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 Yer Tutucusu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tr-TR" dirty="0"/>
          </a:p>
        </p:txBody>
      </p:sp>
      <p:sp>
        <p:nvSpPr>
          <p:cNvPr id="4" name="Slayt Numarası Yer Tutucusu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5AF2C0B7-6707-430C-9B85-168CB251D9F4}" type="slidenum">
              <a:rPr lang="tr-TR" smtClean="0"/>
              <a:t>12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68354486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761999"/>
            <a:ext cx="9141619" cy="5334001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9270263" y="761999"/>
            <a:ext cx="2925318" cy="5334001"/>
          </a:xfrm>
          <a:prstGeom prst="rect">
            <a:avLst/>
          </a:prstGeom>
          <a:solidFill>
            <a:srgbClr val="C8C8C8">
              <a:alpha val="50000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3255264"/>
          </a:xfrm>
        </p:spPr>
        <p:txBody>
          <a:bodyPr anchor="b">
            <a:normAutofit/>
          </a:bodyPr>
          <a:lstStyle>
            <a:lvl1pPr algn="l">
              <a:defRPr sz="5900" spc="-100" baseline="0">
                <a:solidFill>
                  <a:srgbClr val="FFFFFF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00015" y="4670246"/>
            <a:ext cx="7315200" cy="914400"/>
          </a:xfrm>
        </p:spPr>
        <p:txBody>
          <a:bodyPr anchor="t">
            <a:normAutofit/>
          </a:bodyPr>
          <a:lstStyle>
            <a:lvl1pPr marL="0" indent="0" algn="l">
              <a:buNone/>
              <a:defRPr sz="2200" cap="none" spc="0" baseline="0">
                <a:solidFill>
                  <a:schemeClr val="accent1">
                    <a:lumMod val="20000"/>
                    <a:lumOff val="80000"/>
                  </a:schemeClr>
                </a:solidFill>
              </a:defRPr>
            </a:lvl1pPr>
            <a:lvl2pPr marL="457200" indent="0" algn="ctr">
              <a:buNone/>
              <a:defRPr sz="2200"/>
            </a:lvl2pPr>
            <a:lvl3pPr marL="914400" indent="0" algn="ctr">
              <a:buNone/>
              <a:defRPr sz="2200"/>
            </a:lvl3pPr>
            <a:lvl4pPr marL="1371600" indent="0" algn="ctr">
              <a:buNone/>
              <a:defRPr sz="2000"/>
            </a:lvl4pPr>
            <a:lvl5pPr marL="1828800" indent="0" algn="ctr">
              <a:buNone/>
              <a:defRPr sz="2000"/>
            </a:lvl5pPr>
            <a:lvl6pPr marL="2286000" indent="0" algn="ctr">
              <a:buNone/>
              <a:defRPr sz="2000"/>
            </a:lvl6pPr>
            <a:lvl7pPr marL="2743200" indent="0" algn="ctr">
              <a:buNone/>
              <a:defRPr sz="2000"/>
            </a:lvl7pPr>
            <a:lvl8pPr marL="3200400" indent="0" algn="ctr">
              <a:buNone/>
              <a:defRPr sz="2000"/>
            </a:lvl8pPr>
            <a:lvl9pPr marL="3657600" indent="0" algn="ctr">
              <a:buNone/>
              <a:defRPr sz="2000"/>
            </a:lvl9pPr>
          </a:lstStyle>
          <a:p>
            <a:r>
              <a:rPr lang="tr-TR" smtClean="0"/>
              <a:t>Asıl alt başlık stilini düzenlemek için tıklayın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91553996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92644262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67912" y="1298448"/>
            <a:ext cx="7315200" cy="3255264"/>
          </a:xfrm>
        </p:spPr>
        <p:txBody>
          <a:bodyPr anchor="b">
            <a:normAutofit/>
          </a:bodyPr>
          <a:lstStyle>
            <a:lvl1pPr>
              <a:defRPr sz="5900" b="0" spc="-10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86200" y="4672584"/>
            <a:ext cx="7315200" cy="914400"/>
          </a:xfrm>
        </p:spPr>
        <p:txBody>
          <a:bodyPr anchor="t">
            <a:normAutofit/>
          </a:bodyPr>
          <a:lstStyle>
            <a:lvl1pPr marL="0" indent="0">
              <a:buNone/>
              <a:defRPr sz="2200" cap="none" spc="0" baseline="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4561164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3867912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7818120" y="868680"/>
            <a:ext cx="347472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30988185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Title 9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7912" y="1023586"/>
            <a:ext cx="3474720" cy="807720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867912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7818463" y="1023586"/>
            <a:ext cx="3474720" cy="813171"/>
          </a:xfrm>
        </p:spPr>
        <p:txBody>
          <a:bodyPr anchor="b">
            <a:normAutofit/>
          </a:bodyPr>
          <a:lstStyle>
            <a:lvl1pPr marL="0" indent="0">
              <a:spcBef>
                <a:spcPts val="0"/>
              </a:spcBef>
              <a:buNone/>
              <a:defRPr sz="2000" b="1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7818463" y="1930936"/>
            <a:ext cx="3474720" cy="402336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11" name="Footer Placeholder 10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2" name="Slide Number Placeholder 11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751611985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39864115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8292857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 baseline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67912" y="868680"/>
            <a:ext cx="7315200" cy="5120640"/>
          </a:xfrm>
        </p:spPr>
        <p:txBody>
          <a:bodyPr/>
          <a:lstStyle>
            <a:lvl1pPr>
              <a:defRPr sz="2000"/>
            </a:lvl1pPr>
            <a:lvl2pPr>
              <a:defRPr sz="1800"/>
            </a:lvl2pPr>
            <a:lvl3pPr>
              <a:defRPr sz="16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4176"/>
            <a:ext cx="2834640" cy="2321990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412153684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56032" y="1143000"/>
            <a:ext cx="2834640" cy="2377440"/>
          </a:xfrm>
        </p:spPr>
        <p:txBody>
          <a:bodyPr anchor="b">
            <a:normAutofit/>
          </a:bodyPr>
          <a:lstStyle>
            <a:lvl1pPr>
              <a:defRPr sz="3200" b="0"/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570644" y="767419"/>
            <a:ext cx="8115230" cy="5330952"/>
          </a:xfrm>
          <a:solidFill>
            <a:schemeClr val="bg1">
              <a:lumMod val="75000"/>
            </a:schemeClr>
          </a:solidFill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56032" y="3493008"/>
            <a:ext cx="2834640" cy="2322576"/>
          </a:xfrm>
        </p:spPr>
        <p:txBody>
          <a:bodyPr anchor="t">
            <a:normAutofit/>
          </a:bodyPr>
          <a:lstStyle>
            <a:lvl1pPr marL="0" indent="0">
              <a:lnSpc>
                <a:spcPct val="100000"/>
              </a:lnSpc>
              <a:buNone/>
              <a:defRPr sz="1400">
                <a:solidFill>
                  <a:srgbClr val="FFFFFF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3499101" y="6356350"/>
            <a:ext cx="5911517" cy="365125"/>
          </a:xfrm>
        </p:spPr>
        <p:txBody>
          <a:bodyPr/>
          <a:lstStyle/>
          <a:p>
            <a:endParaRPr lang="tr-TR"/>
          </a:p>
        </p:txBody>
      </p:sp>
      <p:sp>
        <p:nvSpPr>
          <p:cNvPr id="10" name="Slide Number Placeholder 9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3399085947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 ve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89121114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381000" y="990600"/>
            <a:ext cx="2819400" cy="49530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3867912" y="868680"/>
            <a:ext cx="7315200" cy="512064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250518787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" y="758952"/>
            <a:ext cx="3443590" cy="5330952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52919" y="1123837"/>
            <a:ext cx="2947482" cy="460118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8" name="Rectangle 37"/>
          <p:cNvSpPr/>
          <p:nvPr/>
        </p:nvSpPr>
        <p:spPr>
          <a:xfrm>
            <a:off x="11815864" y="758952"/>
            <a:ext cx="384048" cy="5330952"/>
          </a:xfrm>
          <a:prstGeom prst="rect">
            <a:avLst/>
          </a:prstGeom>
          <a:solidFill>
            <a:srgbClr val="C8C8C8">
              <a:alpha val="49804"/>
            </a:srgb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3869268" y="864108"/>
            <a:ext cx="7315200" cy="512064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262465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fld id="{DB581155-5CD5-432D-A6C3-5334561A03B9}" type="datetimeFigureOut">
              <a:rPr lang="tr-TR" smtClean="0"/>
              <a:t>18.10.2023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869268" y="6356350"/>
            <a:ext cx="591151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100">
                <a:solidFill>
                  <a:schemeClr val="tx1">
                    <a:lumMod val="50000"/>
                    <a:lumOff val="50000"/>
                  </a:schemeClr>
                </a:solidFill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634135" y="6356350"/>
            <a:ext cx="1530927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1">
                <a:solidFill>
                  <a:schemeClr val="accent1"/>
                </a:solidFill>
              </a:defRPr>
            </a:lvl1pPr>
          </a:lstStyle>
          <a:p>
            <a:fld id="{8C18E097-5D0A-41B8-AD2C-C2DAF9C4EB1D}" type="slidenum">
              <a:rPr lang="tr-TR" smtClean="0"/>
              <a:t>‹#›</a:t>
            </a:fld>
            <a:endParaRPr lang="tr-TR"/>
          </a:p>
        </p:txBody>
      </p:sp>
    </p:spTree>
    <p:extLst>
      <p:ext uri="{BB962C8B-B14F-4D97-AF65-F5344CB8AC3E}">
        <p14:creationId xmlns:p14="http://schemas.microsoft.com/office/powerpoint/2010/main" val="10154546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27" r:id="rId1"/>
    <p:sldLayoutId id="2147483728" r:id="rId2"/>
    <p:sldLayoutId id="2147483729" r:id="rId3"/>
    <p:sldLayoutId id="2147483730" r:id="rId4"/>
    <p:sldLayoutId id="2147483731" r:id="rId5"/>
    <p:sldLayoutId id="2147483732" r:id="rId6"/>
    <p:sldLayoutId id="2147483733" r:id="rId7"/>
    <p:sldLayoutId id="2147483734" r:id="rId8"/>
    <p:sldLayoutId id="2147483735" r:id="rId9"/>
    <p:sldLayoutId id="2147483736" r:id="rId10"/>
    <p:sldLayoutId id="214748373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3600" kern="1200" spc="-60" baseline="0">
          <a:solidFill>
            <a:srgbClr val="FFFFFF"/>
          </a:solidFill>
          <a:latin typeface="+mj-lt"/>
          <a:ea typeface="+mj-ea"/>
          <a:cs typeface="+mj-cs"/>
        </a:defRPr>
      </a:lvl1pPr>
    </p:titleStyle>
    <p:bodyStyle>
      <a:lvl1pPr marL="182880" indent="-182880" algn="l" defTabSz="914400" rtl="0" eaLnBrk="1" latinLnBrk="0" hangingPunct="1">
        <a:lnSpc>
          <a:spcPct val="90000"/>
        </a:lnSpc>
        <a:spcBef>
          <a:spcPts val="1200"/>
        </a:spcBef>
        <a:buClr>
          <a:schemeClr val="accent1"/>
        </a:buClr>
        <a:buFont typeface="Wingdings 2" pitchFamily="18" charset="2"/>
        <a:buChar char=""/>
        <a:defRPr sz="20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1pPr>
      <a:lvl2pPr marL="6858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8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2pPr>
      <a:lvl3pPr marL="11430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6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3pPr>
      <a:lvl4pPr marL="16002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4pPr>
      <a:lvl5pPr marL="2057400" indent="-18288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250"/>
        </a:spcBef>
        <a:spcAft>
          <a:spcPts val="250"/>
        </a:spcAft>
        <a:buClr>
          <a:schemeClr val="accent1"/>
        </a:buClr>
        <a:buFont typeface="Wingdings 2" pitchFamily="18" charset="2"/>
        <a:buChar char=""/>
        <a:defRPr sz="1400" kern="1200">
          <a:solidFill>
            <a:schemeClr val="tx1">
              <a:lumMod val="65000"/>
              <a:lumOff val="35000"/>
            </a:schemeClr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ctrTitle"/>
          </p:nvPr>
        </p:nvSpPr>
        <p:spPr>
          <a:xfrm>
            <a:off x="1069848" y="1298448"/>
            <a:ext cx="7315200" cy="2636243"/>
          </a:xfrm>
        </p:spPr>
        <p:txBody>
          <a:bodyPr/>
          <a:lstStyle/>
          <a:p>
            <a:pPr algn="ctr"/>
            <a:r>
              <a:rPr lang="tr-TR" sz="72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Öğrenme İlkeleri </a:t>
            </a:r>
            <a:r>
              <a:rPr lang="tr-TR" b="1" dirty="0" smtClean="0"/>
              <a:t/>
            </a:r>
            <a:br>
              <a:rPr lang="tr-TR" b="1" dirty="0" smtClean="0"/>
            </a:br>
            <a:endParaRPr lang="tr-TR" b="1" dirty="0"/>
          </a:p>
        </p:txBody>
      </p:sp>
      <p:sp>
        <p:nvSpPr>
          <p:cNvPr id="3" name="Alt Başlık 2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70000" lnSpcReduction="20000"/>
          </a:bodyPr>
          <a:lstStyle/>
          <a:p>
            <a:endParaRPr lang="tr-TR" dirty="0" smtClean="0"/>
          </a:p>
          <a:p>
            <a:pPr algn="ct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Ankara Üniversitesi </a:t>
            </a:r>
          </a:p>
          <a:p>
            <a:pPr algn="ctr"/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2023-2024 </a:t>
            </a:r>
            <a:r>
              <a:rPr lang="tr-TR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Bahar Dönemi</a:t>
            </a:r>
            <a:endParaRPr lang="tr-TR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97529779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tr-TR" sz="4400" dirty="0" smtClean="0"/>
              <a:t>Eğiticilerin;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63636" y="864108"/>
            <a:ext cx="7720832" cy="5120640"/>
          </a:xfrm>
        </p:spPr>
        <p:txBody>
          <a:bodyPr>
            <a:normAutofit/>
          </a:bodyPr>
          <a:lstStyle/>
          <a:p>
            <a:pPr marL="0" indent="0">
              <a:buNone/>
            </a:pPr>
            <a:endParaRPr lang="tr-TR" dirty="0"/>
          </a:p>
          <a:p>
            <a:r>
              <a:rPr lang="da-DK" sz="3200" dirty="0" smtClean="0"/>
              <a:t>hangi </a:t>
            </a:r>
            <a:r>
              <a:rPr lang="da-DK" sz="3200" dirty="0"/>
              <a:t>düzeyde ve ne tür özelliklere sahip öğrencilere </a:t>
            </a:r>
          </a:p>
          <a:p>
            <a:r>
              <a:rPr lang="tr-TR" sz="3200" dirty="0" smtClean="0"/>
              <a:t>hangi </a:t>
            </a:r>
            <a:r>
              <a:rPr lang="tr-TR" sz="3200" dirty="0"/>
              <a:t>çeşit davranışları kazandırmak için, </a:t>
            </a:r>
          </a:p>
          <a:p>
            <a:r>
              <a:rPr lang="tr-TR" sz="3200" dirty="0" smtClean="0"/>
              <a:t>hangi </a:t>
            </a:r>
            <a:r>
              <a:rPr lang="tr-TR" sz="3200" dirty="0"/>
              <a:t>araç -gereç ve hangi yöntemleri, </a:t>
            </a:r>
          </a:p>
          <a:p>
            <a:r>
              <a:rPr lang="tr-TR" sz="3200" dirty="0" smtClean="0"/>
              <a:t>hangi </a:t>
            </a:r>
            <a:r>
              <a:rPr lang="tr-TR" sz="3200" dirty="0"/>
              <a:t>şartlarda, </a:t>
            </a:r>
          </a:p>
          <a:p>
            <a:r>
              <a:rPr lang="tr-TR" sz="3200" dirty="0" smtClean="0"/>
              <a:t>hangi </a:t>
            </a:r>
            <a:r>
              <a:rPr lang="tr-TR" sz="3200" dirty="0"/>
              <a:t>ilkelere dayalı olarak </a:t>
            </a:r>
          </a:p>
          <a:p>
            <a:r>
              <a:rPr lang="tr-TR" sz="3200" dirty="0" smtClean="0"/>
              <a:t>nasıl </a:t>
            </a:r>
            <a:r>
              <a:rPr lang="tr-TR" sz="3200" dirty="0"/>
              <a:t>kullanılacağını bilmeleri </a:t>
            </a:r>
            <a:r>
              <a:rPr lang="tr-TR" sz="3200" dirty="0" smtClean="0"/>
              <a:t> gerekmektedir</a:t>
            </a:r>
            <a:r>
              <a:rPr lang="tr-TR" sz="3200" dirty="0"/>
              <a:t>. </a:t>
            </a:r>
          </a:p>
        </p:txBody>
      </p:sp>
    </p:spTree>
    <p:extLst>
      <p:ext uri="{BB962C8B-B14F-4D97-AF65-F5344CB8AC3E}">
        <p14:creationId xmlns:p14="http://schemas.microsoft.com/office/powerpoint/2010/main" val="197288269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dirty="0" smtClean="0"/>
              <a:t>Öğrenme İlkeleri</a:t>
            </a:r>
            <a:endParaRPr lang="tr-TR" sz="4400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71455" y="864108"/>
            <a:ext cx="7800109" cy="5120640"/>
          </a:xfrm>
        </p:spPr>
        <p:txBody>
          <a:bodyPr>
            <a:normAutofit/>
          </a:bodyPr>
          <a:lstStyle/>
          <a:p>
            <a:r>
              <a:rPr lang="tr-TR" sz="2400" dirty="0"/>
              <a:t>Öğretimi düzenlemede kullanılabilecek öğrenme ilkeleri, </a:t>
            </a:r>
            <a:r>
              <a:rPr lang="tr-TR" sz="2400" dirty="0" smtClean="0"/>
              <a:t> üç </a:t>
            </a:r>
            <a:r>
              <a:rPr lang="tr-TR" sz="2400" dirty="0"/>
              <a:t>başlık altında </a:t>
            </a:r>
            <a:r>
              <a:rPr lang="tr-TR" sz="2400" dirty="0" smtClean="0"/>
              <a:t>toplanabilir;</a:t>
            </a:r>
          </a:p>
          <a:p>
            <a:pPr lvl="2"/>
            <a:endParaRPr lang="tr-TR" sz="1800" dirty="0"/>
          </a:p>
          <a:p>
            <a:pPr lvl="2"/>
            <a:r>
              <a:rPr lang="tr-TR" sz="3600" dirty="0" smtClean="0"/>
              <a:t>Öğrenci niteliklerine ilişkin,</a:t>
            </a:r>
          </a:p>
          <a:p>
            <a:pPr lvl="2"/>
            <a:r>
              <a:rPr lang="tr-TR" sz="3600" dirty="0" smtClean="0"/>
              <a:t>İçerik özelliklerine ilişkin,</a:t>
            </a:r>
          </a:p>
          <a:p>
            <a:pPr lvl="2"/>
            <a:r>
              <a:rPr lang="tr-TR" sz="3600" dirty="0" smtClean="0"/>
              <a:t>Öğretim etkinliklerine ilişkin</a:t>
            </a:r>
            <a:endParaRPr lang="tr-TR" sz="3600" dirty="0"/>
          </a:p>
        </p:txBody>
      </p:sp>
    </p:spTree>
    <p:extLst>
      <p:ext uri="{BB962C8B-B14F-4D97-AF65-F5344CB8AC3E}">
        <p14:creationId xmlns:p14="http://schemas.microsoft.com/office/powerpoint/2010/main" val="269544733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546764" y="484094"/>
            <a:ext cx="7637704" cy="6042212"/>
          </a:xfrm>
        </p:spPr>
        <p:txBody>
          <a:bodyPr>
            <a:noAutofit/>
          </a:bodyPr>
          <a:lstStyle/>
          <a:p>
            <a:r>
              <a:rPr lang="tr-TR" sz="2800" dirty="0" smtClean="0"/>
              <a:t>Öğrenme ilkeleri öğrenenlerin</a:t>
            </a:r>
            <a:r>
              <a:rPr lang="tr-TR" sz="2800" b="1" dirty="0" smtClean="0"/>
              <a:t> </a:t>
            </a:r>
            <a:r>
              <a:rPr lang="tr-TR" sz="2800" b="1" dirty="0" smtClean="0">
                <a:solidFill>
                  <a:schemeClr val="accent4">
                    <a:lumMod val="75000"/>
                  </a:schemeClr>
                </a:solidFill>
              </a:rPr>
              <a:t>yaşına, başarı düzeyine ve diğer bireysel özelliklerine</a:t>
            </a:r>
            <a:r>
              <a:rPr lang="tr-TR" sz="2800" dirty="0" smtClean="0">
                <a:solidFill>
                  <a:schemeClr val="accent4">
                    <a:lumMod val="75000"/>
                  </a:schemeClr>
                </a:solidFill>
              </a:rPr>
              <a:t> </a:t>
            </a:r>
            <a:r>
              <a:rPr lang="tr-TR" sz="2800" dirty="0" smtClean="0"/>
              <a:t>göre seçilir ve uygulanır. </a:t>
            </a:r>
          </a:p>
          <a:p>
            <a:pPr lvl="1"/>
            <a:r>
              <a:rPr lang="tr-TR" sz="2400" dirty="0" smtClean="0"/>
              <a:t>Hemen hemen her ilke her yetenek düzeyine ve her öğretime uygulanabilir. Çünkü;</a:t>
            </a:r>
          </a:p>
          <a:p>
            <a:r>
              <a:rPr lang="tr-TR" sz="2800" dirty="0" smtClean="0"/>
              <a:t>İlkeler, </a:t>
            </a:r>
          </a:p>
          <a:p>
            <a:pPr lvl="1"/>
            <a:r>
              <a:rPr lang="tr-TR" sz="2600" dirty="0" smtClean="0"/>
              <a:t>öğrenme ve öğretim konusunda yapılan araştırma ve bulgularına ve uygulamadaki deneyimlere dayanır.</a:t>
            </a:r>
          </a:p>
          <a:p>
            <a:pPr lvl="1"/>
            <a:r>
              <a:rPr lang="tr-TR" sz="2800" dirty="0" smtClean="0"/>
              <a:t>öğrenme ve öğretim kuramlarına dayanır.</a:t>
            </a:r>
          </a:p>
          <a:p>
            <a:pPr lvl="1"/>
            <a:r>
              <a:rPr lang="tr-TR" sz="2800" dirty="0" smtClean="0"/>
              <a:t>öğretenlere esneklik tanır, seçenekler sunar.</a:t>
            </a:r>
          </a:p>
          <a:p>
            <a:pPr lvl="1"/>
            <a:r>
              <a:rPr lang="tr-TR" sz="2800" dirty="0" smtClean="0"/>
              <a:t>farklı yöntem ve tekniklere uygulanabilir.</a:t>
            </a:r>
            <a:endParaRPr lang="tr-TR" sz="2800" dirty="0"/>
          </a:p>
        </p:txBody>
      </p:sp>
    </p:spTree>
    <p:extLst>
      <p:ext uri="{BB962C8B-B14F-4D97-AF65-F5344CB8AC3E}">
        <p14:creationId xmlns:p14="http://schemas.microsoft.com/office/powerpoint/2010/main" val="1363182525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Öğrenme İlkeleri</a:t>
            </a:r>
            <a:endParaRPr lang="tr-TR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Öğrenciye Görelik ilkesi</a:t>
            </a:r>
          </a:p>
          <a:p>
            <a:r>
              <a:rPr lang="tr-TR" sz="2800" dirty="0" smtClean="0"/>
              <a:t>Bilinenden Bilinmeyene ilkesi</a:t>
            </a:r>
          </a:p>
          <a:p>
            <a:r>
              <a:rPr lang="tr-TR" sz="2800" dirty="0" smtClean="0"/>
              <a:t>Somuttan soyut ilkesi</a:t>
            </a:r>
          </a:p>
          <a:p>
            <a:r>
              <a:rPr lang="tr-TR" sz="2800" dirty="0" smtClean="0"/>
              <a:t>Yakından uzağa ilkesi</a:t>
            </a:r>
          </a:p>
          <a:p>
            <a:r>
              <a:rPr lang="tr-TR" sz="2800" dirty="0" smtClean="0"/>
              <a:t>Ekonomi ilkesi</a:t>
            </a:r>
          </a:p>
          <a:p>
            <a:r>
              <a:rPr lang="tr-TR" sz="2800" dirty="0" smtClean="0"/>
              <a:t>Açıklık ilkesi</a:t>
            </a:r>
          </a:p>
          <a:p>
            <a:r>
              <a:rPr lang="tr-TR" sz="2800" dirty="0" smtClean="0"/>
              <a:t>Aktivite ilkesi</a:t>
            </a:r>
          </a:p>
          <a:p>
            <a:r>
              <a:rPr lang="tr-TR" sz="2800" dirty="0" smtClean="0"/>
              <a:t>Hayata yakınlık ilkesi</a:t>
            </a:r>
          </a:p>
          <a:p>
            <a:r>
              <a:rPr lang="tr-TR" sz="2800" dirty="0" smtClean="0"/>
              <a:t>Bütünlük ilkesi</a:t>
            </a:r>
          </a:p>
        </p:txBody>
      </p:sp>
    </p:spTree>
    <p:extLst>
      <p:ext uri="{BB962C8B-B14F-4D97-AF65-F5344CB8AC3E}">
        <p14:creationId xmlns:p14="http://schemas.microsoft.com/office/powerpoint/2010/main" val="815173346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/>
              <a:t>Öğrenciye Görelik ilkesi</a:t>
            </a:r>
            <a:endParaRPr lang="tr-TR" sz="4400" b="1" dirty="0"/>
          </a:p>
        </p:txBody>
      </p:sp>
      <p:sp>
        <p:nvSpPr>
          <p:cNvPr id="3" name="İçerik Yer Tutucusu 2"/>
          <p:cNvSpPr>
            <a:spLocks noGrp="1"/>
          </p:cNvSpPr>
          <p:nvPr>
            <p:ph type="body" idx="1"/>
          </p:nvPr>
        </p:nvSpPr>
        <p:spPr>
          <a:xfrm>
            <a:off x="3546764" y="1011382"/>
            <a:ext cx="7988744" cy="1493693"/>
          </a:xfrm>
        </p:spPr>
        <p:txBody>
          <a:bodyPr>
            <a:normAutofit/>
          </a:bodyPr>
          <a:lstStyle/>
          <a:p>
            <a:pPr algn="ctr"/>
            <a:endParaRPr lang="tr-TR" sz="2800" dirty="0"/>
          </a:p>
          <a:p>
            <a:pPr algn="ctr"/>
            <a:r>
              <a:rPr lang="tr-TR" sz="2800" dirty="0" smtClean="0"/>
              <a:t>Öğrenenler, birbirlerinden </a:t>
            </a:r>
            <a:r>
              <a:rPr lang="tr-TR" sz="2800" dirty="0"/>
              <a:t>bazı açılardan farklılaşırlar ve bu farklılıklar eğitimi etkiler. </a:t>
            </a:r>
          </a:p>
          <a:p>
            <a:endParaRPr lang="tr-TR" dirty="0"/>
          </a:p>
        </p:txBody>
      </p:sp>
      <p:sp>
        <p:nvSpPr>
          <p:cNvPr id="5" name="İçerik Yer Tutucusu 4"/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r>
              <a:rPr lang="tr-TR" sz="2800" dirty="0" smtClean="0"/>
              <a:t>Bireysel farklılıkların nedenleri;</a:t>
            </a:r>
          </a:p>
          <a:p>
            <a:r>
              <a:rPr lang="tr-TR" sz="2800" dirty="0" smtClean="0"/>
              <a:t>Ebeveyn tutumları</a:t>
            </a:r>
          </a:p>
          <a:p>
            <a:r>
              <a:rPr lang="tr-TR" sz="2800" dirty="0" smtClean="0"/>
              <a:t>Ekolojik yaklaşım</a:t>
            </a:r>
          </a:p>
          <a:p>
            <a:r>
              <a:rPr lang="tr-TR" sz="2800" dirty="0" smtClean="0"/>
              <a:t>Çevresel etkiler</a:t>
            </a:r>
          </a:p>
        </p:txBody>
      </p:sp>
      <p:sp>
        <p:nvSpPr>
          <p:cNvPr id="7" name="İçerik Yer Tutucusu 6"/>
          <p:cNvSpPr>
            <a:spLocks noGrp="1"/>
          </p:cNvSpPr>
          <p:nvPr>
            <p:ph sz="quarter" idx="4"/>
          </p:nvPr>
        </p:nvSpPr>
        <p:spPr/>
        <p:txBody>
          <a:bodyPr>
            <a:normAutofit/>
          </a:bodyPr>
          <a:lstStyle/>
          <a:p>
            <a:r>
              <a:rPr lang="tr-TR" sz="2800" dirty="0" smtClean="0"/>
              <a:t>Bireysel farklılıkların kategorileri</a:t>
            </a:r>
          </a:p>
          <a:p>
            <a:pPr lvl="1"/>
            <a:r>
              <a:rPr lang="tr-TR" sz="2400" dirty="0" smtClean="0"/>
              <a:t>Zeka</a:t>
            </a:r>
          </a:p>
          <a:p>
            <a:pPr lvl="1"/>
            <a:r>
              <a:rPr lang="tr-TR" sz="2400" dirty="0" smtClean="0"/>
              <a:t>Öğrenme stilleri</a:t>
            </a:r>
            <a:endParaRPr lang="tr-TR" sz="2400" dirty="0"/>
          </a:p>
        </p:txBody>
      </p:sp>
    </p:spTree>
    <p:extLst>
      <p:ext uri="{BB962C8B-B14F-4D97-AF65-F5344CB8AC3E}">
        <p14:creationId xmlns:p14="http://schemas.microsoft.com/office/powerpoint/2010/main" val="2554891636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Unvan 6"/>
          <p:cNvSpPr>
            <a:spLocks noGrp="1"/>
          </p:cNvSpPr>
          <p:nvPr>
            <p:ph type="title"/>
          </p:nvPr>
        </p:nvSpPr>
        <p:spPr>
          <a:xfrm>
            <a:off x="0" y="1123837"/>
            <a:ext cx="3422073" cy="4601183"/>
          </a:xfrm>
        </p:spPr>
        <p:txBody>
          <a:bodyPr>
            <a:normAutofit/>
          </a:bodyPr>
          <a:lstStyle/>
          <a:p>
            <a:pPr algn="ctr"/>
            <a:r>
              <a:rPr lang="tr-TR" sz="4000" dirty="0" smtClean="0"/>
              <a:t>Öğrenci </a:t>
            </a:r>
            <a:r>
              <a:rPr lang="tr-TR" dirty="0" smtClean="0"/>
              <a:t>(Bireyselleştirme) </a:t>
            </a:r>
            <a:r>
              <a:rPr lang="tr-TR" sz="4000" dirty="0"/>
              <a:t>M</a:t>
            </a:r>
            <a:r>
              <a:rPr lang="tr-TR" sz="4000" dirty="0" smtClean="0"/>
              <a:t>erkezlilik</a:t>
            </a:r>
            <a:endParaRPr lang="tr-TR" sz="4000" dirty="0"/>
          </a:p>
        </p:txBody>
      </p:sp>
      <p:sp>
        <p:nvSpPr>
          <p:cNvPr id="8" name="İçerik Yer Tutucusu 7"/>
          <p:cNvSpPr>
            <a:spLocks noGrp="1"/>
          </p:cNvSpPr>
          <p:nvPr>
            <p:ph idx="1"/>
          </p:nvPr>
        </p:nvSpPr>
        <p:spPr>
          <a:xfrm>
            <a:off x="3616036" y="864108"/>
            <a:ext cx="7568432" cy="5120640"/>
          </a:xfrm>
        </p:spPr>
        <p:txBody>
          <a:bodyPr>
            <a:normAutofit fontScale="92500"/>
          </a:bodyPr>
          <a:lstStyle/>
          <a:p>
            <a:endParaRPr lang="tr-TR" dirty="0"/>
          </a:p>
          <a:p>
            <a:r>
              <a:rPr lang="tr-TR" sz="2400" dirty="0"/>
              <a:t>Bütün öğrencileri </a:t>
            </a:r>
            <a:r>
              <a:rPr lang="tr-TR" sz="2400" b="1" dirty="0">
                <a:solidFill>
                  <a:schemeClr val="accent4">
                    <a:lumMod val="75000"/>
                  </a:schemeClr>
                </a:solidFill>
              </a:rPr>
              <a:t>eşit</a:t>
            </a:r>
            <a:r>
              <a:rPr lang="tr-TR" sz="2400" dirty="0"/>
              <a:t> şekilde geliştirmeye çalışırsak, normalin altındaki ve üstündeki öğrenciler önemli </a:t>
            </a:r>
            <a:r>
              <a:rPr lang="tr-TR" sz="2400" dirty="0" smtClean="0"/>
              <a:t>ölçüde zarar görebilir.</a:t>
            </a:r>
            <a:endParaRPr lang="tr-TR" sz="2400" dirty="0"/>
          </a:p>
          <a:p>
            <a:r>
              <a:rPr lang="tr-TR" sz="2400" dirty="0" smtClean="0"/>
              <a:t>Oysa;</a:t>
            </a:r>
          </a:p>
          <a:p>
            <a:r>
              <a:rPr lang="tr-TR" sz="2400" dirty="0" smtClean="0"/>
              <a:t>tek </a:t>
            </a:r>
            <a:r>
              <a:rPr lang="tr-TR" sz="2400" dirty="0"/>
              <a:t>tek öğrencilerle daha iyi ilgilenebilecek, </a:t>
            </a:r>
            <a:endParaRPr lang="tr-TR" sz="2400" dirty="0" smtClean="0"/>
          </a:p>
          <a:p>
            <a:r>
              <a:rPr lang="tr-TR" sz="2400" dirty="0" smtClean="0"/>
              <a:t>onların </a:t>
            </a:r>
            <a:r>
              <a:rPr lang="tr-TR" sz="2400" dirty="0"/>
              <a:t>bireysel çalışmalarını değerlendirebilecek şekilde yapabilirsek, </a:t>
            </a:r>
            <a:endParaRPr lang="tr-TR" sz="2400" dirty="0" smtClean="0"/>
          </a:p>
          <a:p>
            <a:r>
              <a:rPr lang="tr-TR" sz="2400" dirty="0" smtClean="0"/>
              <a:t>her </a:t>
            </a:r>
            <a:r>
              <a:rPr lang="tr-TR" sz="2400" dirty="0"/>
              <a:t>öğrenen kendi zeka, yetenek, ilgi ve çalışma temposuna göre diğer öğrencileri rahatsız etmeden </a:t>
            </a:r>
            <a:r>
              <a:rPr lang="tr-TR" sz="2400" dirty="0" smtClean="0"/>
              <a:t>kazandırabiliriz. </a:t>
            </a:r>
          </a:p>
          <a:p>
            <a:endParaRPr lang="tr-TR" sz="2400" dirty="0"/>
          </a:p>
          <a:p>
            <a:r>
              <a:rPr lang="tr-TR" sz="2400" b="1" dirty="0" smtClean="0">
                <a:solidFill>
                  <a:schemeClr val="accent4">
                    <a:lumMod val="75000"/>
                  </a:schemeClr>
                </a:solidFill>
              </a:rPr>
              <a:t>Seviyeye uygunluk </a:t>
            </a:r>
          </a:p>
          <a:p>
            <a:r>
              <a:rPr lang="tr-TR" sz="2400" b="1" dirty="0" smtClean="0">
                <a:solidFill>
                  <a:schemeClr val="accent4">
                    <a:lumMod val="75000"/>
                  </a:schemeClr>
                </a:solidFill>
              </a:rPr>
              <a:t>Öğretimin Bireyselleştirilmesi</a:t>
            </a:r>
            <a:endParaRPr lang="tr-TR" sz="2400" b="1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014365194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/>
              <a:t>Bilinenden </a:t>
            </a:r>
            <a:r>
              <a:rPr lang="tr-TR" sz="4000" b="1" dirty="0"/>
              <a:t>Bilinmeyene 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02182" y="864108"/>
            <a:ext cx="7582286" cy="5120640"/>
          </a:xfrm>
        </p:spPr>
        <p:txBody>
          <a:bodyPr/>
          <a:lstStyle/>
          <a:p>
            <a:endParaRPr lang="tr-TR" dirty="0"/>
          </a:p>
          <a:p>
            <a:r>
              <a:rPr lang="tr-TR" sz="2800" b="1" dirty="0"/>
              <a:t>Öğrenenin o zamana kadarki bilgi ve tecrübelerinden hareket ederek, yeni bilgi ve tecrübelerin bunlar üzerine kazandırılması</a:t>
            </a:r>
            <a:endParaRPr lang="tr-TR" sz="2800" dirty="0"/>
          </a:p>
          <a:p>
            <a:endParaRPr lang="tr-TR" sz="2800" dirty="0" smtClean="0"/>
          </a:p>
          <a:p>
            <a:r>
              <a:rPr lang="tr-TR" sz="2800" dirty="0" smtClean="0"/>
              <a:t>Yeni </a:t>
            </a:r>
            <a:r>
              <a:rPr lang="tr-TR" sz="2800" dirty="0"/>
              <a:t>bilgileri eski bilgilerle karşılaştırarak, gerektiğinde eskileri doğrulayarak geliştirmek, öğrenenin bilgi sisteminin çok daha sağlam olmasını sağlayacaktır.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5594772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/>
              <a:t>Somuttan </a:t>
            </a:r>
            <a:r>
              <a:rPr lang="tr-TR" sz="4400" b="1" dirty="0"/>
              <a:t>Soyuta 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sz="2800" dirty="0"/>
              <a:t>İnsan her zaman somut olarak gördüğü, algıladığı şeyleri, onların soyut kavramlarla anlatılmasından daha kolay öğrenir. </a:t>
            </a:r>
            <a:endParaRPr lang="tr-TR" sz="2800" dirty="0" smtClean="0"/>
          </a:p>
          <a:p>
            <a:endParaRPr lang="tr-TR" sz="2800" dirty="0" smtClean="0"/>
          </a:p>
          <a:p>
            <a:r>
              <a:rPr lang="tr-TR" sz="2800" dirty="0"/>
              <a:t>Ö</a:t>
            </a:r>
            <a:r>
              <a:rPr lang="tr-TR" sz="2800" dirty="0" smtClean="0"/>
              <a:t>ğrenen </a:t>
            </a:r>
            <a:r>
              <a:rPr lang="tr-TR" sz="2800" dirty="0"/>
              <a:t>mümkünse ders konusu olan eşya ve nesnelerle doğrudan karşı karşıya getirilmeli; bu mümkün olmadığı zaman o nesne veya olayın modeli, </a:t>
            </a:r>
            <a:r>
              <a:rPr lang="tr-TR" sz="2800" dirty="0" smtClean="0"/>
              <a:t>fotoğrafı veya </a:t>
            </a:r>
            <a:r>
              <a:rPr lang="tr-TR" sz="2800" dirty="0"/>
              <a:t>başka bir simgesi gösterilmelidir.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1753745169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/>
              <a:t>Yakından </a:t>
            </a:r>
            <a:r>
              <a:rPr lang="tr-TR" sz="4400" b="1" dirty="0"/>
              <a:t>Uzağa 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endParaRPr lang="tr-TR" dirty="0"/>
          </a:p>
          <a:p>
            <a:r>
              <a:rPr lang="tr-TR" sz="2400" dirty="0"/>
              <a:t>Öğrenene öğretilecek bilgilerin düzenlenmesinde, örneklerin verilmesinde, hem doğal hem de sosyal olarak onun </a:t>
            </a:r>
            <a:r>
              <a:rPr lang="tr-TR" sz="2400" b="1" dirty="0"/>
              <a:t>en yakın çevresinden </a:t>
            </a:r>
            <a:r>
              <a:rPr lang="tr-TR" sz="2400" dirty="0"/>
              <a:t>hareket edilmelidir</a:t>
            </a:r>
            <a:r>
              <a:rPr lang="tr-TR" sz="2400" dirty="0" smtClean="0"/>
              <a:t>.</a:t>
            </a:r>
          </a:p>
          <a:p>
            <a:endParaRPr lang="tr-TR" sz="2400" dirty="0"/>
          </a:p>
          <a:p>
            <a:endParaRPr lang="tr-TR" sz="2400" dirty="0"/>
          </a:p>
          <a:p>
            <a:r>
              <a:rPr lang="tr-TR" sz="2400" b="1" dirty="0" smtClean="0"/>
              <a:t>yakın </a:t>
            </a:r>
            <a:r>
              <a:rPr lang="tr-TR" sz="2400" b="1" dirty="0"/>
              <a:t>zamandan uzağa, </a:t>
            </a:r>
            <a:endParaRPr lang="tr-TR" sz="2400" dirty="0"/>
          </a:p>
          <a:p>
            <a:r>
              <a:rPr lang="tr-TR" sz="2400" b="1" dirty="0" smtClean="0"/>
              <a:t>yakın </a:t>
            </a:r>
            <a:r>
              <a:rPr lang="tr-TR" sz="2400" b="1" dirty="0"/>
              <a:t>aile ve okul çevresinden uzağa,</a:t>
            </a:r>
            <a:endParaRPr lang="tr-TR" sz="2400" dirty="0"/>
          </a:p>
          <a:p>
            <a:r>
              <a:rPr lang="tr-TR" sz="2400" b="1" dirty="0" smtClean="0"/>
              <a:t>yakın </a:t>
            </a:r>
            <a:r>
              <a:rPr lang="tr-TR" sz="2400" b="1" dirty="0"/>
              <a:t>köy-kasaba-bölge-ülke çevresinden uzağa </a:t>
            </a:r>
            <a:endParaRPr lang="tr-TR" sz="2400" dirty="0"/>
          </a:p>
          <a:p>
            <a:pPr marL="0" indent="0">
              <a:buNone/>
            </a:pPr>
            <a:r>
              <a:rPr lang="tr-TR" sz="2400" dirty="0"/>
              <a:t>ilkesi birçok eğitim etkinliğinde rahatlıkla kullanılabilir ve bu ilkeye uyma, öğrenmenin düzeyini yükseltir. </a:t>
            </a:r>
          </a:p>
        </p:txBody>
      </p:sp>
    </p:spTree>
    <p:extLst>
      <p:ext uri="{BB962C8B-B14F-4D97-AF65-F5344CB8AC3E}">
        <p14:creationId xmlns:p14="http://schemas.microsoft.com/office/powerpoint/2010/main" val="4227958232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/>
              <a:t>Ekonomi </a:t>
            </a:r>
            <a:r>
              <a:rPr lang="tr-TR" sz="4400" b="1" dirty="0"/>
              <a:t>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43745" y="864108"/>
            <a:ext cx="7540723" cy="5120640"/>
          </a:xfrm>
        </p:spPr>
        <p:txBody>
          <a:bodyPr/>
          <a:lstStyle/>
          <a:p>
            <a:endParaRPr lang="tr-TR" dirty="0"/>
          </a:p>
          <a:p>
            <a:r>
              <a:rPr lang="tr-TR" sz="2800" dirty="0" smtClean="0"/>
              <a:t>Her </a:t>
            </a:r>
            <a:r>
              <a:rPr lang="tr-TR" sz="2800" dirty="0"/>
              <a:t>türlü eğitim-öğretim faaliyeti </a:t>
            </a:r>
            <a:r>
              <a:rPr lang="tr-TR" sz="2800" dirty="0">
                <a:solidFill>
                  <a:schemeClr val="accent4">
                    <a:lumMod val="75000"/>
                  </a:schemeClr>
                </a:solidFill>
              </a:rPr>
              <a:t>en az zaman, en az emek ve enerji </a:t>
            </a:r>
            <a:r>
              <a:rPr lang="tr-TR" sz="2800" dirty="0" err="1"/>
              <a:t>sarfedilerek</a:t>
            </a:r>
            <a:r>
              <a:rPr lang="tr-TR" sz="2800" dirty="0"/>
              <a:t>, </a:t>
            </a:r>
            <a:r>
              <a:rPr lang="tr-TR" sz="2800" b="1" dirty="0">
                <a:solidFill>
                  <a:schemeClr val="accent4">
                    <a:lumMod val="75000"/>
                  </a:schemeClr>
                </a:solidFill>
              </a:rPr>
              <a:t>en yüksek verim</a:t>
            </a:r>
            <a:r>
              <a:rPr lang="tr-TR" sz="2800" dirty="0"/>
              <a:t> elde edilecek şekilde düzenlenmelidir. </a:t>
            </a:r>
          </a:p>
          <a:p>
            <a:r>
              <a:rPr lang="tr-TR" sz="2800" b="1" dirty="0"/>
              <a:t>Ö</a:t>
            </a:r>
            <a:r>
              <a:rPr lang="tr-TR" sz="2800" b="1" dirty="0" smtClean="0"/>
              <a:t>ğretim </a:t>
            </a:r>
            <a:r>
              <a:rPr lang="tr-TR" sz="2800" b="1" dirty="0"/>
              <a:t>baştan sona her yönden </a:t>
            </a:r>
            <a:r>
              <a:rPr lang="tr-TR" sz="2800" b="1" dirty="0" smtClean="0"/>
              <a:t>plânlanmalıdır.</a:t>
            </a:r>
          </a:p>
          <a:p>
            <a:endParaRPr lang="tr-TR" sz="2800" dirty="0"/>
          </a:p>
          <a:p>
            <a:r>
              <a:rPr lang="tr-TR" sz="2800" dirty="0"/>
              <a:t>Plânsız ve </a:t>
            </a:r>
            <a:r>
              <a:rPr lang="tr-TR" sz="2800" dirty="0" smtClean="0"/>
              <a:t>metotsuz </a:t>
            </a:r>
            <a:r>
              <a:rPr lang="tr-TR" sz="2800" dirty="0"/>
              <a:t>olarak yapılan eğitimler çok sınırlı olan öğretim zaman ve imkânlarını israf edeceği gibi, istenilen düzenli öğrenme de sağlanamaz.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83687418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tx1"/>
                </a:solidFill>
              </a:rPr>
              <a:t>Açıklık </a:t>
            </a:r>
            <a:r>
              <a:rPr lang="tr-TR" sz="4400" b="1" dirty="0">
                <a:solidFill>
                  <a:schemeClr val="tx1"/>
                </a:solidFill>
              </a:rPr>
              <a:t>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43745" y="864108"/>
            <a:ext cx="7540723" cy="5120640"/>
          </a:xfrm>
        </p:spPr>
        <p:txBody>
          <a:bodyPr/>
          <a:lstStyle/>
          <a:p>
            <a:endParaRPr lang="tr-TR" dirty="0"/>
          </a:p>
          <a:p>
            <a:r>
              <a:rPr lang="tr-TR" sz="2800" dirty="0"/>
              <a:t>Öğrenen işlenen tüm konuları somut olarak görebilmeli; bu mümkün olmuyorsa </a:t>
            </a:r>
            <a:r>
              <a:rPr lang="tr-TR" sz="2800" b="1" dirty="0"/>
              <a:t>resmini, sesini, grafiği, modelini </a:t>
            </a:r>
            <a:r>
              <a:rPr lang="tr-TR" sz="2800" b="1" dirty="0" smtClean="0"/>
              <a:t>vs</a:t>
            </a:r>
            <a:r>
              <a:rPr lang="tr-TR" sz="2800" b="1" dirty="0"/>
              <a:t>. görsel-işitsel </a:t>
            </a:r>
            <a:r>
              <a:rPr lang="tr-TR" sz="2800" dirty="0"/>
              <a:t>olarak algılayabilmelidir. </a:t>
            </a:r>
            <a:endParaRPr lang="tr-TR" sz="2800" dirty="0" smtClean="0"/>
          </a:p>
          <a:p>
            <a:endParaRPr lang="tr-TR" sz="2800" dirty="0"/>
          </a:p>
          <a:p>
            <a:r>
              <a:rPr lang="tr-TR" sz="2800" dirty="0" smtClean="0"/>
              <a:t>Öğretim </a:t>
            </a:r>
            <a:r>
              <a:rPr lang="tr-TR" sz="2800" dirty="0"/>
              <a:t>konuları ve öğretmenin kullanacağı yöntem ve teknikler, </a:t>
            </a:r>
            <a:r>
              <a:rPr lang="tr-TR" sz="2800" u="sng" dirty="0"/>
              <a:t>ne kadar çok duyu organını etkilerse öğretimde açıklık da o derece artar</a:t>
            </a:r>
            <a:r>
              <a:rPr lang="tr-TR" sz="2800" dirty="0"/>
              <a:t>.</a:t>
            </a:r>
            <a:r>
              <a:rPr lang="tr-TR" dirty="0"/>
              <a:t> 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50347813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/>
              <a:t>Aktivite (öğrenen eylemi) </a:t>
            </a:r>
            <a:r>
              <a:rPr lang="tr-TR" sz="4000" b="1" dirty="0"/>
              <a:t>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463635" y="864108"/>
            <a:ext cx="7883237" cy="5120640"/>
          </a:xfrm>
        </p:spPr>
        <p:txBody>
          <a:bodyPr>
            <a:noAutofit/>
          </a:bodyPr>
          <a:lstStyle/>
          <a:p>
            <a:endParaRPr lang="tr-TR" sz="2400" dirty="0"/>
          </a:p>
          <a:p>
            <a:r>
              <a:rPr lang="tr-TR" sz="2400" dirty="0"/>
              <a:t>Günümüzdeki öğretim faaliyetlerinde </a:t>
            </a:r>
            <a:r>
              <a:rPr lang="tr-TR" sz="2400" b="1" dirty="0">
                <a:solidFill>
                  <a:schemeClr val="accent4">
                    <a:lumMod val="75000"/>
                  </a:schemeClr>
                </a:solidFill>
              </a:rPr>
              <a:t>sadece dinleyerek anlamaya çalışan öğrenci yerine, </a:t>
            </a:r>
            <a:endParaRPr lang="tr-TR" sz="2400" dirty="0">
              <a:solidFill>
                <a:schemeClr val="accent4">
                  <a:lumMod val="75000"/>
                </a:schemeClr>
              </a:solidFill>
            </a:endParaRPr>
          </a:p>
          <a:p>
            <a:endParaRPr lang="tr-TR" sz="2400" dirty="0"/>
          </a:p>
          <a:p>
            <a:r>
              <a:rPr lang="tr-TR" sz="2400" dirty="0" smtClean="0"/>
              <a:t>bazı </a:t>
            </a:r>
            <a:r>
              <a:rPr lang="tr-TR" sz="2400" dirty="0"/>
              <a:t>konuları kendine özgü plân ve tekniklerle araştıran,</a:t>
            </a:r>
          </a:p>
          <a:p>
            <a:r>
              <a:rPr lang="tr-TR" sz="2400" dirty="0" smtClean="0"/>
              <a:t>bulduklarını </a:t>
            </a:r>
            <a:r>
              <a:rPr lang="tr-TR" sz="2400" dirty="0"/>
              <a:t>sistemli hale getirip düzenleyen, </a:t>
            </a:r>
          </a:p>
          <a:p>
            <a:r>
              <a:rPr lang="tr-TR" sz="2400" dirty="0" smtClean="0"/>
              <a:t>derse </a:t>
            </a:r>
            <a:r>
              <a:rPr lang="tr-TR" sz="2400" dirty="0"/>
              <a:t>aktif olarak katılan, </a:t>
            </a:r>
          </a:p>
          <a:p>
            <a:r>
              <a:rPr lang="tr-TR" sz="2400" dirty="0" smtClean="0"/>
              <a:t>soru </a:t>
            </a:r>
            <a:r>
              <a:rPr lang="tr-TR" sz="2400" dirty="0"/>
              <a:t>soran, </a:t>
            </a:r>
          </a:p>
          <a:p>
            <a:r>
              <a:rPr lang="tr-TR" sz="2400" dirty="0" smtClean="0"/>
              <a:t>karşılaştırmalar </a:t>
            </a:r>
            <a:r>
              <a:rPr lang="tr-TR" sz="2400" dirty="0"/>
              <a:t>yapan, </a:t>
            </a:r>
          </a:p>
          <a:p>
            <a:r>
              <a:rPr lang="tr-TR" sz="2400" dirty="0" smtClean="0"/>
              <a:t>gözleyen</a:t>
            </a:r>
            <a:r>
              <a:rPr lang="tr-TR" sz="2400" dirty="0"/>
              <a:t>, </a:t>
            </a:r>
          </a:p>
          <a:p>
            <a:r>
              <a:rPr lang="tr-TR" sz="2400" dirty="0" smtClean="0"/>
              <a:t>düşünüp </a:t>
            </a:r>
            <a:r>
              <a:rPr lang="tr-TR" sz="2400" dirty="0"/>
              <a:t>sonuç çıkaran ve </a:t>
            </a:r>
          </a:p>
          <a:p>
            <a:r>
              <a:rPr lang="tr-TR" sz="2400" dirty="0" smtClean="0"/>
              <a:t>bu </a:t>
            </a:r>
            <a:r>
              <a:rPr lang="tr-TR" sz="2400" dirty="0"/>
              <a:t>şekilde derse katılan </a:t>
            </a:r>
            <a:r>
              <a:rPr lang="tr-TR" sz="2400" dirty="0" smtClean="0"/>
              <a:t>öğrenci </a:t>
            </a:r>
            <a:r>
              <a:rPr lang="tr-TR" sz="2400" dirty="0"/>
              <a:t>istenmektedir.</a:t>
            </a:r>
            <a:r>
              <a:rPr lang="tr-TR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899759100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algn="ctr"/>
            <a:endParaRPr lang="tr-TR" sz="3200" dirty="0"/>
          </a:p>
          <a:p>
            <a:pPr algn="ctr"/>
            <a:r>
              <a:rPr lang="tr-TR" sz="3200" dirty="0">
                <a:solidFill>
                  <a:schemeClr val="accent4">
                    <a:lumMod val="75000"/>
                  </a:schemeClr>
                </a:solidFill>
              </a:rPr>
              <a:t>Öğrenenin eğitimde aktif olmasının </a:t>
            </a:r>
            <a:r>
              <a:rPr lang="tr-TR" sz="3200" dirty="0"/>
              <a:t>hem daha iyi öğrenme sağlayacağı hem de </a:t>
            </a:r>
            <a:r>
              <a:rPr lang="tr-TR" sz="3200" u="sng" dirty="0"/>
              <a:t>sorumluluk, girişimcilik, bağımsızlık </a:t>
            </a:r>
            <a:r>
              <a:rPr lang="tr-TR" sz="3200" dirty="0"/>
              <a:t>vs. gibi bazı ahlâkî erdemleri daha iyi geliştireceği </a:t>
            </a:r>
            <a:r>
              <a:rPr lang="tr-TR" sz="3200" dirty="0" smtClean="0"/>
              <a:t>düşünülmektedir.</a:t>
            </a:r>
            <a:endParaRPr lang="tr-TR" sz="32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4170049201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/>
              <a:t>Hayata </a:t>
            </a:r>
            <a:r>
              <a:rPr lang="tr-TR" sz="4000" b="1" dirty="0"/>
              <a:t>Yakınlık 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685309" y="864108"/>
            <a:ext cx="7499159" cy="5120640"/>
          </a:xfrm>
        </p:spPr>
        <p:txBody>
          <a:bodyPr>
            <a:noAutofit/>
          </a:bodyPr>
          <a:lstStyle/>
          <a:p>
            <a:endParaRPr lang="tr-TR" sz="2800" dirty="0"/>
          </a:p>
          <a:p>
            <a:r>
              <a:rPr lang="tr-TR" sz="2800" dirty="0"/>
              <a:t>Eğitim sırasında verilen örnekler </a:t>
            </a:r>
            <a:r>
              <a:rPr lang="tr-TR" sz="2800" b="1" dirty="0"/>
              <a:t>hayatın içinden </a:t>
            </a:r>
            <a:r>
              <a:rPr lang="tr-TR" sz="2800" dirty="0"/>
              <a:t>seçilmelidir. </a:t>
            </a:r>
          </a:p>
          <a:p>
            <a:endParaRPr lang="tr-TR" sz="2800" dirty="0"/>
          </a:p>
          <a:p>
            <a:r>
              <a:rPr lang="tr-TR" sz="2800" dirty="0" smtClean="0"/>
              <a:t>Teorik </a:t>
            </a:r>
            <a:r>
              <a:rPr lang="tr-TR" sz="2800" dirty="0"/>
              <a:t>olarak öğrenilen bilgilerin pratikte de kullanılması önemlidir. </a:t>
            </a:r>
          </a:p>
          <a:p>
            <a:endParaRPr lang="tr-TR" sz="2800" dirty="0" smtClean="0"/>
          </a:p>
          <a:p>
            <a:r>
              <a:rPr lang="tr-TR" sz="2800" b="1" dirty="0" smtClean="0"/>
              <a:t>Öğrenen </a:t>
            </a:r>
            <a:r>
              <a:rPr lang="tr-TR" sz="2800" b="1" dirty="0"/>
              <a:t>öğrendiği bilgileri gerçekte hayatta kullanacağına ikna olursa öğrenme daha kolay </a:t>
            </a:r>
            <a:r>
              <a:rPr lang="tr-TR" sz="2800" b="1" dirty="0" smtClean="0"/>
              <a:t>gerçekleşir.</a:t>
            </a:r>
          </a:p>
          <a:p>
            <a:endParaRPr lang="tr-TR" sz="2800" b="1" dirty="0" smtClean="0"/>
          </a:p>
          <a:p>
            <a:r>
              <a:rPr lang="tr-TR" sz="2800" b="1" dirty="0" smtClean="0">
                <a:solidFill>
                  <a:schemeClr val="accent4">
                    <a:lumMod val="75000"/>
                  </a:schemeClr>
                </a:solidFill>
              </a:rPr>
              <a:t>Yaşam için, yaşam ile, yaşam gibi öğretim!!!</a:t>
            </a:r>
            <a:endParaRPr lang="tr-TR" sz="2800" dirty="0">
              <a:solidFill>
                <a:schemeClr val="accent4">
                  <a:lumMod val="75000"/>
                </a:scheme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00629966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000" b="1" dirty="0" smtClean="0"/>
              <a:t>Bütünlük </a:t>
            </a:r>
            <a:r>
              <a:rPr lang="tr-TR" sz="4000" b="1" dirty="0"/>
              <a:t>İlkesi</a:t>
            </a: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tr-TR" dirty="0"/>
          </a:p>
          <a:p>
            <a:r>
              <a:rPr lang="tr-TR" sz="2800" dirty="0"/>
              <a:t>Öğrenci bedensel ve ruhsal </a:t>
            </a:r>
            <a:r>
              <a:rPr lang="tr-TR" sz="2800" dirty="0" smtClean="0"/>
              <a:t>(</a:t>
            </a:r>
            <a:r>
              <a:rPr lang="tr-TR" sz="2800" dirty="0"/>
              <a:t>düşünce, duygu, irade gibi) bakımından bir bütün olarak ele alınmalı ve her yönü dengeli olarak eğitilmelidir.</a:t>
            </a:r>
          </a:p>
          <a:p>
            <a:endParaRPr lang="tr-TR" sz="2800" dirty="0"/>
          </a:p>
          <a:p>
            <a:r>
              <a:rPr lang="tr-TR" sz="2800" dirty="0" smtClean="0"/>
              <a:t>Bu </a:t>
            </a:r>
            <a:r>
              <a:rPr lang="tr-TR" sz="2800" dirty="0"/>
              <a:t>ilke aynı zamanda </a:t>
            </a:r>
            <a:r>
              <a:rPr lang="tr-TR" sz="2800" b="1" dirty="0"/>
              <a:t>bilgilerin birbirine bağlı ve birbirini tamamlar </a:t>
            </a:r>
            <a:r>
              <a:rPr lang="tr-TR" sz="2800" b="1" dirty="0" smtClean="0"/>
              <a:t>nitelikte </a:t>
            </a:r>
            <a:r>
              <a:rPr lang="tr-TR" sz="2800" dirty="0"/>
              <a:t>sunulması </a:t>
            </a:r>
            <a:r>
              <a:rPr lang="tr-TR" sz="2800" dirty="0" smtClean="0"/>
              <a:t>demektir.</a:t>
            </a:r>
            <a:endParaRPr lang="tr-TR" sz="28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302762816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Temel Öğretim ilkeleri</a:t>
            </a:r>
            <a:endParaRPr lang="tr-TR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869268" y="864107"/>
            <a:ext cx="7315200" cy="5315019"/>
          </a:xfrm>
        </p:spPr>
        <p:txBody>
          <a:bodyPr/>
          <a:lstStyle/>
          <a:p>
            <a:pPr>
              <a:buNone/>
            </a:pPr>
            <a:r>
              <a:rPr lang="tr-TR" altLang="tr-TR" sz="2800" dirty="0" smtClean="0"/>
              <a:t>1. Öğrenme, </a:t>
            </a:r>
            <a:r>
              <a:rPr lang="tr-TR" altLang="tr-TR" sz="2800" dirty="0"/>
              <a:t>öğrenenin </a:t>
            </a:r>
            <a:r>
              <a:rPr lang="tr-TR" altLang="tr-TR" sz="2800" u="sng" dirty="0"/>
              <a:t>bir gereksinimine y</a:t>
            </a:r>
            <a:r>
              <a:rPr lang="tr-TR" altLang="tr-TR" sz="2800" dirty="0"/>
              <a:t>anıt oluyorsa </a:t>
            </a:r>
            <a:r>
              <a:rPr lang="tr-TR" altLang="tr-TR" sz="2800" dirty="0" smtClean="0"/>
              <a:t>etkindir.</a:t>
            </a:r>
            <a:endParaRPr lang="tr-TR" altLang="tr-TR" sz="2800" dirty="0"/>
          </a:p>
          <a:p>
            <a:pPr>
              <a:buNone/>
            </a:pPr>
            <a:r>
              <a:rPr lang="tr-TR" altLang="tr-TR" sz="2800" b="1" dirty="0" smtClean="0">
                <a:solidFill>
                  <a:schemeClr val="tx2"/>
                </a:solidFill>
              </a:rPr>
              <a:t>2. </a:t>
            </a:r>
            <a:r>
              <a:rPr lang="tr-TR" altLang="tr-TR" sz="2800" dirty="0" smtClean="0"/>
              <a:t>Öğrenme </a:t>
            </a:r>
            <a:r>
              <a:rPr lang="tr-TR" altLang="tr-TR" sz="2800" dirty="0"/>
              <a:t>için </a:t>
            </a:r>
            <a:r>
              <a:rPr lang="tr-TR" altLang="tr-TR" sz="2800" u="sng" dirty="0"/>
              <a:t>öğrenenin aktif katılımı </a:t>
            </a:r>
            <a:r>
              <a:rPr lang="tr-TR" altLang="tr-TR" sz="2800" dirty="0" smtClean="0"/>
              <a:t>şarttır.</a:t>
            </a:r>
            <a:endParaRPr lang="tr-TR" altLang="tr-TR" sz="2800" dirty="0"/>
          </a:p>
          <a:p>
            <a:pPr>
              <a:buNone/>
            </a:pPr>
            <a:r>
              <a:rPr lang="tr-TR" altLang="tr-TR" sz="2800" b="1" dirty="0" smtClean="0">
                <a:solidFill>
                  <a:schemeClr val="tx2"/>
                </a:solidFill>
              </a:rPr>
              <a:t>3. </a:t>
            </a:r>
            <a:r>
              <a:rPr lang="tr-TR" altLang="tr-TR" sz="2800" dirty="0"/>
              <a:t>Öğrenilecek konu öğrenenin </a:t>
            </a:r>
            <a:r>
              <a:rPr lang="tr-TR" altLang="tr-TR" sz="2800" u="sng" dirty="0"/>
              <a:t>mevcut bildikleriyle ilişkili ise </a:t>
            </a:r>
            <a:r>
              <a:rPr lang="tr-TR" altLang="tr-TR" sz="2800" dirty="0"/>
              <a:t>öğrenme kolay </a:t>
            </a:r>
            <a:r>
              <a:rPr lang="tr-TR" altLang="tr-TR" sz="2800" dirty="0" smtClean="0"/>
              <a:t>olur.</a:t>
            </a:r>
            <a:endParaRPr lang="tr-TR" altLang="tr-TR" sz="2800" dirty="0"/>
          </a:p>
          <a:p>
            <a:pPr>
              <a:buNone/>
            </a:pPr>
            <a:r>
              <a:rPr lang="tr-TR" altLang="tr-TR" sz="2800" b="1" dirty="0" smtClean="0">
                <a:solidFill>
                  <a:schemeClr val="tx2"/>
                </a:solidFill>
              </a:rPr>
              <a:t>4.</a:t>
            </a:r>
            <a:r>
              <a:rPr lang="tr-TR" altLang="tr-TR" sz="2800" dirty="0" smtClean="0"/>
              <a:t> </a:t>
            </a:r>
            <a:r>
              <a:rPr lang="tr-TR" altLang="tr-TR" sz="2800" dirty="0"/>
              <a:t>Öğrenilecek konu </a:t>
            </a:r>
            <a:r>
              <a:rPr lang="tr-TR" altLang="tr-TR" sz="2800" u="sng" dirty="0" smtClean="0"/>
              <a:t>öğrenen açısından </a:t>
            </a:r>
            <a:r>
              <a:rPr lang="tr-TR" altLang="tr-TR" sz="2800" u="sng" dirty="0"/>
              <a:t>anlam taşıyorsa</a:t>
            </a:r>
            <a:r>
              <a:rPr lang="tr-TR" altLang="tr-TR" sz="2800" dirty="0"/>
              <a:t> öğrenme kolay olur.</a:t>
            </a:r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96603135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b="1" dirty="0">
                <a:solidFill>
                  <a:schemeClr val="tx1">
                    <a:lumMod val="85000"/>
                    <a:lumOff val="15000"/>
                  </a:schemeClr>
                </a:solidFill>
              </a:rPr>
              <a:t>Temel Öğretim ilkeleri</a:t>
            </a:r>
            <a:endParaRPr lang="tr-TR" dirty="0"/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>
          <a:xfrm>
            <a:off x="3394363" y="864108"/>
            <a:ext cx="8063345" cy="5120640"/>
          </a:xfrm>
        </p:spPr>
        <p:txBody>
          <a:bodyPr>
            <a:normAutofit fontScale="92500"/>
          </a:bodyPr>
          <a:lstStyle/>
          <a:p>
            <a:r>
              <a:rPr lang="tr-TR" altLang="tr-TR" sz="2400" dirty="0" smtClean="0"/>
              <a:t>5. Öğrenilen </a:t>
            </a:r>
            <a:r>
              <a:rPr lang="tr-TR" altLang="tr-TR" sz="2400" dirty="0"/>
              <a:t>bilgiler </a:t>
            </a:r>
            <a:r>
              <a:rPr lang="tr-TR" altLang="tr-TR" sz="2400" u="sng" dirty="0"/>
              <a:t>hemen kullanılacak ise </a:t>
            </a:r>
            <a:r>
              <a:rPr lang="tr-TR" altLang="tr-TR" sz="2400" dirty="0"/>
              <a:t>öğrenme etkin olur.</a:t>
            </a:r>
          </a:p>
          <a:p>
            <a:r>
              <a:rPr lang="tr-TR" altLang="tr-TR" sz="2400" dirty="0" smtClean="0"/>
              <a:t>6. Öğrenen </a:t>
            </a:r>
            <a:r>
              <a:rPr lang="tr-TR" altLang="tr-TR" sz="2400" u="sng" dirty="0"/>
              <a:t>kendi gelişiminin farkında olursa </a:t>
            </a:r>
            <a:r>
              <a:rPr lang="tr-TR" altLang="tr-TR" sz="2400" dirty="0"/>
              <a:t>öğrenme etkin olur, </a:t>
            </a:r>
            <a:r>
              <a:rPr lang="tr-TR" altLang="tr-TR" sz="2400" dirty="0" smtClean="0"/>
              <a:t>kolaylaşır.</a:t>
            </a:r>
            <a:endParaRPr lang="tr-TR" altLang="tr-TR" sz="2400" dirty="0"/>
          </a:p>
          <a:p>
            <a:r>
              <a:rPr lang="tr-TR" altLang="tr-TR" sz="2400" dirty="0" smtClean="0"/>
              <a:t>7. </a:t>
            </a:r>
            <a:r>
              <a:rPr lang="tr-TR" altLang="tr-TR" sz="2400" dirty="0"/>
              <a:t>Öğrenme </a:t>
            </a:r>
            <a:r>
              <a:rPr lang="tr-TR" altLang="tr-TR" sz="2400" u="sng" dirty="0"/>
              <a:t>basitten karmaşığa doğru </a:t>
            </a:r>
            <a:r>
              <a:rPr lang="tr-TR" altLang="tr-TR" sz="2400" dirty="0" smtClean="0"/>
              <a:t>gelişir.</a:t>
            </a:r>
            <a:endParaRPr lang="tr-TR" altLang="tr-TR" sz="2400" dirty="0"/>
          </a:p>
          <a:p>
            <a:r>
              <a:rPr lang="tr-TR" altLang="tr-TR" sz="2400" dirty="0" smtClean="0"/>
              <a:t>8. </a:t>
            </a:r>
            <a:r>
              <a:rPr lang="tr-TR" altLang="tr-TR" sz="2400" u="sng" dirty="0" smtClean="0"/>
              <a:t>Güven </a:t>
            </a:r>
            <a:r>
              <a:rPr lang="tr-TR" altLang="tr-TR" sz="2400" u="sng" dirty="0"/>
              <a:t>verici ilişkiler </a:t>
            </a:r>
            <a:r>
              <a:rPr lang="tr-TR" altLang="tr-TR" sz="2400" dirty="0"/>
              <a:t>değişim için ortam sağlar, olumlu sonuç </a:t>
            </a:r>
            <a:r>
              <a:rPr lang="tr-TR" altLang="tr-TR" sz="2400" dirty="0" smtClean="0"/>
              <a:t>sağlar.</a:t>
            </a:r>
            <a:endParaRPr lang="tr-TR" altLang="tr-TR" sz="2400" dirty="0"/>
          </a:p>
          <a:p>
            <a:r>
              <a:rPr lang="tr-TR" altLang="tr-TR" sz="2400" dirty="0" smtClean="0"/>
              <a:t>9. Öğrenme </a:t>
            </a:r>
            <a:r>
              <a:rPr lang="tr-TR" altLang="tr-TR" sz="2400" dirty="0"/>
              <a:t>sorunların algılanması ile motive olur.</a:t>
            </a:r>
          </a:p>
          <a:p>
            <a:r>
              <a:rPr lang="tr-TR" altLang="tr-TR" sz="2400" dirty="0" smtClean="0"/>
              <a:t>10. </a:t>
            </a:r>
            <a:r>
              <a:rPr lang="tr-TR" altLang="tr-TR" sz="2400" dirty="0"/>
              <a:t>Kişinin inanç ve değerleri sorunların algılanmasını ve öncelikleri </a:t>
            </a:r>
            <a:r>
              <a:rPr lang="tr-TR" altLang="tr-TR" sz="2400" dirty="0" smtClean="0"/>
              <a:t>etkiler.</a:t>
            </a:r>
            <a:endParaRPr lang="tr-TR" altLang="tr-TR" sz="2400" dirty="0"/>
          </a:p>
          <a:p>
            <a:r>
              <a:rPr lang="tr-TR" altLang="tr-TR" sz="2400" dirty="0" smtClean="0"/>
              <a:t>11. </a:t>
            </a:r>
            <a:r>
              <a:rPr lang="tr-TR" altLang="tr-TR" sz="2400" dirty="0"/>
              <a:t>Öğrenme sonucu gelişecek davranış değişikliği ailesince desteklenirse öğrenme </a:t>
            </a:r>
            <a:r>
              <a:rPr lang="tr-TR" altLang="tr-TR" sz="2400" dirty="0" smtClean="0"/>
              <a:t>belirginleşir.</a:t>
            </a:r>
            <a:endParaRPr lang="tr-TR" altLang="tr-TR" sz="2400" dirty="0"/>
          </a:p>
          <a:p>
            <a:r>
              <a:rPr lang="tr-TR" altLang="tr-TR" sz="2400" dirty="0" smtClean="0"/>
              <a:t>12.</a:t>
            </a:r>
            <a:r>
              <a:rPr lang="tr-TR" altLang="tr-TR" sz="2400" u="sng" dirty="0" smtClean="0"/>
              <a:t>Stres</a:t>
            </a:r>
            <a:r>
              <a:rPr lang="tr-TR" altLang="tr-TR" sz="2400" u="sng" dirty="0"/>
              <a:t>; az ise öğrenmeyi motive eder, fazla ise öğrenmeyi </a:t>
            </a:r>
            <a:r>
              <a:rPr lang="tr-TR" altLang="tr-TR" sz="2400" u="sng" dirty="0" smtClean="0"/>
              <a:t>engeller.</a:t>
            </a:r>
            <a:endParaRPr lang="tr-TR" altLang="tr-TR" sz="2400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3412083506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pPr algn="ctr"/>
            <a:r>
              <a:rPr lang="tr-TR" sz="4400" b="1" dirty="0" smtClean="0">
                <a:solidFill>
                  <a:schemeClr val="tx1">
                    <a:lumMod val="85000"/>
                    <a:lumOff val="15000"/>
                  </a:schemeClr>
                </a:solidFill>
              </a:rPr>
              <a:t>Ayrıca Öğretimin Etkin Olması için;</a:t>
            </a:r>
            <a:endParaRPr lang="tr-TR" sz="4400" b="1" dirty="0">
              <a:solidFill>
                <a:schemeClr val="tx1">
                  <a:lumMod val="85000"/>
                  <a:lumOff val="15000"/>
                </a:schemeClr>
              </a:solidFill>
            </a:endParaRPr>
          </a:p>
        </p:txBody>
      </p:sp>
      <p:sp>
        <p:nvSpPr>
          <p:cNvPr id="3" name="İçerik Yer Tutucusu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tr-TR" altLang="tr-TR" b="1" dirty="0"/>
              <a:t>Önceliklerin </a:t>
            </a:r>
            <a:r>
              <a:rPr lang="tr-TR" altLang="tr-TR" b="1" dirty="0" smtClean="0"/>
              <a:t>ve gereksinimlerin belirlenmesi </a:t>
            </a:r>
            <a:r>
              <a:rPr lang="tr-TR" altLang="tr-TR" dirty="0" smtClean="0"/>
              <a:t>gerekir.</a:t>
            </a:r>
            <a:endParaRPr lang="tr-TR" altLang="tr-TR" dirty="0"/>
          </a:p>
          <a:p>
            <a:pPr>
              <a:buNone/>
            </a:pPr>
            <a:endParaRPr lang="tr-TR" altLang="tr-TR" dirty="0"/>
          </a:p>
          <a:p>
            <a:r>
              <a:rPr lang="tr-TR" altLang="tr-TR" dirty="0"/>
              <a:t>Öğretim için </a:t>
            </a:r>
            <a:r>
              <a:rPr lang="tr-TR" altLang="tr-TR" b="1" dirty="0"/>
              <a:t>doğru zaman  </a:t>
            </a:r>
            <a:r>
              <a:rPr lang="tr-TR" altLang="tr-TR" dirty="0" smtClean="0"/>
              <a:t>seçilmelidir.</a:t>
            </a:r>
            <a:endParaRPr lang="tr-TR" altLang="tr-TR" dirty="0"/>
          </a:p>
          <a:p>
            <a:pPr>
              <a:buNone/>
            </a:pPr>
            <a:endParaRPr lang="tr-TR" altLang="tr-TR" dirty="0"/>
          </a:p>
          <a:p>
            <a:r>
              <a:rPr lang="tr-TR" altLang="tr-TR" dirty="0"/>
              <a:t>Öğretimin </a:t>
            </a:r>
            <a:r>
              <a:rPr lang="tr-TR" altLang="tr-TR" u="sng" dirty="0"/>
              <a:t>süresi 20-30 </a:t>
            </a:r>
            <a:r>
              <a:rPr lang="tr-TR" altLang="tr-TR" u="sng" dirty="0" err="1"/>
              <a:t>dk</a:t>
            </a:r>
            <a:r>
              <a:rPr lang="tr-TR" altLang="tr-TR" u="sng" dirty="0"/>
              <a:t> </a:t>
            </a:r>
            <a:r>
              <a:rPr lang="tr-TR" altLang="tr-TR" u="sng" dirty="0" err="1"/>
              <a:t>yı</a:t>
            </a:r>
            <a:r>
              <a:rPr lang="tr-TR" altLang="tr-TR" u="sng" dirty="0"/>
              <a:t> </a:t>
            </a:r>
            <a:r>
              <a:rPr lang="tr-TR" altLang="tr-TR" u="sng" dirty="0" smtClean="0"/>
              <a:t>geçmemelidir</a:t>
            </a:r>
            <a:r>
              <a:rPr lang="tr-TR" altLang="tr-TR" dirty="0" smtClean="0"/>
              <a:t>.</a:t>
            </a:r>
          </a:p>
          <a:p>
            <a:endParaRPr lang="tr-TR" altLang="tr-TR" dirty="0"/>
          </a:p>
          <a:p>
            <a:r>
              <a:rPr lang="tr-TR" altLang="tr-TR" dirty="0"/>
              <a:t>Öğretim </a:t>
            </a:r>
            <a:r>
              <a:rPr lang="tr-TR" altLang="tr-TR" u="sng" dirty="0"/>
              <a:t>iyi organize </a:t>
            </a:r>
            <a:r>
              <a:rPr lang="tr-TR" altLang="tr-TR" dirty="0" smtClean="0"/>
              <a:t>edilmelidir.</a:t>
            </a:r>
            <a:endParaRPr lang="tr-TR" altLang="tr-TR" dirty="0"/>
          </a:p>
          <a:p>
            <a:pPr>
              <a:buNone/>
            </a:pPr>
            <a:endParaRPr lang="tr-TR" altLang="tr-TR" dirty="0"/>
          </a:p>
          <a:p>
            <a:r>
              <a:rPr lang="tr-TR" altLang="tr-TR" u="sng" dirty="0"/>
              <a:t>Öğrenenin katılımı ve dikkatini çekmek</a:t>
            </a:r>
            <a:r>
              <a:rPr lang="tr-TR" altLang="tr-TR" dirty="0"/>
              <a:t> öğretenin </a:t>
            </a:r>
            <a:r>
              <a:rPr lang="tr-TR" altLang="tr-TR" dirty="0" smtClean="0"/>
              <a:t>sorumluluğudur.</a:t>
            </a:r>
            <a:endParaRPr lang="tr-TR" altLang="tr-TR" dirty="0"/>
          </a:p>
          <a:p>
            <a:pPr>
              <a:buNone/>
            </a:pPr>
            <a:endParaRPr lang="tr-TR" altLang="tr-TR" dirty="0"/>
          </a:p>
          <a:p>
            <a:r>
              <a:rPr lang="tr-TR" altLang="tr-TR" b="1" dirty="0"/>
              <a:t>Uygun öğretim </a:t>
            </a:r>
            <a:r>
              <a:rPr lang="tr-TR" altLang="tr-TR" b="1" dirty="0" smtClean="0"/>
              <a:t>metodu </a:t>
            </a:r>
            <a:r>
              <a:rPr lang="tr-TR" altLang="tr-TR" dirty="0" smtClean="0"/>
              <a:t>seçimi.</a:t>
            </a:r>
          </a:p>
          <a:p>
            <a:endParaRPr lang="tr-TR" altLang="tr-TR" dirty="0" smtClean="0"/>
          </a:p>
          <a:p>
            <a:r>
              <a:rPr lang="tr-TR" altLang="tr-TR" dirty="0"/>
              <a:t>Tekrar ve destekleme, </a:t>
            </a:r>
            <a:r>
              <a:rPr lang="tr-TR" altLang="tr-TR" u="sng" dirty="0"/>
              <a:t>uygun geribildirim alınması</a:t>
            </a:r>
          </a:p>
          <a:p>
            <a:endParaRPr lang="tr-TR" altLang="tr-TR" dirty="0"/>
          </a:p>
          <a:p>
            <a:endParaRPr lang="tr-TR" dirty="0"/>
          </a:p>
        </p:txBody>
      </p:sp>
    </p:spTree>
    <p:extLst>
      <p:ext uri="{BB962C8B-B14F-4D97-AF65-F5344CB8AC3E}">
        <p14:creationId xmlns:p14="http://schemas.microsoft.com/office/powerpoint/2010/main" val="282524885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Unvan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tr-TR"/>
          </a:p>
        </p:txBody>
      </p:sp>
      <p:pic>
        <p:nvPicPr>
          <p:cNvPr id="4" name="İçerik Yer Tutucusu 3"/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0" y="0"/>
            <a:ext cx="12192000" cy="76141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6084751"/>
      </p:ext>
    </p:extLst>
  </p:cSld>
  <p:clrMapOvr>
    <a:masterClrMapping/>
  </p:clrMapOvr>
</p:sld>
</file>

<file path=ppt/theme/theme1.xml><?xml version="1.0" encoding="utf-8"?>
<a:theme xmlns:a="http://schemas.openxmlformats.org/drawingml/2006/main" name="Çerçeve">
  <a:themeElements>
    <a:clrScheme name="Çerçeve">
      <a:dk1>
        <a:sysClr val="windowText" lastClr="000000"/>
      </a:dk1>
      <a:lt1>
        <a:sysClr val="window" lastClr="FFFFFF"/>
      </a:lt1>
      <a:dk2>
        <a:srgbClr val="4E3B30"/>
      </a:dk2>
      <a:lt2>
        <a:srgbClr val="FBEEC9"/>
      </a:lt2>
      <a:accent1>
        <a:srgbClr val="F0A22E"/>
      </a:accent1>
      <a:accent2>
        <a:srgbClr val="A5644E"/>
      </a:accent2>
      <a:accent3>
        <a:srgbClr val="B58B80"/>
      </a:accent3>
      <a:accent4>
        <a:srgbClr val="C3986D"/>
      </a:accent4>
      <a:accent5>
        <a:srgbClr val="A19574"/>
      </a:accent5>
      <a:accent6>
        <a:srgbClr val="C17529"/>
      </a:accent6>
      <a:hlink>
        <a:srgbClr val="AD1F1F"/>
      </a:hlink>
      <a:folHlink>
        <a:srgbClr val="FFC42F"/>
      </a:folHlink>
    </a:clrScheme>
    <a:fontScheme name="Çerçeve">
      <a:maj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Corbel" panose="020B0503020204020204"/>
        <a:ea typeface=""/>
        <a:cs typeface=""/>
        <a:font script="Jpan" typeface="ＭＳ ゴシック"/>
        <a:font script="Hang" typeface="HY중고딕"/>
        <a:font script="Hans" typeface="幼圆"/>
        <a:font script="Hant" typeface="微軟正黑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Çerçeve">
      <a:fillStyleLst>
        <a:solidFill>
          <a:schemeClr val="phClr"/>
        </a:solidFill>
        <a:solidFill>
          <a:schemeClr val="phClr">
            <a:tint val="65000"/>
          </a:schemeClr>
        </a:solidFill>
        <a:solidFill>
          <a:schemeClr val="phClr">
            <a:shade val="80000"/>
            <a:satMod val="150000"/>
          </a:schemeClr>
        </a:solidFill>
      </a:fillStyleLst>
      <a:lnStyleLst>
        <a:ln w="9525" cap="flat" cmpd="sng" algn="ctr">
          <a:solidFill>
            <a:schemeClr val="phClr"/>
          </a:solidFill>
          <a:prstDash val="solid"/>
        </a:ln>
        <a:ln w="10795" cap="flat" cmpd="sng" algn="ctr">
          <a:solidFill>
            <a:schemeClr val="phClr"/>
          </a:solidFill>
          <a:prstDash val="solid"/>
        </a:ln>
        <a:ln w="17145" cap="flat" cmpd="sng" algn="ctr">
          <a:solidFill>
            <a:schemeClr val="phClr">
              <a:shade val="95000"/>
              <a:alpha val="50000"/>
              <a:satMod val="150000"/>
            </a:schemeClr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4450" dist="13970" dir="5400000" algn="ctr" rotWithShape="0">
              <a:srgbClr val="000000">
                <a:alpha val="45000"/>
              </a:srgbClr>
            </a:outerShdw>
          </a:effectLst>
          <a:scene3d>
            <a:camera prst="orthographicFront">
              <a:rot lat="0" lon="0" rev="0"/>
            </a:camera>
            <a:lightRig rig="twoPt" dir="tl"/>
          </a:scene3d>
          <a:sp3d prstMaterial="flat">
            <a:bevelT w="12700" h="25400" prst="coolSlan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hade val="98000"/>
                <a:satMod val="120000"/>
                <a:lumMod val="102000"/>
              </a:schemeClr>
            </a:gs>
            <a:gs pos="48000">
              <a:schemeClr val="phClr">
                <a:tint val="98000"/>
                <a:shade val="90000"/>
                <a:satMod val="110000"/>
                <a:lumMod val="103000"/>
              </a:schemeClr>
            </a:gs>
            <a:gs pos="100000">
              <a:schemeClr val="phClr">
                <a:tint val="98000"/>
                <a:shade val="80000"/>
                <a:satMod val="10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ame" id="{F226E7A2-7162-461C-9490-D27D9DC04E43}" vid="{39D77354-939E-4A26-AE51-B3F9618B14B7}"/>
    </a:ext>
  </a:extLst>
</a:theme>
</file>

<file path=ppt/theme/theme2.xml><?xml version="1.0" encoding="utf-8"?>
<a:theme xmlns:a="http://schemas.openxmlformats.org/drawingml/2006/main" name="Office Teması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TM03457475[[fn=Çerçeve]]</Template>
  <TotalTime>368</TotalTime>
  <Words>867</Words>
  <Application>Microsoft Office PowerPoint</Application>
  <PresentationFormat>Geniş ekran</PresentationFormat>
  <Paragraphs>144</Paragraphs>
  <Slides>20</Slides>
  <Notes>2</Notes>
  <HiddenSlides>0</HiddenSlides>
  <MMClips>0</MMClips>
  <ScaleCrop>false</ScaleCrop>
  <HeadingPairs>
    <vt:vector size="6" baseType="variant">
      <vt:variant>
        <vt:lpstr>Kullanılan Yazı Tipleri</vt:lpstr>
      </vt:variant>
      <vt:variant>
        <vt:i4>3</vt:i4>
      </vt:variant>
      <vt:variant>
        <vt:lpstr>Tema</vt:lpstr>
      </vt:variant>
      <vt:variant>
        <vt:i4>1</vt:i4>
      </vt:variant>
      <vt:variant>
        <vt:lpstr>Slayt Başlıkları</vt:lpstr>
      </vt:variant>
      <vt:variant>
        <vt:i4>20</vt:i4>
      </vt:variant>
    </vt:vector>
  </HeadingPairs>
  <TitlesOfParts>
    <vt:vector size="24" baseType="lpstr">
      <vt:lpstr>Calibri</vt:lpstr>
      <vt:lpstr>Corbel</vt:lpstr>
      <vt:lpstr>Wingdings 2</vt:lpstr>
      <vt:lpstr>Çerçeve</vt:lpstr>
      <vt:lpstr>Öğrenme İlkeleri  </vt:lpstr>
      <vt:lpstr>Eğiticilerin;</vt:lpstr>
      <vt:lpstr>Öğrenme İlkeleri</vt:lpstr>
      <vt:lpstr>PowerPoint Sunusu</vt:lpstr>
      <vt:lpstr>Öğrenme İlkeleri</vt:lpstr>
      <vt:lpstr>Öğrenciye Görelik ilkesi</vt:lpstr>
      <vt:lpstr>Öğrenci (Bireyselleştirme) Merkezlilik</vt:lpstr>
      <vt:lpstr>Bilinenden Bilinmeyene İlkesi</vt:lpstr>
      <vt:lpstr>Somuttan Soyuta İlkesi</vt:lpstr>
      <vt:lpstr>Yakından Uzağa İlkesi</vt:lpstr>
      <vt:lpstr>Ekonomi İlkesi</vt:lpstr>
      <vt:lpstr>Açıklık İlkesi</vt:lpstr>
      <vt:lpstr>Aktivite (öğrenen eylemi) İlkesi</vt:lpstr>
      <vt:lpstr>PowerPoint Sunusu</vt:lpstr>
      <vt:lpstr>Hayata Yakınlık İlkesi</vt:lpstr>
      <vt:lpstr>Bütünlük İlkesi</vt:lpstr>
      <vt:lpstr>Temel Öğretim ilkeleri</vt:lpstr>
      <vt:lpstr>Temel Öğretim ilkeleri</vt:lpstr>
      <vt:lpstr>Ayrıca Öğretimin Etkin Olması için;</vt:lpstr>
      <vt:lpstr>PowerPoint Sunusu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Öğrenme İlkeleri</dc:title>
  <dc:creator>Barış SEZER</dc:creator>
  <cp:lastModifiedBy>Aslı</cp:lastModifiedBy>
  <cp:revision>37</cp:revision>
  <dcterms:created xsi:type="dcterms:W3CDTF">2021-03-07T21:18:03Z</dcterms:created>
  <dcterms:modified xsi:type="dcterms:W3CDTF">2023-10-18T07:14:34Z</dcterms:modified>
</cp:coreProperties>
</file>