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3"/>
  </p:notesMasterIdLst>
  <p:sldIdLst>
    <p:sldId id="257" r:id="rId2"/>
    <p:sldId id="258" r:id="rId3"/>
    <p:sldId id="259" r:id="rId4"/>
    <p:sldId id="261" r:id="rId5"/>
    <p:sldId id="264" r:id="rId6"/>
    <p:sldId id="278" r:id="rId7"/>
    <p:sldId id="282" r:id="rId8"/>
    <p:sldId id="263" r:id="rId9"/>
    <p:sldId id="265" r:id="rId10"/>
    <p:sldId id="279" r:id="rId11"/>
    <p:sldId id="269" r:id="rId12"/>
    <p:sldId id="283" r:id="rId13"/>
    <p:sldId id="268" r:id="rId14"/>
    <p:sldId id="267" r:id="rId15"/>
    <p:sldId id="266" r:id="rId16"/>
    <p:sldId id="262" r:id="rId17"/>
    <p:sldId id="272" r:id="rId18"/>
    <p:sldId id="277" r:id="rId19"/>
    <p:sldId id="284" r:id="rId20"/>
    <p:sldId id="285" r:id="rId21"/>
    <p:sldId id="286"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01" autoAdjust="0"/>
    <p:restoredTop sz="94660"/>
  </p:normalViewPr>
  <p:slideViewPr>
    <p:cSldViewPr snapToGrid="0" showGuides="1">
      <p:cViewPr varScale="1">
        <p:scale>
          <a:sx n="79" d="100"/>
          <a:sy n="79" d="100"/>
        </p:scale>
        <p:origin x="787"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72FF49-BD09-47AC-9F45-77F9773C49F7}" type="datetimeFigureOut">
              <a:rPr lang="tr-TR" smtClean="0"/>
              <a:t>14.04.2020</a:t>
            </a:fld>
            <a:endParaRPr lang="tr-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CBDA4A-0256-4C64-9D5B-E07EDACCDA6E}" type="slidenum">
              <a:rPr lang="tr-TR" smtClean="0"/>
              <a:t>‹#›</a:t>
            </a:fld>
            <a:endParaRPr lang="tr-TR"/>
          </a:p>
        </p:txBody>
      </p:sp>
    </p:spTree>
    <p:extLst>
      <p:ext uri="{BB962C8B-B14F-4D97-AF65-F5344CB8AC3E}">
        <p14:creationId xmlns:p14="http://schemas.microsoft.com/office/powerpoint/2010/main" val="1626399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97CBDA4A-0256-4C64-9D5B-E07EDACCDA6E}" type="slidenum">
              <a:rPr lang="tr-TR" smtClean="0"/>
              <a:t>13</a:t>
            </a:fld>
            <a:endParaRPr lang="tr-TR"/>
          </a:p>
        </p:txBody>
      </p:sp>
    </p:spTree>
    <p:extLst>
      <p:ext uri="{BB962C8B-B14F-4D97-AF65-F5344CB8AC3E}">
        <p14:creationId xmlns:p14="http://schemas.microsoft.com/office/powerpoint/2010/main" val="2470616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5356678D-0081-4010-B02E-2BF3AA9374C1}" type="datetimeFigureOut">
              <a:rPr lang="tr-TR" smtClean="0"/>
              <a:t>14.04.2020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2823019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56678D-0081-4010-B02E-2BF3AA9374C1}" type="datetimeFigureOut">
              <a:rPr lang="tr-TR" smtClean="0"/>
              <a:t>14.04.2020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1633877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56678D-0081-4010-B02E-2BF3AA9374C1}" type="datetimeFigureOut">
              <a:rPr lang="tr-TR" smtClean="0"/>
              <a:t>14.04.2020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597711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56678D-0081-4010-B02E-2BF3AA9374C1}" type="datetimeFigureOut">
              <a:rPr lang="tr-TR" smtClean="0"/>
              <a:t>14.04.2020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7C7626-62B6-49BF-9091-B5AAD094F820}" type="slidenum">
              <a:rPr lang="tr-TR" smtClean="0"/>
              <a:t>‹#›</a:t>
            </a:fld>
            <a:endParaRPr lang="tr-T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7381168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smtClean="0"/>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56678D-0081-4010-B02E-2BF3AA9374C1}" type="datetimeFigureOut">
              <a:rPr lang="tr-TR" smtClean="0"/>
              <a:t>14.04.2020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915078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356678D-0081-4010-B02E-2BF3AA9374C1}" type="datetimeFigureOut">
              <a:rPr lang="tr-TR" smtClean="0"/>
              <a:t>14.04.2020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3114989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5356678D-0081-4010-B02E-2BF3AA9374C1}" type="datetimeFigureOut">
              <a:rPr lang="tr-TR" smtClean="0"/>
              <a:t>14.04.2020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3444896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6678D-0081-4010-B02E-2BF3AA9374C1}" type="datetimeFigureOut">
              <a:rPr lang="tr-TR" smtClean="0"/>
              <a:t>14.04.2020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2417578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6678D-0081-4010-B02E-2BF3AA9374C1}" type="datetimeFigureOut">
              <a:rPr lang="tr-TR" smtClean="0"/>
              <a:t>14.04.2020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4156981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356678D-0081-4010-B02E-2BF3AA9374C1}" type="datetimeFigureOut">
              <a:rPr lang="tr-TR" smtClean="0"/>
              <a:t>14.04.2020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1943694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smtClean="0"/>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356678D-0081-4010-B02E-2BF3AA9374C1}" type="datetimeFigureOut">
              <a:rPr lang="tr-TR" smtClean="0"/>
              <a:t>14.04.2020</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2821002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356678D-0081-4010-B02E-2BF3AA9374C1}" type="datetimeFigureOut">
              <a:rPr lang="tr-TR" smtClean="0"/>
              <a:t>14.04.2020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3647889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smtClean="0"/>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356678D-0081-4010-B02E-2BF3AA9374C1}" type="datetimeFigureOut">
              <a:rPr lang="tr-TR" smtClean="0"/>
              <a:t>14.04.2020</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3238204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356678D-0081-4010-B02E-2BF3AA9374C1}" type="datetimeFigureOut">
              <a:rPr lang="tr-TR" smtClean="0"/>
              <a:t>14.04.2020</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228949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6678D-0081-4010-B02E-2BF3AA9374C1}" type="datetimeFigureOut">
              <a:rPr lang="tr-TR" smtClean="0"/>
              <a:t>14.04.2020</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326280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56678D-0081-4010-B02E-2BF3AA9374C1}" type="datetimeFigureOut">
              <a:rPr lang="tr-TR" smtClean="0"/>
              <a:t>14.04.2020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2979009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356678D-0081-4010-B02E-2BF3AA9374C1}" type="datetimeFigureOut">
              <a:rPr lang="tr-TR" smtClean="0"/>
              <a:t>14.04.2020</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07C7626-62B6-49BF-9091-B5AAD094F820}" type="slidenum">
              <a:rPr lang="tr-TR" smtClean="0"/>
              <a:t>‹#›</a:t>
            </a:fld>
            <a:endParaRPr lang="tr-TR"/>
          </a:p>
        </p:txBody>
      </p:sp>
    </p:spTree>
    <p:extLst>
      <p:ext uri="{BB962C8B-B14F-4D97-AF65-F5344CB8AC3E}">
        <p14:creationId xmlns:p14="http://schemas.microsoft.com/office/powerpoint/2010/main" val="3129336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5356678D-0081-4010-B02E-2BF3AA9374C1}" type="datetimeFigureOut">
              <a:rPr lang="tr-TR" smtClean="0"/>
              <a:t>14.04.2020</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07C7626-62B6-49BF-9091-B5AAD094F820}" type="slidenum">
              <a:rPr lang="tr-TR" smtClean="0"/>
              <a:t>‹#›</a:t>
            </a:fld>
            <a:endParaRPr lang="tr-TR"/>
          </a:p>
        </p:txBody>
      </p:sp>
    </p:spTree>
    <p:extLst>
      <p:ext uri="{BB962C8B-B14F-4D97-AF65-F5344CB8AC3E}">
        <p14:creationId xmlns:p14="http://schemas.microsoft.com/office/powerpoint/2010/main" val="3280158044"/>
      </p:ext>
    </p:extLst>
  </p:cSld>
  <p:clrMap bg1="dk1" tx1="lt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38.png"/></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2.jpg"/><Relationship Id="rId7"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80.png"/><Relationship Id="rId9"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90.png"/><Relationship Id="rId7"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 Id="rId9" Type="http://schemas.openxmlformats.org/officeDocument/2006/relationships/image" Target="../media/image59.png"/></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png"/><Relationship Id="rId5" Type="http://schemas.openxmlformats.org/officeDocument/2006/relationships/image" Target="../media/image64.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3.png"/><Relationship Id="rId7" Type="http://schemas.openxmlformats.org/officeDocument/2006/relationships/image" Target="../media/image6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image" Target="../media/image65.png"/><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60.png"/><Relationship Id="rId13" Type="http://schemas.openxmlformats.org/officeDocument/2006/relationships/image" Target="../media/image31.png"/><Relationship Id="rId3" Type="http://schemas.openxmlformats.org/officeDocument/2006/relationships/image" Target="../media/image25.png"/><Relationship Id="rId7" Type="http://schemas.openxmlformats.org/officeDocument/2006/relationships/image" Target="../media/image250.png"/><Relationship Id="rId12"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0.png"/><Relationship Id="rId11" Type="http://schemas.openxmlformats.org/officeDocument/2006/relationships/image" Target="../media/image29.png"/><Relationship Id="rId5" Type="http://schemas.openxmlformats.org/officeDocument/2006/relationships/image" Target="../media/image27.png"/><Relationship Id="rId10" Type="http://schemas.openxmlformats.org/officeDocument/2006/relationships/image" Target="../media/image28.png"/><Relationship Id="rId4" Type="http://schemas.openxmlformats.org/officeDocument/2006/relationships/image" Target="../media/image26.png"/><Relationship Id="rId9" Type="http://schemas.openxmlformats.org/officeDocument/2006/relationships/image" Target="../media/image27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408561" y="865761"/>
            <a:ext cx="11313268" cy="1384995"/>
          </a:xfrm>
          <a:prstGeom prst="rect">
            <a:avLst/>
          </a:prstGeom>
          <a:noFill/>
        </p:spPr>
        <p:txBody>
          <a:bodyPr wrap="square" rtlCol="0">
            <a:spAutoFit/>
          </a:bodyPr>
          <a:lstStyle/>
          <a:p>
            <a:pPr algn="ct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ANKARA UNIVERSITY</a:t>
            </a:r>
            <a:b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b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DEPARTMENT OF ENERGY ENGINEERING</a:t>
            </a:r>
            <a:b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br>
            <a:r>
              <a:rPr lang="tr-TR" sz="2800" i="1" dirty="0">
                <a:solidFill>
                  <a:schemeClr val="dk1"/>
                </a:solidFill>
                <a:effectLst>
                  <a:outerShdw blurRad="38100" dist="38100" dir="2700000" algn="tl">
                    <a:srgbClr val="000000">
                      <a:alpha val="43137"/>
                    </a:srgbClr>
                  </a:outerShdw>
                </a:effectLst>
                <a:latin typeface="Cambria Math"/>
                <a:ea typeface="Cambria Math"/>
                <a:cs typeface="Cambria Math"/>
                <a:sym typeface="Cambria Math"/>
              </a:rPr>
              <a:t>NUMERICAL METHODS</a:t>
            </a:r>
            <a:endParaRPr lang="tr-TR" sz="2800" dirty="0">
              <a:effectLst>
                <a:outerShdw blurRad="38100" dist="38100" dir="2700000" algn="tl">
                  <a:srgbClr val="000000">
                    <a:alpha val="43137"/>
                  </a:srgbClr>
                </a:outerShdw>
              </a:effectLst>
            </a:endParaRPr>
          </a:p>
        </p:txBody>
      </p:sp>
      <p:pic>
        <p:nvPicPr>
          <p:cNvPr id="3" name="Google Shape;139;p1" descr="https://lh6.googleusercontent.com/3HI9CH_uIXqR2y7hTNCdRX5J3bv7NKX8ciNBoEm1NNHXnrgICZlrLkOACs9r7bmtM3vECBJ67eKfMZ7gQnOhi8NnM21uG0FJf_fVCjSojiuTdE5z1MbwYC_Wrk8GxJSCYrytydc21wI"/>
          <p:cNvPicPr preferRelativeResize="0"/>
          <p:nvPr/>
        </p:nvPicPr>
        <p:blipFill rotWithShape="1">
          <a:blip r:embed="rId3">
            <a:alphaModFix/>
          </a:blip>
          <a:srcRect/>
          <a:stretch/>
        </p:blipFill>
        <p:spPr>
          <a:xfrm>
            <a:off x="4978017" y="2738615"/>
            <a:ext cx="2174356" cy="2222490"/>
          </a:xfrm>
          <a:prstGeom prst="rect">
            <a:avLst/>
          </a:prstGeom>
          <a:noFill/>
          <a:ln>
            <a:noFill/>
          </a:ln>
        </p:spPr>
      </p:pic>
      <p:sp>
        <p:nvSpPr>
          <p:cNvPr id="4" name="Google Shape;138;p1"/>
          <p:cNvSpPr txBox="1">
            <a:spLocks noGrp="1"/>
          </p:cNvSpPr>
          <p:nvPr>
            <p:ph type="subTitle" idx="1"/>
          </p:nvPr>
        </p:nvSpPr>
        <p:spPr>
          <a:xfrm>
            <a:off x="7879404" y="4228068"/>
            <a:ext cx="3784059" cy="2010822"/>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rgbClr val="000000"/>
              </a:buClr>
              <a:buSzPts val="2000"/>
              <a:buNone/>
            </a:pPr>
            <a:r>
              <a:rPr lang="tr-TR" sz="2000" b="1" i="1" dirty="0">
                <a:solidFill>
                  <a:srgbClr val="000000"/>
                </a:solidFill>
                <a:latin typeface="Cambria Math"/>
                <a:ea typeface="Cambria Math"/>
                <a:cs typeface="Cambria Math"/>
                <a:sym typeface="Cambria Math"/>
              </a:rPr>
              <a:t>INSTRUCTOR</a:t>
            </a:r>
            <a:endParaRPr sz="2000" b="1" dirty="0">
              <a:latin typeface="Cambria Math"/>
              <a:ea typeface="Cambria Math"/>
              <a:cs typeface="Cambria Math"/>
              <a:sym typeface="Cambria Math"/>
            </a:endParaRPr>
          </a:p>
          <a:p>
            <a:pPr marL="0" lvl="0" indent="0" algn="l" rtl="0">
              <a:lnSpc>
                <a:spcPct val="120000"/>
              </a:lnSpc>
              <a:spcBef>
                <a:spcPts val="1000"/>
              </a:spcBef>
              <a:spcAft>
                <a:spcPts val="0"/>
              </a:spcAft>
              <a:buClr>
                <a:srgbClr val="000000"/>
              </a:buClr>
              <a:buSzPts val="2000"/>
              <a:buNone/>
            </a:pPr>
            <a:r>
              <a:rPr lang="tr-TR" sz="2000" b="1" i="1" dirty="0">
                <a:solidFill>
                  <a:srgbClr val="000000"/>
                </a:solidFill>
                <a:latin typeface="Cambria Math"/>
                <a:ea typeface="Cambria Math"/>
                <a:cs typeface="Cambria Math"/>
                <a:sym typeface="Cambria Math"/>
              </a:rPr>
              <a:t>DR. ÖZGÜR SELİMOĞLU</a:t>
            </a:r>
            <a:endParaRPr sz="2000" b="1" dirty="0">
              <a:latin typeface="Cambria Math"/>
              <a:ea typeface="Cambria Math"/>
              <a:cs typeface="Cambria Math"/>
              <a:sym typeface="Cambria Math"/>
            </a:endParaRPr>
          </a:p>
          <a:p>
            <a:pPr marL="0" lvl="0" indent="0" algn="ctr" rtl="0">
              <a:lnSpc>
                <a:spcPct val="120000"/>
              </a:lnSpc>
              <a:spcBef>
                <a:spcPts val="1000"/>
              </a:spcBef>
              <a:spcAft>
                <a:spcPts val="0"/>
              </a:spcAft>
              <a:buClr>
                <a:schemeClr val="lt1"/>
              </a:buClr>
              <a:buSzPts val="2400"/>
              <a:buNone/>
            </a:pPr>
            <a:endParaRPr dirty="0"/>
          </a:p>
        </p:txBody>
      </p:sp>
    </p:spTree>
    <p:extLst>
      <p:ext uri="{BB962C8B-B14F-4D97-AF65-F5344CB8AC3E}">
        <p14:creationId xmlns:p14="http://schemas.microsoft.com/office/powerpoint/2010/main" val="10235096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28058" y="284194"/>
            <a:ext cx="11520265" cy="6986528"/>
          </a:xfrm>
          <a:prstGeom prst="rect">
            <a:avLst/>
          </a:prstGeom>
          <a:noFill/>
        </p:spPr>
        <p:txBody>
          <a:bodyPr wrap="square" rtlCol="0">
            <a:spAutoFit/>
          </a:bodyPr>
          <a:lstStyle/>
          <a:p>
            <a:r>
              <a:rPr lang="tr-TR" sz="1600" b="1" dirty="0" smtClean="0">
                <a:solidFill>
                  <a:srgbClr val="FF0000"/>
                </a:solidFill>
                <a:latin typeface="Cambria Math" panose="02040503050406030204" pitchFamily="18" charset="0"/>
                <a:ea typeface="Cambria Math" panose="02040503050406030204" pitchFamily="18" charset="0"/>
              </a:rPr>
              <a:t>Example 3: </a:t>
            </a:r>
            <a:r>
              <a:rPr lang="en-US" sz="1600" dirty="0" smtClean="0">
                <a:solidFill>
                  <a:schemeClr val="bg1"/>
                </a:solidFill>
                <a:latin typeface="Cambria Math" panose="02040503050406030204" pitchFamily="18" charset="0"/>
                <a:ea typeface="Cambria Math" panose="02040503050406030204" pitchFamily="18" charset="0"/>
              </a:rPr>
              <a:t>Use </a:t>
            </a:r>
            <a:r>
              <a:rPr lang="en-US" sz="1600" dirty="0">
                <a:solidFill>
                  <a:schemeClr val="bg1"/>
                </a:solidFill>
                <a:latin typeface="Cambria Math" panose="02040503050406030204" pitchFamily="18" charset="0"/>
                <a:ea typeface="Cambria Math" panose="02040503050406030204" pitchFamily="18" charset="0"/>
              </a:rPr>
              <a:t>the multiple-equation Newton-Raphson method to </a:t>
            </a:r>
            <a:r>
              <a:rPr lang="en-US" sz="1600" dirty="0" smtClean="0">
                <a:solidFill>
                  <a:schemeClr val="bg1"/>
                </a:solidFill>
                <a:latin typeface="Cambria Math" panose="02040503050406030204" pitchFamily="18" charset="0"/>
                <a:ea typeface="Cambria Math" panose="02040503050406030204" pitchFamily="18" charset="0"/>
              </a:rPr>
              <a:t>determine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roots </a:t>
            </a:r>
            <a:r>
              <a:rPr lang="en-US" sz="1600" dirty="0">
                <a:solidFill>
                  <a:schemeClr val="bg1"/>
                </a:solidFill>
                <a:latin typeface="Cambria Math" panose="02040503050406030204" pitchFamily="18" charset="0"/>
                <a:ea typeface="Cambria Math" panose="02040503050406030204" pitchFamily="18" charset="0"/>
              </a:rPr>
              <a:t>of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a,b</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Note that a correct pair of roots is x = 2 and y = 3. Initiate the </a:t>
            </a:r>
            <a:r>
              <a:rPr lang="en-US" sz="1600" dirty="0" smtClean="0">
                <a:solidFill>
                  <a:schemeClr val="bg1"/>
                </a:solidFill>
                <a:latin typeface="Cambria Math" panose="02040503050406030204" pitchFamily="18" charset="0"/>
                <a:ea typeface="Cambria Math" panose="02040503050406030204" pitchFamily="18" charset="0"/>
              </a:rPr>
              <a:t>computation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with </a:t>
            </a:r>
            <a:r>
              <a:rPr lang="en-US" sz="1600" dirty="0">
                <a:solidFill>
                  <a:schemeClr val="bg1"/>
                </a:solidFill>
                <a:latin typeface="Cambria Math" panose="02040503050406030204" pitchFamily="18" charset="0"/>
                <a:ea typeface="Cambria Math" panose="02040503050406030204" pitchFamily="18" charset="0"/>
              </a:rPr>
              <a:t>guesses of x = 1.5 and y = 3.5</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(a)</a:t>
            </a: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(b)</a:t>
            </a:r>
            <a:endParaRPr lang="tr-TR" sz="1600" dirty="0">
              <a:solidFill>
                <a:schemeClr val="bg1"/>
              </a:solidFill>
              <a:latin typeface="Cambria Math" panose="02040503050406030204" pitchFamily="18" charset="0"/>
              <a:ea typeface="Cambria Math" panose="02040503050406030204" pitchFamily="18" charset="0"/>
            </a:endParaRPr>
          </a:p>
          <a:p>
            <a:r>
              <a:rPr lang="en-US" sz="1600" b="1" dirty="0" smtClean="0">
                <a:solidFill>
                  <a:srgbClr val="FF0000"/>
                </a:solidFill>
                <a:latin typeface="Cambria Math" panose="02040503050406030204" pitchFamily="18" charset="0"/>
                <a:ea typeface="Cambria Math" panose="02040503050406030204" pitchFamily="18" charset="0"/>
              </a:rPr>
              <a:t>Solution</a:t>
            </a:r>
            <a:r>
              <a:rPr lang="tr-TR" sz="1600" b="1" dirty="0" smtClean="0">
                <a:solidFill>
                  <a:srgbClr val="FF0000"/>
                </a:solidFill>
                <a:latin typeface="Cambria Math" panose="02040503050406030204" pitchFamily="18" charset="0"/>
                <a:ea typeface="Cambria Math" panose="02040503050406030204" pitchFamily="18" charset="0"/>
              </a:rPr>
              <a:t>:</a:t>
            </a:r>
            <a:r>
              <a:rPr lang="en-US" sz="1600" b="1" dirty="0" smtClean="0">
                <a:solidFill>
                  <a:srgbClr val="FF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First compute the partial derivatives and evaluate them at the initial guesses </a:t>
            </a:r>
            <a:r>
              <a:rPr lang="en-US" sz="1600" dirty="0" smtClean="0">
                <a:solidFill>
                  <a:schemeClr val="bg1"/>
                </a:solidFill>
                <a:latin typeface="Cambria Math" panose="02040503050406030204" pitchFamily="18" charset="0"/>
                <a:ea typeface="Cambria Math" panose="02040503050406030204" pitchFamily="18" charset="0"/>
              </a:rPr>
              <a:t>of</a:t>
            </a:r>
            <a:r>
              <a:rPr lang="tr-TR" sz="1600" dirty="0" smtClean="0">
                <a:solidFill>
                  <a:schemeClr val="bg1"/>
                </a:solidFill>
                <a:latin typeface="Cambria Math" panose="02040503050406030204" pitchFamily="18" charset="0"/>
                <a:ea typeface="Cambria Math" panose="02040503050406030204" pitchFamily="18" charset="0"/>
              </a:rPr>
              <a:t> x </a:t>
            </a:r>
            <a:r>
              <a:rPr lang="tr-TR" sz="1600" dirty="0">
                <a:solidFill>
                  <a:schemeClr val="bg1"/>
                </a:solidFill>
                <a:latin typeface="Cambria Math" panose="02040503050406030204" pitchFamily="18" charset="0"/>
                <a:ea typeface="Cambria Math" panose="02040503050406030204" pitchFamily="18" charset="0"/>
              </a:rPr>
              <a:t>and y</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Thus, the determinant of the </a:t>
            </a:r>
            <a:r>
              <a:rPr lang="en-US" sz="1600" dirty="0" smtClean="0">
                <a:solidFill>
                  <a:schemeClr val="bg1"/>
                </a:solidFill>
                <a:latin typeface="Cambria Math" panose="02040503050406030204" pitchFamily="18" charset="0"/>
                <a:ea typeface="Cambria Math" panose="02040503050406030204" pitchFamily="18" charset="0"/>
              </a:rPr>
              <a:t>Jacobian</a:t>
            </a:r>
            <a:r>
              <a:rPr lang="tr-TR" sz="1600" dirty="0" smtClean="0">
                <a:solidFill>
                  <a:schemeClr val="bg1"/>
                </a:solidFill>
                <a:latin typeface="Cambria Math" panose="02040503050406030204" pitchFamily="18" charset="0"/>
                <a:ea typeface="Cambria Math" panose="02040503050406030204" pitchFamily="18" charset="0"/>
              </a:rPr>
              <a:t> matrix</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for the first iteration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values of the functions can be evaluated at the initial guesses </a:t>
            </a:r>
            <a:r>
              <a:rPr lang="en-US" sz="1600" dirty="0" smtClean="0">
                <a:solidFill>
                  <a:schemeClr val="bg1"/>
                </a:solidFill>
                <a:latin typeface="Cambria Math" panose="02040503050406030204" pitchFamily="18" charset="0"/>
                <a:ea typeface="Cambria Math" panose="02040503050406030204" pitchFamily="18" charset="0"/>
              </a:rPr>
              <a:t>as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These values can be substituted into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10</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to </a:t>
            </a:r>
            <a:r>
              <a:rPr lang="en-US" sz="1600" dirty="0" smtClean="0">
                <a:solidFill>
                  <a:schemeClr val="bg1"/>
                </a:solidFill>
                <a:latin typeface="Cambria Math" panose="02040503050406030204" pitchFamily="18" charset="0"/>
                <a:ea typeface="Cambria Math" panose="02040503050406030204" pitchFamily="18" charset="0"/>
              </a:rPr>
              <a:t>give</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Thus, the results are converging to the true values of x = 2 and y = 3. The computation can</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be repeated until an acceptable accuracy is obtained.</a:t>
            </a:r>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4352821" y="1847892"/>
            <a:ext cx="3725690" cy="504651"/>
          </a:xfrm>
          <a:prstGeom prst="rect">
            <a:avLst/>
          </a:prstGeom>
        </p:spPr>
      </p:pic>
      <p:pic>
        <p:nvPicPr>
          <p:cNvPr id="4" name="Picture 3"/>
          <p:cNvPicPr>
            <a:picLocks noChangeAspect="1"/>
          </p:cNvPicPr>
          <p:nvPr/>
        </p:nvPicPr>
        <p:blipFill>
          <a:blip r:embed="rId4"/>
          <a:stretch>
            <a:fillRect/>
          </a:stretch>
        </p:blipFill>
        <p:spPr>
          <a:xfrm>
            <a:off x="3508237" y="2427197"/>
            <a:ext cx="5742768" cy="490394"/>
          </a:xfrm>
          <a:prstGeom prst="rect">
            <a:avLst/>
          </a:prstGeom>
        </p:spPr>
      </p:pic>
      <p:pic>
        <p:nvPicPr>
          <p:cNvPr id="5" name="Picture 4"/>
          <p:cNvPicPr>
            <a:picLocks noChangeAspect="1"/>
          </p:cNvPicPr>
          <p:nvPr/>
        </p:nvPicPr>
        <p:blipFill>
          <a:blip r:embed="rId5"/>
          <a:stretch>
            <a:fillRect/>
          </a:stretch>
        </p:blipFill>
        <p:spPr>
          <a:xfrm>
            <a:off x="4812452" y="3349659"/>
            <a:ext cx="2806430" cy="373682"/>
          </a:xfrm>
          <a:prstGeom prst="rect">
            <a:avLst/>
          </a:prstGeom>
        </p:spPr>
      </p:pic>
      <p:pic>
        <p:nvPicPr>
          <p:cNvPr id="6" name="Picture 5"/>
          <p:cNvPicPr>
            <a:picLocks noChangeAspect="1"/>
          </p:cNvPicPr>
          <p:nvPr/>
        </p:nvPicPr>
        <p:blipFill>
          <a:blip r:embed="rId6"/>
          <a:stretch>
            <a:fillRect/>
          </a:stretch>
        </p:blipFill>
        <p:spPr>
          <a:xfrm>
            <a:off x="4618050" y="4155409"/>
            <a:ext cx="3195233" cy="747334"/>
          </a:xfrm>
          <a:prstGeom prst="rect">
            <a:avLst/>
          </a:prstGeom>
        </p:spPr>
      </p:pic>
      <p:pic>
        <p:nvPicPr>
          <p:cNvPr id="7" name="Picture 6"/>
          <p:cNvPicPr>
            <a:picLocks noChangeAspect="1"/>
          </p:cNvPicPr>
          <p:nvPr/>
        </p:nvPicPr>
        <p:blipFill>
          <a:blip r:embed="rId7"/>
          <a:stretch>
            <a:fillRect/>
          </a:stretch>
        </p:blipFill>
        <p:spPr>
          <a:xfrm>
            <a:off x="4618050" y="5268742"/>
            <a:ext cx="3182541" cy="855522"/>
          </a:xfrm>
          <a:prstGeom prst="rect">
            <a:avLst/>
          </a:prstGeom>
        </p:spPr>
      </p:pic>
      <p:pic>
        <p:nvPicPr>
          <p:cNvPr id="8" name="Picture 7"/>
          <p:cNvPicPr>
            <a:picLocks noChangeAspect="1"/>
          </p:cNvPicPr>
          <p:nvPr/>
        </p:nvPicPr>
        <p:blipFill>
          <a:blip r:embed="rId8"/>
          <a:stretch>
            <a:fillRect/>
          </a:stretch>
        </p:blipFill>
        <p:spPr>
          <a:xfrm>
            <a:off x="4859465" y="873854"/>
            <a:ext cx="2457450" cy="676275"/>
          </a:xfrm>
          <a:prstGeom prst="rect">
            <a:avLst/>
          </a:prstGeom>
        </p:spPr>
      </p:pic>
    </p:spTree>
    <p:extLst>
      <p:ext uri="{BB962C8B-B14F-4D97-AF65-F5344CB8AC3E}">
        <p14:creationId xmlns:p14="http://schemas.microsoft.com/office/powerpoint/2010/main" val="879475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214009" y="284194"/>
            <a:ext cx="11702373" cy="649408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600" b="1" u="sng" dirty="0">
                <a:solidFill>
                  <a:schemeClr val="tx1"/>
                </a:solidFill>
                <a:latin typeface="Cambria Math" panose="02040503050406030204" pitchFamily="18" charset="0"/>
                <a:ea typeface="Cambria Math" panose="02040503050406030204" pitchFamily="18" charset="0"/>
              </a:rPr>
              <a:t>The Jacobian </a:t>
            </a:r>
            <a:r>
              <a:rPr lang="tr-TR" sz="1600" b="1" u="sng" dirty="0" smtClean="0">
                <a:solidFill>
                  <a:schemeClr val="tx1"/>
                </a:solidFill>
                <a:latin typeface="Cambria Math" panose="02040503050406030204" pitchFamily="18" charset="0"/>
                <a:ea typeface="Cambria Math" panose="02040503050406030204" pitchFamily="18" charset="0"/>
              </a:rPr>
              <a:t>Matrix</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In </a:t>
            </a:r>
            <a:r>
              <a:rPr lang="en-US" sz="1600" dirty="0">
                <a:solidFill>
                  <a:schemeClr val="bg1"/>
                </a:solidFill>
                <a:latin typeface="Cambria Math" panose="02040503050406030204" pitchFamily="18" charset="0"/>
                <a:ea typeface="Cambria Math" panose="02040503050406030204" pitchFamily="18" charset="0"/>
              </a:rPr>
              <a:t>the vector calculation, the Jacobi matrix is the matrix containing all first-order partial derivatives of a vector-valued function. When this matrix is a square matrix, that is, if the number of inputs of the function is the same as the vector components of the output number, the determinant of this matrix is called the Jacobi determinant.</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latin typeface="Cambria Math" panose="02040503050406030204" pitchFamily="18" charset="0"/>
                <a:ea typeface="Cambria Math" panose="02040503050406030204" pitchFamily="18" charset="0"/>
              </a:rPr>
              <a:t>A system of nonlinear equations has the form</a:t>
            </a:r>
            <a:endParaRPr lang="tr-TR" sz="1600" b="1" u="sng" dirty="0" smtClean="0">
              <a:solidFill>
                <a:schemeClr val="tx1"/>
              </a:solidFill>
              <a:latin typeface="Cambria Math" panose="02040503050406030204" pitchFamily="18" charset="0"/>
              <a:ea typeface="Cambria Math" panose="02040503050406030204" pitchFamily="18" charset="0"/>
            </a:endParaRPr>
          </a:p>
          <a:p>
            <a:pPr algn="just"/>
            <a:endParaRPr lang="tr-TR" sz="1600" b="1" u="sng" dirty="0" smtClean="0">
              <a:solidFill>
                <a:schemeClr val="tx1"/>
              </a:solidFill>
              <a:latin typeface="Cambria Math" panose="02040503050406030204" pitchFamily="18" charset="0"/>
              <a:ea typeface="Cambria Math" panose="02040503050406030204" pitchFamily="18" charset="0"/>
            </a:endParaRPr>
          </a:p>
          <a:p>
            <a:pPr algn="just"/>
            <a:endParaRPr lang="tr-TR" sz="1600" b="1" u="sng" dirty="0">
              <a:solidFill>
                <a:schemeClr val="tx1"/>
              </a:solidFill>
              <a:latin typeface="Cambria Math" panose="02040503050406030204" pitchFamily="18" charset="0"/>
              <a:ea typeface="Cambria Math" panose="02040503050406030204" pitchFamily="18" charset="0"/>
            </a:endParaRPr>
          </a:p>
          <a:p>
            <a:pPr algn="just"/>
            <a:endParaRPr lang="tr-TR" sz="1600" b="1" u="sng" dirty="0" smtClean="0">
              <a:solidFill>
                <a:schemeClr val="tx1"/>
              </a:solidFill>
              <a:latin typeface="Cambria Math" panose="02040503050406030204" pitchFamily="18" charset="0"/>
              <a:ea typeface="Cambria Math" panose="02040503050406030204" pitchFamily="18" charset="0"/>
            </a:endParaRPr>
          </a:p>
          <a:p>
            <a:pPr algn="just"/>
            <a:endParaRPr lang="tr-TR" sz="1600" b="1" u="sng" dirty="0" smtClean="0">
              <a:solidFill>
                <a:schemeClr val="tx1"/>
              </a:solidFill>
              <a:latin typeface="Cambria Math" panose="02040503050406030204" pitchFamily="18" charset="0"/>
              <a:ea typeface="Cambria Math" panose="02040503050406030204" pitchFamily="18" charset="0"/>
            </a:endParaRPr>
          </a:p>
          <a:p>
            <a:pPr algn="just"/>
            <a:endParaRPr lang="tr-TR" sz="1600" b="1" u="sng" dirty="0" smtClean="0">
              <a:solidFill>
                <a:schemeClr val="tx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Equations </a:t>
            </a:r>
            <a:r>
              <a:rPr lang="tr-TR" sz="1600" dirty="0">
                <a:solidFill>
                  <a:schemeClr val="bg1"/>
                </a:solidFill>
                <a:latin typeface="Cambria Math" panose="02040503050406030204" pitchFamily="18" charset="0"/>
                <a:ea typeface="Cambria Math" panose="02040503050406030204" pitchFamily="18" charset="0"/>
              </a:rPr>
              <a:t>matrix</a:t>
            </a:r>
          </a:p>
          <a:p>
            <a:pPr algn="just"/>
            <a:endParaRPr lang="tr-TR" sz="1600" b="1" u="sng" dirty="0" smtClean="0">
              <a:solidFill>
                <a:schemeClr val="tx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(a)</a:t>
            </a:r>
          </a:p>
          <a:p>
            <a:pPr algn="just"/>
            <a:endParaRPr lang="tr-TR" sz="1600" b="1" u="sng" dirty="0">
              <a:solidFill>
                <a:schemeClr val="tx1"/>
              </a:solidFill>
              <a:latin typeface="Cambria Math" panose="02040503050406030204" pitchFamily="18" charset="0"/>
              <a:ea typeface="Cambria Math" panose="02040503050406030204" pitchFamily="18" charset="0"/>
            </a:endParaRPr>
          </a:p>
          <a:p>
            <a:pPr algn="just"/>
            <a:endParaRPr lang="tr-TR" sz="1600" b="1" u="sng" dirty="0" smtClean="0">
              <a:solidFill>
                <a:schemeClr val="tx1"/>
              </a:solidFill>
              <a:latin typeface="Cambria Math" panose="02040503050406030204" pitchFamily="18" charset="0"/>
              <a:ea typeface="Cambria Math" panose="02040503050406030204" pitchFamily="18" charset="0"/>
            </a:endParaRPr>
          </a:p>
          <a:p>
            <a:pPr algn="just"/>
            <a:endParaRPr lang="tr-TR" sz="1600" b="1" u="sng" dirty="0">
              <a:solidFill>
                <a:schemeClr val="tx1"/>
              </a:solidFill>
              <a:latin typeface="Cambria Math" panose="02040503050406030204" pitchFamily="18" charset="0"/>
              <a:ea typeface="Cambria Math" panose="02040503050406030204" pitchFamily="18" charset="0"/>
            </a:endParaRPr>
          </a:p>
          <a:p>
            <a:pPr algn="just"/>
            <a:r>
              <a:rPr lang="en-US" sz="1600" dirty="0">
                <a:latin typeface="Cambria Math" panose="02040503050406030204" pitchFamily="18" charset="0"/>
                <a:ea typeface="Cambria Math" panose="02040503050406030204" pitchFamily="18" charset="0"/>
              </a:rPr>
              <a:t>Define the matrix J(</a:t>
            </a:r>
            <a:r>
              <a:rPr lang="en-US" sz="1600" b="1" dirty="0">
                <a:latin typeface="Cambria Math" panose="02040503050406030204" pitchFamily="18" charset="0"/>
                <a:ea typeface="Cambria Math" panose="02040503050406030204" pitchFamily="18" charset="0"/>
              </a:rPr>
              <a:t>x</a:t>
            </a:r>
            <a:r>
              <a:rPr lang="en-US" sz="1600" dirty="0">
                <a:latin typeface="Cambria Math" panose="02040503050406030204" pitchFamily="18" charset="0"/>
                <a:ea typeface="Cambria Math" panose="02040503050406030204" pitchFamily="18" charset="0"/>
              </a:rPr>
              <a:t>) </a:t>
            </a:r>
            <a:r>
              <a:rPr lang="en-US" sz="1600" dirty="0" smtClean="0">
                <a:latin typeface="Cambria Math" panose="02040503050406030204" pitchFamily="18" charset="0"/>
                <a:ea typeface="Cambria Math" panose="02040503050406030204" pitchFamily="18" charset="0"/>
              </a:rPr>
              <a:t>by</a:t>
            </a:r>
            <a:r>
              <a:rPr lang="tr-TR" sz="1600" dirty="0">
                <a:latin typeface="Cambria Math" panose="02040503050406030204" pitchFamily="18" charset="0"/>
                <a:ea typeface="Cambria Math" panose="02040503050406030204" pitchFamily="18" charset="0"/>
              </a:rPr>
              <a:t> </a:t>
            </a:r>
            <a:r>
              <a:rPr lang="tr-TR" sz="1600" dirty="0" smtClean="0">
                <a:latin typeface="Cambria Math" panose="02040503050406030204" pitchFamily="18" charset="0"/>
                <a:ea typeface="Cambria Math" panose="02040503050406030204" pitchFamily="18" charset="0"/>
              </a:rPr>
              <a:t>.</a:t>
            </a:r>
            <a:r>
              <a:rPr lang="en-US" sz="1600" dirty="0" smtClean="0">
                <a:latin typeface="Cambria Math" panose="02040503050406030204" pitchFamily="18" charset="0"/>
                <a:ea typeface="Cambria Math" panose="02040503050406030204" pitchFamily="18" charset="0"/>
              </a:rPr>
              <a:t>The </a:t>
            </a:r>
            <a:r>
              <a:rPr lang="en-US" sz="1600" dirty="0">
                <a:latin typeface="Cambria Math" panose="02040503050406030204" pitchFamily="18" charset="0"/>
                <a:ea typeface="Cambria Math" panose="02040503050406030204" pitchFamily="18" charset="0"/>
              </a:rPr>
              <a:t>matrix J is the derivative of the F matrix according to its variables.</a:t>
            </a:r>
            <a:r>
              <a:rPr lang="tr-TR" sz="1600" b="1"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(b)</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rotWithShape="1">
          <a:blip r:embed="rId3"/>
          <a:srcRect t="5130" b="4458"/>
          <a:stretch/>
        </p:blipFill>
        <p:spPr>
          <a:xfrm>
            <a:off x="5065800" y="3274266"/>
            <a:ext cx="1297994" cy="1371601"/>
          </a:xfrm>
          <a:prstGeom prst="rect">
            <a:avLst/>
          </a:prstGeom>
        </p:spPr>
      </p:pic>
      <p:pic>
        <p:nvPicPr>
          <p:cNvPr id="4" name="Picture 3"/>
          <p:cNvPicPr>
            <a:picLocks noChangeAspect="1"/>
          </p:cNvPicPr>
          <p:nvPr/>
        </p:nvPicPr>
        <p:blipFill>
          <a:blip r:embed="rId4"/>
          <a:stretch>
            <a:fillRect/>
          </a:stretch>
        </p:blipFill>
        <p:spPr>
          <a:xfrm>
            <a:off x="4863424" y="1814499"/>
            <a:ext cx="1702746" cy="1222881"/>
          </a:xfrm>
          <a:prstGeom prst="rect">
            <a:avLst/>
          </a:prstGeom>
        </p:spPr>
      </p:pic>
      <p:pic>
        <p:nvPicPr>
          <p:cNvPr id="5" name="Picture 4"/>
          <p:cNvPicPr>
            <a:picLocks noChangeAspect="1"/>
          </p:cNvPicPr>
          <p:nvPr/>
        </p:nvPicPr>
        <p:blipFill>
          <a:blip r:embed="rId5"/>
          <a:stretch>
            <a:fillRect/>
          </a:stretch>
        </p:blipFill>
        <p:spPr>
          <a:xfrm>
            <a:off x="4357484" y="5118371"/>
            <a:ext cx="2714625" cy="1524000"/>
          </a:xfrm>
          <a:prstGeom prst="rect">
            <a:avLst/>
          </a:prstGeom>
        </p:spPr>
      </p:pic>
    </p:spTree>
    <p:extLst>
      <p:ext uri="{BB962C8B-B14F-4D97-AF65-F5344CB8AC3E}">
        <p14:creationId xmlns:p14="http://schemas.microsoft.com/office/powerpoint/2010/main" val="1726359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extBox 1"/>
              <p:cNvSpPr txBox="1"/>
              <p:nvPr/>
            </p:nvSpPr>
            <p:spPr>
              <a:xfrm>
                <a:off x="214009" y="284194"/>
                <a:ext cx="11702373" cy="6383671"/>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r>
                  <a:rPr lang="tr-TR" sz="1600" dirty="0" smtClean="0">
                    <a:solidFill>
                      <a:srgbClr val="C00000"/>
                    </a:solidFill>
                    <a:latin typeface="Cambria Math" panose="02040503050406030204" pitchFamily="18" charset="0"/>
                    <a:ea typeface="Cambria Math" panose="02040503050406030204" pitchFamily="18" charset="0"/>
                  </a:rPr>
                  <a:t>Example (Jacobian Matrix):  </a:t>
                </a:r>
                <a:r>
                  <a:rPr lang="en-US" sz="1600" dirty="0">
                    <a:solidFill>
                      <a:schemeClr val="bg1"/>
                    </a:solidFill>
                    <a:latin typeface="Cambria Math" panose="02040503050406030204" pitchFamily="18" charset="0"/>
                    <a:ea typeface="Cambria Math" panose="02040503050406030204" pitchFamily="18" charset="0"/>
                  </a:rPr>
                  <a:t>Find the Jacobian matrix transformation of its equations and calculate its </a:t>
                </a:r>
                <a:r>
                  <a:rPr lang="en-US" sz="1600" dirty="0" smtClean="0">
                    <a:solidFill>
                      <a:schemeClr val="bg1"/>
                    </a:solidFill>
                    <a:latin typeface="Cambria Math" panose="02040503050406030204" pitchFamily="18" charset="0"/>
                    <a:ea typeface="Cambria Math" panose="02040503050406030204" pitchFamily="18" charset="0"/>
                  </a:rPr>
                  <a:t>determinant</a:t>
                </a:r>
                <a:r>
                  <a:rPr lang="tr-TR" sz="1600" dirty="0" smtClean="0">
                    <a:solidFill>
                      <a:schemeClr val="bg1"/>
                    </a:solidFill>
                    <a:latin typeface="Cambria Math" panose="02040503050406030204" pitchFamily="18" charset="0"/>
                    <a:ea typeface="Cambria Math" panose="02040503050406030204" pitchFamily="18" charset="0"/>
                  </a:rPr>
                  <a:t>.</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smtClean="0">
                    <a:solidFill>
                      <a:srgbClr val="C00000"/>
                    </a:solidFill>
                    <a:latin typeface="Cambria Math" panose="02040503050406030204" pitchFamily="18" charset="0"/>
                    <a:ea typeface="Cambria Math" panose="02040503050406030204" pitchFamily="18" charset="0"/>
                  </a:rPr>
                  <a:t>Solution : </a:t>
                </a:r>
              </a:p>
              <a:p>
                <a:endParaRPr lang="tr-TR" sz="1600" dirty="0">
                  <a:solidFill>
                    <a:srgbClr val="C00000"/>
                  </a:solidFill>
                  <a:latin typeface="Cambria Math" panose="02040503050406030204" pitchFamily="18" charset="0"/>
                  <a:ea typeface="Cambria Math" panose="02040503050406030204" pitchFamily="18" charset="0"/>
                </a:endParaRPr>
              </a:p>
              <a:p>
                <a:r>
                  <a:rPr lang="tr-TR" sz="1600" dirty="0" smtClean="0">
                    <a:solidFill>
                      <a:schemeClr val="bg1"/>
                    </a:solidFill>
                    <a:ea typeface="Cambria Math" panose="02040503050406030204" pitchFamily="18" charset="0"/>
                  </a:rPr>
                  <a:t>	</a:t>
                </a:r>
                <a14:m>
                  <m:oMath xmlns:m="http://schemas.openxmlformats.org/officeDocument/2006/math">
                    <m:f>
                      <m:fPr>
                        <m:ctrlPr>
                          <a:rPr lang="tr-TR" sz="1600" smtClean="0">
                            <a:solidFill>
                              <a:schemeClr val="bg1"/>
                            </a:solidFill>
                            <a:latin typeface="Cambria Math" panose="02040503050406030204" pitchFamily="18" charset="0"/>
                            <a:ea typeface="Cambria Math" panose="02040503050406030204" pitchFamily="18" charset="0"/>
                          </a:rPr>
                        </m:ctrlPr>
                      </m:fPr>
                      <m:num>
                        <m:r>
                          <a:rPr lang="tr-TR" sz="1600" i="0" smtClean="0">
                            <a:solidFill>
                              <a:schemeClr val="bg1"/>
                            </a:solidFill>
                            <a:latin typeface="Cambria Math" panose="02040503050406030204" pitchFamily="18" charset="0"/>
                            <a:ea typeface="Cambria Math" panose="02040503050406030204" pitchFamily="18" charset="0"/>
                          </a:rPr>
                          <m:t>∂</m:t>
                        </m:r>
                        <m:r>
                          <m:rPr>
                            <m:sty m:val="p"/>
                          </m:rPr>
                          <a:rPr lang="tr-TR" sz="1600" b="0" i="0" smtClean="0">
                            <a:solidFill>
                              <a:schemeClr val="bg1"/>
                            </a:solidFill>
                            <a:latin typeface="Cambria Math" panose="02040503050406030204" pitchFamily="18" charset="0"/>
                            <a:ea typeface="Cambria Math" panose="02040503050406030204" pitchFamily="18" charset="0"/>
                          </a:rPr>
                          <m:t>f</m:t>
                        </m:r>
                        <m:r>
                          <a:rPr lang="tr-TR" sz="1600" b="0" i="0" baseline="-25000" smtClean="0">
                            <a:solidFill>
                              <a:schemeClr val="bg1"/>
                            </a:solidFill>
                            <a:latin typeface="Cambria Math" panose="02040503050406030204" pitchFamily="18" charset="0"/>
                            <a:ea typeface="Cambria Math" panose="02040503050406030204" pitchFamily="18" charset="0"/>
                          </a:rPr>
                          <m:t>1</m:t>
                        </m:r>
                      </m:num>
                      <m:den>
                        <m:r>
                          <a:rPr lang="tr-TR" sz="1600" i="0">
                            <a:solidFill>
                              <a:schemeClr val="bg1"/>
                            </a:solidFill>
                            <a:latin typeface="Cambria Math" panose="02040503050406030204" pitchFamily="18" charset="0"/>
                            <a:ea typeface="Cambria Math" panose="02040503050406030204" pitchFamily="18" charset="0"/>
                          </a:rPr>
                          <m:t>∂</m:t>
                        </m:r>
                        <m:r>
                          <m:rPr>
                            <m:sty m:val="p"/>
                          </m:rPr>
                          <a:rPr lang="tr-TR" sz="1600" b="0" i="0" smtClean="0">
                            <a:solidFill>
                              <a:schemeClr val="bg1"/>
                            </a:solidFill>
                            <a:latin typeface="Cambria Math" panose="02040503050406030204" pitchFamily="18" charset="0"/>
                            <a:ea typeface="Cambria Math" panose="02040503050406030204" pitchFamily="18" charset="0"/>
                          </a:rPr>
                          <m:t>r</m:t>
                        </m:r>
                      </m:den>
                    </m:f>
                  </m:oMath>
                </a14:m>
                <a:r>
                  <a:rPr lang="tr-TR" sz="1600" dirty="0" smtClean="0">
                    <a:solidFill>
                      <a:schemeClr val="bg1"/>
                    </a:solidFill>
                    <a:latin typeface="Cambria Math" panose="02040503050406030204" pitchFamily="18" charset="0"/>
                    <a:ea typeface="Cambria Math" panose="02040503050406030204" pitchFamily="18" charset="0"/>
                  </a:rPr>
                  <a:t>  = sin </a:t>
                </a:r>
                <a14:m>
                  <m:oMath xmlns:m="http://schemas.openxmlformats.org/officeDocument/2006/math">
                    <m:r>
                      <a:rPr lang="tr-TR" sz="1600" i="1" smtClean="0">
                        <a:solidFill>
                          <a:schemeClr val="bg1"/>
                        </a:solidFill>
                        <a:latin typeface="Cambria Math" panose="02040503050406030204" pitchFamily="18" charset="0"/>
                        <a:ea typeface="Cambria Math" panose="02040503050406030204" pitchFamily="18" charset="0"/>
                      </a:rPr>
                      <m:t>𝜃</m:t>
                    </m:r>
                    <m:func>
                      <m:funcPr>
                        <m:ctrlPr>
                          <a:rPr lang="tr-TR" sz="1600" b="0" i="1" smtClean="0">
                            <a:solidFill>
                              <a:schemeClr val="bg1"/>
                            </a:solidFill>
                            <a:latin typeface="Cambria Math" panose="02040503050406030204" pitchFamily="18" charset="0"/>
                            <a:ea typeface="Cambria Math" panose="02040503050406030204" pitchFamily="18" charset="0"/>
                          </a:rPr>
                        </m:ctrlPr>
                      </m:funcPr>
                      <m:fName>
                        <m:r>
                          <m:rPr>
                            <m:sty m:val="p"/>
                          </m:rPr>
                          <a:rPr lang="tr-TR" sz="1600" b="0" i="0" smtClean="0">
                            <a:solidFill>
                              <a:schemeClr val="bg1"/>
                            </a:solidFill>
                            <a:latin typeface="Cambria Math" panose="02040503050406030204" pitchFamily="18" charset="0"/>
                            <a:ea typeface="Cambria Math" panose="02040503050406030204" pitchFamily="18" charset="0"/>
                          </a:rPr>
                          <m:t>cos</m:t>
                        </m:r>
                      </m:fName>
                      <m:e>
                        <m:r>
                          <a:rPr lang="tr-TR" sz="1600" b="0" i="1" smtClean="0">
                            <a:solidFill>
                              <a:schemeClr val="bg1"/>
                            </a:solidFill>
                            <a:latin typeface="Cambria Math" panose="02040503050406030204" pitchFamily="18" charset="0"/>
                            <a:ea typeface="Cambria Math" panose="02040503050406030204" pitchFamily="18" charset="0"/>
                          </a:rPr>
                          <m:t> </m:t>
                        </m:r>
                      </m:e>
                    </m:func>
                    <m:r>
                      <a:rPr lang="tr-TR" sz="1600" b="0" i="1" smtClean="0">
                        <a:solidFill>
                          <a:schemeClr val="bg1"/>
                        </a:solidFill>
                        <a:latin typeface="Cambria Math" panose="02040503050406030204" pitchFamily="18" charset="0"/>
                        <a:ea typeface="Cambria Math" panose="02040503050406030204" pitchFamily="18" charset="0"/>
                      </a:rPr>
                      <m:t>∅  </m:t>
                    </m:r>
                  </m:oMath>
                </a14:m>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f>
                      <m:fPr>
                        <m:ctrlPr>
                          <a:rPr lang="tr-TR" sz="1600" i="1">
                            <a:solidFill>
                              <a:schemeClr val="bg1"/>
                            </a:solidFill>
                            <a:latin typeface="Cambria Math" panose="02040503050406030204" pitchFamily="18" charset="0"/>
                            <a:ea typeface="Cambria Math" panose="02040503050406030204" pitchFamily="18" charset="0"/>
                          </a:rPr>
                        </m:ctrlPr>
                      </m:fPr>
                      <m:num>
                        <m:r>
                          <a:rPr lang="tr-TR" sz="1600">
                            <a:solidFill>
                              <a:schemeClr val="bg1"/>
                            </a:solidFill>
                            <a:latin typeface="Cambria Math" panose="02040503050406030204" pitchFamily="18" charset="0"/>
                            <a:ea typeface="Cambria Math" panose="02040503050406030204" pitchFamily="18" charset="0"/>
                          </a:rPr>
                          <m:t>𝜕</m:t>
                        </m:r>
                        <m:r>
                          <m:rPr>
                            <m:sty m:val="p"/>
                          </m:rPr>
                          <a:rPr lang="tr-TR" sz="1600">
                            <a:solidFill>
                              <a:schemeClr val="bg1"/>
                            </a:solidFill>
                            <a:latin typeface="Cambria Math" panose="02040503050406030204" pitchFamily="18" charset="0"/>
                            <a:ea typeface="Cambria Math" panose="02040503050406030204" pitchFamily="18" charset="0"/>
                          </a:rPr>
                          <m:t>f</m:t>
                        </m:r>
                        <m:r>
                          <a:rPr lang="tr-TR" sz="1600" baseline="-25000">
                            <a:solidFill>
                              <a:schemeClr val="bg1"/>
                            </a:solidFill>
                            <a:latin typeface="Cambria Math" panose="02040503050406030204" pitchFamily="18" charset="0"/>
                            <a:ea typeface="Cambria Math" panose="02040503050406030204" pitchFamily="18" charset="0"/>
                          </a:rPr>
                          <m:t>1</m:t>
                        </m:r>
                      </m:num>
                      <m:den>
                        <m:r>
                          <a:rPr lang="tr-TR" sz="1600">
                            <a:solidFill>
                              <a:schemeClr val="bg1"/>
                            </a:solidFill>
                            <a:latin typeface="Cambria Math" panose="02040503050406030204" pitchFamily="18" charset="0"/>
                            <a:ea typeface="Cambria Math" panose="02040503050406030204" pitchFamily="18" charset="0"/>
                          </a:rPr>
                          <m:t>𝜕</m:t>
                        </m:r>
                        <m:r>
                          <a:rPr lang="tr-TR" sz="1600" i="1">
                            <a:solidFill>
                              <a:schemeClr val="bg1"/>
                            </a:solidFill>
                            <a:latin typeface="Cambria Math" panose="02040503050406030204" pitchFamily="18" charset="0"/>
                            <a:ea typeface="Cambria Math" panose="02040503050406030204" pitchFamily="18" charset="0"/>
                          </a:rPr>
                          <m:t>𝜃</m:t>
                        </m:r>
                      </m:den>
                    </m:f>
                  </m:oMath>
                </a14:m>
                <a:r>
                  <a:rPr lang="tr-TR" sz="1600" dirty="0">
                    <a:solidFill>
                      <a:schemeClr val="bg1"/>
                    </a:solidFill>
                    <a:latin typeface="Cambria Math" panose="02040503050406030204" pitchFamily="18" charset="0"/>
                    <a:ea typeface="Cambria Math" panose="02040503050406030204" pitchFamily="18" charset="0"/>
                  </a:rPr>
                  <a:t>  = </a:t>
                </a:r>
                <a:r>
                  <a:rPr lang="tr-TR" sz="1600" dirty="0" smtClean="0">
                    <a:solidFill>
                      <a:schemeClr val="bg1"/>
                    </a:solidFill>
                    <a:latin typeface="Cambria Math" panose="02040503050406030204" pitchFamily="18" charset="0"/>
                    <a:ea typeface="Cambria Math" panose="02040503050406030204" pitchFamily="18" charset="0"/>
                  </a:rPr>
                  <a:t>r cos </a:t>
                </a:r>
                <a14:m>
                  <m:oMath xmlns:m="http://schemas.openxmlformats.org/officeDocument/2006/math">
                    <m:r>
                      <a:rPr lang="tr-TR" sz="1600" i="1">
                        <a:solidFill>
                          <a:schemeClr val="bg1"/>
                        </a:solidFill>
                        <a:latin typeface="Cambria Math" panose="02040503050406030204" pitchFamily="18" charset="0"/>
                        <a:ea typeface="Cambria Math" panose="02040503050406030204" pitchFamily="18" charset="0"/>
                      </a:rPr>
                      <m:t>𝜃</m:t>
                    </m:r>
                    <m:func>
                      <m:funcPr>
                        <m:ctrlPr>
                          <a:rPr lang="tr-TR" sz="1600" i="1">
                            <a:solidFill>
                              <a:schemeClr val="bg1"/>
                            </a:solidFill>
                            <a:latin typeface="Cambria Math" panose="02040503050406030204" pitchFamily="18" charset="0"/>
                            <a:ea typeface="Cambria Math" panose="02040503050406030204" pitchFamily="18" charset="0"/>
                          </a:rPr>
                        </m:ctrlPr>
                      </m:funcPr>
                      <m:fName>
                        <m:r>
                          <m:rPr>
                            <m:sty m:val="p"/>
                          </m:rPr>
                          <a:rPr lang="tr-TR" sz="1600">
                            <a:solidFill>
                              <a:schemeClr val="bg1"/>
                            </a:solidFill>
                            <a:latin typeface="Cambria Math" panose="02040503050406030204" pitchFamily="18" charset="0"/>
                            <a:ea typeface="Cambria Math" panose="02040503050406030204" pitchFamily="18" charset="0"/>
                          </a:rPr>
                          <m:t>cos</m:t>
                        </m:r>
                      </m:fName>
                      <m:e>
                        <m:r>
                          <a:rPr lang="tr-TR" sz="1600" i="1">
                            <a:solidFill>
                              <a:schemeClr val="bg1"/>
                            </a:solidFill>
                            <a:latin typeface="Cambria Math" panose="02040503050406030204" pitchFamily="18" charset="0"/>
                            <a:ea typeface="Cambria Math" panose="02040503050406030204" pitchFamily="18" charset="0"/>
                          </a:rPr>
                          <m:t> </m:t>
                        </m:r>
                      </m:e>
                    </m:func>
                    <m:r>
                      <a:rPr lang="tr-TR" sz="1600" i="1">
                        <a:solidFill>
                          <a:schemeClr val="bg1"/>
                        </a:solidFill>
                        <a:latin typeface="Cambria Math" panose="02040503050406030204" pitchFamily="18" charset="0"/>
                        <a:ea typeface="Cambria Math" panose="02040503050406030204" pitchFamily="18" charset="0"/>
                      </a:rPr>
                      <m:t>∅ </m:t>
                    </m:r>
                  </m:oMath>
                </a14:m>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f>
                      <m:fPr>
                        <m:ctrlPr>
                          <a:rPr lang="tr-TR" sz="1600" i="1">
                            <a:solidFill>
                              <a:schemeClr val="bg1"/>
                            </a:solidFill>
                            <a:latin typeface="Cambria Math" panose="02040503050406030204" pitchFamily="18" charset="0"/>
                            <a:ea typeface="Cambria Math" panose="02040503050406030204" pitchFamily="18" charset="0"/>
                          </a:rPr>
                        </m:ctrlPr>
                      </m:fPr>
                      <m:num>
                        <m:r>
                          <a:rPr lang="tr-TR" sz="1600">
                            <a:solidFill>
                              <a:schemeClr val="bg1"/>
                            </a:solidFill>
                            <a:latin typeface="Cambria Math" panose="02040503050406030204" pitchFamily="18" charset="0"/>
                            <a:ea typeface="Cambria Math" panose="02040503050406030204" pitchFamily="18" charset="0"/>
                          </a:rPr>
                          <m:t>𝜕</m:t>
                        </m:r>
                        <m:r>
                          <m:rPr>
                            <m:sty m:val="p"/>
                          </m:rPr>
                          <a:rPr lang="tr-TR" sz="1600">
                            <a:solidFill>
                              <a:schemeClr val="bg1"/>
                            </a:solidFill>
                            <a:latin typeface="Cambria Math" panose="02040503050406030204" pitchFamily="18" charset="0"/>
                            <a:ea typeface="Cambria Math" panose="02040503050406030204" pitchFamily="18" charset="0"/>
                          </a:rPr>
                          <m:t>f</m:t>
                        </m:r>
                        <m:r>
                          <a:rPr lang="tr-TR" sz="1600" baseline="-25000">
                            <a:solidFill>
                              <a:schemeClr val="bg1"/>
                            </a:solidFill>
                            <a:latin typeface="Cambria Math" panose="02040503050406030204" pitchFamily="18" charset="0"/>
                            <a:ea typeface="Cambria Math" panose="02040503050406030204" pitchFamily="18" charset="0"/>
                          </a:rPr>
                          <m:t>1</m:t>
                        </m:r>
                      </m:num>
                      <m:den>
                        <m:r>
                          <a:rPr lang="tr-TR" sz="1600">
                            <a:solidFill>
                              <a:schemeClr val="bg1"/>
                            </a:solidFill>
                            <a:latin typeface="Cambria Math" panose="02040503050406030204" pitchFamily="18" charset="0"/>
                            <a:ea typeface="Cambria Math" panose="02040503050406030204" pitchFamily="18" charset="0"/>
                          </a:rPr>
                          <m:t>𝜕</m:t>
                        </m:r>
                        <m:r>
                          <a:rPr lang="tr-TR" sz="1600" i="1">
                            <a:solidFill>
                              <a:schemeClr val="bg1"/>
                            </a:solidFill>
                            <a:latin typeface="Cambria Math" panose="02040503050406030204" pitchFamily="18" charset="0"/>
                            <a:ea typeface="Cambria Math" panose="02040503050406030204" pitchFamily="18" charset="0"/>
                          </a:rPr>
                          <m:t>∅</m:t>
                        </m:r>
                      </m:den>
                    </m:f>
                  </m:oMath>
                </a14:m>
                <a:r>
                  <a:rPr lang="tr-TR" sz="1600" dirty="0">
                    <a:solidFill>
                      <a:schemeClr val="bg1"/>
                    </a:solidFill>
                    <a:latin typeface="Cambria Math" panose="02040503050406030204" pitchFamily="18" charset="0"/>
                    <a:ea typeface="Cambria Math" panose="02040503050406030204" pitchFamily="18" charset="0"/>
                  </a:rPr>
                  <a:t>  = </a:t>
                </a:r>
                <a:r>
                  <a:rPr lang="tr-TR" sz="1600" dirty="0" smtClean="0">
                    <a:solidFill>
                      <a:schemeClr val="bg1"/>
                    </a:solidFill>
                    <a:latin typeface="Cambria Math" panose="02040503050406030204" pitchFamily="18" charset="0"/>
                    <a:ea typeface="Cambria Math" panose="02040503050406030204" pitchFamily="18" charset="0"/>
                  </a:rPr>
                  <a:t>- r sin </a:t>
                </a:r>
                <a14:m>
                  <m:oMath xmlns:m="http://schemas.openxmlformats.org/officeDocument/2006/math">
                    <m:r>
                      <a:rPr lang="tr-TR" sz="1600" i="1">
                        <a:solidFill>
                          <a:schemeClr val="bg1"/>
                        </a:solidFill>
                        <a:latin typeface="Cambria Math" panose="02040503050406030204" pitchFamily="18" charset="0"/>
                        <a:ea typeface="Cambria Math" panose="02040503050406030204" pitchFamily="18" charset="0"/>
                      </a:rPr>
                      <m:t>𝜃</m:t>
                    </m:r>
                    <m:func>
                      <m:funcPr>
                        <m:ctrlPr>
                          <a:rPr lang="tr-TR" sz="1600" i="1">
                            <a:solidFill>
                              <a:schemeClr val="bg1"/>
                            </a:solidFill>
                            <a:latin typeface="Cambria Math" panose="02040503050406030204" pitchFamily="18" charset="0"/>
                            <a:ea typeface="Cambria Math" panose="02040503050406030204" pitchFamily="18" charset="0"/>
                          </a:rPr>
                        </m:ctrlPr>
                      </m:funcPr>
                      <m:fName>
                        <m:r>
                          <m:rPr>
                            <m:sty m:val="p"/>
                          </m:rPr>
                          <a:rPr lang="tr-TR" sz="1600" b="0" i="0" smtClean="0">
                            <a:solidFill>
                              <a:schemeClr val="bg1"/>
                            </a:solidFill>
                            <a:latin typeface="Cambria Math" panose="02040503050406030204" pitchFamily="18" charset="0"/>
                            <a:ea typeface="Cambria Math" panose="02040503050406030204" pitchFamily="18" charset="0"/>
                          </a:rPr>
                          <m:t>sin</m:t>
                        </m:r>
                      </m:fName>
                      <m:e>
                        <m:r>
                          <a:rPr lang="tr-TR" sz="1600" i="1">
                            <a:solidFill>
                              <a:schemeClr val="bg1"/>
                            </a:solidFill>
                            <a:latin typeface="Cambria Math" panose="02040503050406030204" pitchFamily="18" charset="0"/>
                            <a:ea typeface="Cambria Math" panose="02040503050406030204" pitchFamily="18" charset="0"/>
                          </a:rPr>
                          <m:t> </m:t>
                        </m:r>
                      </m:e>
                    </m:func>
                    <m:r>
                      <a:rPr lang="tr-TR" sz="1600" i="1">
                        <a:solidFill>
                          <a:schemeClr val="bg1"/>
                        </a:solidFill>
                        <a:latin typeface="Cambria Math" panose="02040503050406030204" pitchFamily="18" charset="0"/>
                        <a:ea typeface="Cambria Math" panose="02040503050406030204" pitchFamily="18" charset="0"/>
                      </a:rPr>
                      <m:t>∅ </m:t>
                    </m:r>
                  </m:oMath>
                </a14:m>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14:m>
                  <m:oMath xmlns:m="http://schemas.openxmlformats.org/officeDocument/2006/math">
                    <m:r>
                      <a:rPr lang="tr-TR" sz="1600" b="0" i="1" smtClean="0">
                        <a:solidFill>
                          <a:schemeClr val="bg1"/>
                        </a:solidFill>
                        <a:latin typeface="Cambria Math" panose="02040503050406030204" pitchFamily="18" charset="0"/>
                        <a:ea typeface="Cambria Math" panose="02040503050406030204" pitchFamily="18" charset="0"/>
                      </a:rPr>
                      <m:t>                    </m:t>
                    </m:r>
                    <m:f>
                      <m:fPr>
                        <m:ctrlPr>
                          <a:rPr lang="tr-TR" sz="1600" i="1">
                            <a:solidFill>
                              <a:schemeClr val="bg1"/>
                            </a:solidFill>
                            <a:latin typeface="Cambria Math" panose="02040503050406030204" pitchFamily="18" charset="0"/>
                            <a:ea typeface="Cambria Math" panose="02040503050406030204" pitchFamily="18" charset="0"/>
                          </a:rPr>
                        </m:ctrlPr>
                      </m:fPr>
                      <m:num>
                        <m:r>
                          <a:rPr lang="tr-TR" sz="1600">
                            <a:solidFill>
                              <a:schemeClr val="bg1"/>
                            </a:solidFill>
                            <a:latin typeface="Cambria Math" panose="02040503050406030204" pitchFamily="18" charset="0"/>
                            <a:ea typeface="Cambria Math" panose="02040503050406030204" pitchFamily="18" charset="0"/>
                          </a:rPr>
                          <m:t>𝜕</m:t>
                        </m:r>
                        <m:r>
                          <m:rPr>
                            <m:sty m:val="p"/>
                          </m:rPr>
                          <a:rPr lang="tr-TR" sz="1600">
                            <a:solidFill>
                              <a:schemeClr val="bg1"/>
                            </a:solidFill>
                            <a:latin typeface="Cambria Math" panose="02040503050406030204" pitchFamily="18" charset="0"/>
                            <a:ea typeface="Cambria Math" panose="02040503050406030204" pitchFamily="18" charset="0"/>
                          </a:rPr>
                          <m:t>f</m:t>
                        </m:r>
                        <m:r>
                          <a:rPr lang="tr-TR" sz="1600" b="0" i="1" baseline="-25000" smtClean="0">
                            <a:solidFill>
                              <a:schemeClr val="bg1"/>
                            </a:solidFill>
                            <a:latin typeface="Cambria Math" panose="02040503050406030204" pitchFamily="18" charset="0"/>
                            <a:ea typeface="Cambria Math" panose="02040503050406030204" pitchFamily="18" charset="0"/>
                          </a:rPr>
                          <m:t>2</m:t>
                        </m:r>
                      </m:num>
                      <m:den>
                        <m:r>
                          <a:rPr lang="tr-TR" sz="1600">
                            <a:solidFill>
                              <a:schemeClr val="bg1"/>
                            </a:solidFill>
                            <a:latin typeface="Cambria Math" panose="02040503050406030204" pitchFamily="18" charset="0"/>
                            <a:ea typeface="Cambria Math" panose="02040503050406030204" pitchFamily="18" charset="0"/>
                          </a:rPr>
                          <m:t>𝜕</m:t>
                        </m:r>
                        <m:r>
                          <m:rPr>
                            <m:sty m:val="p"/>
                          </m:rPr>
                          <a:rPr lang="tr-TR" sz="1600">
                            <a:solidFill>
                              <a:schemeClr val="bg1"/>
                            </a:solidFill>
                            <a:latin typeface="Cambria Math" panose="02040503050406030204" pitchFamily="18" charset="0"/>
                            <a:ea typeface="Cambria Math" panose="02040503050406030204" pitchFamily="18" charset="0"/>
                          </a:rPr>
                          <m:t>r</m:t>
                        </m:r>
                      </m:den>
                    </m:f>
                  </m:oMath>
                </a14:m>
                <a:r>
                  <a:rPr lang="tr-TR" sz="1600" dirty="0">
                    <a:solidFill>
                      <a:schemeClr val="bg1"/>
                    </a:solidFill>
                    <a:latin typeface="Cambria Math" panose="02040503050406030204" pitchFamily="18" charset="0"/>
                    <a:ea typeface="Cambria Math" panose="02040503050406030204" pitchFamily="18" charset="0"/>
                  </a:rPr>
                  <a:t>  = sin </a:t>
                </a:r>
                <a14:m>
                  <m:oMath xmlns:m="http://schemas.openxmlformats.org/officeDocument/2006/math">
                    <m:r>
                      <a:rPr lang="tr-TR" sz="1600" i="1">
                        <a:solidFill>
                          <a:schemeClr val="bg1"/>
                        </a:solidFill>
                        <a:latin typeface="Cambria Math" panose="02040503050406030204" pitchFamily="18" charset="0"/>
                        <a:ea typeface="Cambria Math" panose="02040503050406030204" pitchFamily="18" charset="0"/>
                      </a:rPr>
                      <m:t>𝜃</m:t>
                    </m:r>
                    <m:func>
                      <m:funcPr>
                        <m:ctrlPr>
                          <a:rPr lang="tr-TR" sz="1600" i="1">
                            <a:solidFill>
                              <a:schemeClr val="bg1"/>
                            </a:solidFill>
                            <a:latin typeface="Cambria Math" panose="02040503050406030204" pitchFamily="18" charset="0"/>
                            <a:ea typeface="Cambria Math" panose="02040503050406030204" pitchFamily="18" charset="0"/>
                          </a:rPr>
                        </m:ctrlPr>
                      </m:funcPr>
                      <m:fName>
                        <m:r>
                          <m:rPr>
                            <m:sty m:val="p"/>
                          </m:rPr>
                          <a:rPr lang="tr-TR" sz="1600" b="0" i="0" smtClean="0">
                            <a:solidFill>
                              <a:schemeClr val="bg1"/>
                            </a:solidFill>
                            <a:latin typeface="Cambria Math" panose="02040503050406030204" pitchFamily="18" charset="0"/>
                            <a:ea typeface="Cambria Math" panose="02040503050406030204" pitchFamily="18" charset="0"/>
                          </a:rPr>
                          <m:t>sin</m:t>
                        </m:r>
                      </m:fName>
                      <m:e>
                        <m:r>
                          <a:rPr lang="tr-TR" sz="1600" i="1">
                            <a:solidFill>
                              <a:schemeClr val="bg1"/>
                            </a:solidFill>
                            <a:latin typeface="Cambria Math" panose="02040503050406030204" pitchFamily="18" charset="0"/>
                            <a:ea typeface="Cambria Math" panose="02040503050406030204" pitchFamily="18" charset="0"/>
                          </a:rPr>
                          <m:t> </m:t>
                        </m:r>
                      </m:e>
                    </m:func>
                    <m:r>
                      <a:rPr lang="tr-TR" sz="1600" i="1">
                        <a:solidFill>
                          <a:schemeClr val="bg1"/>
                        </a:solidFill>
                        <a:latin typeface="Cambria Math" panose="02040503050406030204" pitchFamily="18" charset="0"/>
                        <a:ea typeface="Cambria Math" panose="02040503050406030204" pitchFamily="18" charset="0"/>
                      </a:rPr>
                      <m:t>∅  </m:t>
                    </m:r>
                  </m:oMath>
                </a14:m>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f>
                      <m:fPr>
                        <m:ctrlPr>
                          <a:rPr lang="tr-TR" sz="1600" i="1">
                            <a:solidFill>
                              <a:schemeClr val="bg1"/>
                            </a:solidFill>
                            <a:latin typeface="Cambria Math" panose="02040503050406030204" pitchFamily="18" charset="0"/>
                            <a:ea typeface="Cambria Math" panose="02040503050406030204" pitchFamily="18" charset="0"/>
                          </a:rPr>
                        </m:ctrlPr>
                      </m:fPr>
                      <m:num>
                        <m:r>
                          <a:rPr lang="tr-TR" sz="1600">
                            <a:solidFill>
                              <a:schemeClr val="bg1"/>
                            </a:solidFill>
                            <a:latin typeface="Cambria Math" panose="02040503050406030204" pitchFamily="18" charset="0"/>
                            <a:ea typeface="Cambria Math" panose="02040503050406030204" pitchFamily="18" charset="0"/>
                          </a:rPr>
                          <m:t>𝜕</m:t>
                        </m:r>
                        <m:r>
                          <m:rPr>
                            <m:sty m:val="p"/>
                          </m:rPr>
                          <a:rPr lang="tr-TR" sz="1600">
                            <a:solidFill>
                              <a:schemeClr val="bg1"/>
                            </a:solidFill>
                            <a:latin typeface="Cambria Math" panose="02040503050406030204" pitchFamily="18" charset="0"/>
                            <a:ea typeface="Cambria Math" panose="02040503050406030204" pitchFamily="18" charset="0"/>
                          </a:rPr>
                          <m:t>f</m:t>
                        </m:r>
                        <m:r>
                          <a:rPr lang="tr-TR" sz="1600" b="0" i="0" baseline="-25000" smtClean="0">
                            <a:solidFill>
                              <a:schemeClr val="bg1"/>
                            </a:solidFill>
                            <a:latin typeface="Cambria Math" panose="02040503050406030204" pitchFamily="18" charset="0"/>
                            <a:ea typeface="Cambria Math" panose="02040503050406030204" pitchFamily="18" charset="0"/>
                          </a:rPr>
                          <m:t>2</m:t>
                        </m:r>
                      </m:num>
                      <m:den>
                        <m:r>
                          <a:rPr lang="tr-TR" sz="1600">
                            <a:solidFill>
                              <a:schemeClr val="bg1"/>
                            </a:solidFill>
                            <a:latin typeface="Cambria Math" panose="02040503050406030204" pitchFamily="18" charset="0"/>
                            <a:ea typeface="Cambria Math" panose="02040503050406030204" pitchFamily="18" charset="0"/>
                          </a:rPr>
                          <m:t>𝜕</m:t>
                        </m:r>
                        <m:r>
                          <a:rPr lang="tr-TR" sz="1600" i="1">
                            <a:solidFill>
                              <a:schemeClr val="bg1"/>
                            </a:solidFill>
                            <a:latin typeface="Cambria Math" panose="02040503050406030204" pitchFamily="18" charset="0"/>
                            <a:ea typeface="Cambria Math" panose="02040503050406030204" pitchFamily="18" charset="0"/>
                          </a:rPr>
                          <m:t>𝜃</m:t>
                        </m:r>
                      </m:den>
                    </m:f>
                  </m:oMath>
                </a14:m>
                <a:r>
                  <a:rPr lang="tr-TR" sz="1600" dirty="0">
                    <a:solidFill>
                      <a:schemeClr val="bg1"/>
                    </a:solidFill>
                    <a:latin typeface="Cambria Math" panose="02040503050406030204" pitchFamily="18" charset="0"/>
                    <a:ea typeface="Cambria Math" panose="02040503050406030204" pitchFamily="18" charset="0"/>
                  </a:rPr>
                  <a:t>  = </a:t>
                </a:r>
                <a:r>
                  <a:rPr lang="tr-TR" sz="1600" dirty="0">
                    <a:solidFill>
                      <a:schemeClr val="bg1"/>
                    </a:solidFill>
                    <a:latin typeface="Cambria Math" panose="02040503050406030204" pitchFamily="18" charset="0"/>
                    <a:ea typeface="Cambria Math" panose="02040503050406030204" pitchFamily="18" charset="0"/>
                  </a:rPr>
                  <a:t>r cos </a:t>
                </a:r>
                <a14:m>
                  <m:oMath xmlns:m="http://schemas.openxmlformats.org/officeDocument/2006/math">
                    <m:r>
                      <a:rPr lang="tr-TR" sz="1600" i="1">
                        <a:solidFill>
                          <a:schemeClr val="bg1"/>
                        </a:solidFill>
                        <a:latin typeface="Cambria Math" panose="02040503050406030204" pitchFamily="18" charset="0"/>
                        <a:ea typeface="Cambria Math" panose="02040503050406030204" pitchFamily="18" charset="0"/>
                      </a:rPr>
                      <m:t>𝜃</m:t>
                    </m:r>
                    <m:func>
                      <m:funcPr>
                        <m:ctrlPr>
                          <a:rPr lang="tr-TR" sz="1600" i="1">
                            <a:solidFill>
                              <a:schemeClr val="bg1"/>
                            </a:solidFill>
                            <a:latin typeface="Cambria Math" panose="02040503050406030204" pitchFamily="18" charset="0"/>
                            <a:ea typeface="Cambria Math" panose="02040503050406030204" pitchFamily="18" charset="0"/>
                          </a:rPr>
                        </m:ctrlPr>
                      </m:funcPr>
                      <m:fName>
                        <m:r>
                          <m:rPr>
                            <m:sty m:val="p"/>
                          </m:rPr>
                          <a:rPr lang="tr-TR" sz="1600">
                            <a:solidFill>
                              <a:schemeClr val="bg1"/>
                            </a:solidFill>
                            <a:latin typeface="Cambria Math" panose="02040503050406030204" pitchFamily="18" charset="0"/>
                            <a:ea typeface="Cambria Math" panose="02040503050406030204" pitchFamily="18" charset="0"/>
                          </a:rPr>
                          <m:t>cos</m:t>
                        </m:r>
                      </m:fName>
                      <m:e>
                        <m:r>
                          <a:rPr lang="tr-TR" sz="1600" i="1">
                            <a:solidFill>
                              <a:schemeClr val="bg1"/>
                            </a:solidFill>
                            <a:latin typeface="Cambria Math" panose="02040503050406030204" pitchFamily="18" charset="0"/>
                            <a:ea typeface="Cambria Math" panose="02040503050406030204" pitchFamily="18" charset="0"/>
                          </a:rPr>
                          <m:t> </m:t>
                        </m:r>
                      </m:e>
                    </m:func>
                    <m:r>
                      <a:rPr lang="tr-TR" sz="1600" i="1">
                        <a:solidFill>
                          <a:schemeClr val="bg1"/>
                        </a:solidFill>
                        <a:latin typeface="Cambria Math" panose="02040503050406030204" pitchFamily="18" charset="0"/>
                        <a:ea typeface="Cambria Math" panose="02040503050406030204" pitchFamily="18" charset="0"/>
                      </a:rPr>
                      <m:t>∅ </m:t>
                    </m:r>
                  </m:oMath>
                </a14:m>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f>
                      <m:fPr>
                        <m:ctrlPr>
                          <a:rPr lang="tr-TR" sz="1600" i="1">
                            <a:solidFill>
                              <a:schemeClr val="bg1"/>
                            </a:solidFill>
                            <a:latin typeface="Cambria Math" panose="02040503050406030204" pitchFamily="18" charset="0"/>
                            <a:ea typeface="Cambria Math" panose="02040503050406030204" pitchFamily="18" charset="0"/>
                          </a:rPr>
                        </m:ctrlPr>
                      </m:fPr>
                      <m:num>
                        <m:r>
                          <a:rPr lang="tr-TR" sz="1600">
                            <a:solidFill>
                              <a:schemeClr val="bg1"/>
                            </a:solidFill>
                            <a:latin typeface="Cambria Math" panose="02040503050406030204" pitchFamily="18" charset="0"/>
                            <a:ea typeface="Cambria Math" panose="02040503050406030204" pitchFamily="18" charset="0"/>
                          </a:rPr>
                          <m:t>𝜕</m:t>
                        </m:r>
                        <m:r>
                          <m:rPr>
                            <m:sty m:val="p"/>
                          </m:rPr>
                          <a:rPr lang="tr-TR" sz="1600">
                            <a:solidFill>
                              <a:schemeClr val="bg1"/>
                            </a:solidFill>
                            <a:latin typeface="Cambria Math" panose="02040503050406030204" pitchFamily="18" charset="0"/>
                            <a:ea typeface="Cambria Math" panose="02040503050406030204" pitchFamily="18" charset="0"/>
                          </a:rPr>
                          <m:t>f</m:t>
                        </m:r>
                        <m:r>
                          <a:rPr lang="tr-TR" sz="1600" b="0" i="0" baseline="-25000" smtClean="0">
                            <a:solidFill>
                              <a:schemeClr val="bg1"/>
                            </a:solidFill>
                            <a:latin typeface="Cambria Math" panose="02040503050406030204" pitchFamily="18" charset="0"/>
                            <a:ea typeface="Cambria Math" panose="02040503050406030204" pitchFamily="18" charset="0"/>
                          </a:rPr>
                          <m:t>2</m:t>
                        </m:r>
                      </m:num>
                      <m:den>
                        <m:r>
                          <a:rPr lang="tr-TR" sz="1600">
                            <a:solidFill>
                              <a:schemeClr val="bg1"/>
                            </a:solidFill>
                            <a:latin typeface="Cambria Math" panose="02040503050406030204" pitchFamily="18" charset="0"/>
                            <a:ea typeface="Cambria Math" panose="02040503050406030204" pitchFamily="18" charset="0"/>
                          </a:rPr>
                          <m:t>𝜕</m:t>
                        </m:r>
                        <m:r>
                          <a:rPr lang="tr-TR" sz="1600" i="1">
                            <a:solidFill>
                              <a:schemeClr val="bg1"/>
                            </a:solidFill>
                            <a:latin typeface="Cambria Math" panose="02040503050406030204" pitchFamily="18" charset="0"/>
                            <a:ea typeface="Cambria Math" panose="02040503050406030204" pitchFamily="18" charset="0"/>
                          </a:rPr>
                          <m:t>∅</m:t>
                        </m:r>
                      </m:den>
                    </m:f>
                  </m:oMath>
                </a14:m>
                <a:r>
                  <a:rPr lang="tr-TR" sz="1600" dirty="0">
                    <a:solidFill>
                      <a:schemeClr val="bg1"/>
                    </a:solidFill>
                    <a:latin typeface="Cambria Math" panose="02040503050406030204" pitchFamily="18" charset="0"/>
                    <a:ea typeface="Cambria Math" panose="02040503050406030204" pitchFamily="18" charset="0"/>
                  </a:rPr>
                  <a:t>  = </a:t>
                </a:r>
                <a:r>
                  <a:rPr lang="tr-TR" sz="1600" dirty="0" smtClean="0">
                    <a:solidFill>
                      <a:schemeClr val="bg1"/>
                    </a:solidFill>
                    <a:latin typeface="Cambria Math" panose="02040503050406030204" pitchFamily="18" charset="0"/>
                    <a:ea typeface="Cambria Math" panose="02040503050406030204" pitchFamily="18" charset="0"/>
                  </a:rPr>
                  <a:t>r </a:t>
                </a:r>
                <a:r>
                  <a:rPr lang="tr-TR" sz="1600" dirty="0">
                    <a:solidFill>
                      <a:schemeClr val="bg1"/>
                    </a:solidFill>
                    <a:latin typeface="Cambria Math" panose="02040503050406030204" pitchFamily="18" charset="0"/>
                    <a:ea typeface="Cambria Math" panose="02040503050406030204" pitchFamily="18" charset="0"/>
                  </a:rPr>
                  <a:t>sin </a:t>
                </a:r>
                <a14:m>
                  <m:oMath xmlns:m="http://schemas.openxmlformats.org/officeDocument/2006/math">
                    <m:r>
                      <a:rPr lang="tr-TR" sz="1600" i="1">
                        <a:solidFill>
                          <a:schemeClr val="bg1"/>
                        </a:solidFill>
                        <a:latin typeface="Cambria Math" panose="02040503050406030204" pitchFamily="18" charset="0"/>
                        <a:ea typeface="Cambria Math" panose="02040503050406030204" pitchFamily="18" charset="0"/>
                      </a:rPr>
                      <m:t>𝜃</m:t>
                    </m:r>
                    <m:func>
                      <m:funcPr>
                        <m:ctrlPr>
                          <a:rPr lang="tr-TR" sz="1600" i="1">
                            <a:solidFill>
                              <a:schemeClr val="bg1"/>
                            </a:solidFill>
                            <a:latin typeface="Cambria Math" panose="02040503050406030204" pitchFamily="18" charset="0"/>
                            <a:ea typeface="Cambria Math" panose="02040503050406030204" pitchFamily="18" charset="0"/>
                          </a:rPr>
                        </m:ctrlPr>
                      </m:funcPr>
                      <m:fName>
                        <m:r>
                          <m:rPr>
                            <m:sty m:val="p"/>
                          </m:rPr>
                          <a:rPr lang="tr-TR" sz="1600" b="0" i="0" smtClean="0">
                            <a:solidFill>
                              <a:schemeClr val="bg1"/>
                            </a:solidFill>
                            <a:latin typeface="Cambria Math" panose="02040503050406030204" pitchFamily="18" charset="0"/>
                            <a:ea typeface="Cambria Math" panose="02040503050406030204" pitchFamily="18" charset="0"/>
                          </a:rPr>
                          <m:t>cos</m:t>
                        </m:r>
                      </m:fName>
                      <m:e>
                        <m:r>
                          <a:rPr lang="tr-TR" sz="1600" i="1">
                            <a:solidFill>
                              <a:schemeClr val="bg1"/>
                            </a:solidFill>
                            <a:latin typeface="Cambria Math" panose="02040503050406030204" pitchFamily="18" charset="0"/>
                            <a:ea typeface="Cambria Math" panose="02040503050406030204" pitchFamily="18" charset="0"/>
                          </a:rPr>
                          <m:t> </m:t>
                        </m:r>
                      </m:e>
                    </m:func>
                    <m:r>
                      <a:rPr lang="tr-TR" sz="1600" i="1">
                        <a:solidFill>
                          <a:schemeClr val="bg1"/>
                        </a:solidFill>
                        <a:latin typeface="Cambria Math" panose="02040503050406030204" pitchFamily="18" charset="0"/>
                        <a:ea typeface="Cambria Math" panose="02040503050406030204" pitchFamily="18" charset="0"/>
                      </a:rPr>
                      <m:t>∅ </m:t>
                    </m:r>
                  </m:oMath>
                </a14:m>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14:m>
                  <m:oMath xmlns:m="http://schemas.openxmlformats.org/officeDocument/2006/math">
                    <m:r>
                      <a:rPr lang="tr-TR" sz="1600" b="0" i="1" smtClean="0">
                        <a:solidFill>
                          <a:schemeClr val="bg1"/>
                        </a:solidFill>
                        <a:latin typeface="Cambria Math" panose="02040503050406030204" pitchFamily="18" charset="0"/>
                        <a:ea typeface="Cambria Math" panose="02040503050406030204" pitchFamily="18" charset="0"/>
                      </a:rPr>
                      <m:t>                    </m:t>
                    </m:r>
                    <m:f>
                      <m:fPr>
                        <m:ctrlPr>
                          <a:rPr lang="tr-TR" sz="1600" i="1">
                            <a:solidFill>
                              <a:schemeClr val="bg1"/>
                            </a:solidFill>
                            <a:latin typeface="Cambria Math" panose="02040503050406030204" pitchFamily="18" charset="0"/>
                            <a:ea typeface="Cambria Math" panose="02040503050406030204" pitchFamily="18" charset="0"/>
                          </a:rPr>
                        </m:ctrlPr>
                      </m:fPr>
                      <m:num>
                        <m:r>
                          <a:rPr lang="tr-TR" sz="1600">
                            <a:solidFill>
                              <a:schemeClr val="bg1"/>
                            </a:solidFill>
                            <a:latin typeface="Cambria Math" panose="02040503050406030204" pitchFamily="18" charset="0"/>
                            <a:ea typeface="Cambria Math" panose="02040503050406030204" pitchFamily="18" charset="0"/>
                          </a:rPr>
                          <m:t>𝜕</m:t>
                        </m:r>
                        <m:r>
                          <m:rPr>
                            <m:sty m:val="p"/>
                          </m:rPr>
                          <a:rPr lang="tr-TR" sz="1600">
                            <a:solidFill>
                              <a:schemeClr val="bg1"/>
                            </a:solidFill>
                            <a:latin typeface="Cambria Math" panose="02040503050406030204" pitchFamily="18" charset="0"/>
                            <a:ea typeface="Cambria Math" panose="02040503050406030204" pitchFamily="18" charset="0"/>
                          </a:rPr>
                          <m:t>f</m:t>
                        </m:r>
                        <m:r>
                          <a:rPr lang="tr-TR" sz="1600" b="0" i="1" baseline="-25000" smtClean="0">
                            <a:solidFill>
                              <a:schemeClr val="bg1"/>
                            </a:solidFill>
                            <a:latin typeface="Cambria Math" panose="02040503050406030204" pitchFamily="18" charset="0"/>
                            <a:ea typeface="Cambria Math" panose="02040503050406030204" pitchFamily="18" charset="0"/>
                          </a:rPr>
                          <m:t>3</m:t>
                        </m:r>
                      </m:num>
                      <m:den>
                        <m:r>
                          <a:rPr lang="tr-TR" sz="1600">
                            <a:solidFill>
                              <a:schemeClr val="bg1"/>
                            </a:solidFill>
                            <a:latin typeface="Cambria Math" panose="02040503050406030204" pitchFamily="18" charset="0"/>
                            <a:ea typeface="Cambria Math" panose="02040503050406030204" pitchFamily="18" charset="0"/>
                          </a:rPr>
                          <m:t>𝜕</m:t>
                        </m:r>
                        <m:r>
                          <m:rPr>
                            <m:sty m:val="p"/>
                          </m:rPr>
                          <a:rPr lang="tr-TR" sz="1600" smtClean="0">
                            <a:solidFill>
                              <a:schemeClr val="bg1"/>
                            </a:solidFill>
                            <a:latin typeface="Cambria Math" panose="02040503050406030204" pitchFamily="18" charset="0"/>
                            <a:ea typeface="Cambria Math" panose="02040503050406030204" pitchFamily="18" charset="0"/>
                          </a:rPr>
                          <m:t>r</m:t>
                        </m:r>
                      </m:den>
                    </m:f>
                  </m:oMath>
                </a14:m>
                <a:r>
                  <a:rPr lang="tr-TR" sz="1600" dirty="0">
                    <a:solidFill>
                      <a:schemeClr val="bg1"/>
                    </a:solidFill>
                    <a:latin typeface="Cambria Math" panose="02040503050406030204" pitchFamily="18" charset="0"/>
                    <a:ea typeface="Cambria Math" panose="02040503050406030204" pitchFamily="18" charset="0"/>
                  </a:rPr>
                  <a:t>  = </a:t>
                </a:r>
                <a:r>
                  <a:rPr lang="tr-TR" sz="1600" dirty="0" smtClean="0">
                    <a:solidFill>
                      <a:schemeClr val="bg1"/>
                    </a:solidFill>
                    <a:latin typeface="Cambria Math" panose="02040503050406030204" pitchFamily="18" charset="0"/>
                    <a:ea typeface="Cambria Math" panose="02040503050406030204" pitchFamily="18" charset="0"/>
                  </a:rPr>
                  <a:t>cos </a:t>
                </a:r>
                <a14:m>
                  <m:oMath xmlns:m="http://schemas.openxmlformats.org/officeDocument/2006/math">
                    <m:r>
                      <a:rPr lang="tr-TR" sz="1600" i="1">
                        <a:solidFill>
                          <a:schemeClr val="bg1"/>
                        </a:solidFill>
                        <a:latin typeface="Cambria Math" panose="02040503050406030204" pitchFamily="18" charset="0"/>
                        <a:ea typeface="Cambria Math" panose="02040503050406030204" pitchFamily="18" charset="0"/>
                      </a:rPr>
                      <m:t>𝜃</m:t>
                    </m:r>
                  </m:oMath>
                </a14:m>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f>
                      <m:fPr>
                        <m:ctrlPr>
                          <a:rPr lang="tr-TR" sz="1600" i="1">
                            <a:solidFill>
                              <a:schemeClr val="bg1"/>
                            </a:solidFill>
                            <a:latin typeface="Cambria Math" panose="02040503050406030204" pitchFamily="18" charset="0"/>
                            <a:ea typeface="Cambria Math" panose="02040503050406030204" pitchFamily="18" charset="0"/>
                          </a:rPr>
                        </m:ctrlPr>
                      </m:fPr>
                      <m:num>
                        <m:r>
                          <a:rPr lang="tr-TR" sz="1600">
                            <a:solidFill>
                              <a:schemeClr val="bg1"/>
                            </a:solidFill>
                            <a:latin typeface="Cambria Math" panose="02040503050406030204" pitchFamily="18" charset="0"/>
                            <a:ea typeface="Cambria Math" panose="02040503050406030204" pitchFamily="18" charset="0"/>
                          </a:rPr>
                          <m:t>𝜕</m:t>
                        </m:r>
                        <m:r>
                          <m:rPr>
                            <m:sty m:val="p"/>
                          </m:rPr>
                          <a:rPr lang="tr-TR" sz="1600">
                            <a:solidFill>
                              <a:schemeClr val="bg1"/>
                            </a:solidFill>
                            <a:latin typeface="Cambria Math" panose="02040503050406030204" pitchFamily="18" charset="0"/>
                            <a:ea typeface="Cambria Math" panose="02040503050406030204" pitchFamily="18" charset="0"/>
                          </a:rPr>
                          <m:t>f</m:t>
                        </m:r>
                        <m:r>
                          <a:rPr lang="tr-TR" sz="1600" b="0" i="0" baseline="-25000" smtClean="0">
                            <a:solidFill>
                              <a:schemeClr val="bg1"/>
                            </a:solidFill>
                            <a:latin typeface="Cambria Math" panose="02040503050406030204" pitchFamily="18" charset="0"/>
                            <a:ea typeface="Cambria Math" panose="02040503050406030204" pitchFamily="18" charset="0"/>
                          </a:rPr>
                          <m:t>3</m:t>
                        </m:r>
                      </m:num>
                      <m:den>
                        <m:r>
                          <a:rPr lang="tr-TR" sz="1600">
                            <a:solidFill>
                              <a:schemeClr val="bg1"/>
                            </a:solidFill>
                            <a:latin typeface="Cambria Math" panose="02040503050406030204" pitchFamily="18" charset="0"/>
                            <a:ea typeface="Cambria Math" panose="02040503050406030204" pitchFamily="18" charset="0"/>
                          </a:rPr>
                          <m:t>𝜕</m:t>
                        </m:r>
                        <m:r>
                          <a:rPr lang="tr-TR" sz="1600" i="1" smtClean="0">
                            <a:solidFill>
                              <a:schemeClr val="bg1"/>
                            </a:solidFill>
                            <a:latin typeface="Cambria Math" panose="02040503050406030204" pitchFamily="18" charset="0"/>
                            <a:ea typeface="Cambria Math" panose="02040503050406030204" pitchFamily="18" charset="0"/>
                          </a:rPr>
                          <m:t>𝜃</m:t>
                        </m:r>
                      </m:den>
                    </m:f>
                  </m:oMath>
                </a14:m>
                <a:r>
                  <a:rPr lang="tr-TR" sz="1600" dirty="0">
                    <a:solidFill>
                      <a:schemeClr val="bg1"/>
                    </a:solidFill>
                    <a:latin typeface="Cambria Math" panose="02040503050406030204" pitchFamily="18" charset="0"/>
                    <a:ea typeface="Cambria Math" panose="02040503050406030204" pitchFamily="18" charset="0"/>
                  </a:rPr>
                  <a:t>  = </a:t>
                </a:r>
                <a:r>
                  <a:rPr lang="tr-TR" sz="1600" dirty="0" smtClean="0">
                    <a:solidFill>
                      <a:schemeClr val="bg1"/>
                    </a:solidFill>
                    <a:latin typeface="Cambria Math" panose="02040503050406030204" pitchFamily="18" charset="0"/>
                    <a:ea typeface="Cambria Math" panose="02040503050406030204" pitchFamily="18" charset="0"/>
                  </a:rPr>
                  <a:t>- r sin </a:t>
                </a:r>
                <a14:m>
                  <m:oMath xmlns:m="http://schemas.openxmlformats.org/officeDocument/2006/math">
                    <m:r>
                      <a:rPr lang="tr-TR" sz="1600" i="1">
                        <a:solidFill>
                          <a:schemeClr val="bg1"/>
                        </a:solidFill>
                        <a:latin typeface="Cambria Math" panose="02040503050406030204" pitchFamily="18" charset="0"/>
                        <a:ea typeface="Cambria Math" panose="02040503050406030204" pitchFamily="18" charset="0"/>
                      </a:rPr>
                      <m:t>𝜃</m:t>
                    </m:r>
                  </m:oMath>
                </a14:m>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f>
                      <m:fPr>
                        <m:ctrlPr>
                          <a:rPr lang="tr-TR" sz="1600" i="1">
                            <a:solidFill>
                              <a:schemeClr val="bg1"/>
                            </a:solidFill>
                            <a:latin typeface="Cambria Math" panose="02040503050406030204" pitchFamily="18" charset="0"/>
                            <a:ea typeface="Cambria Math" panose="02040503050406030204" pitchFamily="18" charset="0"/>
                          </a:rPr>
                        </m:ctrlPr>
                      </m:fPr>
                      <m:num>
                        <m:r>
                          <a:rPr lang="tr-TR" sz="1600">
                            <a:solidFill>
                              <a:schemeClr val="bg1"/>
                            </a:solidFill>
                            <a:latin typeface="Cambria Math" panose="02040503050406030204" pitchFamily="18" charset="0"/>
                            <a:ea typeface="Cambria Math" panose="02040503050406030204" pitchFamily="18" charset="0"/>
                          </a:rPr>
                          <m:t>𝜕</m:t>
                        </m:r>
                        <m:r>
                          <m:rPr>
                            <m:sty m:val="p"/>
                          </m:rPr>
                          <a:rPr lang="tr-TR" sz="1600">
                            <a:solidFill>
                              <a:schemeClr val="bg1"/>
                            </a:solidFill>
                            <a:latin typeface="Cambria Math" panose="02040503050406030204" pitchFamily="18" charset="0"/>
                            <a:ea typeface="Cambria Math" panose="02040503050406030204" pitchFamily="18" charset="0"/>
                          </a:rPr>
                          <m:t>f</m:t>
                        </m:r>
                        <m:r>
                          <a:rPr lang="tr-TR" sz="1600" b="0" i="0" baseline="-25000" smtClean="0">
                            <a:solidFill>
                              <a:schemeClr val="bg1"/>
                            </a:solidFill>
                            <a:latin typeface="Cambria Math" panose="02040503050406030204" pitchFamily="18" charset="0"/>
                            <a:ea typeface="Cambria Math" panose="02040503050406030204" pitchFamily="18" charset="0"/>
                          </a:rPr>
                          <m:t>3</m:t>
                        </m:r>
                      </m:num>
                      <m:den>
                        <m:r>
                          <a:rPr lang="tr-TR" sz="1600">
                            <a:solidFill>
                              <a:schemeClr val="bg1"/>
                            </a:solidFill>
                            <a:latin typeface="Cambria Math" panose="02040503050406030204" pitchFamily="18" charset="0"/>
                            <a:ea typeface="Cambria Math" panose="02040503050406030204" pitchFamily="18" charset="0"/>
                          </a:rPr>
                          <m:t>𝜕</m:t>
                        </m:r>
                        <m:r>
                          <a:rPr lang="tr-TR" sz="1600" i="1" smtClean="0">
                            <a:solidFill>
                              <a:schemeClr val="bg1"/>
                            </a:solidFill>
                            <a:latin typeface="Cambria Math" panose="02040503050406030204" pitchFamily="18" charset="0"/>
                            <a:ea typeface="Cambria Math" panose="02040503050406030204" pitchFamily="18" charset="0"/>
                          </a:rPr>
                          <m:t>∅</m:t>
                        </m:r>
                      </m:den>
                    </m:f>
                  </m:oMath>
                </a14:m>
                <a:r>
                  <a:rPr lang="tr-TR" sz="1600" dirty="0">
                    <a:solidFill>
                      <a:schemeClr val="bg1"/>
                    </a:solidFill>
                    <a:latin typeface="Cambria Math" panose="02040503050406030204" pitchFamily="18" charset="0"/>
                    <a:ea typeface="Cambria Math" panose="02040503050406030204" pitchFamily="18" charset="0"/>
                  </a:rPr>
                  <a:t>  = </a:t>
                </a:r>
                <a:r>
                  <a:rPr lang="tr-TR" sz="1600" dirty="0" smtClean="0">
                    <a:solidFill>
                      <a:schemeClr val="bg1"/>
                    </a:solidFill>
                    <a:latin typeface="Cambria Math" panose="02040503050406030204" pitchFamily="18" charset="0"/>
                    <a:ea typeface="Cambria Math" panose="02040503050406030204" pitchFamily="18" charset="0"/>
                  </a:rPr>
                  <a:t>0</a:t>
                </a:r>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rgbClr val="C00000"/>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rgbClr val="C00000"/>
                  </a:solidFill>
                  <a:latin typeface="Cambria Math" panose="02040503050406030204" pitchFamily="18" charset="0"/>
                  <a:ea typeface="Cambria Math" panose="02040503050406030204" pitchFamily="18" charset="0"/>
                </a:endParaRPr>
              </a:p>
              <a:p>
                <a:r>
                  <a:rPr lang="tr-TR" sz="1600" dirty="0" smtClean="0">
                    <a:solidFill>
                      <a:srgbClr val="C00000"/>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=r</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 sin</a:t>
                </a:r>
                <a:r>
                  <a:rPr lang="tr-TR" sz="1600" dirty="0">
                    <a:solidFill>
                      <a:schemeClr val="bg1"/>
                    </a:solidFill>
                    <a:ea typeface="Cambria Math" panose="02040503050406030204" pitchFamily="18" charset="0"/>
                  </a:rPr>
                  <a:t> </a:t>
                </a:r>
                <a14:m>
                  <m:oMath xmlns:m="http://schemas.openxmlformats.org/officeDocument/2006/math">
                    <m:r>
                      <a:rPr lang="tr-TR" sz="1600" i="1">
                        <a:solidFill>
                          <a:schemeClr val="bg1"/>
                        </a:solidFill>
                        <a:latin typeface="Cambria Math" panose="02040503050406030204" pitchFamily="18" charset="0"/>
                        <a:ea typeface="Cambria Math" panose="02040503050406030204" pitchFamily="18" charset="0"/>
                      </a:rPr>
                      <m:t>𝜃</m:t>
                    </m:r>
                  </m:oMath>
                </a14:m>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rgbClr val="C00000"/>
                  </a:solidFill>
                  <a:latin typeface="Cambria Math" panose="02040503050406030204" pitchFamily="18" charset="0"/>
                  <a:ea typeface="Cambria Math" panose="02040503050406030204" pitchFamily="18" charset="0"/>
                </a:endParaRPr>
              </a:p>
              <a:p>
                <a:endParaRPr lang="tr-TR" sz="1600" dirty="0">
                  <a:solidFill>
                    <a:srgbClr val="C00000"/>
                  </a:solidFill>
                  <a:latin typeface="Cambria Math" panose="02040503050406030204" pitchFamily="18" charset="0"/>
                  <a:ea typeface="Cambria Math" panose="02040503050406030204" pitchFamily="18" charset="0"/>
                </a:endParaRPr>
              </a:p>
            </p:txBody>
          </p:sp>
        </mc:Choice>
        <mc:Fallback>
          <p:sp>
            <p:nvSpPr>
              <p:cNvPr id="2" name="TextBox 1"/>
              <p:cNvSpPr txBox="1">
                <a:spLocks noRot="1" noChangeAspect="1" noMove="1" noResize="1" noEditPoints="1" noAdjustHandles="1" noChangeArrowheads="1" noChangeShapeType="1" noTextEdit="1"/>
              </p:cNvSpPr>
              <p:nvPr/>
            </p:nvSpPr>
            <p:spPr>
              <a:xfrm>
                <a:off x="214009" y="284194"/>
                <a:ext cx="11702373" cy="6383671"/>
              </a:xfrm>
              <a:prstGeom prst="rect">
                <a:avLst/>
              </a:prstGeom>
              <a:blipFill>
                <a:blip r:embed="rId3"/>
                <a:stretch>
                  <a:fillRect l="-208" t="-286"/>
                </a:stretch>
              </a:blipFill>
              <a:ln w="9525" cap="flat" cmpd="sng" algn="ctr">
                <a:solidFill>
                  <a:schemeClr val="dk1"/>
                </a:solidFill>
                <a:prstDash val="solid"/>
                <a:round/>
                <a:headEnd type="none" w="med" len="med"/>
                <a:tailEnd type="none" w="med" len="med"/>
              </a:ln>
            </p:spPr>
            <p:txBody>
              <a:bodyPr/>
              <a:lstStyle/>
              <a:p>
                <a:r>
                  <a:rPr lang="tr-TR">
                    <a:noFill/>
                  </a:rPr>
                  <a:t> </a:t>
                </a:r>
              </a:p>
            </p:txBody>
          </p:sp>
        </mc:Fallback>
      </mc:AlternateContent>
      <p:sp>
        <p:nvSpPr>
          <p:cNvPr id="8" name="Rounded Rectangle 7"/>
          <p:cNvSpPr/>
          <p:nvPr/>
        </p:nvSpPr>
        <p:spPr>
          <a:xfrm>
            <a:off x="1128409" y="2033081"/>
            <a:ext cx="1605063" cy="447473"/>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tr-TR"/>
          </a:p>
        </p:txBody>
      </p:sp>
      <p:sp>
        <p:nvSpPr>
          <p:cNvPr id="11" name="Rounded Rectangle 10"/>
          <p:cNvSpPr/>
          <p:nvPr/>
        </p:nvSpPr>
        <p:spPr>
          <a:xfrm>
            <a:off x="1128409" y="2640985"/>
            <a:ext cx="1605063" cy="447473"/>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tr-TR"/>
          </a:p>
        </p:txBody>
      </p:sp>
      <p:sp>
        <p:nvSpPr>
          <p:cNvPr id="12" name="Rounded Rectangle 11"/>
          <p:cNvSpPr/>
          <p:nvPr/>
        </p:nvSpPr>
        <p:spPr>
          <a:xfrm>
            <a:off x="1128409" y="3242553"/>
            <a:ext cx="1605063" cy="447473"/>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tr-TR"/>
          </a:p>
        </p:txBody>
      </p:sp>
      <p:sp>
        <p:nvSpPr>
          <p:cNvPr id="13" name="Rounded Rectangle 12"/>
          <p:cNvSpPr/>
          <p:nvPr/>
        </p:nvSpPr>
        <p:spPr>
          <a:xfrm>
            <a:off x="3880525" y="3250202"/>
            <a:ext cx="1742062" cy="447473"/>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tr-TR"/>
          </a:p>
        </p:txBody>
      </p:sp>
      <p:sp>
        <p:nvSpPr>
          <p:cNvPr id="14" name="Rounded Rectangle 13"/>
          <p:cNvSpPr/>
          <p:nvPr/>
        </p:nvSpPr>
        <p:spPr>
          <a:xfrm>
            <a:off x="3880525" y="2629712"/>
            <a:ext cx="1742062" cy="447473"/>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tr-TR"/>
          </a:p>
        </p:txBody>
      </p:sp>
      <p:sp>
        <p:nvSpPr>
          <p:cNvPr id="15" name="Rounded Rectangle 14"/>
          <p:cNvSpPr/>
          <p:nvPr/>
        </p:nvSpPr>
        <p:spPr>
          <a:xfrm>
            <a:off x="3880525" y="2009222"/>
            <a:ext cx="1742062" cy="447473"/>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tr-TR"/>
          </a:p>
        </p:txBody>
      </p:sp>
      <p:sp>
        <p:nvSpPr>
          <p:cNvPr id="16" name="Rounded Rectangle 15"/>
          <p:cNvSpPr/>
          <p:nvPr/>
        </p:nvSpPr>
        <p:spPr>
          <a:xfrm>
            <a:off x="6632641" y="2009223"/>
            <a:ext cx="1840150" cy="447473"/>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tr-TR"/>
          </a:p>
        </p:txBody>
      </p:sp>
      <p:sp>
        <p:nvSpPr>
          <p:cNvPr id="17" name="Rounded Rectangle 16"/>
          <p:cNvSpPr/>
          <p:nvPr/>
        </p:nvSpPr>
        <p:spPr>
          <a:xfrm>
            <a:off x="6611565" y="2632954"/>
            <a:ext cx="1861226" cy="447473"/>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tr-TR"/>
          </a:p>
        </p:txBody>
      </p:sp>
      <p:sp>
        <p:nvSpPr>
          <p:cNvPr id="18" name="Rounded Rectangle 17"/>
          <p:cNvSpPr/>
          <p:nvPr/>
        </p:nvSpPr>
        <p:spPr>
          <a:xfrm>
            <a:off x="6611565" y="3242554"/>
            <a:ext cx="1861226" cy="447473"/>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tr-TR"/>
          </a:p>
        </p:txBody>
      </p:sp>
      <p:pic>
        <p:nvPicPr>
          <p:cNvPr id="21" name="Picture 20"/>
          <p:cNvPicPr>
            <a:picLocks noChangeAspect="1"/>
          </p:cNvPicPr>
          <p:nvPr/>
        </p:nvPicPr>
        <p:blipFill>
          <a:blip r:embed="rId4"/>
          <a:stretch>
            <a:fillRect/>
          </a:stretch>
        </p:blipFill>
        <p:spPr>
          <a:xfrm>
            <a:off x="4611087" y="702180"/>
            <a:ext cx="1828598" cy="899187"/>
          </a:xfrm>
          <a:prstGeom prst="rect">
            <a:avLst/>
          </a:prstGeom>
        </p:spPr>
      </p:pic>
      <p:pic>
        <p:nvPicPr>
          <p:cNvPr id="23" name="Picture 22"/>
          <p:cNvPicPr>
            <a:picLocks noChangeAspect="1"/>
          </p:cNvPicPr>
          <p:nvPr/>
        </p:nvPicPr>
        <p:blipFill>
          <a:blip r:embed="rId5"/>
          <a:stretch>
            <a:fillRect/>
          </a:stretch>
        </p:blipFill>
        <p:spPr>
          <a:xfrm>
            <a:off x="4779319" y="3977401"/>
            <a:ext cx="2571750" cy="1285875"/>
          </a:xfrm>
          <a:prstGeom prst="rect">
            <a:avLst/>
          </a:prstGeom>
        </p:spPr>
      </p:pic>
      <p:pic>
        <p:nvPicPr>
          <p:cNvPr id="24" name="Picture 23"/>
          <p:cNvPicPr>
            <a:picLocks noChangeAspect="1"/>
          </p:cNvPicPr>
          <p:nvPr/>
        </p:nvPicPr>
        <p:blipFill>
          <a:blip r:embed="rId6"/>
          <a:stretch>
            <a:fillRect/>
          </a:stretch>
        </p:blipFill>
        <p:spPr>
          <a:xfrm>
            <a:off x="3622032" y="5522658"/>
            <a:ext cx="4886325" cy="885825"/>
          </a:xfrm>
          <a:prstGeom prst="rect">
            <a:avLst/>
          </a:prstGeom>
        </p:spPr>
      </p:pic>
    </p:spTree>
    <p:extLst>
      <p:ext uri="{BB962C8B-B14F-4D97-AF65-F5344CB8AC3E}">
        <p14:creationId xmlns:p14="http://schemas.microsoft.com/office/powerpoint/2010/main" val="32021886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194552" y="81124"/>
                <a:ext cx="11789924" cy="6740307"/>
              </a:xfrm>
              <a:prstGeom prst="rect">
                <a:avLst/>
              </a:prstGeom>
              <a:noFill/>
            </p:spPr>
            <p:txBody>
              <a:bodyPr wrap="square" rtlCol="0">
                <a:spAutoFit/>
              </a:bodyPr>
              <a:lstStyle/>
              <a:p>
                <a:pPr algn="just"/>
                <a:r>
                  <a:rPr lang="tr-TR" sz="1600" b="1" dirty="0" smtClean="0">
                    <a:solidFill>
                      <a:schemeClr val="bg1"/>
                    </a:solidFill>
                    <a:latin typeface="Cambria Math" panose="02040503050406030204" pitchFamily="18" charset="0"/>
                    <a:ea typeface="Cambria Math" panose="02040503050406030204" pitchFamily="18" charset="0"/>
                  </a:rPr>
                  <a:t>The Newton-Raphson method for </a:t>
                </a:r>
                <a:r>
                  <a:rPr lang="tr-TR" sz="1600" b="1" dirty="0">
                    <a:solidFill>
                      <a:schemeClr val="bg1"/>
                    </a:solidFill>
                    <a:latin typeface="Cambria Math" panose="02040503050406030204" pitchFamily="18" charset="0"/>
                    <a:ea typeface="Cambria Math" panose="02040503050406030204" pitchFamily="18" charset="0"/>
                  </a:rPr>
                  <a:t>variables two </a:t>
                </a:r>
                <a:r>
                  <a:rPr lang="tr-TR" sz="1600" b="1" dirty="0" smtClean="0">
                    <a:solidFill>
                      <a:schemeClr val="bg1"/>
                    </a:solidFill>
                    <a:latin typeface="Cambria Math" panose="02040503050406030204" pitchFamily="18" charset="0"/>
                    <a:ea typeface="Cambria Math" panose="02040503050406030204" pitchFamily="18" charset="0"/>
                  </a:rPr>
                  <a:t>and more :</a:t>
                </a:r>
              </a:p>
              <a:p>
                <a:pPr algn="just"/>
                <a:endParaRPr lang="tr-TR" sz="1600" b="1"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The </a:t>
                </a:r>
                <a:r>
                  <a:rPr lang="en-US" sz="1600" dirty="0">
                    <a:solidFill>
                      <a:schemeClr val="bg1"/>
                    </a:solidFill>
                    <a:latin typeface="Cambria Math" panose="02040503050406030204" pitchFamily="18" charset="0"/>
                    <a:ea typeface="Cambria Math" panose="02040503050406030204" pitchFamily="18" charset="0"/>
                  </a:rPr>
                  <a:t>two-equation Newton-Raphson approach can be generalized to solve n simultaneous equations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To derive the Newton-Raphson method for a system of equations, we start with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Taylor </a:t>
                </a:r>
                <a:r>
                  <a:rPr lang="en-US" sz="1600" dirty="0">
                    <a:solidFill>
                      <a:schemeClr val="bg1"/>
                    </a:solidFill>
                    <a:latin typeface="Cambria Math" panose="02040503050406030204" pitchFamily="18" charset="0"/>
                    <a:ea typeface="Cambria Math" panose="02040503050406030204" pitchFamily="18" charset="0"/>
                  </a:rPr>
                  <a:t>series expansion of </a:t>
                </a:r>
                <a:r>
                  <a:rPr lang="en-US" sz="1600" dirty="0" smtClean="0">
                    <a:solidFill>
                      <a:schemeClr val="bg1"/>
                    </a:solidFill>
                    <a:latin typeface="Cambria Math" panose="02040503050406030204" pitchFamily="18" charset="0"/>
                    <a:ea typeface="Cambria Math" panose="02040503050406030204" pitchFamily="18" charset="0"/>
                  </a:rPr>
                  <a:t>f</a:t>
                </a:r>
                <a:r>
                  <a:rPr lang="en-US" sz="1600" baseline="-25000" dirty="0" smtClean="0">
                    <a:solidFill>
                      <a:schemeClr val="bg1"/>
                    </a:solidFill>
                    <a:latin typeface="Cambria Math" panose="02040503050406030204" pitchFamily="18" charset="0"/>
                    <a:ea typeface="Cambria Math" panose="02040503050406030204" pitchFamily="18" charset="0"/>
                  </a:rPr>
                  <a:t>i</a:t>
                </a:r>
                <a:r>
                  <a:rPr lang="en-US" sz="1600" dirty="0" smtClean="0">
                    <a:solidFill>
                      <a:schemeClr val="bg1"/>
                    </a:solidFill>
                    <a:latin typeface="Cambria Math" panose="02040503050406030204" pitchFamily="18" charset="0"/>
                    <a:ea typeface="Cambria Math" panose="02040503050406030204" pitchFamily="18" charset="0"/>
                  </a:rPr>
                  <a:t>(</a:t>
                </a:r>
                <a:r>
                  <a:rPr lang="en-US" sz="1600" b="1" dirty="0" smtClean="0">
                    <a:solidFill>
                      <a:schemeClr val="bg1"/>
                    </a:solidFill>
                    <a:latin typeface="Cambria Math" panose="02040503050406030204" pitchFamily="18" charset="0"/>
                    <a:ea typeface="Cambria Math" panose="02040503050406030204" pitchFamily="18" charset="0"/>
                  </a:rPr>
                  <a:t>x</a:t>
                </a:r>
                <a:r>
                  <a:rPr lang="en-US" sz="1600" dirty="0">
                    <a:solidFill>
                      <a:schemeClr val="bg1"/>
                    </a:solidFill>
                    <a:latin typeface="Cambria Math" panose="02040503050406030204" pitchFamily="18" charset="0"/>
                    <a:ea typeface="Cambria Math" panose="02040503050406030204" pitchFamily="18" charset="0"/>
                  </a:rPr>
                  <a:t>) about the point </a:t>
                </a:r>
                <a:r>
                  <a:rPr lang="en-US" sz="1600" b="1" dirty="0">
                    <a:solidFill>
                      <a:schemeClr val="bg1"/>
                    </a:solidFill>
                    <a:latin typeface="Cambria Math" panose="02040503050406030204" pitchFamily="18" charset="0"/>
                    <a:ea typeface="Cambria Math" panose="02040503050406030204" pitchFamily="18" charset="0"/>
                  </a:rPr>
                  <a:t>x</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(11.a)</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Dropping terms of order </a:t>
                </a:r>
                <a14:m>
                  <m:oMath xmlns:m="http://schemas.openxmlformats.org/officeDocument/2006/math">
                    <m:r>
                      <a:rPr lang="en-US" sz="1600" i="0" smtClean="0">
                        <a:solidFill>
                          <a:schemeClr val="bg1"/>
                        </a:solidFill>
                        <a:latin typeface="Cambria Math" panose="02040503050406030204" pitchFamily="18" charset="0"/>
                        <a:ea typeface="Cambria Math" panose="02040503050406030204" pitchFamily="18" charset="0"/>
                      </a:rPr>
                      <m:t>∆</m:t>
                    </m:r>
                  </m:oMath>
                </a14:m>
                <a:r>
                  <a:rPr lang="en-US" sz="1600" dirty="0" smtClean="0">
                    <a:solidFill>
                      <a:schemeClr val="bg1"/>
                    </a:solidFill>
                    <a:latin typeface="Cambria Math" panose="02040503050406030204" pitchFamily="18" charset="0"/>
                    <a:ea typeface="Cambria Math" panose="02040503050406030204" pitchFamily="18" charset="0"/>
                  </a:rPr>
                  <a:t>x</a:t>
                </a:r>
                <a:r>
                  <a:rPr lang="en-US" sz="1600" baseline="30000" dirty="0" smtClean="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we can write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11.a</a:t>
                </a:r>
                <a:r>
                  <a:rPr lang="en-US" sz="1600" dirty="0" smtClean="0">
                    <a:solidFill>
                      <a:schemeClr val="bg1"/>
                    </a:solidFill>
                    <a:latin typeface="Cambria Math" panose="02040503050406030204" pitchFamily="18" charset="0"/>
                    <a:ea typeface="Cambria Math" panose="02040503050406030204" pitchFamily="18" charset="0"/>
                  </a:rPr>
                  <a:t>) as</a:t>
                </a:r>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(11.b)</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where </a:t>
                </a:r>
                <a:r>
                  <a:rPr lang="en-US" sz="1600" b="1" dirty="0">
                    <a:solidFill>
                      <a:schemeClr val="bg1"/>
                    </a:solidFill>
                    <a:latin typeface="Cambria Math" panose="02040503050406030204" pitchFamily="18" charset="0"/>
                    <a:ea typeface="Cambria Math" panose="02040503050406030204" pitchFamily="18" charset="0"/>
                  </a:rPr>
                  <a:t>J</a:t>
                </a:r>
                <a:r>
                  <a:rPr lang="en-US" sz="1600" dirty="0">
                    <a:solidFill>
                      <a:schemeClr val="bg1"/>
                    </a:solidFill>
                    <a:latin typeface="Cambria Math" panose="02040503050406030204" pitchFamily="18" charset="0"/>
                    <a:ea typeface="Cambria Math" panose="02040503050406030204" pitchFamily="18" charset="0"/>
                  </a:rPr>
                  <a:t>(</a:t>
                </a:r>
                <a:r>
                  <a:rPr lang="en-US" sz="1600" b="1" dirty="0">
                    <a:solidFill>
                      <a:schemeClr val="bg1"/>
                    </a:solidFill>
                    <a:latin typeface="Cambria Math" panose="02040503050406030204" pitchFamily="18" charset="0"/>
                    <a:ea typeface="Cambria Math" panose="02040503050406030204" pitchFamily="18" charset="0"/>
                  </a:rPr>
                  <a:t>x</a:t>
                </a:r>
                <a:r>
                  <a:rPr lang="en-US" sz="1600" dirty="0">
                    <a:solidFill>
                      <a:schemeClr val="bg1"/>
                    </a:solidFill>
                    <a:latin typeface="Cambria Math" panose="02040503050406030204" pitchFamily="18" charset="0"/>
                    <a:ea typeface="Cambria Math" panose="02040503050406030204" pitchFamily="18" charset="0"/>
                  </a:rPr>
                  <a:t>) is the Jacobian matrix (of size n ×n)made up of the partial </a:t>
                </a:r>
                <a:r>
                  <a:rPr lang="en-US" sz="1600" dirty="0" smtClean="0">
                    <a:solidFill>
                      <a:schemeClr val="bg1"/>
                    </a:solidFill>
                    <a:latin typeface="Cambria Math" panose="02040503050406030204" pitchFamily="18" charset="0"/>
                    <a:ea typeface="Cambria Math" panose="02040503050406030204" pitchFamily="18" charset="0"/>
                  </a:rPr>
                  <a:t>derivatives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(12)</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smtClean="0">
                    <a:solidFill>
                      <a:schemeClr val="bg1"/>
                    </a:solidFill>
                    <a:latin typeface="Cambria Math" panose="02040503050406030204" pitchFamily="18" charset="0"/>
                    <a:ea typeface="Cambria Math" panose="02040503050406030204" pitchFamily="18" charset="0"/>
                  </a:rPr>
                  <a:t>Note that Eq. (</a:t>
                </a:r>
                <a:r>
                  <a:rPr lang="tr-TR" sz="1600" dirty="0" smtClean="0">
                    <a:solidFill>
                      <a:schemeClr val="bg1"/>
                    </a:solidFill>
                    <a:latin typeface="Cambria Math" panose="02040503050406030204" pitchFamily="18" charset="0"/>
                    <a:ea typeface="Cambria Math" panose="02040503050406030204" pitchFamily="18" charset="0"/>
                  </a:rPr>
                  <a:t>11.b</a:t>
                </a:r>
                <a:r>
                  <a:rPr lang="en-US" sz="1600" dirty="0" smtClean="0">
                    <a:solidFill>
                      <a:schemeClr val="bg1"/>
                    </a:solidFill>
                    <a:latin typeface="Cambria Math" panose="02040503050406030204" pitchFamily="18" charset="0"/>
                    <a:ea typeface="Cambria Math" panose="02040503050406030204" pitchFamily="18" charset="0"/>
                  </a:rPr>
                  <a:t>) is a linear approximation (vector </a:t>
                </a:r>
                <a14:m>
                  <m:oMath xmlns:m="http://schemas.openxmlformats.org/officeDocument/2006/math">
                    <m:r>
                      <a:rPr lang="en-US" sz="1600">
                        <a:solidFill>
                          <a:schemeClr val="bg1"/>
                        </a:solidFill>
                        <a:latin typeface="Cambria Math" panose="02040503050406030204" pitchFamily="18" charset="0"/>
                        <a:ea typeface="Cambria Math" panose="02040503050406030204" pitchFamily="18" charset="0"/>
                      </a:rPr>
                      <m:t>∆</m:t>
                    </m:r>
                    <m:r>
                      <a:rPr lang="en-US" sz="1600" i="1">
                        <a:solidFill>
                          <a:schemeClr val="bg1"/>
                        </a:solidFill>
                        <a:latin typeface="Cambria Math" panose="02040503050406030204" pitchFamily="18" charset="0"/>
                        <a:ea typeface="Cambria Math" panose="02040503050406030204" pitchFamily="18" charset="0"/>
                      </a:rPr>
                      <m:t> </m:t>
                    </m:r>
                  </m:oMath>
                </a14:m>
                <a:r>
                  <a:rPr lang="en-US" sz="1600" b="1" dirty="0" smtClean="0">
                    <a:solidFill>
                      <a:schemeClr val="bg1"/>
                    </a:solidFill>
                    <a:latin typeface="Cambria Math" panose="02040503050406030204" pitchFamily="18" charset="0"/>
                    <a:ea typeface="Cambria Math" panose="02040503050406030204" pitchFamily="18" charset="0"/>
                  </a:rPr>
                  <a:t>x </a:t>
                </a:r>
                <a:r>
                  <a:rPr lang="en-US" sz="1600" dirty="0" smtClean="0">
                    <a:solidFill>
                      <a:schemeClr val="bg1"/>
                    </a:solidFill>
                    <a:latin typeface="Cambria Math" panose="02040503050406030204" pitchFamily="18" charset="0"/>
                    <a:ea typeface="Cambria Math" panose="02040503050406030204" pitchFamily="18" charset="0"/>
                  </a:rPr>
                  <a:t>being the variable) of 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vector-valued function </a:t>
                </a:r>
                <a:r>
                  <a:rPr lang="en-US" sz="1600" b="1" dirty="0" smtClean="0">
                    <a:solidFill>
                      <a:schemeClr val="bg1"/>
                    </a:solidFill>
                    <a:latin typeface="Cambria Math" panose="02040503050406030204" pitchFamily="18" charset="0"/>
                    <a:ea typeface="Cambria Math" panose="02040503050406030204" pitchFamily="18" charset="0"/>
                  </a:rPr>
                  <a:t>f </a:t>
                </a:r>
                <a:r>
                  <a:rPr lang="en-US" sz="1600" dirty="0" smtClean="0">
                    <a:solidFill>
                      <a:schemeClr val="bg1"/>
                    </a:solidFill>
                    <a:latin typeface="Cambria Math" panose="02040503050406030204" pitchFamily="18" charset="0"/>
                    <a:ea typeface="Cambria Math" panose="02040503050406030204" pitchFamily="18" charset="0"/>
                  </a:rPr>
                  <a:t>in the vicinity of point </a:t>
                </a:r>
                <a:r>
                  <a:rPr lang="en-US" sz="1600" b="1" dirty="0" smtClean="0">
                    <a:solidFill>
                      <a:schemeClr val="bg1"/>
                    </a:solidFill>
                    <a:latin typeface="Cambria Math" panose="02040503050406030204" pitchFamily="18" charset="0"/>
                    <a:ea typeface="Cambria Math" panose="02040503050406030204" pitchFamily="18" charset="0"/>
                  </a:rPr>
                  <a:t>x</a:t>
                </a:r>
                <a:r>
                  <a:rPr lang="en-US" sz="1600" dirty="0" smtClean="0">
                    <a:solidFill>
                      <a:schemeClr val="bg1"/>
                    </a:solidFill>
                    <a:latin typeface="Cambria Math" panose="02040503050406030204" pitchFamily="18" charset="0"/>
                    <a:ea typeface="Cambria Math" panose="02040503050406030204" pitchFamily="18" charset="0"/>
                  </a:rPr>
                  <a:t>.</a:t>
                </a:r>
              </a:p>
              <a:p>
                <a:r>
                  <a:rPr lang="en-US" sz="1600" dirty="0" smtClean="0">
                    <a:solidFill>
                      <a:schemeClr val="bg1"/>
                    </a:solidFill>
                    <a:latin typeface="Cambria Math" panose="02040503050406030204" pitchFamily="18" charset="0"/>
                    <a:ea typeface="Cambria Math" panose="02040503050406030204" pitchFamily="18" charset="0"/>
                  </a:rPr>
                  <a:t>Let us now assume that </a:t>
                </a:r>
                <a:r>
                  <a:rPr lang="en-US" sz="1600" b="1" dirty="0" smtClean="0">
                    <a:solidFill>
                      <a:schemeClr val="bg1"/>
                    </a:solidFill>
                    <a:latin typeface="Cambria Math" panose="02040503050406030204" pitchFamily="18" charset="0"/>
                    <a:ea typeface="Cambria Math" panose="02040503050406030204" pitchFamily="18" charset="0"/>
                  </a:rPr>
                  <a:t>x </a:t>
                </a:r>
                <a:r>
                  <a:rPr lang="en-US" sz="1600" dirty="0" smtClean="0">
                    <a:solidFill>
                      <a:schemeClr val="bg1"/>
                    </a:solidFill>
                    <a:latin typeface="Cambria Math" panose="02040503050406030204" pitchFamily="18" charset="0"/>
                    <a:ea typeface="Cambria Math" panose="02040503050406030204" pitchFamily="18" charset="0"/>
                  </a:rPr>
                  <a:t>is the current approximation of the solution of</a:t>
                </a:r>
                <a:r>
                  <a:rPr lang="tr-TR" sz="1600" dirty="0" smtClean="0">
                    <a:solidFill>
                      <a:schemeClr val="bg1"/>
                    </a:solidFill>
                    <a:latin typeface="Cambria Math" panose="02040503050406030204" pitchFamily="18" charset="0"/>
                    <a:ea typeface="Cambria Math" panose="02040503050406030204" pitchFamily="18" charset="0"/>
                  </a:rPr>
                  <a:t> </a:t>
                </a:r>
                <a:r>
                  <a:rPr lang="en-US" sz="1600" b="1" dirty="0" smtClean="0">
                    <a:solidFill>
                      <a:schemeClr val="bg1"/>
                    </a:solidFill>
                    <a:latin typeface="Cambria Math" panose="02040503050406030204" pitchFamily="18" charset="0"/>
                    <a:ea typeface="Cambria Math" panose="02040503050406030204" pitchFamily="18" charset="0"/>
                  </a:rPr>
                  <a:t>f</a:t>
                </a:r>
                <a:r>
                  <a:rPr lang="en-US" sz="1600" dirty="0" smtClean="0">
                    <a:solidFill>
                      <a:schemeClr val="bg1"/>
                    </a:solidFill>
                    <a:latin typeface="Cambria Math" panose="02040503050406030204" pitchFamily="18" charset="0"/>
                    <a:ea typeface="Cambria Math" panose="02040503050406030204" pitchFamily="18" charset="0"/>
                  </a:rPr>
                  <a:t>(</a:t>
                </a:r>
                <a:r>
                  <a:rPr lang="en-US" sz="1600" b="1" dirty="0" smtClean="0">
                    <a:solidFill>
                      <a:schemeClr val="bg1"/>
                    </a:solidFill>
                    <a:latin typeface="Cambria Math" panose="02040503050406030204" pitchFamily="18" charset="0"/>
                    <a:ea typeface="Cambria Math" panose="02040503050406030204" pitchFamily="18" charset="0"/>
                  </a:rPr>
                  <a:t>x</a:t>
                </a:r>
                <a:r>
                  <a:rPr lang="en-US" sz="1600" dirty="0" smtClean="0">
                    <a:solidFill>
                      <a:schemeClr val="bg1"/>
                    </a:solidFill>
                    <a:latin typeface="Cambria Math" panose="02040503050406030204" pitchFamily="18" charset="0"/>
                    <a:ea typeface="Cambria Math" panose="02040503050406030204" pitchFamily="18" charset="0"/>
                  </a:rPr>
                  <a:t>) = </a:t>
                </a:r>
                <a:r>
                  <a:rPr lang="en-US" sz="1600" b="1" dirty="0" smtClean="0">
                    <a:solidFill>
                      <a:schemeClr val="bg1"/>
                    </a:solidFill>
                    <a:latin typeface="Cambria Math" panose="02040503050406030204" pitchFamily="18" charset="0"/>
                    <a:ea typeface="Cambria Math" panose="02040503050406030204" pitchFamily="18" charset="0"/>
                  </a:rPr>
                  <a:t>0</a:t>
                </a:r>
                <a:r>
                  <a:rPr lang="en-US" sz="1600" dirty="0" smtClean="0">
                    <a:solidFill>
                      <a:schemeClr val="bg1"/>
                    </a:solidFill>
                    <a:latin typeface="Cambria Math" panose="02040503050406030204" pitchFamily="18" charset="0"/>
                    <a:ea typeface="Cambria Math" panose="02040503050406030204" pitchFamily="18" charset="0"/>
                  </a:rPr>
                  <a:t>, and let </a:t>
                </a:r>
                <a:r>
                  <a:rPr lang="en-US" sz="1600" b="1" dirty="0" smtClean="0">
                    <a:solidFill>
                      <a:schemeClr val="bg1"/>
                    </a:solidFill>
                    <a:latin typeface="Cambria Math" panose="02040503050406030204" pitchFamily="18" charset="0"/>
                    <a:ea typeface="Cambria Math" panose="02040503050406030204" pitchFamily="18" charset="0"/>
                  </a:rPr>
                  <a:t>x </a:t>
                </a:r>
                <a:r>
                  <a:rPr lang="en-US"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
                      <a:rPr lang="en-US" sz="1600">
                        <a:solidFill>
                          <a:schemeClr val="bg1"/>
                        </a:solidFill>
                        <a:latin typeface="Cambria Math" panose="02040503050406030204" pitchFamily="18" charset="0"/>
                        <a:ea typeface="Cambria Math" panose="02040503050406030204" pitchFamily="18" charset="0"/>
                      </a:rPr>
                      <m:t>∆</m:t>
                    </m:r>
                    <m:r>
                      <a:rPr lang="en-US" sz="1600" i="1">
                        <a:solidFill>
                          <a:schemeClr val="bg1"/>
                        </a:solidFill>
                        <a:latin typeface="Cambria Math" panose="02040503050406030204" pitchFamily="18" charset="0"/>
                        <a:ea typeface="Cambria Math" panose="02040503050406030204" pitchFamily="18" charset="0"/>
                      </a:rPr>
                      <m:t> </m:t>
                    </m:r>
                  </m:oMath>
                </a14:m>
                <a:r>
                  <a:rPr lang="en-US" sz="1600" b="1" dirty="0" smtClean="0">
                    <a:solidFill>
                      <a:schemeClr val="bg1"/>
                    </a:solidFill>
                    <a:latin typeface="Cambria Math" panose="02040503050406030204" pitchFamily="18" charset="0"/>
                    <a:ea typeface="Cambria Math" panose="02040503050406030204" pitchFamily="18" charset="0"/>
                  </a:rPr>
                  <a:t>x </a:t>
                </a:r>
                <a:r>
                  <a:rPr lang="en-US" sz="1600" dirty="0" smtClean="0">
                    <a:solidFill>
                      <a:schemeClr val="bg1"/>
                    </a:solidFill>
                    <a:latin typeface="Cambria Math" panose="02040503050406030204" pitchFamily="18" charset="0"/>
                    <a:ea typeface="Cambria Math" panose="02040503050406030204" pitchFamily="18" charset="0"/>
                  </a:rPr>
                  <a:t>be the improved solution. To find the correction </a:t>
                </a:r>
                <a14:m>
                  <m:oMath xmlns:m="http://schemas.openxmlformats.org/officeDocument/2006/math">
                    <m:r>
                      <a:rPr lang="en-US" sz="1600">
                        <a:solidFill>
                          <a:schemeClr val="bg1"/>
                        </a:solidFill>
                        <a:latin typeface="Cambria Math" panose="02040503050406030204" pitchFamily="18" charset="0"/>
                        <a:ea typeface="Cambria Math" panose="02040503050406030204" pitchFamily="18" charset="0"/>
                      </a:rPr>
                      <m:t>∆</m:t>
                    </m:r>
                    <m:r>
                      <a:rPr lang="en-US" sz="1600" i="1">
                        <a:solidFill>
                          <a:schemeClr val="bg1"/>
                        </a:solidFill>
                        <a:latin typeface="Cambria Math" panose="02040503050406030204" pitchFamily="18" charset="0"/>
                        <a:ea typeface="Cambria Math" panose="02040503050406030204" pitchFamily="18" charset="0"/>
                      </a:rPr>
                      <m:t> </m:t>
                    </m:r>
                  </m:oMath>
                </a14:m>
                <a:r>
                  <a:rPr lang="en-US" sz="1600" b="1" dirty="0" smtClean="0">
                    <a:solidFill>
                      <a:schemeClr val="bg1"/>
                    </a:solidFill>
                    <a:latin typeface="Cambria Math" panose="02040503050406030204" pitchFamily="18" charset="0"/>
                    <a:ea typeface="Cambria Math" panose="02040503050406030204" pitchFamily="18" charset="0"/>
                  </a:rPr>
                  <a:t>x, </a:t>
                </a:r>
                <a:r>
                  <a:rPr lang="en-US" sz="1600" dirty="0" smtClean="0">
                    <a:solidFill>
                      <a:schemeClr val="bg1"/>
                    </a:solidFill>
                    <a:latin typeface="Cambria Math" panose="02040503050406030204" pitchFamily="18" charset="0"/>
                    <a:ea typeface="Cambria Math" panose="02040503050406030204" pitchFamily="18" charset="0"/>
                  </a:rPr>
                  <a:t>we set</a:t>
                </a:r>
                <a:r>
                  <a:rPr lang="tr-TR" sz="1600" dirty="0" smtClean="0">
                    <a:solidFill>
                      <a:schemeClr val="bg1"/>
                    </a:solidFill>
                    <a:latin typeface="Cambria Math" panose="02040503050406030204" pitchFamily="18" charset="0"/>
                    <a:ea typeface="Cambria Math" panose="02040503050406030204" pitchFamily="18" charset="0"/>
                  </a:rPr>
                  <a:t> </a:t>
                </a:r>
                <a:r>
                  <a:rPr lang="en-US" sz="1600" b="1" dirty="0" smtClean="0">
                    <a:solidFill>
                      <a:schemeClr val="bg1"/>
                    </a:solidFill>
                    <a:latin typeface="Cambria Math" panose="02040503050406030204" pitchFamily="18" charset="0"/>
                    <a:ea typeface="Cambria Math" panose="02040503050406030204" pitchFamily="18" charset="0"/>
                  </a:rPr>
                  <a:t>f</a:t>
                </a:r>
                <a:r>
                  <a:rPr lang="en-US" sz="1600" dirty="0" smtClean="0">
                    <a:solidFill>
                      <a:schemeClr val="bg1"/>
                    </a:solidFill>
                    <a:latin typeface="Cambria Math" panose="02040503050406030204" pitchFamily="18" charset="0"/>
                    <a:ea typeface="Cambria Math" panose="02040503050406030204" pitchFamily="18" charset="0"/>
                  </a:rPr>
                  <a:t>(</a:t>
                </a:r>
                <a:r>
                  <a:rPr lang="en-US" sz="1600" b="1" dirty="0" smtClean="0">
                    <a:solidFill>
                      <a:schemeClr val="bg1"/>
                    </a:solidFill>
                    <a:latin typeface="Cambria Math" panose="02040503050406030204" pitchFamily="18" charset="0"/>
                    <a:ea typeface="Cambria Math" panose="02040503050406030204" pitchFamily="18" charset="0"/>
                  </a:rPr>
                  <a:t>x </a:t>
                </a:r>
                <a:r>
                  <a:rPr lang="en-US"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
                      <a:rPr lang="en-US" sz="1600">
                        <a:solidFill>
                          <a:schemeClr val="bg1"/>
                        </a:solidFill>
                        <a:latin typeface="Cambria Math" panose="02040503050406030204" pitchFamily="18" charset="0"/>
                        <a:ea typeface="Cambria Math" panose="02040503050406030204" pitchFamily="18" charset="0"/>
                      </a:rPr>
                      <m:t>∆</m:t>
                    </m:r>
                    <m:r>
                      <a:rPr lang="en-US" sz="1600" i="1">
                        <a:solidFill>
                          <a:schemeClr val="bg1"/>
                        </a:solidFill>
                        <a:latin typeface="Cambria Math" panose="02040503050406030204" pitchFamily="18" charset="0"/>
                        <a:ea typeface="Cambria Math" panose="02040503050406030204" pitchFamily="18" charset="0"/>
                      </a:rPr>
                      <m:t> </m:t>
                    </m:r>
                  </m:oMath>
                </a14:m>
                <a:r>
                  <a:rPr lang="en-US" sz="1600" b="1" dirty="0" smtClean="0">
                    <a:solidFill>
                      <a:schemeClr val="bg1"/>
                    </a:solidFill>
                    <a:latin typeface="Cambria Math" panose="02040503050406030204" pitchFamily="18" charset="0"/>
                    <a:ea typeface="Cambria Math" panose="02040503050406030204" pitchFamily="18" charset="0"/>
                  </a:rPr>
                  <a:t>x</a:t>
                </a:r>
                <a:r>
                  <a:rPr lang="en-US" sz="1600" dirty="0" smtClean="0">
                    <a:solidFill>
                      <a:schemeClr val="bg1"/>
                    </a:solidFill>
                    <a:latin typeface="Cambria Math" panose="02040503050406030204" pitchFamily="18" charset="0"/>
                    <a:ea typeface="Cambria Math" panose="02040503050406030204" pitchFamily="18" charset="0"/>
                  </a:rPr>
                  <a:t>) = </a:t>
                </a:r>
                <a:r>
                  <a:rPr lang="en-US" sz="1600" b="1" dirty="0" smtClean="0">
                    <a:solidFill>
                      <a:schemeClr val="bg1"/>
                    </a:solidFill>
                    <a:latin typeface="Cambria Math" panose="02040503050406030204" pitchFamily="18" charset="0"/>
                    <a:ea typeface="Cambria Math" panose="02040503050406030204" pitchFamily="18" charset="0"/>
                  </a:rPr>
                  <a:t>0 </a:t>
                </a:r>
                <a:r>
                  <a:rPr lang="en-US" sz="1600" dirty="0" smtClean="0">
                    <a:solidFill>
                      <a:schemeClr val="bg1"/>
                    </a:solidFill>
                    <a:latin typeface="Cambria Math" panose="02040503050406030204" pitchFamily="18" charset="0"/>
                    <a:ea typeface="Cambria Math" panose="02040503050406030204" pitchFamily="18" charset="0"/>
                  </a:rPr>
                  <a:t>in Eq. (</a:t>
                </a:r>
                <a:r>
                  <a:rPr lang="tr-TR" sz="1600" dirty="0" smtClean="0">
                    <a:solidFill>
                      <a:schemeClr val="bg1"/>
                    </a:solidFill>
                    <a:latin typeface="Cambria Math" panose="02040503050406030204" pitchFamily="18" charset="0"/>
                    <a:ea typeface="Cambria Math" panose="02040503050406030204" pitchFamily="18" charset="0"/>
                  </a:rPr>
                  <a:t>11.b</a:t>
                </a:r>
                <a:r>
                  <a:rPr lang="en-US" sz="1600" dirty="0" smtClean="0">
                    <a:solidFill>
                      <a:schemeClr val="bg1"/>
                    </a:solidFill>
                    <a:latin typeface="Cambria Math" panose="02040503050406030204" pitchFamily="18" charset="0"/>
                    <a:ea typeface="Cambria Math" panose="02040503050406030204" pitchFamily="18" charset="0"/>
                  </a:rPr>
                  <a:t>). The result is a set of linear equations for </a:t>
                </a:r>
                <a14:m>
                  <m:oMath xmlns:m="http://schemas.openxmlformats.org/officeDocument/2006/math">
                    <m:r>
                      <a:rPr lang="en-US" sz="1600">
                        <a:solidFill>
                          <a:schemeClr val="bg1"/>
                        </a:solidFill>
                        <a:latin typeface="Cambria Math" panose="02040503050406030204" pitchFamily="18" charset="0"/>
                        <a:ea typeface="Cambria Math" panose="02040503050406030204" pitchFamily="18" charset="0"/>
                      </a:rPr>
                      <m:t>∆</m:t>
                    </m:r>
                    <m:r>
                      <a:rPr lang="en-US" sz="1600" i="1">
                        <a:solidFill>
                          <a:schemeClr val="bg1"/>
                        </a:solidFill>
                        <a:latin typeface="Cambria Math" panose="02040503050406030204" pitchFamily="18" charset="0"/>
                        <a:ea typeface="Cambria Math" panose="02040503050406030204" pitchFamily="18" charset="0"/>
                      </a:rPr>
                      <m:t> </m:t>
                    </m:r>
                  </m:oMath>
                </a14:m>
                <a:r>
                  <a:rPr lang="en-US" sz="1600" b="1" dirty="0" smtClean="0">
                    <a:solidFill>
                      <a:schemeClr val="bg1"/>
                    </a:solidFill>
                    <a:latin typeface="Cambria Math" panose="02040503050406030204" pitchFamily="18" charset="0"/>
                    <a:ea typeface="Cambria Math" panose="02040503050406030204" pitchFamily="18" charset="0"/>
                  </a:rPr>
                  <a:t>x </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(13)</a:t>
                </a:r>
              </a:p>
              <a:p>
                <a:pPr algn="just"/>
                <a:r>
                  <a:rPr lang="en-US" sz="1600" dirty="0">
                    <a:solidFill>
                      <a:schemeClr val="bg1"/>
                    </a:solidFill>
                    <a:latin typeface="Cambria Math" panose="02040503050406030204" pitchFamily="18" charset="0"/>
                    <a:ea typeface="Cambria Math" panose="02040503050406030204" pitchFamily="18" charset="0"/>
                  </a:rPr>
                  <a:t>Because analytical derivation of each ∂</a:t>
                </a:r>
                <a:r>
                  <a:rPr lang="en-US" sz="1600" dirty="0" smtClean="0">
                    <a:solidFill>
                      <a:schemeClr val="bg1"/>
                    </a:solidFill>
                    <a:latin typeface="Cambria Math" panose="02040503050406030204" pitchFamily="18" charset="0"/>
                    <a:ea typeface="Cambria Math" panose="02040503050406030204" pitchFamily="18" charset="0"/>
                  </a:rPr>
                  <a:t>f</a:t>
                </a:r>
                <a:r>
                  <a:rPr lang="en-US" sz="1600" baseline="-25000" dirty="0" smtClean="0">
                    <a:solidFill>
                      <a:schemeClr val="bg1"/>
                    </a:solidFill>
                    <a:latin typeface="Cambria Math" panose="02040503050406030204" pitchFamily="18" charset="0"/>
                    <a:ea typeface="Cambria Math" panose="02040503050406030204" pitchFamily="18" charset="0"/>
                  </a:rPr>
                  <a:t>i</a:t>
                </a:r>
                <a:r>
                  <a:rPr lang="tr-TR" sz="1600" baseline="-250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∂x</a:t>
                </a:r>
                <a:r>
                  <a:rPr lang="tr-TR" sz="1600" dirty="0">
                    <a:solidFill>
                      <a:schemeClr val="bg1"/>
                    </a:solidFill>
                    <a:latin typeface="Cambria Math" panose="02040503050406030204" pitchFamily="18" charset="0"/>
                    <a:ea typeface="Cambria Math" panose="02040503050406030204" pitchFamily="18" charset="0"/>
                  </a:rPr>
                  <a:t> </a:t>
                </a:r>
                <a:r>
                  <a:rPr lang="en-US" sz="1600" baseline="-25000" dirty="0">
                    <a:solidFill>
                      <a:schemeClr val="bg1"/>
                    </a:solidFill>
                    <a:latin typeface="Cambria Math" panose="02040503050406030204" pitchFamily="18" charset="0"/>
                    <a:ea typeface="Cambria Math" panose="02040503050406030204" pitchFamily="18" charset="0"/>
                  </a:rPr>
                  <a:t>j</a:t>
                </a:r>
                <a:r>
                  <a:rPr lang="en-US" sz="1600" dirty="0">
                    <a:solidFill>
                      <a:schemeClr val="bg1"/>
                    </a:solidFill>
                    <a:latin typeface="Cambria Math" panose="02040503050406030204" pitchFamily="18" charset="0"/>
                    <a:ea typeface="Cambria Math" panose="02040503050406030204" pitchFamily="18" charset="0"/>
                  </a:rPr>
                  <a:t> can be difficult or impractical, it is</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preferable to let the computer calculate them from the finite difference </a:t>
                </a:r>
                <a:r>
                  <a:rPr lang="en-US" sz="1600" dirty="0" smtClean="0">
                    <a:solidFill>
                      <a:schemeClr val="bg1"/>
                    </a:solidFill>
                    <a:latin typeface="Cambria Math" panose="02040503050406030204" pitchFamily="18" charset="0"/>
                    <a:ea typeface="Cambria Math" panose="02040503050406030204" pitchFamily="18" charset="0"/>
                  </a:rPr>
                  <a:t>approximation</a:t>
                </a:r>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										(14)</a:t>
                </a:r>
              </a:p>
              <a:p>
                <a:pPr algn="just"/>
                <a:r>
                  <a:rPr lang="en-US" sz="1600" dirty="0" smtClean="0">
                    <a:solidFill>
                      <a:schemeClr val="bg1"/>
                    </a:solidFill>
                    <a:latin typeface="Cambria Math" panose="02040503050406030204" pitchFamily="18" charset="0"/>
                    <a:ea typeface="Cambria Math" panose="02040503050406030204" pitchFamily="18" charset="0"/>
                  </a:rPr>
                  <a:t>where </a:t>
                </a:r>
                <a:r>
                  <a:rPr lang="en-US" sz="1600" dirty="0">
                    <a:solidFill>
                      <a:schemeClr val="bg1"/>
                    </a:solidFill>
                    <a:latin typeface="Cambria Math" panose="02040503050406030204" pitchFamily="18" charset="0"/>
                    <a:ea typeface="Cambria Math" panose="02040503050406030204" pitchFamily="18" charset="0"/>
                  </a:rPr>
                  <a:t>h is a small increment of x</a:t>
                </a:r>
                <a:r>
                  <a:rPr lang="tr-TR" sz="1600" dirty="0">
                    <a:solidFill>
                      <a:schemeClr val="bg1"/>
                    </a:solidFill>
                    <a:latin typeface="Cambria Math" panose="02040503050406030204" pitchFamily="18" charset="0"/>
                    <a:ea typeface="Cambria Math" panose="02040503050406030204" pitchFamily="18" charset="0"/>
                  </a:rPr>
                  <a:t> </a:t>
                </a:r>
                <a:r>
                  <a:rPr lang="en-US" sz="1600" baseline="-25000" dirty="0">
                    <a:solidFill>
                      <a:schemeClr val="bg1"/>
                    </a:solidFill>
                    <a:latin typeface="Cambria Math" panose="02040503050406030204" pitchFamily="18" charset="0"/>
                    <a:ea typeface="Cambria Math" panose="02040503050406030204" pitchFamily="18" charset="0"/>
                  </a:rPr>
                  <a:t>j</a:t>
                </a:r>
                <a:r>
                  <a:rPr lang="en-US"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in </a:t>
                </a:r>
                <a:r>
                  <a:rPr lang="en-US" sz="1600" dirty="0" smtClean="0">
                    <a:solidFill>
                      <a:schemeClr val="bg1"/>
                    </a:solidFill>
                    <a:latin typeface="Cambria Math" panose="02040503050406030204" pitchFamily="18" charset="0"/>
                    <a:ea typeface="Cambria Math" panose="02040503050406030204" pitchFamily="18" charset="0"/>
                  </a:rPr>
                  <a:t>direction </a:t>
                </a:r>
                <a:r>
                  <a:rPr lang="en-US" sz="1600" dirty="0">
                    <a:solidFill>
                      <a:schemeClr val="bg1"/>
                    </a:solidFill>
                    <a:latin typeface="Cambria Math" panose="02040503050406030204" pitchFamily="18" charset="0"/>
                    <a:ea typeface="Cambria Math" panose="02040503050406030204" pitchFamily="18" charset="0"/>
                  </a:rPr>
                  <a:t>of</a:t>
                </a:r>
                <a:r>
                  <a:rPr lang="tr-TR"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x</a:t>
                </a:r>
                <a:r>
                  <a:rPr lang="tr-TR" sz="1600" dirty="0" smtClean="0">
                    <a:solidFill>
                      <a:schemeClr val="bg1"/>
                    </a:solidFill>
                    <a:latin typeface="Cambria Math" panose="02040503050406030204" pitchFamily="18" charset="0"/>
                    <a:ea typeface="Cambria Math" panose="02040503050406030204" pitchFamily="18" charset="0"/>
                  </a:rPr>
                  <a:t> </a:t>
                </a:r>
                <a:r>
                  <a:rPr lang="en-US" sz="1600" baseline="-25000" dirty="0" smtClean="0">
                    <a:solidFill>
                      <a:schemeClr val="bg1"/>
                    </a:solidFill>
                    <a:latin typeface="Cambria Math" panose="02040503050406030204" pitchFamily="18" charset="0"/>
                    <a:ea typeface="Cambria Math" panose="02040503050406030204" pitchFamily="18" charset="0"/>
                  </a:rPr>
                  <a:t>j</a:t>
                </a:r>
                <a:r>
                  <a:rPr lang="tr-TR" sz="1600" dirty="0" smtClean="0">
                    <a:solidFill>
                      <a:schemeClr val="bg1"/>
                    </a:solidFill>
                    <a:latin typeface="Cambria Math" panose="02040503050406030204" pitchFamily="18" charset="0"/>
                    <a:ea typeface="Cambria Math" panose="02040503050406030204" pitchFamily="18" charset="0"/>
                  </a:rPr>
                  <a:t> where the direction is shown by the unit vector </a:t>
                </a:r>
                <a:r>
                  <a:rPr lang="en-US" sz="1600" dirty="0" err="1" smtClean="0">
                    <a:solidFill>
                      <a:schemeClr val="bg1"/>
                    </a:solidFill>
                    <a:latin typeface="Cambria Math" panose="02040503050406030204" pitchFamily="18" charset="0"/>
                    <a:ea typeface="Cambria Math" panose="02040503050406030204" pitchFamily="18" charset="0"/>
                  </a:rPr>
                  <a:t>e</a:t>
                </a:r>
                <a:r>
                  <a:rPr lang="en-US" sz="1600" baseline="-25000" dirty="0" err="1" smtClean="0">
                    <a:solidFill>
                      <a:schemeClr val="bg1"/>
                    </a:solidFill>
                    <a:latin typeface="Cambria Math" panose="02040503050406030204" pitchFamily="18" charset="0"/>
                    <a:ea typeface="Cambria Math" panose="02040503050406030204" pitchFamily="18" charset="0"/>
                  </a:rPr>
                  <a:t>j</a:t>
                </a:r>
                <a:r>
                  <a:rPr lang="en-US" sz="1600" baseline="-250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 This formula can be obtained from Eq. (</a:t>
                </a:r>
                <a:r>
                  <a:rPr lang="tr-TR" sz="1600" dirty="0">
                    <a:solidFill>
                      <a:schemeClr val="bg1"/>
                    </a:solidFill>
                    <a:latin typeface="Cambria Math" panose="02040503050406030204" pitchFamily="18" charset="0"/>
                    <a:ea typeface="Cambria Math" panose="02040503050406030204" pitchFamily="18" charset="0"/>
                  </a:rPr>
                  <a:t>11.</a:t>
                </a:r>
                <a:r>
                  <a:rPr lang="en-US" sz="1600" dirty="0">
                    <a:solidFill>
                      <a:schemeClr val="bg1"/>
                    </a:solidFill>
                    <a:latin typeface="Cambria Math" panose="02040503050406030204" pitchFamily="18" charset="0"/>
                    <a:ea typeface="Cambria Math" panose="02040503050406030204" pitchFamily="18" charset="0"/>
                  </a:rPr>
                  <a:t>a) after dropping the terms of order</a:t>
                </a:r>
                <a:r>
                  <a:rPr lang="tr-TR" sz="1600" dirty="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
                      <a:rPr lang="tr-TR" sz="1600" b="0" i="1">
                        <a:solidFill>
                          <a:schemeClr val="bg1"/>
                        </a:solidFill>
                        <a:latin typeface="Cambria Math" panose="02040503050406030204" pitchFamily="18" charset="0"/>
                        <a:ea typeface="Cambria Math" panose="02040503050406030204" pitchFamily="18" charset="0"/>
                      </a:rPr>
                      <m:t>∆</m:t>
                    </m:r>
                  </m:oMath>
                </a14:m>
                <a:r>
                  <a:rPr lang="en-US" sz="1600" dirty="0">
                    <a:solidFill>
                      <a:schemeClr val="bg1"/>
                    </a:solidFill>
                    <a:latin typeface="Cambria Math" panose="02040503050406030204" pitchFamily="18" charset="0"/>
                    <a:ea typeface="Cambria Math" panose="02040503050406030204" pitchFamily="18" charset="0"/>
                  </a:rPr>
                  <a:t>x</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and setting </a:t>
                </a:r>
                <a14:m>
                  <m:oMath xmlns:m="http://schemas.openxmlformats.org/officeDocument/2006/math">
                    <m:r>
                      <a:rPr lang="tr-TR" sz="1600" b="0" i="1">
                        <a:solidFill>
                          <a:schemeClr val="bg1"/>
                        </a:solidFill>
                        <a:latin typeface="Cambria Math" panose="02040503050406030204" pitchFamily="18" charset="0"/>
                        <a:ea typeface="Cambria Math" panose="02040503050406030204" pitchFamily="18" charset="0"/>
                      </a:rPr>
                      <m:t>∆ </m:t>
                    </m:r>
                  </m:oMath>
                </a14:m>
                <a:r>
                  <a:rPr lang="en-US" sz="1600" dirty="0">
                    <a:solidFill>
                      <a:schemeClr val="bg1"/>
                    </a:solidFill>
                    <a:latin typeface="Cambria Math" panose="02040503050406030204" pitchFamily="18" charset="0"/>
                    <a:ea typeface="Cambria Math" panose="02040503050406030204" pitchFamily="18" charset="0"/>
                  </a:rPr>
                  <a:t>x = e</a:t>
                </a:r>
                <a:r>
                  <a:rPr lang="tr-TR" sz="1600" dirty="0">
                    <a:solidFill>
                      <a:schemeClr val="bg1"/>
                    </a:solidFill>
                    <a:latin typeface="Cambria Math" panose="02040503050406030204" pitchFamily="18" charset="0"/>
                    <a:ea typeface="Cambria Math" panose="02040503050406030204" pitchFamily="18" charset="0"/>
                  </a:rPr>
                  <a:t> </a:t>
                </a:r>
                <a:r>
                  <a:rPr lang="en-US" sz="1600" baseline="-25000" dirty="0">
                    <a:solidFill>
                      <a:schemeClr val="bg1"/>
                    </a:solidFill>
                    <a:latin typeface="Cambria Math" panose="02040503050406030204" pitchFamily="18" charset="0"/>
                    <a:ea typeface="Cambria Math" panose="02040503050406030204" pitchFamily="18" charset="0"/>
                  </a:rPr>
                  <a:t>j</a:t>
                </a:r>
                <a:r>
                  <a:rPr lang="tr-TR" sz="1600" baseline="-250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h. </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94552" y="81124"/>
                <a:ext cx="11789924" cy="6740307"/>
              </a:xfrm>
              <a:prstGeom prst="rect">
                <a:avLst/>
              </a:prstGeom>
              <a:blipFill>
                <a:blip r:embed="rId4"/>
                <a:stretch>
                  <a:fillRect l="-310" t="-362" r="-259"/>
                </a:stretch>
              </a:blipFill>
            </p:spPr>
            <p:txBody>
              <a:bodyPr/>
              <a:lstStyle/>
              <a:p>
                <a:r>
                  <a:rPr lang="tr-TR">
                    <a:noFill/>
                  </a:rPr>
                  <a:t> </a:t>
                </a:r>
              </a:p>
            </p:txBody>
          </p:sp>
        </mc:Fallback>
      </mc:AlternateContent>
      <p:pic>
        <p:nvPicPr>
          <p:cNvPr id="3" name="Picture 2"/>
          <p:cNvPicPr>
            <a:picLocks noChangeAspect="1"/>
          </p:cNvPicPr>
          <p:nvPr/>
        </p:nvPicPr>
        <p:blipFill>
          <a:blip r:embed="rId5"/>
          <a:stretch>
            <a:fillRect/>
          </a:stretch>
        </p:blipFill>
        <p:spPr>
          <a:xfrm>
            <a:off x="4585856" y="1269689"/>
            <a:ext cx="3007317" cy="583340"/>
          </a:xfrm>
          <a:prstGeom prst="rect">
            <a:avLst/>
          </a:prstGeom>
        </p:spPr>
      </p:pic>
      <p:pic>
        <p:nvPicPr>
          <p:cNvPr id="4" name="Picture 3"/>
          <p:cNvPicPr>
            <a:picLocks noChangeAspect="1"/>
          </p:cNvPicPr>
          <p:nvPr/>
        </p:nvPicPr>
        <p:blipFill rotWithShape="1">
          <a:blip r:embed="rId6"/>
          <a:srcRect t="10664" b="15984"/>
          <a:stretch/>
        </p:blipFill>
        <p:spPr>
          <a:xfrm>
            <a:off x="4924385" y="2426238"/>
            <a:ext cx="2330258" cy="291830"/>
          </a:xfrm>
          <a:prstGeom prst="rect">
            <a:avLst/>
          </a:prstGeom>
        </p:spPr>
      </p:pic>
      <p:pic>
        <p:nvPicPr>
          <p:cNvPr id="5" name="Picture 4"/>
          <p:cNvPicPr>
            <a:picLocks noChangeAspect="1"/>
          </p:cNvPicPr>
          <p:nvPr/>
        </p:nvPicPr>
        <p:blipFill rotWithShape="1">
          <a:blip r:embed="rId7"/>
          <a:srcRect t="7648" b="8147"/>
          <a:stretch/>
        </p:blipFill>
        <p:spPr>
          <a:xfrm>
            <a:off x="5552719" y="3200449"/>
            <a:ext cx="1073590" cy="564204"/>
          </a:xfrm>
          <a:prstGeom prst="rect">
            <a:avLst/>
          </a:prstGeom>
        </p:spPr>
      </p:pic>
      <p:pic>
        <p:nvPicPr>
          <p:cNvPr id="6" name="Picture 5"/>
          <p:cNvPicPr>
            <a:picLocks noChangeAspect="1"/>
          </p:cNvPicPr>
          <p:nvPr/>
        </p:nvPicPr>
        <p:blipFill rotWithShape="1">
          <a:blip r:embed="rId8"/>
          <a:srcRect t="16429" b="15073"/>
          <a:stretch/>
        </p:blipFill>
        <p:spPr>
          <a:xfrm>
            <a:off x="5368780" y="4885158"/>
            <a:ext cx="1441468" cy="301558"/>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7" name="Picture 6"/>
          <p:cNvPicPr>
            <a:picLocks noChangeAspect="1"/>
          </p:cNvPicPr>
          <p:nvPr/>
        </p:nvPicPr>
        <p:blipFill rotWithShape="1">
          <a:blip r:embed="rId9"/>
          <a:srcRect t="11129" b="10606"/>
          <a:stretch/>
        </p:blipFill>
        <p:spPr>
          <a:xfrm>
            <a:off x="4956554" y="5517690"/>
            <a:ext cx="2298089" cy="486383"/>
          </a:xfrm>
          <a:prstGeom prst="rect">
            <a:avLst/>
          </a:prstGeom>
        </p:spPr>
      </p:pic>
    </p:spTree>
    <p:extLst>
      <p:ext uri="{BB962C8B-B14F-4D97-AF65-F5344CB8AC3E}">
        <p14:creationId xmlns:p14="http://schemas.microsoft.com/office/powerpoint/2010/main" val="404658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1557" y="301557"/>
                <a:ext cx="11575915" cy="4278094"/>
              </a:xfrm>
              <a:prstGeom prst="rect">
                <a:avLst/>
              </a:prstGeom>
              <a:noFill/>
            </p:spPr>
            <p:txBody>
              <a:bodyPr wrap="square" rtlCol="0">
                <a:spAutoFit/>
              </a:bodyPr>
              <a:lstStyle/>
              <a:p>
                <a:pPr algn="just"/>
                <a:r>
                  <a:rPr lang="tr-TR" sz="1600" b="1" dirty="0" smtClean="0">
                    <a:solidFill>
                      <a:srgbClr val="C00000"/>
                    </a:solidFill>
                    <a:latin typeface="Cambria Math" panose="02040503050406030204" pitchFamily="18" charset="0"/>
                    <a:ea typeface="Cambria Math" panose="02040503050406030204" pitchFamily="18" charset="0"/>
                  </a:rPr>
                  <a:t>Example 4: </a:t>
                </a:r>
                <a:r>
                  <a:rPr lang="en-US" sz="1600" dirty="0" smtClean="0">
                    <a:solidFill>
                      <a:schemeClr val="bg1"/>
                    </a:solidFill>
                    <a:latin typeface="Cambria Math" panose="02040503050406030204" pitchFamily="18" charset="0"/>
                    <a:ea typeface="Cambria Math" panose="02040503050406030204" pitchFamily="18" charset="0"/>
                  </a:rPr>
                  <a:t>Determine </a:t>
                </a:r>
                <a:r>
                  <a:rPr lang="en-US" sz="1600" dirty="0">
                    <a:solidFill>
                      <a:schemeClr val="bg1"/>
                    </a:solidFill>
                    <a:latin typeface="Cambria Math" panose="02040503050406030204" pitchFamily="18" charset="0"/>
                    <a:ea typeface="Cambria Math" panose="02040503050406030204" pitchFamily="18" charset="0"/>
                  </a:rPr>
                  <a:t>the points of intersection between the circle x</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 y</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 3 and the </a:t>
                </a:r>
                <a:r>
                  <a:rPr lang="en-US" sz="1600" dirty="0" smtClean="0">
                    <a:solidFill>
                      <a:schemeClr val="bg1"/>
                    </a:solidFill>
                    <a:latin typeface="Cambria Math" panose="02040503050406030204" pitchFamily="18" charset="0"/>
                    <a:ea typeface="Cambria Math" panose="02040503050406030204" pitchFamily="18" charset="0"/>
                  </a:rPr>
                  <a:t>hyperbola</a:t>
                </a:r>
                <a:r>
                  <a:rPr lang="tr-TR" sz="1600" dirty="0" smtClean="0">
                    <a:solidFill>
                      <a:schemeClr val="bg1"/>
                    </a:solidFill>
                    <a:latin typeface="Cambria Math" panose="02040503050406030204" pitchFamily="18" charset="0"/>
                    <a:ea typeface="Cambria Math" panose="02040503050406030204" pitchFamily="18" charset="0"/>
                  </a:rPr>
                  <a:t> xy </a:t>
                </a:r>
                <a:r>
                  <a:rPr lang="tr-TR" sz="1600" dirty="0">
                    <a:solidFill>
                      <a:schemeClr val="bg1"/>
                    </a:solidFill>
                    <a:latin typeface="Cambria Math" panose="02040503050406030204" pitchFamily="18" charset="0"/>
                    <a:ea typeface="Cambria Math" panose="02040503050406030204" pitchFamily="18" charset="0"/>
                  </a:rPr>
                  <a:t>= 1</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b="1" dirty="0" smtClean="0">
                    <a:solidFill>
                      <a:srgbClr val="C00000"/>
                    </a:solidFill>
                    <a:latin typeface="Cambria Math" panose="02040503050406030204" pitchFamily="18" charset="0"/>
                    <a:ea typeface="Cambria Math" panose="02040503050406030204" pitchFamily="18" charset="0"/>
                  </a:rPr>
                  <a:t>Solution</a:t>
                </a:r>
                <a:r>
                  <a:rPr lang="tr-TR" sz="1600" b="1" dirty="0" smtClean="0">
                    <a:solidFill>
                      <a:srgbClr val="C00000"/>
                    </a:solidFill>
                    <a:latin typeface="Cambria Math" panose="02040503050406030204" pitchFamily="18" charset="0"/>
                    <a:ea typeface="Cambria Math" panose="02040503050406030204" pitchFamily="18" charset="0"/>
                  </a:rPr>
                  <a:t>:</a:t>
                </a:r>
                <a:r>
                  <a:rPr lang="en-US" sz="1600" b="1" dirty="0" smtClean="0">
                    <a:solidFill>
                      <a:srgbClr val="C0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equations to be solved </a:t>
                </a:r>
                <a:r>
                  <a:rPr lang="en-US" sz="1600" dirty="0" smtClean="0">
                    <a:solidFill>
                      <a:schemeClr val="bg1"/>
                    </a:solidFill>
                    <a:latin typeface="Cambria Math" panose="02040503050406030204" pitchFamily="18" charset="0"/>
                    <a:ea typeface="Cambria Math" panose="02040503050406030204" pitchFamily="18" charset="0"/>
                  </a:rPr>
                  <a:t>are</a:t>
                </a:r>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(15.a)</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(15.b)</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The Jacobian matrix </a:t>
                </a:r>
                <a:r>
                  <a:rPr lang="tr-TR" sz="1600" dirty="0" smtClean="0">
                    <a:solidFill>
                      <a:schemeClr val="bg1"/>
                    </a:solidFill>
                    <a:latin typeface="Cambria Math" panose="02040503050406030204" pitchFamily="18" charset="0"/>
                    <a:ea typeface="Cambria Math" panose="02040503050406030204" pitchFamily="18" charset="0"/>
                  </a:rPr>
                  <a:t>is</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Thus the linear equations </a:t>
                </a:r>
                <a:r>
                  <a:rPr lang="en-US" sz="1600" b="1" dirty="0" smtClean="0">
                    <a:solidFill>
                      <a:schemeClr val="bg1"/>
                    </a:solidFill>
                    <a:latin typeface="Cambria Math" panose="02040503050406030204" pitchFamily="18" charset="0"/>
                    <a:ea typeface="Cambria Math" panose="02040503050406030204" pitchFamily="18" charset="0"/>
                  </a:rPr>
                  <a:t>J</a:t>
                </a:r>
                <a:r>
                  <a:rPr lang="en-US" sz="1600" dirty="0" smtClean="0">
                    <a:solidFill>
                      <a:schemeClr val="bg1"/>
                    </a:solidFill>
                    <a:latin typeface="Cambria Math" panose="02040503050406030204" pitchFamily="18" charset="0"/>
                    <a:ea typeface="Cambria Math" panose="02040503050406030204" pitchFamily="18" charset="0"/>
                  </a:rPr>
                  <a:t>(</a:t>
                </a:r>
                <a:r>
                  <a:rPr lang="en-US" sz="1600" b="1" dirty="0" smtClean="0">
                    <a:solidFill>
                      <a:schemeClr val="bg1"/>
                    </a:solidFill>
                    <a:latin typeface="Cambria Math" panose="02040503050406030204" pitchFamily="18" charset="0"/>
                    <a:ea typeface="Cambria Math" panose="02040503050406030204" pitchFamily="18" charset="0"/>
                  </a:rPr>
                  <a:t>x</a:t>
                </a:r>
                <a:r>
                  <a:rPr lang="en-US"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r>
                      <a:rPr lang="en-US" sz="1600" i="1" smtClean="0">
                        <a:solidFill>
                          <a:schemeClr val="bg1"/>
                        </a:solidFill>
                        <a:latin typeface="Cambria Math" panose="02040503050406030204" pitchFamily="18" charset="0"/>
                        <a:ea typeface="Cambria Math" panose="02040503050406030204" pitchFamily="18" charset="0"/>
                      </a:rPr>
                      <m:t>∆</m:t>
                    </m:r>
                  </m:oMath>
                </a14:m>
                <a:r>
                  <a:rPr lang="en-US" sz="1600" b="1" dirty="0" smtClean="0">
                    <a:solidFill>
                      <a:schemeClr val="bg1"/>
                    </a:solidFill>
                    <a:latin typeface="Cambria Math" panose="02040503050406030204" pitchFamily="18" charset="0"/>
                    <a:ea typeface="Cambria Math" panose="02040503050406030204" pitchFamily="18" charset="0"/>
                  </a:rPr>
                  <a:t>x </a:t>
                </a:r>
                <a:r>
                  <a:rPr lang="en-US" sz="1600" dirty="0">
                    <a:solidFill>
                      <a:schemeClr val="bg1"/>
                    </a:solidFill>
                    <a:latin typeface="Cambria Math" panose="02040503050406030204" pitchFamily="18" charset="0"/>
                    <a:ea typeface="Cambria Math" panose="02040503050406030204" pitchFamily="18" charset="0"/>
                  </a:rPr>
                  <a:t>= −</a:t>
                </a:r>
                <a:r>
                  <a:rPr lang="en-US" sz="1600" b="1" dirty="0">
                    <a:solidFill>
                      <a:schemeClr val="bg1"/>
                    </a:solidFill>
                    <a:latin typeface="Cambria Math" panose="02040503050406030204" pitchFamily="18" charset="0"/>
                    <a:ea typeface="Cambria Math" panose="02040503050406030204" pitchFamily="18" charset="0"/>
                  </a:rPr>
                  <a:t>f</a:t>
                </a:r>
                <a:r>
                  <a:rPr lang="en-US" sz="1600" dirty="0">
                    <a:solidFill>
                      <a:schemeClr val="bg1"/>
                    </a:solidFill>
                    <a:latin typeface="Cambria Math" panose="02040503050406030204" pitchFamily="18" charset="0"/>
                    <a:ea typeface="Cambria Math" panose="02040503050406030204" pitchFamily="18" charset="0"/>
                  </a:rPr>
                  <a:t>(</a:t>
                </a:r>
                <a:r>
                  <a:rPr lang="en-US" sz="1600" b="1" dirty="0">
                    <a:solidFill>
                      <a:schemeClr val="bg1"/>
                    </a:solidFill>
                    <a:latin typeface="Cambria Math" panose="02040503050406030204" pitchFamily="18" charset="0"/>
                    <a:ea typeface="Cambria Math" panose="02040503050406030204" pitchFamily="18" charset="0"/>
                  </a:rPr>
                  <a:t>x</a:t>
                </a:r>
                <a:r>
                  <a:rPr lang="en-US" sz="1600" dirty="0">
                    <a:solidFill>
                      <a:schemeClr val="bg1"/>
                    </a:solidFill>
                    <a:latin typeface="Cambria Math" panose="02040503050406030204" pitchFamily="18" charset="0"/>
                    <a:ea typeface="Cambria Math" panose="02040503050406030204" pitchFamily="18" charset="0"/>
                  </a:rPr>
                  <a:t>) associated with the </a:t>
                </a:r>
                <a:r>
                  <a:rPr lang="en-US" sz="1600" dirty="0" smtClean="0">
                    <a:solidFill>
                      <a:schemeClr val="bg1"/>
                    </a:solidFill>
                    <a:latin typeface="Cambria Math" panose="02040503050406030204" pitchFamily="18" charset="0"/>
                    <a:ea typeface="Cambria Math" panose="02040503050406030204" pitchFamily="18" charset="0"/>
                  </a:rPr>
                  <a:t>Newton-Raphson</a:t>
                </a:r>
                <a:r>
                  <a:rPr lang="tr-TR" sz="1600" dirty="0" smtClean="0">
                    <a:solidFill>
                      <a:schemeClr val="bg1"/>
                    </a:solidFill>
                    <a:latin typeface="Cambria Math" panose="02040503050406030204" pitchFamily="18" charset="0"/>
                    <a:ea typeface="Cambria Math" panose="02040503050406030204" pitchFamily="18" charset="0"/>
                  </a:rPr>
                  <a:t> method are</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(16)</a:t>
                </a:r>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1557" y="301557"/>
                <a:ext cx="11575915" cy="4278094"/>
              </a:xfrm>
              <a:prstGeom prst="rect">
                <a:avLst/>
              </a:prstGeom>
              <a:blipFill>
                <a:blip r:embed="rId3"/>
                <a:stretch>
                  <a:fillRect l="-263" t="-570"/>
                </a:stretch>
              </a:blipFill>
            </p:spPr>
            <p:txBody>
              <a:bodyPr/>
              <a:lstStyle/>
              <a:p>
                <a:r>
                  <a:rPr lang="tr-TR">
                    <a:noFill/>
                  </a:rPr>
                  <a:t> </a:t>
                </a:r>
              </a:p>
            </p:txBody>
          </p:sp>
        </mc:Fallback>
      </mc:AlternateContent>
      <p:pic>
        <p:nvPicPr>
          <p:cNvPr id="4" name="Picture 3"/>
          <p:cNvPicPr>
            <a:picLocks noChangeAspect="1"/>
          </p:cNvPicPr>
          <p:nvPr/>
        </p:nvPicPr>
        <p:blipFill>
          <a:blip r:embed="rId4"/>
          <a:stretch>
            <a:fillRect/>
          </a:stretch>
        </p:blipFill>
        <p:spPr>
          <a:xfrm>
            <a:off x="4810934" y="1086387"/>
            <a:ext cx="2557159" cy="801038"/>
          </a:xfrm>
          <a:prstGeom prst="rect">
            <a:avLst/>
          </a:prstGeom>
        </p:spPr>
      </p:pic>
      <p:pic>
        <p:nvPicPr>
          <p:cNvPr id="5" name="Picture 4"/>
          <p:cNvPicPr>
            <a:picLocks noChangeAspect="1"/>
          </p:cNvPicPr>
          <p:nvPr/>
        </p:nvPicPr>
        <p:blipFill>
          <a:blip r:embed="rId5"/>
          <a:stretch>
            <a:fillRect/>
          </a:stretch>
        </p:blipFill>
        <p:spPr>
          <a:xfrm>
            <a:off x="4048326" y="2394438"/>
            <a:ext cx="4082374" cy="840489"/>
          </a:xfrm>
          <a:prstGeom prst="rect">
            <a:avLst/>
          </a:prstGeom>
        </p:spPr>
      </p:pic>
      <p:pic>
        <p:nvPicPr>
          <p:cNvPr id="6" name="Picture 5"/>
          <p:cNvPicPr>
            <a:picLocks noChangeAspect="1"/>
          </p:cNvPicPr>
          <p:nvPr/>
        </p:nvPicPr>
        <p:blipFill>
          <a:blip r:embed="rId6"/>
          <a:stretch>
            <a:fillRect/>
          </a:stretch>
        </p:blipFill>
        <p:spPr>
          <a:xfrm>
            <a:off x="4324754" y="3636958"/>
            <a:ext cx="3399008" cy="774458"/>
          </a:xfrm>
          <a:prstGeom prst="rect">
            <a:avLst/>
          </a:prstGeom>
        </p:spPr>
      </p:pic>
      <p:pic>
        <p:nvPicPr>
          <p:cNvPr id="7" name="Picture 6"/>
          <p:cNvPicPr>
            <a:picLocks noChangeAspect="1"/>
          </p:cNvPicPr>
          <p:nvPr/>
        </p:nvPicPr>
        <p:blipFill>
          <a:blip r:embed="rId7"/>
          <a:stretch>
            <a:fillRect/>
          </a:stretch>
        </p:blipFill>
        <p:spPr>
          <a:xfrm>
            <a:off x="8821364" y="4411416"/>
            <a:ext cx="2739066" cy="2282555"/>
          </a:xfrm>
          <a:prstGeom prst="rect">
            <a:avLst/>
          </a:prstGeom>
        </p:spPr>
      </p:pic>
      <p:sp>
        <p:nvSpPr>
          <p:cNvPr id="8" name="TextBox 7"/>
          <p:cNvSpPr txBox="1"/>
          <p:nvPr/>
        </p:nvSpPr>
        <p:spPr>
          <a:xfrm>
            <a:off x="301557" y="5021379"/>
            <a:ext cx="7723762" cy="1600438"/>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By plotting the circle and the hyperbola</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we see that there are four points of intersection. It is sufficient, however, to find only one of these points, because the others can be deduced from symmetry. From the plot we also get a rough estimate of the coordinates of an intersection point, x = 0.5, y = 1.5, which we use as the starting values.</a:t>
            </a:r>
            <a:endParaRPr lang="tr-TR" sz="1600" dirty="0">
              <a:solidFill>
                <a:schemeClr val="bg1"/>
              </a:solidFill>
              <a:latin typeface="Cambria Math" panose="02040503050406030204" pitchFamily="18" charset="0"/>
              <a:ea typeface="Cambria Math" panose="02040503050406030204" pitchFamily="18" charset="0"/>
            </a:endParaRPr>
          </a:p>
          <a:p>
            <a:endParaRPr lang="tr-TR" dirty="0"/>
          </a:p>
        </p:txBody>
      </p:sp>
    </p:spTree>
    <p:extLst>
      <p:ext uri="{BB962C8B-B14F-4D97-AF65-F5344CB8AC3E}">
        <p14:creationId xmlns:p14="http://schemas.microsoft.com/office/powerpoint/2010/main" val="617384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30740" y="321013"/>
                <a:ext cx="11537005" cy="5755422"/>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The computations then proceed as follows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en-US" sz="1600" dirty="0">
                  <a:solidFill>
                    <a:schemeClr val="bg1"/>
                  </a:solidFill>
                  <a:latin typeface="Cambria Math" panose="02040503050406030204" pitchFamily="18" charset="0"/>
                  <a:ea typeface="Cambria Math" panose="02040503050406030204" pitchFamily="18" charset="0"/>
                </a:endParaRPr>
              </a:p>
              <a:p>
                <a:r>
                  <a:rPr lang="en-US" sz="1600" b="1" dirty="0">
                    <a:solidFill>
                      <a:schemeClr val="bg1"/>
                    </a:solidFill>
                    <a:latin typeface="Cambria Math" panose="02040503050406030204" pitchFamily="18" charset="0"/>
                    <a:ea typeface="Cambria Math" panose="02040503050406030204" pitchFamily="18" charset="0"/>
                  </a:rPr>
                  <a:t>First </a:t>
                </a:r>
                <a:r>
                  <a:rPr lang="en-US" sz="1600" b="1" dirty="0" smtClean="0">
                    <a:solidFill>
                      <a:schemeClr val="bg1"/>
                    </a:solidFill>
                    <a:latin typeface="Cambria Math" panose="02040503050406030204" pitchFamily="18" charset="0"/>
                    <a:ea typeface="Cambria Math" panose="02040503050406030204" pitchFamily="18" charset="0"/>
                  </a:rPr>
                  <a:t>Iteration</a:t>
                </a:r>
                <a:r>
                  <a:rPr lang="tr-TR" sz="1600" b="1" dirty="0" smtClean="0">
                    <a:solidFill>
                      <a:schemeClr val="bg1"/>
                    </a:solidFill>
                    <a:latin typeface="Cambria Math" panose="02040503050406030204" pitchFamily="18" charset="0"/>
                    <a:ea typeface="Cambria Math" panose="02040503050406030204" pitchFamily="18" charset="0"/>
                  </a:rPr>
                  <a:t>:</a:t>
                </a:r>
                <a:r>
                  <a:rPr lang="en-US" sz="1600" b="1"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Substituting x = 0.5, y = 1.5 in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16</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we </a:t>
                </a:r>
                <a:r>
                  <a:rPr lang="en-US" sz="1600" dirty="0" smtClean="0">
                    <a:solidFill>
                      <a:schemeClr val="bg1"/>
                    </a:solidFill>
                    <a:latin typeface="Cambria Math" panose="02040503050406030204" pitchFamily="18" charset="0"/>
                    <a:ea typeface="Cambria Math" panose="02040503050406030204" pitchFamily="18" charset="0"/>
                  </a:rPr>
                  <a:t>get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solution </a:t>
                </a:r>
                <a:r>
                  <a:rPr lang="en-US" sz="1600" dirty="0" smtClean="0">
                    <a:solidFill>
                      <a:schemeClr val="bg1"/>
                    </a:solidFill>
                    <a:latin typeface="Cambria Math" panose="02040503050406030204" pitchFamily="18" charset="0"/>
                    <a:ea typeface="Cambria Math" panose="02040503050406030204" pitchFamily="18" charset="0"/>
                  </a:rPr>
                  <a:t>of</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which is</a:t>
                </a:r>
                <a:r>
                  <a:rPr lang="tr-TR" sz="1600" dirty="0" smtClean="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
                      <a:rPr lang="en-US" sz="1600">
                        <a:solidFill>
                          <a:schemeClr val="bg1"/>
                        </a:solidFill>
                        <a:latin typeface="Cambria Math" panose="02040503050406030204" pitchFamily="18" charset="0"/>
                        <a:ea typeface="Cambria Math" panose="02040503050406030204" pitchFamily="18" charset="0"/>
                      </a:rPr>
                      <m:t>∆</m:t>
                    </m:r>
                  </m:oMath>
                </a14:m>
                <a:r>
                  <a:rPr lang="en-US" sz="1600" i="1" dirty="0" smtClean="0">
                    <a:solidFill>
                      <a:schemeClr val="bg1"/>
                    </a:solidFill>
                    <a:latin typeface="Cambria Math" panose="02040503050406030204" pitchFamily="18" charset="0"/>
                    <a:ea typeface="Cambria Math" panose="02040503050406030204" pitchFamily="18" charset="0"/>
                  </a:rPr>
                  <a:t>x </a:t>
                </a:r>
                <a:r>
                  <a:rPr lang="en-US" sz="1600" dirty="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
                      <a:rPr lang="en-US" sz="1600">
                        <a:solidFill>
                          <a:schemeClr val="bg1"/>
                        </a:solidFill>
                        <a:latin typeface="Cambria Math" panose="02040503050406030204" pitchFamily="18" charset="0"/>
                        <a:ea typeface="Cambria Math" panose="02040503050406030204" pitchFamily="18" charset="0"/>
                      </a:rPr>
                      <m:t>∆</m:t>
                    </m:r>
                  </m:oMath>
                </a14:m>
                <a:r>
                  <a:rPr lang="en-US" sz="1600" i="1" dirty="0">
                    <a:solidFill>
                      <a:schemeClr val="bg1"/>
                    </a:solidFill>
                    <a:latin typeface="Cambria Math" panose="02040503050406030204" pitchFamily="18" charset="0"/>
                    <a:ea typeface="Cambria Math" panose="02040503050406030204" pitchFamily="18" charset="0"/>
                  </a:rPr>
                  <a:t>y </a:t>
                </a:r>
                <a:r>
                  <a:rPr lang="en-US" sz="1600" dirty="0">
                    <a:solidFill>
                      <a:schemeClr val="bg1"/>
                    </a:solidFill>
                    <a:latin typeface="Cambria Math" panose="02040503050406030204" pitchFamily="18" charset="0"/>
                    <a:ea typeface="Cambria Math" panose="02040503050406030204" pitchFamily="18" charset="0"/>
                  </a:rPr>
                  <a:t>= 0</a:t>
                </a:r>
                <a:r>
                  <a:rPr lang="en-US" sz="1600" i="1" dirty="0">
                    <a:solidFill>
                      <a:schemeClr val="bg1"/>
                    </a:solidFill>
                    <a:latin typeface="Cambria Math" panose="02040503050406030204" pitchFamily="18" charset="0"/>
                    <a:ea typeface="Cambria Math" panose="02040503050406030204" pitchFamily="18" charset="0"/>
                  </a:rPr>
                  <a:t>.</a:t>
                </a:r>
                <a:r>
                  <a:rPr lang="en-US" sz="1600" dirty="0">
                    <a:solidFill>
                      <a:schemeClr val="bg1"/>
                    </a:solidFill>
                    <a:latin typeface="Cambria Math" panose="02040503050406030204" pitchFamily="18" charset="0"/>
                    <a:ea typeface="Cambria Math" panose="02040503050406030204" pitchFamily="18" charset="0"/>
                  </a:rPr>
                  <a:t>125</a:t>
                </a:r>
                <a:r>
                  <a:rPr lang="en-US" sz="1600" i="1"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Therefore, the improved coordinates of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intersection </a:t>
                </a:r>
                <a:r>
                  <a:rPr lang="tr-TR" sz="1600" dirty="0">
                    <a:solidFill>
                      <a:schemeClr val="bg1"/>
                    </a:solidFill>
                    <a:latin typeface="Cambria Math" panose="02040503050406030204" pitchFamily="18" charset="0"/>
                    <a:ea typeface="Cambria Math" panose="02040503050406030204" pitchFamily="18" charset="0"/>
                  </a:rPr>
                  <a:t>point </a:t>
                </a:r>
                <a:r>
                  <a:rPr lang="tr-TR" sz="1600" dirty="0" smtClean="0">
                    <a:solidFill>
                      <a:schemeClr val="bg1"/>
                    </a:solidFill>
                    <a:latin typeface="Cambria Math" panose="02040503050406030204" pitchFamily="18" charset="0"/>
                    <a:ea typeface="Cambria Math" panose="02040503050406030204" pitchFamily="18" charset="0"/>
                  </a:rPr>
                  <a:t>are</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b="1" dirty="0">
                    <a:solidFill>
                      <a:schemeClr val="bg1"/>
                    </a:solidFill>
                    <a:latin typeface="Cambria Math" panose="02040503050406030204" pitchFamily="18" charset="0"/>
                    <a:ea typeface="Cambria Math" panose="02040503050406030204" pitchFamily="18" charset="0"/>
                  </a:rPr>
                  <a:t>Second </a:t>
                </a:r>
                <a:r>
                  <a:rPr lang="en-US" sz="1600" b="1" dirty="0" smtClean="0">
                    <a:solidFill>
                      <a:schemeClr val="bg1"/>
                    </a:solidFill>
                    <a:latin typeface="Cambria Math" panose="02040503050406030204" pitchFamily="18" charset="0"/>
                    <a:ea typeface="Cambria Math" panose="02040503050406030204" pitchFamily="18" charset="0"/>
                  </a:rPr>
                  <a:t>Iteration</a:t>
                </a:r>
                <a:r>
                  <a:rPr lang="tr-TR" sz="1600" b="1" dirty="0" smtClean="0">
                    <a:solidFill>
                      <a:schemeClr val="bg1"/>
                    </a:solidFill>
                    <a:latin typeface="Cambria Math" panose="02040503050406030204" pitchFamily="18" charset="0"/>
                    <a:ea typeface="Cambria Math" panose="02040503050406030204" pitchFamily="18" charset="0"/>
                  </a:rPr>
                  <a:t>:</a:t>
                </a:r>
                <a:r>
                  <a:rPr lang="en-US" sz="1600" b="1"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Repeating the procedure using the latest values of </a:t>
                </a:r>
                <a:r>
                  <a:rPr lang="en-US" sz="1600" i="1" dirty="0">
                    <a:solidFill>
                      <a:schemeClr val="bg1"/>
                    </a:solidFill>
                    <a:latin typeface="Cambria Math" panose="02040503050406030204" pitchFamily="18" charset="0"/>
                    <a:ea typeface="Cambria Math" panose="02040503050406030204" pitchFamily="18" charset="0"/>
                  </a:rPr>
                  <a:t>x </a:t>
                </a:r>
                <a:r>
                  <a:rPr lang="en-US" sz="1600" dirty="0">
                    <a:solidFill>
                      <a:schemeClr val="bg1"/>
                    </a:solidFill>
                    <a:latin typeface="Cambria Math" panose="02040503050406030204" pitchFamily="18" charset="0"/>
                    <a:ea typeface="Cambria Math" panose="02040503050406030204" pitchFamily="18" charset="0"/>
                  </a:rPr>
                  <a:t>and </a:t>
                </a:r>
                <a:r>
                  <a:rPr lang="en-US" sz="1600" i="1" dirty="0">
                    <a:solidFill>
                      <a:schemeClr val="bg1"/>
                    </a:solidFill>
                    <a:latin typeface="Cambria Math" panose="02040503050406030204" pitchFamily="18" charset="0"/>
                    <a:ea typeface="Cambria Math" panose="02040503050406030204" pitchFamily="18" charset="0"/>
                  </a:rPr>
                  <a:t>y</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we</a:t>
                </a:r>
                <a:r>
                  <a:rPr lang="tr-TR" sz="1600" dirty="0" smtClean="0">
                    <a:solidFill>
                      <a:schemeClr val="bg1"/>
                    </a:solidFill>
                    <a:latin typeface="Cambria Math" panose="02040503050406030204" pitchFamily="18" charset="0"/>
                    <a:ea typeface="Cambria Math" panose="02040503050406030204" pitchFamily="18" charset="0"/>
                  </a:rPr>
                  <a:t> obtain</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which yields </a:t>
                </a:r>
                <a14:m>
                  <m:oMath xmlns:m="http://schemas.openxmlformats.org/officeDocument/2006/math">
                    <m:r>
                      <a:rPr lang="en-US" sz="1600" i="0" smtClean="0">
                        <a:solidFill>
                          <a:schemeClr val="bg1"/>
                        </a:solidFill>
                        <a:latin typeface="Cambria Math" panose="02040503050406030204" pitchFamily="18" charset="0"/>
                        <a:ea typeface="Cambria Math" panose="02040503050406030204" pitchFamily="18" charset="0"/>
                      </a:rPr>
                      <m:t>∆</m:t>
                    </m:r>
                  </m:oMath>
                </a14:m>
                <a:r>
                  <a:rPr lang="en-US" sz="1600" dirty="0" smtClean="0">
                    <a:solidFill>
                      <a:schemeClr val="bg1"/>
                    </a:solidFill>
                    <a:latin typeface="Cambria Math" panose="02040503050406030204" pitchFamily="18" charset="0"/>
                    <a:ea typeface="Cambria Math" panose="02040503050406030204" pitchFamily="18" charset="0"/>
                  </a:rPr>
                  <a:t>x </a:t>
                </a:r>
                <a:r>
                  <a:rPr lang="en-US" sz="1600" dirty="0">
                    <a:solidFill>
                      <a:schemeClr val="bg1"/>
                    </a:solidFill>
                    <a:latin typeface="Cambria Math" panose="02040503050406030204" pitchFamily="18" charset="0"/>
                    <a:ea typeface="Cambria Math" panose="02040503050406030204" pitchFamily="18" charset="0"/>
                  </a:rPr>
                  <a:t>= </a:t>
                </a:r>
                <a14:m>
                  <m:oMath xmlns:m="http://schemas.openxmlformats.org/officeDocument/2006/math">
                    <m:r>
                      <a:rPr lang="en-US" sz="1600" i="0" smtClean="0">
                        <a:solidFill>
                          <a:schemeClr val="bg1"/>
                        </a:solidFill>
                        <a:latin typeface="Cambria Math" panose="02040503050406030204" pitchFamily="18" charset="0"/>
                        <a:ea typeface="Cambria Math" panose="02040503050406030204" pitchFamily="18" charset="0"/>
                      </a:rPr>
                      <m:t>∆</m:t>
                    </m:r>
                  </m:oMath>
                </a14:m>
                <a:r>
                  <a:rPr lang="en-US" sz="1600" dirty="0" smtClean="0">
                    <a:solidFill>
                      <a:schemeClr val="bg1"/>
                    </a:solidFill>
                    <a:latin typeface="Cambria Math" panose="02040503050406030204" pitchFamily="18" charset="0"/>
                    <a:ea typeface="Cambria Math" panose="02040503050406030204" pitchFamily="18" charset="0"/>
                  </a:rPr>
                  <a:t>y </a:t>
                </a:r>
                <a:r>
                  <a:rPr lang="en-US" sz="1600" dirty="0">
                    <a:solidFill>
                      <a:schemeClr val="bg1"/>
                    </a:solidFill>
                    <a:latin typeface="Cambria Math" panose="02040503050406030204" pitchFamily="18" charset="0"/>
                    <a:ea typeface="Cambria Math" panose="02040503050406030204" pitchFamily="18" charset="0"/>
                  </a:rPr>
                  <a:t>= −0.00694. </a:t>
                </a:r>
                <a:r>
                  <a:rPr lang="en-US" sz="1600" dirty="0" smtClean="0">
                    <a:solidFill>
                      <a:schemeClr val="bg1"/>
                    </a:solidFill>
                    <a:latin typeface="Cambria Math" panose="02040503050406030204" pitchFamily="18" charset="0"/>
                    <a:ea typeface="Cambria Math" panose="02040503050406030204" pitchFamily="18" charset="0"/>
                  </a:rPr>
                  <a:t>Thus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b="1" dirty="0">
                    <a:solidFill>
                      <a:schemeClr val="bg1"/>
                    </a:solidFill>
                    <a:latin typeface="Cambria Math" panose="02040503050406030204" pitchFamily="18" charset="0"/>
                    <a:ea typeface="Cambria Math" panose="02040503050406030204" pitchFamily="18" charset="0"/>
                  </a:rPr>
                  <a:t>Third </a:t>
                </a:r>
                <a:r>
                  <a:rPr lang="en-US" sz="1600" b="1" dirty="0" smtClean="0">
                    <a:solidFill>
                      <a:schemeClr val="bg1"/>
                    </a:solidFill>
                    <a:latin typeface="Cambria Math" panose="02040503050406030204" pitchFamily="18" charset="0"/>
                    <a:ea typeface="Cambria Math" panose="02040503050406030204" pitchFamily="18" charset="0"/>
                  </a:rPr>
                  <a:t>Iteration</a:t>
                </a:r>
                <a:r>
                  <a:rPr lang="tr-TR" sz="1600" b="1" dirty="0" smtClean="0">
                    <a:solidFill>
                      <a:schemeClr val="bg1"/>
                    </a:solidFill>
                    <a:latin typeface="Cambria Math" panose="02040503050406030204" pitchFamily="18" charset="0"/>
                    <a:ea typeface="Cambria Math" panose="02040503050406030204" pitchFamily="18" charset="0"/>
                  </a:rPr>
                  <a:t>:</a:t>
                </a:r>
                <a:r>
                  <a:rPr lang="en-US" sz="1600" b="1"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Substitution of the latest x and y into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16</a:t>
                </a:r>
                <a:r>
                  <a:rPr lang="en-US" sz="1600" dirty="0" smtClean="0">
                    <a:solidFill>
                      <a:schemeClr val="bg1"/>
                    </a:solidFill>
                    <a:latin typeface="Cambria Math" panose="02040503050406030204" pitchFamily="18" charset="0"/>
                    <a:ea typeface="Cambria Math" panose="02040503050406030204" pitchFamily="18" charset="0"/>
                  </a:rPr>
                  <a:t>) yields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smtClean="0">
                    <a:solidFill>
                      <a:schemeClr val="bg1"/>
                    </a:solidFill>
                    <a:latin typeface="Cambria Math" panose="02040503050406030204" pitchFamily="18" charset="0"/>
                    <a:ea typeface="Cambria Math" panose="02040503050406030204" pitchFamily="18" charset="0"/>
                  </a:rPr>
                  <a:t>The solution is </a:t>
                </a:r>
                <a14:m>
                  <m:oMath xmlns:m="http://schemas.openxmlformats.org/officeDocument/2006/math">
                    <m:r>
                      <a:rPr lang="en-US" sz="1600" i="0">
                        <a:solidFill>
                          <a:schemeClr val="bg1"/>
                        </a:solidFill>
                        <a:latin typeface="Cambria Math" panose="02040503050406030204" pitchFamily="18" charset="0"/>
                        <a:ea typeface="Cambria Math" panose="02040503050406030204" pitchFamily="18" charset="0"/>
                      </a:rPr>
                      <m:t>∆ </m:t>
                    </m:r>
                  </m:oMath>
                </a14:m>
                <a:r>
                  <a:rPr lang="en-US" sz="1600" dirty="0">
                    <a:solidFill>
                      <a:schemeClr val="bg1"/>
                    </a:solidFill>
                    <a:latin typeface="Cambria Math" panose="02040503050406030204" pitchFamily="18" charset="0"/>
                    <a:ea typeface="Cambria Math" panose="02040503050406030204" pitchFamily="18" charset="0"/>
                  </a:rPr>
                  <a:t>x = </a:t>
                </a:r>
                <a14:m>
                  <m:oMath xmlns:m="http://schemas.openxmlformats.org/officeDocument/2006/math">
                    <m:r>
                      <a:rPr lang="en-US" sz="1600" i="0">
                        <a:solidFill>
                          <a:schemeClr val="bg1"/>
                        </a:solidFill>
                        <a:latin typeface="Cambria Math" panose="02040503050406030204" pitchFamily="18" charset="0"/>
                        <a:ea typeface="Cambria Math" panose="02040503050406030204" pitchFamily="18" charset="0"/>
                      </a:rPr>
                      <m:t>∆ </m:t>
                    </m:r>
                  </m:oMath>
                </a14:m>
                <a:r>
                  <a:rPr lang="en-US" sz="1600" dirty="0">
                    <a:solidFill>
                      <a:schemeClr val="bg1"/>
                    </a:solidFill>
                    <a:latin typeface="Cambria Math" panose="02040503050406030204" pitchFamily="18" charset="0"/>
                    <a:ea typeface="Cambria Math" panose="02040503050406030204" pitchFamily="18" charset="0"/>
                  </a:rPr>
                  <a:t>y = −0.00003, so that</a:t>
                </a:r>
                <a:endParaRPr lang="tr-TR" sz="16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30740" y="321013"/>
                <a:ext cx="11537005" cy="5755422"/>
              </a:xfrm>
              <a:prstGeom prst="rect">
                <a:avLst/>
              </a:prstGeom>
              <a:blipFill>
                <a:blip r:embed="rId3"/>
                <a:stretch>
                  <a:fillRect l="-264" t="-424" b="-318"/>
                </a:stretch>
              </a:blipFill>
            </p:spPr>
            <p:txBody>
              <a:bodyPr/>
              <a:lstStyle/>
              <a:p>
                <a:r>
                  <a:rPr lang="tr-TR">
                    <a:noFill/>
                  </a:rPr>
                  <a:t> </a:t>
                </a:r>
              </a:p>
            </p:txBody>
          </p:sp>
        </mc:Fallback>
      </mc:AlternateContent>
      <p:pic>
        <p:nvPicPr>
          <p:cNvPr id="3" name="Picture 2"/>
          <p:cNvPicPr>
            <a:picLocks noChangeAspect="1"/>
          </p:cNvPicPr>
          <p:nvPr/>
        </p:nvPicPr>
        <p:blipFill>
          <a:blip r:embed="rId4"/>
          <a:stretch>
            <a:fillRect/>
          </a:stretch>
        </p:blipFill>
        <p:spPr>
          <a:xfrm>
            <a:off x="4810782" y="1198629"/>
            <a:ext cx="2576918" cy="799733"/>
          </a:xfrm>
          <a:prstGeom prst="rect">
            <a:avLst/>
          </a:prstGeom>
        </p:spPr>
      </p:pic>
      <p:pic>
        <p:nvPicPr>
          <p:cNvPr id="4" name="Picture 3"/>
          <p:cNvPicPr>
            <a:picLocks noChangeAspect="1"/>
          </p:cNvPicPr>
          <p:nvPr/>
        </p:nvPicPr>
        <p:blipFill>
          <a:blip r:embed="rId5"/>
          <a:stretch>
            <a:fillRect/>
          </a:stretch>
        </p:blipFill>
        <p:spPr>
          <a:xfrm>
            <a:off x="3748880" y="2413894"/>
            <a:ext cx="4700723" cy="378973"/>
          </a:xfrm>
          <a:prstGeom prst="rect">
            <a:avLst/>
          </a:prstGeom>
        </p:spPr>
      </p:pic>
      <p:pic>
        <p:nvPicPr>
          <p:cNvPr id="5" name="Picture 4"/>
          <p:cNvPicPr>
            <a:picLocks noChangeAspect="1"/>
          </p:cNvPicPr>
          <p:nvPr/>
        </p:nvPicPr>
        <p:blipFill>
          <a:blip r:embed="rId6"/>
          <a:stretch>
            <a:fillRect/>
          </a:stretch>
        </p:blipFill>
        <p:spPr>
          <a:xfrm>
            <a:off x="4442954" y="3152557"/>
            <a:ext cx="3312574" cy="687392"/>
          </a:xfrm>
          <a:prstGeom prst="rect">
            <a:avLst/>
          </a:prstGeom>
        </p:spPr>
      </p:pic>
      <p:pic>
        <p:nvPicPr>
          <p:cNvPr id="6" name="Picture 5"/>
          <p:cNvPicPr>
            <a:picLocks noChangeAspect="1"/>
          </p:cNvPicPr>
          <p:nvPr/>
        </p:nvPicPr>
        <p:blipFill>
          <a:blip r:embed="rId7"/>
          <a:stretch>
            <a:fillRect/>
          </a:stretch>
        </p:blipFill>
        <p:spPr>
          <a:xfrm>
            <a:off x="3343413" y="4091243"/>
            <a:ext cx="5511656" cy="282481"/>
          </a:xfrm>
          <a:prstGeom prst="rect">
            <a:avLst/>
          </a:prstGeom>
        </p:spPr>
      </p:pic>
      <p:pic>
        <p:nvPicPr>
          <p:cNvPr id="7" name="Picture 6"/>
          <p:cNvPicPr>
            <a:picLocks noChangeAspect="1"/>
          </p:cNvPicPr>
          <p:nvPr/>
        </p:nvPicPr>
        <p:blipFill>
          <a:blip r:embed="rId8"/>
          <a:stretch>
            <a:fillRect/>
          </a:stretch>
        </p:blipFill>
        <p:spPr>
          <a:xfrm>
            <a:off x="4107984" y="4873729"/>
            <a:ext cx="3982513" cy="662577"/>
          </a:xfrm>
          <a:prstGeom prst="rect">
            <a:avLst/>
          </a:prstGeom>
        </p:spPr>
      </p:pic>
      <p:pic>
        <p:nvPicPr>
          <p:cNvPr id="8" name="Picture 7"/>
          <p:cNvPicPr>
            <a:picLocks noChangeAspect="1"/>
          </p:cNvPicPr>
          <p:nvPr/>
        </p:nvPicPr>
        <p:blipFill>
          <a:blip r:embed="rId9"/>
          <a:stretch>
            <a:fillRect/>
          </a:stretch>
        </p:blipFill>
        <p:spPr>
          <a:xfrm>
            <a:off x="4638573" y="6011779"/>
            <a:ext cx="2676627" cy="631899"/>
          </a:xfrm>
          <a:prstGeom prst="rect">
            <a:avLst/>
          </a:prstGeom>
        </p:spPr>
      </p:pic>
    </p:spTree>
    <p:extLst>
      <p:ext uri="{BB962C8B-B14F-4D97-AF65-F5344CB8AC3E}">
        <p14:creationId xmlns:p14="http://schemas.microsoft.com/office/powerpoint/2010/main" val="2965520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75883" y="1227654"/>
            <a:ext cx="11614825" cy="4093428"/>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Subsequent iterations would not change the results within five significant </a:t>
            </a:r>
            <a:r>
              <a:rPr lang="en-US" sz="1600" dirty="0" smtClean="0">
                <a:solidFill>
                  <a:schemeClr val="bg1"/>
                </a:solidFill>
                <a:latin typeface="Cambria Math" panose="02040503050406030204" pitchFamily="18" charset="0"/>
                <a:ea typeface="Cambria Math" panose="02040503050406030204" pitchFamily="18" charset="0"/>
              </a:rPr>
              <a:t>figures.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Therefore</a:t>
            </a:r>
            <a:r>
              <a:rPr lang="en-US" sz="1600" dirty="0">
                <a:solidFill>
                  <a:schemeClr val="bg1"/>
                </a:solidFill>
                <a:latin typeface="Cambria Math" panose="02040503050406030204" pitchFamily="18" charset="0"/>
                <a:ea typeface="Cambria Math" panose="02040503050406030204" pitchFamily="18" charset="0"/>
              </a:rPr>
              <a:t>, the coordinates of the four intersection points </a:t>
            </a:r>
            <a:r>
              <a:rPr lang="en-US" sz="1600" dirty="0" smtClean="0">
                <a:solidFill>
                  <a:schemeClr val="bg1"/>
                </a:solidFill>
                <a:latin typeface="Cambria Math" panose="02040503050406030204" pitchFamily="18" charset="0"/>
                <a:ea typeface="Cambria Math" panose="02040503050406030204" pitchFamily="18" charset="0"/>
              </a:rPr>
              <a:t>are</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b="1" dirty="0">
                <a:solidFill>
                  <a:schemeClr val="bg1"/>
                </a:solidFill>
                <a:latin typeface="Cambria Math" panose="02040503050406030204" pitchFamily="18" charset="0"/>
                <a:ea typeface="Cambria Math" panose="02040503050406030204" pitchFamily="18" charset="0"/>
              </a:rPr>
              <a:t>Alternate </a:t>
            </a:r>
            <a:r>
              <a:rPr lang="en-US" sz="1600" b="1" dirty="0" smtClean="0">
                <a:solidFill>
                  <a:schemeClr val="bg1"/>
                </a:solidFill>
                <a:latin typeface="Cambria Math" panose="02040503050406030204" pitchFamily="18" charset="0"/>
                <a:ea typeface="Cambria Math" panose="02040503050406030204" pitchFamily="18" charset="0"/>
              </a:rPr>
              <a:t>Solution</a:t>
            </a:r>
            <a:r>
              <a:rPr lang="tr-TR" sz="1600" b="1" dirty="0" smtClean="0">
                <a:solidFill>
                  <a:schemeClr val="bg1"/>
                </a:solidFill>
                <a:latin typeface="Cambria Math" panose="02040503050406030204" pitchFamily="18" charset="0"/>
                <a:ea typeface="Cambria Math" panose="02040503050406030204" pitchFamily="18" charset="0"/>
              </a:rPr>
              <a:t>:</a:t>
            </a:r>
            <a:r>
              <a:rPr lang="en-US" sz="1600" b="1"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If there are only a few equations, </a:t>
            </a:r>
            <a:r>
              <a:rPr lang="en-US" sz="1600" dirty="0" smtClean="0">
                <a:solidFill>
                  <a:schemeClr val="bg1"/>
                </a:solidFill>
                <a:latin typeface="Cambria Math" panose="02040503050406030204" pitchFamily="18" charset="0"/>
                <a:ea typeface="Cambria Math" panose="02040503050406030204" pitchFamily="18" charset="0"/>
              </a:rPr>
              <a:t>it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may </a:t>
            </a:r>
            <a:r>
              <a:rPr lang="en-US" sz="1600" dirty="0">
                <a:solidFill>
                  <a:schemeClr val="bg1"/>
                </a:solidFill>
                <a:latin typeface="Cambria Math" panose="02040503050406030204" pitchFamily="18" charset="0"/>
                <a:ea typeface="Cambria Math" panose="02040503050406030204" pitchFamily="18" charset="0"/>
              </a:rPr>
              <a:t>be possible to eliminate all but one of the unknowns. Then we would be left with a single equation that can be solved by the methods described</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which upon substitution into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16</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yields x</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+ 1/x</a:t>
            </a:r>
            <a:r>
              <a:rPr lang="en-US" sz="1600" baseline="30000" dirty="0">
                <a:solidFill>
                  <a:schemeClr val="bg1"/>
                </a:solidFill>
                <a:latin typeface="Cambria Math" panose="02040503050406030204" pitchFamily="18" charset="0"/>
                <a:ea typeface="Cambria Math" panose="02040503050406030204" pitchFamily="18" charset="0"/>
              </a:rPr>
              <a:t>2</a:t>
            </a:r>
            <a:r>
              <a:rPr lang="en-US" sz="1600" dirty="0">
                <a:solidFill>
                  <a:schemeClr val="bg1"/>
                </a:solidFill>
                <a:latin typeface="Cambria Math" panose="02040503050406030204" pitchFamily="18" charset="0"/>
                <a:ea typeface="Cambria Math" panose="02040503050406030204" pitchFamily="18" charset="0"/>
              </a:rPr>
              <a:t> − 3 = 0, </a:t>
            </a:r>
            <a:r>
              <a:rPr lang="en-US" sz="1600" dirty="0" smtClean="0">
                <a:solidFill>
                  <a:schemeClr val="bg1"/>
                </a:solidFill>
                <a:latin typeface="Cambria Math" panose="02040503050406030204" pitchFamily="18" charset="0"/>
                <a:ea typeface="Cambria Math" panose="02040503050406030204" pitchFamily="18" charset="0"/>
              </a:rPr>
              <a:t>or</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The solutions of this biquadratic equation are x = ±0.618 03 and ±1.618 03, </a:t>
            </a:r>
            <a:r>
              <a:rPr lang="en-US" sz="1600" dirty="0" smtClean="0">
                <a:solidFill>
                  <a:schemeClr val="bg1"/>
                </a:solidFill>
                <a:latin typeface="Cambria Math" panose="02040503050406030204" pitchFamily="18" charset="0"/>
                <a:ea typeface="Cambria Math" panose="02040503050406030204" pitchFamily="18" charset="0"/>
              </a:rPr>
              <a:t>which</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agree </a:t>
            </a:r>
            <a:r>
              <a:rPr lang="en-US" sz="1600" dirty="0">
                <a:solidFill>
                  <a:schemeClr val="bg1"/>
                </a:solidFill>
                <a:latin typeface="Cambria Math" panose="02040503050406030204" pitchFamily="18" charset="0"/>
                <a:ea typeface="Cambria Math" panose="02040503050406030204" pitchFamily="18" charset="0"/>
              </a:rPr>
              <a:t>with the results obtained by the Newton-Raphson method.</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3908694" y="1830131"/>
            <a:ext cx="4549201" cy="360561"/>
          </a:xfrm>
          <a:prstGeom prst="rect">
            <a:avLst/>
          </a:prstGeom>
        </p:spPr>
      </p:pic>
      <p:pic>
        <p:nvPicPr>
          <p:cNvPr id="4" name="Picture 3"/>
          <p:cNvPicPr>
            <a:picLocks noChangeAspect="1"/>
          </p:cNvPicPr>
          <p:nvPr/>
        </p:nvPicPr>
        <p:blipFill>
          <a:blip r:embed="rId4"/>
          <a:stretch>
            <a:fillRect/>
          </a:stretch>
        </p:blipFill>
        <p:spPr>
          <a:xfrm>
            <a:off x="5751781" y="3274368"/>
            <a:ext cx="863026" cy="629122"/>
          </a:xfrm>
          <a:prstGeom prst="rect">
            <a:avLst/>
          </a:prstGeom>
        </p:spPr>
      </p:pic>
    </p:spTree>
    <p:extLst>
      <p:ext uri="{BB962C8B-B14F-4D97-AF65-F5344CB8AC3E}">
        <p14:creationId xmlns:p14="http://schemas.microsoft.com/office/powerpoint/2010/main" val="29937893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0" y="142452"/>
            <a:ext cx="12192000" cy="45720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tr-TR" b="1" dirty="0" smtClean="0">
                <a:solidFill>
                  <a:schemeClr val="bg1"/>
                </a:solidFill>
                <a:latin typeface="Cambria Math" panose="02040503050406030204" pitchFamily="18" charset="0"/>
                <a:ea typeface="Cambria Math" panose="02040503050406030204" pitchFamily="18" charset="0"/>
              </a:rPr>
              <a:t>OTHER METHOD</a:t>
            </a:r>
            <a:endParaRPr lang="tr-TR" b="1" dirty="0">
              <a:solidFill>
                <a:schemeClr val="bg1"/>
              </a:solidFill>
              <a:latin typeface="Cambria Math" panose="02040503050406030204" pitchFamily="18" charset="0"/>
              <a:ea typeface="Cambria Math" panose="02040503050406030204" pitchFamily="18" charset="0"/>
            </a:endParaRPr>
          </a:p>
        </p:txBody>
      </p:sp>
      <p:sp>
        <p:nvSpPr>
          <p:cNvPr id="5" name="TextBox 4"/>
          <p:cNvSpPr txBox="1"/>
          <p:nvPr/>
        </p:nvSpPr>
        <p:spPr>
          <a:xfrm>
            <a:off x="165369" y="827353"/>
            <a:ext cx="11702375" cy="2585323"/>
          </a:xfrm>
          <a:prstGeom prst="rect">
            <a:avLst/>
          </a:prstGeom>
          <a:noFill/>
        </p:spPr>
        <p:txBody>
          <a:bodyPr wrap="square" rtlCol="0">
            <a:spAutoFit/>
          </a:bodyPr>
          <a:lstStyle/>
          <a:p>
            <a:pPr marL="285750" indent="-285750" algn="just">
              <a:buFont typeface="Wingdings" panose="05000000000000000000" pitchFamily="2" charset="2"/>
              <a:buChar char="Ø"/>
            </a:pPr>
            <a:r>
              <a:rPr lang="tr-TR" sz="1600" b="1" dirty="0">
                <a:solidFill>
                  <a:schemeClr val="bg1"/>
                </a:solidFill>
                <a:latin typeface="Cambria Math" panose="02040503050406030204" pitchFamily="18" charset="0"/>
                <a:ea typeface="Cambria Math" panose="02040503050406030204" pitchFamily="18" charset="0"/>
              </a:rPr>
              <a:t>BRENT’S METHOD</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b="1" u="sng" dirty="0">
                <a:solidFill>
                  <a:srgbClr val="FFFF00"/>
                </a:solidFill>
                <a:latin typeface="Cambria Math" panose="02040503050406030204" pitchFamily="18" charset="0"/>
                <a:ea typeface="Cambria Math" panose="02040503050406030204" pitchFamily="18" charset="0"/>
              </a:rPr>
              <a:t>Inverse Quadratic </a:t>
            </a:r>
            <a:r>
              <a:rPr lang="tr-TR" b="1" u="sng" dirty="0" smtClean="0">
                <a:solidFill>
                  <a:srgbClr val="FFFF00"/>
                </a:solidFill>
                <a:latin typeface="Cambria Math" panose="02040503050406030204" pitchFamily="18" charset="0"/>
                <a:ea typeface="Cambria Math" panose="02040503050406030204" pitchFamily="18" charset="0"/>
              </a:rPr>
              <a:t>Interpolation</a:t>
            </a:r>
          </a:p>
          <a:p>
            <a:pPr algn="just"/>
            <a:endParaRPr lang="tr-TR" sz="1600" u="sng" dirty="0">
              <a:solidFill>
                <a:srgbClr val="FFFF00"/>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Inverse </a:t>
            </a:r>
            <a:r>
              <a:rPr lang="en-US" sz="1600" dirty="0">
                <a:solidFill>
                  <a:schemeClr val="bg1"/>
                </a:solidFill>
                <a:latin typeface="Cambria Math" panose="02040503050406030204" pitchFamily="18" charset="0"/>
                <a:ea typeface="Cambria Math" panose="02040503050406030204" pitchFamily="18" charset="0"/>
              </a:rPr>
              <a:t>quadratic interpolation is similar to the secant method. As in Fig. </a:t>
            </a:r>
            <a:r>
              <a:rPr lang="tr-TR" sz="1600" dirty="0" smtClean="0">
                <a:solidFill>
                  <a:schemeClr val="bg1"/>
                </a:solidFill>
                <a:latin typeface="Cambria Math" panose="02040503050406030204" pitchFamily="18" charset="0"/>
                <a:ea typeface="Cambria Math" panose="02040503050406030204" pitchFamily="18" charset="0"/>
              </a:rPr>
              <a:t>1.a</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the secant method is based on computing a straight line that goes through two guesses. The intersection of this straight line with the x axis represents the new root estimate. For this reason, it is sometimes referred to as a linear interpolation method</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Now suppose that we had three points. In that case, we could determine a quadratic function of x that goes through the three points (Fig. </a:t>
            </a:r>
            <a:r>
              <a:rPr lang="tr-TR" sz="16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b</a:t>
            </a:r>
            <a:r>
              <a:rPr lang="en-US" sz="1600" dirty="0">
                <a:solidFill>
                  <a:schemeClr val="bg1"/>
                </a:solidFill>
                <a:latin typeface="Cambria Math" panose="02040503050406030204" pitchFamily="18" charset="0"/>
                <a:ea typeface="Cambria Math" panose="02040503050406030204" pitchFamily="18" charset="0"/>
              </a:rPr>
              <a:t>). Just as with the linear secant method, the intersection of this parabola with the x axis would represent the new root estimate. And as illustrated in Fig. </a:t>
            </a:r>
            <a:r>
              <a:rPr lang="tr-TR" sz="16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b</a:t>
            </a:r>
            <a:r>
              <a:rPr lang="en-US" sz="1600" dirty="0">
                <a:solidFill>
                  <a:schemeClr val="bg1"/>
                </a:solidFill>
                <a:latin typeface="Cambria Math" panose="02040503050406030204" pitchFamily="18" charset="0"/>
                <a:ea typeface="Cambria Math" panose="02040503050406030204" pitchFamily="18" charset="0"/>
              </a:rPr>
              <a:t>, using a curve rather than a straight line often yields a better estimate.</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tretch>
            <a:fillRect/>
          </a:stretch>
        </p:blipFill>
        <p:spPr>
          <a:xfrm>
            <a:off x="4133621" y="3719440"/>
            <a:ext cx="4398169" cy="2003225"/>
          </a:xfrm>
          <a:prstGeom prst="rect">
            <a:avLst/>
          </a:prstGeom>
        </p:spPr>
      </p:pic>
      <p:sp>
        <p:nvSpPr>
          <p:cNvPr id="7" name="TextBox 6"/>
          <p:cNvSpPr txBox="1"/>
          <p:nvPr/>
        </p:nvSpPr>
        <p:spPr>
          <a:xfrm>
            <a:off x="2110902" y="6225702"/>
            <a:ext cx="8443609" cy="523220"/>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400" dirty="0" smtClean="0">
                <a:solidFill>
                  <a:schemeClr val="bg1"/>
                </a:solidFill>
                <a:latin typeface="Cambria Math" panose="02040503050406030204" pitchFamily="18" charset="0"/>
                <a:ea typeface="Cambria Math" panose="02040503050406030204" pitchFamily="18" charset="0"/>
              </a:rPr>
              <a:t>Figure 1: </a:t>
            </a:r>
            <a:r>
              <a:rPr lang="en-US" sz="1400" dirty="0" smtClean="0">
                <a:solidFill>
                  <a:schemeClr val="bg1"/>
                </a:solidFill>
                <a:latin typeface="Cambria Math" panose="02040503050406030204" pitchFamily="18" charset="0"/>
                <a:ea typeface="Cambria Math" panose="02040503050406030204" pitchFamily="18" charset="0"/>
              </a:rPr>
              <a:t>Comparison </a:t>
            </a:r>
            <a:r>
              <a:rPr lang="en-US" sz="1400" dirty="0">
                <a:solidFill>
                  <a:schemeClr val="bg1"/>
                </a:solidFill>
                <a:latin typeface="Cambria Math" panose="02040503050406030204" pitchFamily="18" charset="0"/>
                <a:ea typeface="Cambria Math" panose="02040503050406030204" pitchFamily="18" charset="0"/>
              </a:rPr>
              <a:t>of (a) the secant method and (b) inverse quadratic interpolation. Note that the </a:t>
            </a:r>
            <a:r>
              <a:rPr lang="en-US" sz="1400" dirty="0" smtClean="0">
                <a:solidFill>
                  <a:schemeClr val="bg1"/>
                </a:solidFill>
                <a:latin typeface="Cambria Math" panose="02040503050406030204" pitchFamily="18" charset="0"/>
                <a:ea typeface="Cambria Math" panose="02040503050406030204" pitchFamily="18" charset="0"/>
              </a:rPr>
              <a:t>dark</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parabola </a:t>
            </a:r>
            <a:r>
              <a:rPr lang="en-US" sz="1400" dirty="0">
                <a:solidFill>
                  <a:schemeClr val="bg1"/>
                </a:solidFill>
                <a:latin typeface="Cambria Math" panose="02040503050406030204" pitchFamily="18" charset="0"/>
                <a:ea typeface="Cambria Math" panose="02040503050406030204" pitchFamily="18" charset="0"/>
              </a:rPr>
              <a:t>passing through the three points in (b) is called “inverse” because it is written in </a:t>
            </a:r>
            <a:r>
              <a:rPr lang="en-US" sz="1400" dirty="0" smtClean="0">
                <a:solidFill>
                  <a:schemeClr val="bg1"/>
                </a:solidFill>
                <a:latin typeface="Cambria Math" panose="02040503050406030204" pitchFamily="18" charset="0"/>
                <a:ea typeface="Cambria Math" panose="02040503050406030204" pitchFamily="18" charset="0"/>
              </a:rPr>
              <a:t>y</a:t>
            </a:r>
            <a:r>
              <a:rPr lang="tr-TR" sz="1400" dirty="0" smtClean="0">
                <a:solidFill>
                  <a:schemeClr val="bg1"/>
                </a:solidFill>
                <a:latin typeface="Cambria Math" panose="02040503050406030204" pitchFamily="18" charset="0"/>
                <a:ea typeface="Cambria Math" panose="02040503050406030204" pitchFamily="18" charset="0"/>
              </a:rPr>
              <a:t> rather </a:t>
            </a:r>
            <a:r>
              <a:rPr lang="tr-TR" sz="1400" dirty="0">
                <a:solidFill>
                  <a:schemeClr val="bg1"/>
                </a:solidFill>
                <a:latin typeface="Cambria Math" panose="02040503050406030204" pitchFamily="18" charset="0"/>
                <a:ea typeface="Cambria Math" panose="02040503050406030204" pitchFamily="18" charset="0"/>
              </a:rPr>
              <a:t>than in x.</a:t>
            </a:r>
            <a:endParaRPr lang="tr-TR" sz="1400"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8302522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14528" y="257435"/>
            <a:ext cx="10813915" cy="5693866"/>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The difficulty can be rectified by employing inverse quadratic interpolation. That </a:t>
            </a:r>
            <a:r>
              <a:rPr lang="en-US" sz="1600" dirty="0" smtClean="0">
                <a:solidFill>
                  <a:schemeClr val="bg1"/>
                </a:solidFill>
                <a:latin typeface="Cambria Math" panose="02040503050406030204" pitchFamily="18" charset="0"/>
                <a:ea typeface="Cambria Math" panose="02040503050406030204" pitchFamily="18" charset="0"/>
              </a:rPr>
              <a:t>is,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rather </a:t>
            </a:r>
            <a:r>
              <a:rPr lang="en-US" sz="1600" dirty="0">
                <a:solidFill>
                  <a:schemeClr val="bg1"/>
                </a:solidFill>
                <a:latin typeface="Cambria Math" panose="02040503050406030204" pitchFamily="18" charset="0"/>
                <a:ea typeface="Cambria Math" panose="02040503050406030204" pitchFamily="18" charset="0"/>
              </a:rPr>
              <a:t>than using a parabola in x, we can fit the points with a parabola in y. This amounts </a:t>
            </a:r>
            <a:r>
              <a:rPr lang="en-US" sz="1600" dirty="0" smtClean="0">
                <a:solidFill>
                  <a:schemeClr val="bg1"/>
                </a:solidFill>
                <a:latin typeface="Cambria Math" panose="02040503050406030204" pitchFamily="18" charset="0"/>
                <a:ea typeface="Cambria Math" panose="02040503050406030204" pitchFamily="18" charset="0"/>
              </a:rPr>
              <a:t>to</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reversing </a:t>
            </a:r>
            <a:r>
              <a:rPr lang="en-US" sz="1600" dirty="0">
                <a:solidFill>
                  <a:schemeClr val="bg1"/>
                </a:solidFill>
                <a:latin typeface="Cambria Math" panose="02040503050406030204" pitchFamily="18" charset="0"/>
                <a:ea typeface="Cambria Math" panose="02040503050406030204" pitchFamily="18" charset="0"/>
              </a:rPr>
              <a:t>the axes and creating a “sideways” parabola (the curve, </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x </a:t>
            </a:r>
            <a:r>
              <a:rPr lang="en-US" sz="1600" dirty="0">
                <a:solidFill>
                  <a:schemeClr val="bg1"/>
                </a:solidFill>
                <a:latin typeface="Cambria Math" panose="02040503050406030204" pitchFamily="18" charset="0"/>
                <a:ea typeface="Cambria Math" panose="02040503050406030204" pitchFamily="18" charset="0"/>
              </a:rPr>
              <a:t>= f (y), in Fig. </a:t>
            </a:r>
            <a:r>
              <a:rPr lang="tr-TR" sz="16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a:t>
            </a:r>
            <a:endParaRPr lang="en-US"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If the three points are designated as (x</a:t>
            </a:r>
            <a:r>
              <a:rPr lang="en-US" sz="1600" baseline="-25000" dirty="0">
                <a:solidFill>
                  <a:schemeClr val="bg1"/>
                </a:solidFill>
                <a:latin typeface="Cambria Math" panose="02040503050406030204" pitchFamily="18" charset="0"/>
                <a:ea typeface="Cambria Math" panose="02040503050406030204" pitchFamily="18" charset="0"/>
              </a:rPr>
              <a:t>i−2</a:t>
            </a:r>
            <a:r>
              <a:rPr lang="en-US" sz="1600" dirty="0">
                <a:solidFill>
                  <a:schemeClr val="bg1"/>
                </a:solidFill>
                <a:latin typeface="Cambria Math" panose="02040503050406030204" pitchFamily="18" charset="0"/>
                <a:ea typeface="Cambria Math" panose="02040503050406030204" pitchFamily="18" charset="0"/>
              </a:rPr>
              <a:t>, y</a:t>
            </a:r>
            <a:r>
              <a:rPr lang="en-US" sz="1600" baseline="-25000" dirty="0">
                <a:solidFill>
                  <a:schemeClr val="bg1"/>
                </a:solidFill>
                <a:latin typeface="Cambria Math" panose="02040503050406030204" pitchFamily="18" charset="0"/>
                <a:ea typeface="Cambria Math" panose="02040503050406030204" pitchFamily="18" charset="0"/>
              </a:rPr>
              <a:t>i−2</a:t>
            </a:r>
            <a:r>
              <a:rPr lang="en-US" sz="1600" dirty="0">
                <a:solidFill>
                  <a:schemeClr val="bg1"/>
                </a:solidFill>
                <a:latin typeface="Cambria Math" panose="02040503050406030204" pitchFamily="18" charset="0"/>
                <a:ea typeface="Cambria Math" panose="02040503050406030204" pitchFamily="18" charset="0"/>
              </a:rPr>
              <a:t>), (x</a:t>
            </a:r>
            <a:r>
              <a:rPr lang="en-US" sz="1600" baseline="-25000" dirty="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y</a:t>
            </a:r>
            <a:r>
              <a:rPr lang="en-US" sz="1600" baseline="-25000" dirty="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and (x</a:t>
            </a:r>
            <a:r>
              <a:rPr lang="en-US" sz="1600" baseline="-25000" dirty="0">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a:t>
            </a:r>
            <a:r>
              <a:rPr lang="en-US" sz="1600" dirty="0" err="1">
                <a:solidFill>
                  <a:schemeClr val="bg1"/>
                </a:solidFill>
                <a:latin typeface="Cambria Math" panose="02040503050406030204" pitchFamily="18" charset="0"/>
                <a:ea typeface="Cambria Math" panose="02040503050406030204" pitchFamily="18" charset="0"/>
              </a:rPr>
              <a:t>y</a:t>
            </a:r>
            <a:r>
              <a:rPr lang="en-US" sz="1600" baseline="-25000" dirty="0" err="1">
                <a:solidFill>
                  <a:schemeClr val="bg1"/>
                </a:solidFill>
                <a:latin typeface="Cambria Math" panose="02040503050406030204" pitchFamily="18" charset="0"/>
                <a:ea typeface="Cambria Math" panose="02040503050406030204" pitchFamily="18" charset="0"/>
              </a:rPr>
              <a:t>i</a:t>
            </a:r>
            <a:r>
              <a:rPr lang="en-US" sz="1600" dirty="0">
                <a:solidFill>
                  <a:schemeClr val="bg1"/>
                </a:solidFill>
                <a:latin typeface="Cambria Math" panose="02040503050406030204" pitchFamily="18" charset="0"/>
                <a:ea typeface="Cambria Math" panose="02040503050406030204" pitchFamily="18" charset="0"/>
              </a:rPr>
              <a:t> ), a </a:t>
            </a:r>
            <a:r>
              <a:rPr lang="en-US" sz="1600" dirty="0" smtClean="0">
                <a:solidFill>
                  <a:schemeClr val="bg1"/>
                </a:solidFill>
                <a:latin typeface="Cambria Math" panose="02040503050406030204" pitchFamily="18" charset="0"/>
                <a:ea typeface="Cambria Math" panose="02040503050406030204" pitchFamily="18" charset="0"/>
              </a:rPr>
              <a:t>quadratic</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function </a:t>
            </a:r>
            <a:r>
              <a:rPr lang="en-US" sz="1600" dirty="0">
                <a:solidFill>
                  <a:schemeClr val="bg1"/>
                </a:solidFill>
                <a:latin typeface="Cambria Math" panose="02040503050406030204" pitchFamily="18" charset="0"/>
                <a:ea typeface="Cambria Math" panose="02040503050406030204" pitchFamily="18" charset="0"/>
              </a:rPr>
              <a:t>of y that passes through the points can be generated as</a:t>
            </a:r>
            <a:endParaRPr lang="tr-TR" sz="1600" dirty="0">
              <a:solidFill>
                <a:schemeClr val="bg1"/>
              </a:solidFill>
              <a:latin typeface="Cambria Math" panose="02040503050406030204" pitchFamily="18" charset="0"/>
              <a:ea typeface="Cambria Math" panose="02040503050406030204" pitchFamily="18" charset="0"/>
            </a:endParaRPr>
          </a:p>
          <a:p>
            <a:endParaRPr lang="tr-TR" dirty="0" smtClean="0">
              <a:solidFill>
                <a:schemeClr val="bg1"/>
              </a:solidFill>
              <a:latin typeface="Cambria Math" panose="02040503050406030204" pitchFamily="18" charset="0"/>
              <a:ea typeface="Cambria Math" panose="02040503050406030204" pitchFamily="18" charset="0"/>
            </a:endParaRPr>
          </a:p>
          <a:p>
            <a:endParaRPr lang="tr-TR" dirty="0">
              <a:solidFill>
                <a:schemeClr val="bg1"/>
              </a:solidFill>
              <a:latin typeface="Cambria Math" panose="02040503050406030204" pitchFamily="18" charset="0"/>
              <a:ea typeface="Cambria Math" panose="02040503050406030204" pitchFamily="18" charset="0"/>
            </a:endParaRPr>
          </a:p>
          <a:p>
            <a:r>
              <a:rPr lang="tr-TR" dirty="0" smtClean="0">
                <a:solidFill>
                  <a:schemeClr val="bg1"/>
                </a:solidFill>
                <a:latin typeface="Cambria Math" panose="02040503050406030204" pitchFamily="18" charset="0"/>
                <a:ea typeface="Cambria Math" panose="02040503050406030204" pitchFamily="18" charset="0"/>
              </a:rPr>
              <a:t>							</a:t>
            </a:r>
          </a:p>
          <a:p>
            <a:endParaRPr lang="tr-TR" dirty="0">
              <a:solidFill>
                <a:schemeClr val="bg1"/>
              </a:solidFill>
              <a:latin typeface="Cambria Math" panose="02040503050406030204" pitchFamily="18" charset="0"/>
              <a:ea typeface="Cambria Math" panose="02040503050406030204" pitchFamily="18" charset="0"/>
            </a:endParaRPr>
          </a:p>
          <a:p>
            <a:r>
              <a:rPr lang="tr-TR"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(17)</a:t>
            </a:r>
          </a:p>
          <a:p>
            <a:endParaRPr lang="tr-TR" dirty="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The root, </a:t>
            </a:r>
            <a:r>
              <a:rPr lang="tr-TR" sz="1600" dirty="0" smtClean="0">
                <a:solidFill>
                  <a:schemeClr val="bg1"/>
                </a:solidFill>
                <a:latin typeface="Cambria Math" panose="02040503050406030204" pitchFamily="18" charset="0"/>
                <a:ea typeface="Cambria Math" panose="02040503050406030204" pitchFamily="18" charset="0"/>
              </a:rPr>
              <a:t>x</a:t>
            </a:r>
            <a:r>
              <a:rPr lang="tr-TR" sz="1600" baseline="-25000" dirty="0" smtClean="0">
                <a:solidFill>
                  <a:schemeClr val="bg1"/>
                </a:solidFill>
                <a:latin typeface="Cambria Math" panose="02040503050406030204" pitchFamily="18" charset="0"/>
                <a:ea typeface="Cambria Math" panose="02040503050406030204" pitchFamily="18" charset="0"/>
              </a:rPr>
              <a:t>i+1</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corresponds </a:t>
            </a:r>
            <a:r>
              <a:rPr lang="en-US" sz="1600" dirty="0">
                <a:solidFill>
                  <a:schemeClr val="bg1"/>
                </a:solidFill>
                <a:latin typeface="Cambria Math" panose="02040503050406030204" pitchFamily="18" charset="0"/>
                <a:ea typeface="Cambria Math" panose="02040503050406030204" pitchFamily="18" charset="0"/>
              </a:rPr>
              <a:t>to y = 0, which when substituted into Eq. (6.9) </a:t>
            </a:r>
            <a:r>
              <a:rPr lang="en-US" sz="1600" dirty="0" smtClean="0">
                <a:solidFill>
                  <a:schemeClr val="bg1"/>
                </a:solidFill>
                <a:latin typeface="Cambria Math" panose="02040503050406030204" pitchFamily="18" charset="0"/>
                <a:ea typeface="Cambria Math" panose="02040503050406030204" pitchFamily="18" charset="0"/>
              </a:rPr>
              <a:t>yields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smtClean="0">
                <a:solidFill>
                  <a:schemeClr val="bg1"/>
                </a:solidFill>
                <a:latin typeface="Cambria Math" panose="02040503050406030204" pitchFamily="18" charset="0"/>
                <a:ea typeface="Cambria Math" panose="02040503050406030204" pitchFamily="18" charset="0"/>
              </a:rPr>
              <a:t>								(18)</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As shown in Fig. </a:t>
            </a:r>
            <a:r>
              <a:rPr lang="tr-TR" sz="1600" dirty="0" smtClean="0">
                <a:solidFill>
                  <a:schemeClr val="bg1"/>
                </a:solidFill>
                <a:latin typeface="Cambria Math" panose="02040503050406030204" pitchFamily="18" charset="0"/>
                <a:ea typeface="Cambria Math" panose="02040503050406030204" pitchFamily="18" charset="0"/>
              </a:rPr>
              <a:t>2</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such a “sideways” parabola always intersects the x-axis.</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tretch>
            <a:fillRect/>
          </a:stretch>
        </p:blipFill>
        <p:spPr>
          <a:xfrm>
            <a:off x="8834641" y="2737279"/>
            <a:ext cx="2819096" cy="2458797"/>
          </a:xfrm>
          <a:prstGeom prst="rect">
            <a:avLst/>
          </a:prstGeom>
        </p:spPr>
      </p:pic>
      <p:sp>
        <p:nvSpPr>
          <p:cNvPr id="4" name="TextBox 3"/>
          <p:cNvSpPr txBox="1"/>
          <p:nvPr/>
        </p:nvSpPr>
        <p:spPr>
          <a:xfrm>
            <a:off x="8318112" y="5327090"/>
            <a:ext cx="3764604" cy="138499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just"/>
            <a:r>
              <a:rPr lang="tr-TR" sz="1400" dirty="0" smtClean="0">
                <a:solidFill>
                  <a:schemeClr val="bg1"/>
                </a:solidFill>
                <a:latin typeface="Cambria Math" panose="02040503050406030204" pitchFamily="18" charset="0"/>
                <a:ea typeface="Cambria Math" panose="02040503050406030204" pitchFamily="18" charset="0"/>
              </a:rPr>
              <a:t>Figure 2: </a:t>
            </a:r>
            <a:r>
              <a:rPr lang="en-US" sz="1400" dirty="0" smtClean="0">
                <a:solidFill>
                  <a:schemeClr val="bg1"/>
                </a:solidFill>
                <a:latin typeface="Cambria Math" panose="02040503050406030204" pitchFamily="18" charset="0"/>
                <a:ea typeface="Cambria Math" panose="02040503050406030204" pitchFamily="18" charset="0"/>
              </a:rPr>
              <a:t>Two </a:t>
            </a:r>
            <a:r>
              <a:rPr lang="en-US" sz="1400" dirty="0">
                <a:solidFill>
                  <a:schemeClr val="bg1"/>
                </a:solidFill>
                <a:latin typeface="Cambria Math" panose="02040503050406030204" pitchFamily="18" charset="0"/>
                <a:ea typeface="Cambria Math" panose="02040503050406030204" pitchFamily="18" charset="0"/>
              </a:rPr>
              <a:t>parabolas fit to three points. The parabola written as a function of x, y = f(x), has </a:t>
            </a:r>
            <a:r>
              <a:rPr lang="en-US" sz="1400" dirty="0" smtClean="0">
                <a:solidFill>
                  <a:schemeClr val="bg1"/>
                </a:solidFill>
                <a:latin typeface="Cambria Math" panose="02040503050406030204" pitchFamily="18" charset="0"/>
                <a:ea typeface="Cambria Math" panose="02040503050406030204" pitchFamily="18" charset="0"/>
              </a:rPr>
              <a:t>complex</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roots </a:t>
            </a:r>
            <a:r>
              <a:rPr lang="en-US" sz="1400" dirty="0">
                <a:solidFill>
                  <a:schemeClr val="bg1"/>
                </a:solidFill>
                <a:latin typeface="Cambria Math" panose="02040503050406030204" pitchFamily="18" charset="0"/>
                <a:ea typeface="Cambria Math" panose="02040503050406030204" pitchFamily="18" charset="0"/>
              </a:rPr>
              <a:t>and hence does not intersect the x axis. In contrast, if </a:t>
            </a:r>
            <a:r>
              <a:rPr lang="en-US" sz="1400" dirty="0" smtClean="0">
                <a:solidFill>
                  <a:schemeClr val="bg1"/>
                </a:solidFill>
                <a:latin typeface="Cambria Math" panose="02040503050406030204" pitchFamily="18" charset="0"/>
                <a:ea typeface="Cambria Math" panose="02040503050406030204" pitchFamily="18" charset="0"/>
              </a:rPr>
              <a:t>the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variables </a:t>
            </a:r>
            <a:r>
              <a:rPr lang="en-US" sz="1400" dirty="0">
                <a:solidFill>
                  <a:schemeClr val="bg1"/>
                </a:solidFill>
                <a:latin typeface="Cambria Math" panose="02040503050406030204" pitchFamily="18" charset="0"/>
                <a:ea typeface="Cambria Math" panose="02040503050406030204" pitchFamily="18" charset="0"/>
              </a:rPr>
              <a:t>are reversed, and </a:t>
            </a:r>
            <a:r>
              <a:rPr lang="en-US" sz="1400" dirty="0" smtClean="0">
                <a:solidFill>
                  <a:schemeClr val="bg1"/>
                </a:solidFill>
                <a:latin typeface="Cambria Math" panose="02040503050406030204" pitchFamily="18" charset="0"/>
                <a:ea typeface="Cambria Math" panose="02040503050406030204" pitchFamily="18" charset="0"/>
              </a:rPr>
              <a:t>the</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parabola </a:t>
            </a:r>
            <a:r>
              <a:rPr lang="en-US" sz="1400" dirty="0">
                <a:solidFill>
                  <a:schemeClr val="bg1"/>
                </a:solidFill>
                <a:latin typeface="Cambria Math" panose="02040503050406030204" pitchFamily="18" charset="0"/>
                <a:ea typeface="Cambria Math" panose="02040503050406030204" pitchFamily="18" charset="0"/>
              </a:rPr>
              <a:t>developed as </a:t>
            </a:r>
            <a:endParaRPr lang="tr-TR" sz="1400" dirty="0" smtClean="0">
              <a:solidFill>
                <a:schemeClr val="bg1"/>
              </a:solidFill>
              <a:latin typeface="Cambria Math" panose="02040503050406030204" pitchFamily="18" charset="0"/>
              <a:ea typeface="Cambria Math" panose="02040503050406030204" pitchFamily="18" charset="0"/>
            </a:endParaRPr>
          </a:p>
          <a:p>
            <a:pPr algn="just"/>
            <a:r>
              <a:rPr lang="en-US" sz="1400" dirty="0" smtClean="0">
                <a:solidFill>
                  <a:schemeClr val="bg1"/>
                </a:solidFill>
                <a:latin typeface="Cambria Math" panose="02040503050406030204" pitchFamily="18" charset="0"/>
                <a:ea typeface="Cambria Math" panose="02040503050406030204" pitchFamily="18" charset="0"/>
              </a:rPr>
              <a:t>x </a:t>
            </a:r>
            <a:r>
              <a:rPr lang="en-US" sz="1400" dirty="0">
                <a:solidFill>
                  <a:schemeClr val="bg1"/>
                </a:solidFill>
                <a:latin typeface="Cambria Math" panose="02040503050406030204" pitchFamily="18" charset="0"/>
                <a:ea typeface="Cambria Math" panose="02040503050406030204" pitchFamily="18" charset="0"/>
              </a:rPr>
              <a:t>= f (y), the function </a:t>
            </a:r>
            <a:r>
              <a:rPr lang="en-US" sz="1400" dirty="0" smtClean="0">
                <a:solidFill>
                  <a:schemeClr val="bg1"/>
                </a:solidFill>
                <a:latin typeface="Cambria Math" panose="02040503050406030204" pitchFamily="18" charset="0"/>
                <a:ea typeface="Cambria Math" panose="02040503050406030204" pitchFamily="18" charset="0"/>
              </a:rPr>
              <a:t>does</a:t>
            </a:r>
            <a:r>
              <a:rPr lang="tr-TR" sz="1400" dirty="0" smtClean="0">
                <a:solidFill>
                  <a:schemeClr val="bg1"/>
                </a:solidFill>
                <a:latin typeface="Cambria Math" panose="02040503050406030204" pitchFamily="18" charset="0"/>
                <a:ea typeface="Cambria Math" panose="02040503050406030204" pitchFamily="18" charset="0"/>
              </a:rPr>
              <a:t> </a:t>
            </a:r>
            <a:r>
              <a:rPr lang="en-US" sz="1400" dirty="0" smtClean="0">
                <a:solidFill>
                  <a:schemeClr val="bg1"/>
                </a:solidFill>
                <a:latin typeface="Cambria Math" panose="02040503050406030204" pitchFamily="18" charset="0"/>
                <a:ea typeface="Cambria Math" panose="02040503050406030204" pitchFamily="18" charset="0"/>
              </a:rPr>
              <a:t>intersect </a:t>
            </a:r>
            <a:r>
              <a:rPr lang="en-US" sz="1400" dirty="0">
                <a:solidFill>
                  <a:schemeClr val="bg1"/>
                </a:solidFill>
                <a:latin typeface="Cambria Math" panose="02040503050406030204" pitchFamily="18" charset="0"/>
                <a:ea typeface="Cambria Math" panose="02040503050406030204" pitchFamily="18" charset="0"/>
              </a:rPr>
              <a:t>the x axis.</a:t>
            </a:r>
            <a:endParaRPr lang="tr-TR" sz="1400" dirty="0">
              <a:solidFill>
                <a:schemeClr val="bg1"/>
              </a:solidFill>
              <a:latin typeface="Cambria Math" panose="02040503050406030204" pitchFamily="18" charset="0"/>
              <a:ea typeface="Cambria Math" panose="02040503050406030204" pitchFamily="18" charset="0"/>
            </a:endParaRPr>
          </a:p>
        </p:txBody>
      </p:sp>
      <p:pic>
        <p:nvPicPr>
          <p:cNvPr id="6" name="Picture 5"/>
          <p:cNvPicPr>
            <a:picLocks noChangeAspect="1"/>
          </p:cNvPicPr>
          <p:nvPr/>
        </p:nvPicPr>
        <p:blipFill>
          <a:blip r:embed="rId5"/>
          <a:stretch>
            <a:fillRect/>
          </a:stretch>
        </p:blipFill>
        <p:spPr>
          <a:xfrm>
            <a:off x="2753433" y="1721797"/>
            <a:ext cx="4641393" cy="1171078"/>
          </a:xfrm>
          <a:prstGeom prst="rect">
            <a:avLst/>
          </a:prstGeom>
        </p:spPr>
      </p:pic>
      <p:pic>
        <p:nvPicPr>
          <p:cNvPr id="7" name="Picture 6"/>
          <p:cNvPicPr>
            <a:picLocks noChangeAspect="1"/>
          </p:cNvPicPr>
          <p:nvPr/>
        </p:nvPicPr>
        <p:blipFill>
          <a:blip r:embed="rId6"/>
          <a:stretch>
            <a:fillRect/>
          </a:stretch>
        </p:blipFill>
        <p:spPr>
          <a:xfrm>
            <a:off x="2720078" y="3824942"/>
            <a:ext cx="4674748" cy="1159287"/>
          </a:xfrm>
          <a:prstGeom prst="rect">
            <a:avLst/>
          </a:prstGeom>
        </p:spPr>
      </p:pic>
    </p:spTree>
    <p:extLst>
      <p:ext uri="{BB962C8B-B14F-4D97-AF65-F5344CB8AC3E}">
        <p14:creationId xmlns:p14="http://schemas.microsoft.com/office/powerpoint/2010/main" val="36487102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295072" y="311285"/>
            <a:ext cx="8352817" cy="1107996"/>
          </a:xfrm>
          <a:prstGeom prst="rect">
            <a:avLst/>
          </a:prstGeom>
          <a:noFill/>
        </p:spPr>
        <p:txBody>
          <a:bodyPr wrap="square" rtlCol="0">
            <a:spAutoFit/>
          </a:bodyPr>
          <a:lstStyle/>
          <a:p>
            <a:pPr lvl="0" algn="just"/>
            <a:r>
              <a:rPr lang="tr-TR" sz="1600" b="1" dirty="0" smtClean="0">
                <a:solidFill>
                  <a:srgbClr val="C00000"/>
                </a:solidFill>
                <a:latin typeface="Cambria Math" panose="02040503050406030204" pitchFamily="18" charset="0"/>
                <a:ea typeface="Cambria Math" panose="02040503050406030204" pitchFamily="18" charset="0"/>
              </a:rPr>
              <a:t>Example 5: </a:t>
            </a:r>
            <a:r>
              <a:rPr lang="en-US" sz="1600" dirty="0">
                <a:solidFill>
                  <a:schemeClr val="bg1"/>
                </a:solidFill>
                <a:latin typeface="Cambria Math" panose="02040503050406030204" pitchFamily="18" charset="0"/>
                <a:ea typeface="Cambria Math" panose="02040503050406030204" pitchFamily="18" charset="0"/>
              </a:rPr>
              <a:t>Develop quadratic equations in both x and y for the data </a:t>
            </a:r>
            <a:r>
              <a:rPr lang="en-US" sz="1600" dirty="0" smtClean="0">
                <a:solidFill>
                  <a:schemeClr val="bg1"/>
                </a:solidFill>
                <a:latin typeface="Cambria Math" panose="02040503050406030204" pitchFamily="18" charset="0"/>
                <a:ea typeface="Cambria Math" panose="02040503050406030204" pitchFamily="18" charset="0"/>
              </a:rPr>
              <a:t>points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depicted </a:t>
            </a:r>
            <a:r>
              <a:rPr lang="en-US" sz="1600" dirty="0">
                <a:solidFill>
                  <a:schemeClr val="bg1"/>
                </a:solidFill>
                <a:latin typeface="Cambria Math" panose="02040503050406030204" pitchFamily="18" charset="0"/>
                <a:ea typeface="Cambria Math" panose="02040503050406030204" pitchFamily="18" charset="0"/>
              </a:rPr>
              <a:t>in Fig. </a:t>
            </a:r>
            <a:r>
              <a:rPr lang="en-US" sz="1600" dirty="0" smtClean="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en-US" sz="1600" dirty="0">
                <a:solidFill>
                  <a:schemeClr val="bg1"/>
                </a:solidFill>
                <a:latin typeface="Cambria Math" panose="02040503050406030204" pitchFamily="18" charset="0"/>
                <a:ea typeface="Cambria Math" panose="02040503050406030204" pitchFamily="18" charset="0"/>
              </a:rPr>
              <a:t>1, 2), (2, 1), and (4, 5). For the first, y = f (x), employ the quadratic formula to illustrate that the roots are complex. For the latter, x = g(y), </a:t>
            </a:r>
            <a:r>
              <a:rPr lang="en-US" sz="1600" dirty="0" smtClean="0">
                <a:solidFill>
                  <a:schemeClr val="bg1"/>
                </a:solidFill>
                <a:latin typeface="Cambria Math" panose="02040503050406030204" pitchFamily="18" charset="0"/>
                <a:ea typeface="Cambria Math" panose="02040503050406030204" pitchFamily="18" charset="0"/>
              </a:rPr>
              <a:t>use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inverse </a:t>
            </a:r>
            <a:r>
              <a:rPr lang="en-US" sz="1600" dirty="0">
                <a:solidFill>
                  <a:schemeClr val="bg1"/>
                </a:solidFill>
                <a:latin typeface="Cambria Math" panose="02040503050406030204" pitchFamily="18" charset="0"/>
                <a:ea typeface="Cambria Math" panose="02040503050406030204" pitchFamily="18" charset="0"/>
              </a:rPr>
              <a:t>quadratic interpolation (</a:t>
            </a:r>
            <a:r>
              <a:rPr lang="en-US" sz="1600" dirty="0" smtClean="0">
                <a:solidFill>
                  <a:schemeClr val="bg1"/>
                </a:solidFill>
                <a:latin typeface="Cambria Math" panose="02040503050406030204" pitchFamily="18" charset="0"/>
                <a:ea typeface="Cambria Math" panose="02040503050406030204" pitchFamily="18" charset="0"/>
              </a:rPr>
              <a:t>Eq.</a:t>
            </a:r>
            <a:r>
              <a:rPr lang="tr-TR" sz="1600" dirty="0" smtClean="0">
                <a:solidFill>
                  <a:schemeClr val="bg1"/>
                </a:solidFill>
                <a:latin typeface="Cambria Math" panose="02040503050406030204" pitchFamily="18" charset="0"/>
                <a:ea typeface="Cambria Math" panose="02040503050406030204" pitchFamily="18" charset="0"/>
              </a:rPr>
              <a:t>10</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to determine the root estimate.</a:t>
            </a:r>
            <a:r>
              <a:rPr lang="tr-TR" sz="1600" dirty="0" smtClean="0">
                <a:solidFill>
                  <a:schemeClr val="bg1"/>
                </a:solidFill>
                <a:latin typeface="Cambria Math" panose="02040503050406030204" pitchFamily="18" charset="0"/>
                <a:ea typeface="Cambria Math" panose="02040503050406030204" pitchFamily="18" charset="0"/>
              </a:rPr>
              <a:t> </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bright="40000" contrast="-40000"/>
                    </a14:imgEffect>
                  </a14:imgLayer>
                </a14:imgProps>
              </a:ext>
            </a:extLst>
          </a:blip>
          <a:stretch>
            <a:fillRect/>
          </a:stretch>
        </p:blipFill>
        <p:spPr>
          <a:xfrm>
            <a:off x="8931917" y="311285"/>
            <a:ext cx="2819096" cy="2458797"/>
          </a:xfrm>
          <a:prstGeom prst="rect">
            <a:avLst/>
          </a:prstGeom>
        </p:spPr>
      </p:pic>
      <p:pic>
        <p:nvPicPr>
          <p:cNvPr id="4" name="Picture 3"/>
          <p:cNvPicPr>
            <a:picLocks noChangeAspect="1"/>
          </p:cNvPicPr>
          <p:nvPr/>
        </p:nvPicPr>
        <p:blipFill>
          <a:blip r:embed="rId5"/>
          <a:stretch>
            <a:fillRect/>
          </a:stretch>
        </p:blipFill>
        <p:spPr>
          <a:xfrm>
            <a:off x="3352375" y="1397379"/>
            <a:ext cx="4040645" cy="1002036"/>
          </a:xfrm>
          <a:prstGeom prst="rect">
            <a:avLst/>
          </a:prstGeom>
          <a:effectLst>
            <a:glow rad="101600">
              <a:schemeClr val="accent3">
                <a:satMod val="175000"/>
                <a:alpha val="40000"/>
              </a:schemeClr>
            </a:glow>
          </a:effectLst>
        </p:spPr>
      </p:pic>
      <p:sp>
        <p:nvSpPr>
          <p:cNvPr id="5" name="TextBox 4"/>
          <p:cNvSpPr txBox="1"/>
          <p:nvPr/>
        </p:nvSpPr>
        <p:spPr>
          <a:xfrm>
            <a:off x="437745" y="2918636"/>
            <a:ext cx="11430000" cy="3539430"/>
          </a:xfrm>
          <a:prstGeom prst="rect">
            <a:avLst/>
          </a:prstGeom>
          <a:noFill/>
        </p:spPr>
        <p:txBody>
          <a:bodyPr wrap="square" rtlCol="0">
            <a:spAutoFit/>
          </a:bodyPr>
          <a:lstStyle/>
          <a:p>
            <a:r>
              <a:rPr lang="tr-TR" sz="1600" b="1" dirty="0" smtClean="0">
                <a:solidFill>
                  <a:srgbClr val="C00000"/>
                </a:solidFill>
                <a:latin typeface="Cambria Math" panose="02040503050406030204" pitchFamily="18" charset="0"/>
                <a:ea typeface="Cambria Math" panose="02040503050406030204" pitchFamily="18" charset="0"/>
              </a:rPr>
              <a:t>Solution: </a:t>
            </a:r>
            <a:r>
              <a:rPr lang="en-US" sz="1600" dirty="0">
                <a:solidFill>
                  <a:schemeClr val="bg1"/>
                </a:solidFill>
                <a:latin typeface="Cambria Math" panose="02040503050406030204" pitchFamily="18" charset="0"/>
                <a:ea typeface="Cambria Math" panose="02040503050406030204" pitchFamily="18" charset="0"/>
              </a:rPr>
              <a:t>By reversing the x’s and y’s,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17</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can be used to generate a quadratic in x </a:t>
            </a:r>
            <a:r>
              <a:rPr lang="en-US" sz="1600" dirty="0" smtClean="0">
                <a:solidFill>
                  <a:schemeClr val="bg1"/>
                </a:solidFill>
                <a:latin typeface="Cambria Math" panose="02040503050406030204" pitchFamily="18" charset="0"/>
                <a:ea typeface="Cambria Math" panose="02040503050406030204" pitchFamily="18" charset="0"/>
              </a:rPr>
              <a:t>as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or collecting </a:t>
            </a:r>
            <a:r>
              <a:rPr lang="tr-TR" sz="1600" dirty="0" smtClean="0">
                <a:solidFill>
                  <a:schemeClr val="bg1"/>
                </a:solidFill>
                <a:latin typeface="Cambria Math" panose="02040503050406030204" pitchFamily="18" charset="0"/>
                <a:ea typeface="Cambria Math" panose="02040503050406030204" pitchFamily="18" charset="0"/>
              </a:rPr>
              <a:t>terms</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This equation was used to generate the parabola, y = f(x), in </a:t>
            </a:r>
            <a:r>
              <a:rPr lang="en-US" sz="1600" dirty="0" smtClean="0">
                <a:solidFill>
                  <a:schemeClr val="bg1"/>
                </a:solidFill>
                <a:latin typeface="Cambria Math" panose="02040503050406030204" pitchFamily="18" charset="0"/>
                <a:ea typeface="Cambria Math" panose="02040503050406030204" pitchFamily="18" charset="0"/>
              </a:rPr>
              <a:t>Fig. </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6" name="Picture 5"/>
          <p:cNvPicPr>
            <a:picLocks noChangeAspect="1"/>
          </p:cNvPicPr>
          <p:nvPr/>
        </p:nvPicPr>
        <p:blipFill>
          <a:blip r:embed="rId6"/>
          <a:stretch>
            <a:fillRect/>
          </a:stretch>
        </p:blipFill>
        <p:spPr>
          <a:xfrm>
            <a:off x="3352375" y="3354414"/>
            <a:ext cx="4047961" cy="1021348"/>
          </a:xfrm>
          <a:prstGeom prst="rect">
            <a:avLst/>
          </a:prstGeom>
          <a:noFill/>
          <a:ln w="9525" cap="flat" cmpd="sng" algn="ctr">
            <a:solidFill>
              <a:schemeClr val="accent6"/>
            </a:solidFill>
            <a:prstDash val="solid"/>
            <a:round/>
            <a:headEnd type="none" w="med" len="med"/>
            <a:tailEnd type="none" w="med" len="med"/>
          </a:ln>
          <a:effectLst>
            <a:glow rad="101600">
              <a:schemeClr val="accent5">
                <a:satMod val="175000"/>
                <a:alpha val="40000"/>
              </a:schemeClr>
            </a:glow>
          </a:effectLst>
        </p:spPr>
        <p:style>
          <a:lnRef idx="0">
            <a:scrgbClr r="0" g="0" b="0"/>
          </a:lnRef>
          <a:fillRef idx="0">
            <a:scrgbClr r="0" g="0" b="0"/>
          </a:fillRef>
          <a:effectRef idx="0">
            <a:scrgbClr r="0" g="0" b="0"/>
          </a:effectRef>
          <a:fontRef idx="minor">
            <a:schemeClr val="accent6"/>
          </a:fontRef>
        </p:style>
      </p:pic>
      <p:pic>
        <p:nvPicPr>
          <p:cNvPr id="8" name="Picture 7"/>
          <p:cNvPicPr>
            <a:picLocks noChangeAspect="1"/>
          </p:cNvPicPr>
          <p:nvPr/>
        </p:nvPicPr>
        <p:blipFill>
          <a:blip r:embed="rId7"/>
          <a:stretch>
            <a:fillRect/>
          </a:stretch>
        </p:blipFill>
        <p:spPr>
          <a:xfrm>
            <a:off x="2873955" y="4539105"/>
            <a:ext cx="4997484" cy="667799"/>
          </a:xfrm>
          <a:prstGeom prst="rect">
            <a:avLst/>
          </a:prstGeom>
        </p:spPr>
      </p:pic>
      <p:pic>
        <p:nvPicPr>
          <p:cNvPr id="9" name="Picture 8"/>
          <p:cNvPicPr>
            <a:picLocks noChangeAspect="1"/>
          </p:cNvPicPr>
          <p:nvPr/>
        </p:nvPicPr>
        <p:blipFill>
          <a:blip r:embed="rId8"/>
          <a:stretch>
            <a:fillRect/>
          </a:stretch>
        </p:blipFill>
        <p:spPr>
          <a:xfrm>
            <a:off x="4471481" y="5549730"/>
            <a:ext cx="1987686" cy="442672"/>
          </a:xfrm>
          <a:prstGeom prst="rect">
            <a:avLst/>
          </a:prstGeom>
        </p:spPr>
      </p:pic>
    </p:spTree>
    <p:extLst>
      <p:ext uri="{BB962C8B-B14F-4D97-AF65-F5344CB8AC3E}">
        <p14:creationId xmlns:p14="http://schemas.microsoft.com/office/powerpoint/2010/main" val="22088348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787940" y="1556426"/>
            <a:ext cx="10836613" cy="2031325"/>
          </a:xfrm>
          <a:prstGeom prst="rect">
            <a:avLst/>
          </a:prstGeom>
          <a:noFill/>
        </p:spPr>
        <p:txBody>
          <a:bodyPr wrap="square" rtlCol="0">
            <a:spAutoFit/>
          </a:bodyPr>
          <a:lstStyle/>
          <a:p>
            <a:r>
              <a:rPr lang="tr-TR" b="1" dirty="0" smtClean="0">
                <a:solidFill>
                  <a:schemeClr val="bg1"/>
                </a:solidFill>
                <a:latin typeface="Cambria Math" panose="02040503050406030204" pitchFamily="18" charset="0"/>
                <a:ea typeface="Cambria Math" panose="02040503050406030204" pitchFamily="18" charset="0"/>
                <a:cs typeface="Nunito"/>
                <a:sym typeface="Nunito"/>
              </a:rPr>
              <a:t>CONTENTS</a:t>
            </a:r>
            <a:endParaRPr lang="tr-TR" b="1" dirty="0" smtClean="0">
              <a:solidFill>
                <a:schemeClr val="bg1"/>
              </a:solidFill>
              <a:latin typeface="Cambria Math" panose="02040503050406030204" pitchFamily="18" charset="0"/>
              <a:ea typeface="Cambria Math" panose="02040503050406030204" pitchFamily="18" charset="0"/>
            </a:endParaRPr>
          </a:p>
          <a:p>
            <a:pPr lvl="0"/>
            <a:endParaRPr lang="tr-TR" b="1" dirty="0">
              <a:solidFill>
                <a:schemeClr val="bg1"/>
              </a:solidFill>
              <a:latin typeface="Cambria Math" panose="02040503050406030204" pitchFamily="18" charset="0"/>
              <a:ea typeface="Cambria Math" panose="02040503050406030204" pitchFamily="18" charset="0"/>
            </a:endParaRPr>
          </a:p>
          <a:p>
            <a:pPr marL="285750" lvl="0" indent="-285750">
              <a:buFont typeface="Wingdings" panose="05000000000000000000" pitchFamily="2" charset="2"/>
              <a:buChar char="Ø"/>
            </a:pPr>
            <a:r>
              <a:rPr lang="en-US" b="1" dirty="0" smtClean="0">
                <a:solidFill>
                  <a:schemeClr val="bg1"/>
                </a:solidFill>
                <a:latin typeface="Cambria Math" panose="02040503050406030204" pitchFamily="18" charset="0"/>
                <a:ea typeface="Cambria Math" panose="02040503050406030204" pitchFamily="18" charset="0"/>
              </a:rPr>
              <a:t>Finding </a:t>
            </a:r>
            <a:r>
              <a:rPr lang="en-US" b="1" dirty="0">
                <a:solidFill>
                  <a:schemeClr val="bg1"/>
                </a:solidFill>
                <a:latin typeface="Cambria Math" panose="02040503050406030204" pitchFamily="18" charset="0"/>
                <a:ea typeface="Cambria Math" panose="02040503050406030204" pitchFamily="18" charset="0"/>
              </a:rPr>
              <a:t>roots of equations</a:t>
            </a:r>
            <a:endParaRPr lang="tr-TR" dirty="0">
              <a:solidFill>
                <a:schemeClr val="bg1"/>
              </a:solidFill>
              <a:latin typeface="Cambria Math" panose="02040503050406030204" pitchFamily="18" charset="0"/>
              <a:ea typeface="Cambria Math" panose="02040503050406030204" pitchFamily="18" charset="0"/>
            </a:endParaRPr>
          </a:p>
          <a:p>
            <a:pPr marL="800100" lvl="1" indent="-342900">
              <a:buAutoNum type="alphaLcParenR"/>
            </a:pPr>
            <a:r>
              <a:rPr lang="en-US" dirty="0" smtClean="0">
                <a:solidFill>
                  <a:schemeClr val="bg1"/>
                </a:solidFill>
                <a:latin typeface="Cambria Math" panose="02040503050406030204" pitchFamily="18" charset="0"/>
                <a:ea typeface="Cambria Math" panose="02040503050406030204" pitchFamily="18" charset="0"/>
              </a:rPr>
              <a:t>Systems </a:t>
            </a:r>
            <a:r>
              <a:rPr lang="en-US" dirty="0">
                <a:solidFill>
                  <a:schemeClr val="bg1"/>
                </a:solidFill>
                <a:latin typeface="Cambria Math" panose="02040503050406030204" pitchFamily="18" charset="0"/>
                <a:ea typeface="Cambria Math" panose="02040503050406030204" pitchFamily="18" charset="0"/>
              </a:rPr>
              <a:t>of </a:t>
            </a:r>
            <a:r>
              <a:rPr lang="en-US" dirty="0" smtClean="0">
                <a:solidFill>
                  <a:schemeClr val="bg1"/>
                </a:solidFill>
                <a:latin typeface="Cambria Math" panose="02040503050406030204" pitchFamily="18" charset="0"/>
                <a:ea typeface="Cambria Math" panose="02040503050406030204" pitchFamily="18" charset="0"/>
              </a:rPr>
              <a:t>equations</a:t>
            </a:r>
            <a:endParaRPr lang="tr-TR" dirty="0" smtClean="0">
              <a:solidFill>
                <a:schemeClr val="bg1"/>
              </a:solidFill>
              <a:latin typeface="Cambria Math" panose="02040503050406030204" pitchFamily="18" charset="0"/>
              <a:ea typeface="Cambria Math" panose="02040503050406030204" pitchFamily="18" charset="0"/>
            </a:endParaRPr>
          </a:p>
          <a:p>
            <a:pPr marL="800100" lvl="1" indent="-342900">
              <a:buFontTx/>
              <a:buAutoNum type="alphaLcParenR"/>
            </a:pPr>
            <a:r>
              <a:rPr lang="tr-TR" dirty="0" smtClean="0">
                <a:solidFill>
                  <a:schemeClr val="bg1"/>
                </a:solidFill>
                <a:latin typeface="Cambria Math" panose="02040503050406030204" pitchFamily="18" charset="0"/>
                <a:ea typeface="Cambria Math" panose="02040503050406030204" pitchFamily="18" charset="0"/>
              </a:rPr>
              <a:t>Zeros of Polynomials </a:t>
            </a:r>
          </a:p>
          <a:p>
            <a:pPr lvl="1"/>
            <a:r>
              <a:rPr lang="tr-TR" dirty="0" smtClean="0">
                <a:solidFill>
                  <a:schemeClr val="bg1"/>
                </a:solidFill>
                <a:latin typeface="Cambria Math" panose="02040503050406030204" pitchFamily="18" charset="0"/>
                <a:ea typeface="Cambria Math" panose="02040503050406030204" pitchFamily="18" charset="0"/>
              </a:rPr>
              <a:t>c)   </a:t>
            </a:r>
            <a:r>
              <a:rPr lang="en-US" dirty="0" smtClean="0">
                <a:solidFill>
                  <a:schemeClr val="bg1"/>
                </a:solidFill>
                <a:latin typeface="Cambria Math" panose="02040503050406030204" pitchFamily="18" charset="0"/>
                <a:ea typeface="Cambria Math" panose="02040503050406030204" pitchFamily="18" charset="0"/>
              </a:rPr>
              <a:t>Other </a:t>
            </a:r>
            <a:r>
              <a:rPr lang="en-US" dirty="0">
                <a:solidFill>
                  <a:schemeClr val="bg1"/>
                </a:solidFill>
                <a:latin typeface="Cambria Math" panose="02040503050406030204" pitchFamily="18" charset="0"/>
                <a:ea typeface="Cambria Math" panose="02040503050406030204" pitchFamily="18" charset="0"/>
              </a:rPr>
              <a:t>Methods</a:t>
            </a:r>
            <a:endParaRPr lang="tr-TR" dirty="0">
              <a:solidFill>
                <a:schemeClr val="bg1"/>
              </a:solidFill>
              <a:latin typeface="Cambria Math" panose="02040503050406030204" pitchFamily="18" charset="0"/>
              <a:ea typeface="Cambria Math" panose="02040503050406030204" pitchFamily="18" charset="0"/>
            </a:endParaRPr>
          </a:p>
          <a:p>
            <a:endParaRPr lang="tr-TR" dirty="0"/>
          </a:p>
        </p:txBody>
      </p:sp>
    </p:spTree>
    <p:extLst>
      <p:ext uri="{BB962C8B-B14F-4D97-AF65-F5344CB8AC3E}">
        <p14:creationId xmlns:p14="http://schemas.microsoft.com/office/powerpoint/2010/main" val="1762990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265890" y="811759"/>
            <a:ext cx="11757498" cy="4339650"/>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The quadratic</a:t>
            </a:r>
            <a:r>
              <a:rPr lang="tr-TR" sz="1600" dirty="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formula can be used to determine that the roots for this case are complex</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Equation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17</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can be used to generate the quadratic in y </a:t>
            </a:r>
            <a:r>
              <a:rPr lang="en-US" sz="1600" dirty="0" smtClean="0">
                <a:solidFill>
                  <a:schemeClr val="bg1"/>
                </a:solidFill>
                <a:latin typeface="Cambria Math" panose="02040503050406030204" pitchFamily="18" charset="0"/>
                <a:ea typeface="Cambria Math" panose="02040503050406030204" pitchFamily="18" charset="0"/>
              </a:rPr>
              <a:t>as</a:t>
            </a:r>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r>
              <a:rPr lang="tr-TR" sz="1600" dirty="0">
                <a:solidFill>
                  <a:schemeClr val="bg1"/>
                </a:solidFill>
                <a:latin typeface="Cambria Math" panose="02040503050406030204" pitchFamily="18" charset="0"/>
                <a:ea typeface="Cambria Math" panose="02040503050406030204" pitchFamily="18" charset="0"/>
              </a:rPr>
              <a:t>or collecting </a:t>
            </a:r>
            <a:r>
              <a:rPr lang="tr-TR" sz="1600" dirty="0" smtClean="0">
                <a:solidFill>
                  <a:schemeClr val="bg1"/>
                </a:solidFill>
                <a:latin typeface="Cambria Math" panose="02040503050406030204" pitchFamily="18" charset="0"/>
                <a:ea typeface="Cambria Math" panose="02040503050406030204" pitchFamily="18" charset="0"/>
              </a:rPr>
              <a:t>terms</a:t>
            </a:r>
          </a:p>
          <a:p>
            <a:endParaRPr lang="tr-TR" sz="1600" dirty="0">
              <a:solidFill>
                <a:schemeClr val="bg1"/>
              </a:solidFill>
              <a:latin typeface="Cambria Math" panose="02040503050406030204" pitchFamily="18" charset="0"/>
              <a:ea typeface="Cambria Math" panose="02040503050406030204" pitchFamily="18" charset="0"/>
            </a:endParaRPr>
          </a:p>
          <a:p>
            <a:endParaRPr lang="tr-TR" sz="1600" dirty="0" smtClean="0">
              <a:solidFill>
                <a:schemeClr val="bg1"/>
              </a:solidFill>
              <a:latin typeface="Cambria Math" panose="02040503050406030204" pitchFamily="18" charset="0"/>
              <a:ea typeface="Cambria Math" panose="02040503050406030204" pitchFamily="18" charset="0"/>
            </a:endParaRPr>
          </a:p>
          <a:p>
            <a:endParaRPr lang="tr-TR" sz="1600" dirty="0">
              <a:solidFill>
                <a:schemeClr val="bg1"/>
              </a:solidFill>
              <a:latin typeface="Cambria Math" panose="02040503050406030204" pitchFamily="18" charset="0"/>
              <a:ea typeface="Cambria Math" panose="02040503050406030204" pitchFamily="18" charset="0"/>
            </a:endParaRPr>
          </a:p>
          <a:p>
            <a:r>
              <a:rPr lang="en-US" sz="1600" dirty="0">
                <a:solidFill>
                  <a:schemeClr val="bg1"/>
                </a:solidFill>
                <a:latin typeface="Cambria Math" panose="02040503050406030204" pitchFamily="18" charset="0"/>
                <a:ea typeface="Cambria Math" panose="02040503050406030204" pitchFamily="18" charset="0"/>
              </a:rPr>
              <a:t>Finally, Eq. (6.10) can be used to determine the root as</a:t>
            </a:r>
            <a:endParaRPr lang="tr-TR" sz="1600" dirty="0">
              <a:solidFill>
                <a:schemeClr val="bg1"/>
              </a:solidFill>
              <a:latin typeface="Cambria Math" panose="02040503050406030204" pitchFamily="18" charset="0"/>
              <a:ea typeface="Cambria Math" panose="02040503050406030204" pitchFamily="18" charset="0"/>
            </a:endParaRPr>
          </a:p>
          <a:p>
            <a:pPr lvl="0"/>
            <a:endParaRPr lang="tr-TR"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4607056" y="1355469"/>
            <a:ext cx="2938969" cy="683820"/>
          </a:xfrm>
          <a:prstGeom prst="rect">
            <a:avLst/>
          </a:prstGeom>
        </p:spPr>
      </p:pic>
      <p:pic>
        <p:nvPicPr>
          <p:cNvPr id="4" name="Picture 3"/>
          <p:cNvPicPr>
            <a:picLocks noChangeAspect="1"/>
          </p:cNvPicPr>
          <p:nvPr/>
        </p:nvPicPr>
        <p:blipFill>
          <a:blip r:embed="rId4"/>
          <a:stretch>
            <a:fillRect/>
          </a:stretch>
        </p:blipFill>
        <p:spPr>
          <a:xfrm>
            <a:off x="3801736" y="2844345"/>
            <a:ext cx="4549607" cy="537983"/>
          </a:xfrm>
          <a:prstGeom prst="rect">
            <a:avLst/>
          </a:prstGeom>
        </p:spPr>
      </p:pic>
      <p:pic>
        <p:nvPicPr>
          <p:cNvPr id="5" name="Picture 4"/>
          <p:cNvPicPr>
            <a:picLocks noChangeAspect="1"/>
          </p:cNvPicPr>
          <p:nvPr/>
        </p:nvPicPr>
        <p:blipFill>
          <a:blip r:embed="rId5"/>
          <a:stretch>
            <a:fillRect/>
          </a:stretch>
        </p:blipFill>
        <p:spPr>
          <a:xfrm>
            <a:off x="4975290" y="3891689"/>
            <a:ext cx="2202504" cy="369706"/>
          </a:xfrm>
          <a:prstGeom prst="rect">
            <a:avLst/>
          </a:prstGeom>
        </p:spPr>
      </p:pic>
      <p:pic>
        <p:nvPicPr>
          <p:cNvPr id="6" name="Picture 5"/>
          <p:cNvPicPr>
            <a:picLocks noChangeAspect="1"/>
          </p:cNvPicPr>
          <p:nvPr/>
        </p:nvPicPr>
        <p:blipFill>
          <a:blip r:embed="rId6"/>
          <a:stretch>
            <a:fillRect/>
          </a:stretch>
        </p:blipFill>
        <p:spPr>
          <a:xfrm>
            <a:off x="3646553" y="4959447"/>
            <a:ext cx="4859979" cy="604104"/>
          </a:xfrm>
          <a:prstGeom prst="rect">
            <a:avLst/>
          </a:prstGeom>
        </p:spPr>
      </p:pic>
    </p:spTree>
    <p:extLst>
      <p:ext uri="{BB962C8B-B14F-4D97-AF65-F5344CB8AC3E}">
        <p14:creationId xmlns:p14="http://schemas.microsoft.com/office/powerpoint/2010/main" val="28348466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625813" y="2091447"/>
            <a:ext cx="10813915" cy="1477328"/>
          </a:xfrm>
          <a:prstGeom prst="rect">
            <a:avLst/>
          </a:prstGeom>
          <a:noFill/>
        </p:spPr>
        <p:txBody>
          <a:bodyPr wrap="square" rtlCol="0">
            <a:spAutoFit/>
          </a:bodyPr>
          <a:lstStyle/>
          <a:p>
            <a:pPr marL="285750" lvl="0" indent="-285750">
              <a:buFont typeface="Wingdings" panose="05000000000000000000" pitchFamily="2" charset="2"/>
              <a:buChar char="Ø"/>
            </a:pPr>
            <a:r>
              <a:rPr lang="tr-TR" b="1" dirty="0">
                <a:solidFill>
                  <a:schemeClr val="bg1"/>
                </a:solidFill>
                <a:latin typeface="Cambria Math" panose="02040503050406030204" pitchFamily="18" charset="0"/>
                <a:ea typeface="Cambria Math" panose="02040503050406030204" pitchFamily="18" charset="0"/>
                <a:cs typeface="Nunito"/>
                <a:sym typeface="Nunito"/>
              </a:rPr>
              <a:t>REFERENCES</a:t>
            </a:r>
          </a:p>
          <a:p>
            <a:pPr lvl="0"/>
            <a:endParaRPr lang="tr-TR" dirty="0">
              <a:solidFill>
                <a:schemeClr val="bg1"/>
              </a:solidFill>
              <a:latin typeface="Cambria Math" panose="02040503050406030204" pitchFamily="18" charset="0"/>
              <a:ea typeface="Cambria Math" panose="02040503050406030204" pitchFamily="18" charset="0"/>
            </a:endParaRPr>
          </a:p>
          <a:p>
            <a:endParaRPr lang="tr-TR" dirty="0">
              <a:solidFill>
                <a:schemeClr val="bg1"/>
              </a:solidFill>
              <a:latin typeface="Cambria Math" panose="02040503050406030204" pitchFamily="18" charset="0"/>
              <a:ea typeface="Cambria Math" panose="02040503050406030204" pitchFamily="18" charset="0"/>
            </a:endParaRPr>
          </a:p>
          <a:p>
            <a:pPr marL="285750" lvl="0" indent="-285750">
              <a:buFont typeface="Arial" panose="020B0604020202020204" pitchFamily="34" charset="0"/>
              <a:buChar char="•"/>
            </a:pPr>
            <a:r>
              <a:rPr lang="en-US" dirty="0" err="1">
                <a:solidFill>
                  <a:schemeClr val="bg1"/>
                </a:solidFill>
                <a:latin typeface="Cambria Math" panose="02040503050406030204" pitchFamily="18" charset="0"/>
                <a:ea typeface="Cambria Math" panose="02040503050406030204" pitchFamily="18" charset="0"/>
              </a:rPr>
              <a:t>Jaan</a:t>
            </a:r>
            <a:r>
              <a:rPr lang="en-US" dirty="0">
                <a:solidFill>
                  <a:schemeClr val="bg1"/>
                </a:solidFill>
                <a:latin typeface="Cambria Math" panose="02040503050406030204" pitchFamily="18" charset="0"/>
                <a:ea typeface="Cambria Math" panose="02040503050406030204" pitchFamily="18" charset="0"/>
              </a:rPr>
              <a:t> </a:t>
            </a:r>
            <a:r>
              <a:rPr lang="en-US" dirty="0" err="1">
                <a:solidFill>
                  <a:schemeClr val="bg1"/>
                </a:solidFill>
                <a:latin typeface="Cambria Math" panose="02040503050406030204" pitchFamily="18" charset="0"/>
                <a:ea typeface="Cambria Math" panose="02040503050406030204" pitchFamily="18" charset="0"/>
              </a:rPr>
              <a:t>Kiusalaas</a:t>
            </a:r>
            <a:r>
              <a:rPr lang="en-US" dirty="0">
                <a:solidFill>
                  <a:schemeClr val="bg1"/>
                </a:solidFill>
                <a:latin typeface="Cambria Math" panose="02040503050406030204" pitchFamily="18" charset="0"/>
                <a:ea typeface="Cambria Math" panose="02040503050406030204" pitchFamily="18" charset="0"/>
              </a:rPr>
              <a:t>, “Numerical Methods in Engineering with Python 3”,3rd Edition, Cambridge, NY, 2013</a:t>
            </a:r>
            <a:endParaRPr lang="tr-TR" dirty="0">
              <a:solidFill>
                <a:schemeClr val="bg1"/>
              </a:solidFill>
              <a:latin typeface="Cambria Math" panose="02040503050406030204" pitchFamily="18" charset="0"/>
              <a:ea typeface="Cambria Math" panose="02040503050406030204" pitchFamily="18" charset="0"/>
            </a:endParaRPr>
          </a:p>
          <a:p>
            <a:pPr marL="285750" indent="-285750">
              <a:buFont typeface="Arial" panose="020B0604020202020204" pitchFamily="34" charset="0"/>
              <a:buChar char="•"/>
            </a:pPr>
            <a:r>
              <a:rPr lang="en-US" dirty="0">
                <a:solidFill>
                  <a:schemeClr val="bg1"/>
                </a:solidFill>
                <a:latin typeface="Cambria Math" panose="02040503050406030204" pitchFamily="18" charset="0"/>
                <a:ea typeface="Cambria Math" panose="02040503050406030204" pitchFamily="18" charset="0"/>
              </a:rPr>
              <a:t>S.C. </a:t>
            </a:r>
            <a:r>
              <a:rPr lang="en-US" dirty="0" err="1">
                <a:solidFill>
                  <a:schemeClr val="bg1"/>
                </a:solidFill>
                <a:latin typeface="Cambria Math" panose="02040503050406030204" pitchFamily="18" charset="0"/>
                <a:ea typeface="Cambria Math" panose="02040503050406030204" pitchFamily="18" charset="0"/>
              </a:rPr>
              <a:t>Chapra</a:t>
            </a:r>
            <a:r>
              <a:rPr lang="en-US" dirty="0">
                <a:solidFill>
                  <a:schemeClr val="bg1"/>
                </a:solidFill>
                <a:latin typeface="Cambria Math" panose="02040503050406030204" pitchFamily="18" charset="0"/>
                <a:ea typeface="Cambria Math" panose="02040503050406030204" pitchFamily="18" charset="0"/>
              </a:rPr>
              <a:t> and R.P. </a:t>
            </a:r>
            <a:r>
              <a:rPr lang="en-US" dirty="0" err="1">
                <a:solidFill>
                  <a:schemeClr val="bg1"/>
                </a:solidFill>
                <a:latin typeface="Cambria Math" panose="02040503050406030204" pitchFamily="18" charset="0"/>
                <a:ea typeface="Cambria Math" panose="02040503050406030204" pitchFamily="18" charset="0"/>
              </a:rPr>
              <a:t>Canale</a:t>
            </a:r>
            <a:r>
              <a:rPr lang="en-US" dirty="0">
                <a:solidFill>
                  <a:schemeClr val="bg1"/>
                </a:solidFill>
                <a:latin typeface="Cambria Math" panose="02040503050406030204" pitchFamily="18" charset="0"/>
                <a:ea typeface="Cambria Math" panose="02040503050406030204" pitchFamily="18" charset="0"/>
              </a:rPr>
              <a:t>, “Numerical Methods for Engineers”, 6th ed., McGraw-Hill</a:t>
            </a:r>
            <a:r>
              <a:rPr lang="en-US" dirty="0" smtClean="0">
                <a:solidFill>
                  <a:schemeClr val="bg1"/>
                </a:solidFill>
                <a:latin typeface="Cambria Math" panose="02040503050406030204" pitchFamily="18" charset="0"/>
                <a:ea typeface="Cambria Math" panose="02040503050406030204" pitchFamily="18" charset="0"/>
              </a:rPr>
              <a:t>, </a:t>
            </a:r>
            <a:r>
              <a:rPr lang="en-US" dirty="0">
                <a:solidFill>
                  <a:schemeClr val="bg1"/>
                </a:solidFill>
                <a:latin typeface="Cambria Math" panose="02040503050406030204" pitchFamily="18" charset="0"/>
                <a:ea typeface="Cambria Math" panose="02040503050406030204" pitchFamily="18" charset="0"/>
              </a:rPr>
              <a:t>NY, 2010</a:t>
            </a:r>
            <a:endParaRPr lang="tr-TR" dirty="0">
              <a:solidFill>
                <a:schemeClr val="bg1"/>
              </a:solidFill>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5270113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Rounded Rectangle 1"/>
          <p:cNvSpPr/>
          <p:nvPr/>
        </p:nvSpPr>
        <p:spPr>
          <a:xfrm>
            <a:off x="0" y="214009"/>
            <a:ext cx="12192000" cy="457200"/>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b="1" dirty="0" smtClean="0">
                <a:solidFill>
                  <a:schemeClr val="bg2">
                    <a:lumMod val="50000"/>
                  </a:schemeClr>
                </a:solidFill>
                <a:latin typeface="Cambria Math" panose="02040503050406030204" pitchFamily="18" charset="0"/>
                <a:ea typeface="Cambria Math" panose="02040503050406030204" pitchFamily="18" charset="0"/>
              </a:rPr>
              <a:t>SYSTEMS OF EQUATIONS</a:t>
            </a:r>
            <a:endParaRPr lang="tr-TR" b="1" dirty="0">
              <a:solidFill>
                <a:schemeClr val="bg2">
                  <a:lumMod val="50000"/>
                </a:schemeClr>
              </a:solidFill>
              <a:latin typeface="Cambria Math" panose="02040503050406030204" pitchFamily="18" charset="0"/>
              <a:ea typeface="Cambria Math" panose="02040503050406030204" pitchFamily="18" charset="0"/>
            </a:endParaRPr>
          </a:p>
        </p:txBody>
      </p:sp>
      <p:sp>
        <p:nvSpPr>
          <p:cNvPr id="3" name="TextBox 2"/>
          <p:cNvSpPr txBox="1"/>
          <p:nvPr/>
        </p:nvSpPr>
        <p:spPr>
          <a:xfrm>
            <a:off x="233464" y="778213"/>
            <a:ext cx="11751013" cy="6001643"/>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To this point, we have focused on the determination of the roots of a single equation. </a:t>
            </a:r>
            <a:r>
              <a:rPr lang="en-US" sz="1600" dirty="0" smtClean="0">
                <a:solidFill>
                  <a:schemeClr val="bg1"/>
                </a:solidFill>
                <a:latin typeface="Cambria Math" panose="02040503050406030204" pitchFamily="18" charset="0"/>
                <a:ea typeface="Cambria Math" panose="02040503050406030204" pitchFamily="18" charset="0"/>
              </a:rPr>
              <a:t>A</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related </a:t>
            </a:r>
            <a:r>
              <a:rPr lang="en-US" sz="1600" dirty="0">
                <a:solidFill>
                  <a:schemeClr val="bg1"/>
                </a:solidFill>
                <a:latin typeface="Cambria Math" panose="02040503050406030204" pitchFamily="18" charset="0"/>
                <a:ea typeface="Cambria Math" panose="02040503050406030204" pitchFamily="18" charset="0"/>
              </a:rPr>
              <a:t>problem is to locate the roots of a set of simultaneous equations</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solution of this system consists of a set of x values that simultaneously result in all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equations </a:t>
            </a:r>
            <a:r>
              <a:rPr lang="tr-TR" sz="1600" dirty="0">
                <a:solidFill>
                  <a:schemeClr val="bg1"/>
                </a:solidFill>
                <a:latin typeface="Cambria Math" panose="02040503050406030204" pitchFamily="18" charset="0"/>
                <a:ea typeface="Cambria Math" panose="02040503050406030204" pitchFamily="18" charset="0"/>
              </a:rPr>
              <a:t>equaling zero</a:t>
            </a:r>
            <a:r>
              <a:rPr lang="tr-TR" sz="1600" dirty="0" smtClean="0">
                <a:solidFill>
                  <a:schemeClr val="bg1"/>
                </a:solidFill>
                <a:latin typeface="Cambria Math" panose="02040503050406030204" pitchFamily="18" charset="0"/>
                <a:ea typeface="Cambria Math" panose="02040503050406030204" pitchFamily="18" charset="0"/>
              </a:rPr>
              <a:t>.</a:t>
            </a:r>
          </a:p>
          <a:p>
            <a:pPr algn="just"/>
            <a:r>
              <a:rPr lang="en-US" sz="1600" dirty="0">
                <a:solidFill>
                  <a:schemeClr val="bg1"/>
                </a:solidFill>
                <a:latin typeface="Cambria Math" panose="02040503050406030204" pitchFamily="18" charset="0"/>
                <a:ea typeface="Cambria Math" panose="02040503050406030204" pitchFamily="18" charset="0"/>
              </a:rPr>
              <a:t>Present methods for the case where the simultaneous equations are linear—that is, they can be expressed in the general </a:t>
            </a:r>
            <a:r>
              <a:rPr lang="en-US" sz="1600" dirty="0" smtClean="0">
                <a:solidFill>
                  <a:schemeClr val="bg1"/>
                </a:solidFill>
                <a:latin typeface="Cambria Math" panose="02040503050406030204" pitchFamily="18" charset="0"/>
                <a:ea typeface="Cambria Math" panose="02040503050406030204" pitchFamily="18" charset="0"/>
              </a:rPr>
              <a:t>form</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(2)</a:t>
            </a:r>
          </a:p>
          <a:p>
            <a:pPr algn="just"/>
            <a:r>
              <a:rPr lang="en-US" sz="1600" dirty="0">
                <a:solidFill>
                  <a:schemeClr val="bg1"/>
                </a:solidFill>
                <a:latin typeface="Cambria Math" panose="02040503050406030204" pitchFamily="18" charset="0"/>
                <a:ea typeface="Cambria Math" panose="02040503050406030204" pitchFamily="18" charset="0"/>
              </a:rPr>
              <a:t>where the b and the a’s are constants. Algebraic and transcendental equations that do not </a:t>
            </a:r>
            <a:r>
              <a:rPr lang="en-US" sz="1600" dirty="0" smtClean="0">
                <a:solidFill>
                  <a:schemeClr val="bg1"/>
                </a:solidFill>
                <a:latin typeface="Cambria Math" panose="02040503050406030204" pitchFamily="18" charset="0"/>
                <a:ea typeface="Cambria Math" panose="02040503050406030204" pitchFamily="18" charset="0"/>
              </a:rPr>
              <a:t>fit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this </a:t>
            </a:r>
            <a:r>
              <a:rPr lang="en-US" sz="1600" dirty="0">
                <a:solidFill>
                  <a:schemeClr val="bg1"/>
                </a:solidFill>
                <a:latin typeface="Cambria Math" panose="02040503050406030204" pitchFamily="18" charset="0"/>
                <a:ea typeface="Cambria Math" panose="02040503050406030204" pitchFamily="18" charset="0"/>
              </a:rPr>
              <a:t>format are called nonlinear equations. For example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are two simultaneous nonlinear equations with two unknowns, x and y. They can be </a:t>
            </a:r>
            <a:r>
              <a:rPr lang="en-US" sz="1600" dirty="0" smtClean="0">
                <a:solidFill>
                  <a:schemeClr val="bg1"/>
                </a:solidFill>
                <a:latin typeface="Cambria Math" panose="02040503050406030204" pitchFamily="18" charset="0"/>
                <a:ea typeface="Cambria Math" panose="02040503050406030204" pitchFamily="18" charset="0"/>
              </a:rPr>
              <a:t>expressed</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in </a:t>
            </a:r>
            <a:r>
              <a:rPr lang="en-US" sz="1600" dirty="0">
                <a:solidFill>
                  <a:schemeClr val="bg1"/>
                </a:solidFill>
                <a:latin typeface="Cambria Math" panose="02040503050406030204" pitchFamily="18" charset="0"/>
                <a:ea typeface="Cambria Math" panose="02040503050406030204" pitchFamily="18" charset="0"/>
              </a:rPr>
              <a:t>the form of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1</a:t>
            </a:r>
            <a:r>
              <a:rPr lang="en-US" sz="1600" dirty="0" smtClean="0">
                <a:solidFill>
                  <a:schemeClr val="bg1"/>
                </a:solidFill>
                <a:latin typeface="Cambria Math" panose="02040503050406030204" pitchFamily="18" charset="0"/>
                <a:ea typeface="Cambria Math" panose="02040503050406030204" pitchFamily="18" charset="0"/>
              </a:rPr>
              <a:t>) as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(3.a)</a:t>
            </a:r>
          </a:p>
          <a:p>
            <a:pPr algn="just"/>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(3.b)</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4" name="Picture 3"/>
          <p:cNvPicPr>
            <a:picLocks noChangeAspect="1"/>
          </p:cNvPicPr>
          <p:nvPr/>
        </p:nvPicPr>
        <p:blipFill>
          <a:blip r:embed="rId3"/>
          <a:stretch>
            <a:fillRect/>
          </a:stretch>
        </p:blipFill>
        <p:spPr>
          <a:xfrm>
            <a:off x="5123132" y="1246256"/>
            <a:ext cx="1971675" cy="1714500"/>
          </a:xfrm>
          <a:prstGeom prst="rect">
            <a:avLst/>
          </a:prstGeom>
        </p:spPr>
      </p:pic>
      <p:pic>
        <p:nvPicPr>
          <p:cNvPr id="5" name="Picture 4"/>
          <p:cNvPicPr>
            <a:picLocks noChangeAspect="1"/>
          </p:cNvPicPr>
          <p:nvPr/>
        </p:nvPicPr>
        <p:blipFill>
          <a:blip r:embed="rId4"/>
          <a:stretch>
            <a:fillRect/>
          </a:stretch>
        </p:blipFill>
        <p:spPr>
          <a:xfrm>
            <a:off x="4480194" y="3640692"/>
            <a:ext cx="3257550" cy="342900"/>
          </a:xfrm>
          <a:prstGeom prst="rect">
            <a:avLst/>
          </a:prstGeom>
        </p:spPr>
      </p:pic>
      <p:pic>
        <p:nvPicPr>
          <p:cNvPr id="6" name="Picture 5"/>
          <p:cNvPicPr>
            <a:picLocks noChangeAspect="1"/>
          </p:cNvPicPr>
          <p:nvPr/>
        </p:nvPicPr>
        <p:blipFill>
          <a:blip r:embed="rId5"/>
          <a:stretch>
            <a:fillRect/>
          </a:stretch>
        </p:blipFill>
        <p:spPr>
          <a:xfrm>
            <a:off x="5214937" y="4412934"/>
            <a:ext cx="1762125" cy="1066800"/>
          </a:xfrm>
          <a:prstGeom prst="rect">
            <a:avLst/>
          </a:prstGeom>
        </p:spPr>
      </p:pic>
      <p:pic>
        <p:nvPicPr>
          <p:cNvPr id="7" name="Picture 6"/>
          <p:cNvPicPr>
            <a:picLocks noChangeAspect="1"/>
          </p:cNvPicPr>
          <p:nvPr/>
        </p:nvPicPr>
        <p:blipFill>
          <a:blip r:embed="rId6"/>
          <a:stretch>
            <a:fillRect/>
          </a:stretch>
        </p:blipFill>
        <p:spPr>
          <a:xfrm>
            <a:off x="4867274" y="6029951"/>
            <a:ext cx="2457450" cy="676275"/>
          </a:xfrm>
          <a:prstGeom prst="rect">
            <a:avLst/>
          </a:prstGeom>
        </p:spPr>
      </p:pic>
    </p:spTree>
    <p:extLst>
      <p:ext uri="{BB962C8B-B14F-4D97-AF65-F5344CB8AC3E}">
        <p14:creationId xmlns:p14="http://schemas.microsoft.com/office/powerpoint/2010/main" val="1246792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262647" y="243191"/>
            <a:ext cx="11537004" cy="6063198"/>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Thus, the solution would be the values of x and y that make the functions u(x, y) and v(x, </a:t>
            </a:r>
            <a:r>
              <a:rPr lang="en-US" sz="1600" dirty="0" smtClean="0">
                <a:solidFill>
                  <a:schemeClr val="bg1"/>
                </a:solidFill>
                <a:latin typeface="Cambria Math" panose="02040503050406030204" pitchFamily="18" charset="0"/>
                <a:ea typeface="Cambria Math" panose="02040503050406030204" pitchFamily="18" charset="0"/>
              </a:rPr>
              <a:t>y)</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equal </a:t>
            </a:r>
            <a:r>
              <a:rPr lang="en-US" sz="1600" dirty="0">
                <a:solidFill>
                  <a:schemeClr val="bg1"/>
                </a:solidFill>
                <a:latin typeface="Cambria Math" panose="02040503050406030204" pitchFamily="18" charset="0"/>
                <a:ea typeface="Cambria Math" panose="02040503050406030204" pitchFamily="18" charset="0"/>
              </a:rPr>
              <a:t>to zero. </a:t>
            </a:r>
            <a:r>
              <a:rPr lang="en-US" sz="1600" dirty="0" smtClean="0">
                <a:solidFill>
                  <a:schemeClr val="bg1"/>
                </a:solidFill>
                <a:latin typeface="Cambria Math" panose="02040503050406030204" pitchFamily="18" charset="0"/>
                <a:ea typeface="Cambria Math" panose="02040503050406030204" pitchFamily="18" charset="0"/>
              </a:rPr>
              <a:t>Most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approaches </a:t>
            </a:r>
            <a:r>
              <a:rPr lang="en-US" sz="1600" dirty="0">
                <a:solidFill>
                  <a:schemeClr val="bg1"/>
                </a:solidFill>
                <a:latin typeface="Cambria Math" panose="02040503050406030204" pitchFamily="18" charset="0"/>
                <a:ea typeface="Cambria Math" panose="02040503050406030204" pitchFamily="18" charset="0"/>
              </a:rPr>
              <a:t>for determining such solutions are extensions of the </a:t>
            </a:r>
            <a:r>
              <a:rPr lang="en-US" sz="1600" dirty="0" smtClean="0">
                <a:solidFill>
                  <a:schemeClr val="bg1"/>
                </a:solidFill>
                <a:latin typeface="Cambria Math" panose="02040503050406030204" pitchFamily="18" charset="0"/>
                <a:ea typeface="Cambria Math" panose="02040503050406030204" pitchFamily="18" charset="0"/>
              </a:rPr>
              <a:t>open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methods </a:t>
            </a:r>
            <a:r>
              <a:rPr lang="en-US" sz="1600" dirty="0">
                <a:solidFill>
                  <a:schemeClr val="bg1"/>
                </a:solidFill>
                <a:latin typeface="Cambria Math" panose="02040503050406030204" pitchFamily="18" charset="0"/>
                <a:ea typeface="Cambria Math" panose="02040503050406030204" pitchFamily="18" charset="0"/>
              </a:rPr>
              <a:t>for solving single equations. In </a:t>
            </a:r>
            <a:r>
              <a:rPr lang="en-US" sz="1600" dirty="0" smtClean="0">
                <a:solidFill>
                  <a:schemeClr val="bg1"/>
                </a:solidFill>
                <a:latin typeface="Cambria Math" panose="02040503050406030204" pitchFamily="18" charset="0"/>
                <a:ea typeface="Cambria Math" panose="02040503050406030204" pitchFamily="18" charset="0"/>
              </a:rPr>
              <a:t>this</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section</a:t>
            </a:r>
            <a:r>
              <a:rPr lang="en-US" sz="1600" dirty="0">
                <a:solidFill>
                  <a:schemeClr val="bg1"/>
                </a:solidFill>
                <a:latin typeface="Cambria Math" panose="02040503050406030204" pitchFamily="18" charset="0"/>
                <a:ea typeface="Cambria Math" panose="02040503050406030204" pitchFamily="18" charset="0"/>
              </a:rPr>
              <a:t>, we will investigate two of </a:t>
            </a:r>
            <a:r>
              <a:rPr lang="en-US" sz="1600" dirty="0" smtClean="0">
                <a:solidFill>
                  <a:schemeClr val="bg1"/>
                </a:solidFill>
                <a:latin typeface="Cambria Math" panose="02040503050406030204" pitchFamily="18" charset="0"/>
                <a:ea typeface="Cambria Math" panose="02040503050406030204" pitchFamily="18" charset="0"/>
              </a:rPr>
              <a:t>these:</a:t>
            </a:r>
            <a:r>
              <a:rPr lang="tr-TR" sz="1600" dirty="0" smtClean="0">
                <a:solidFill>
                  <a:schemeClr val="bg1"/>
                </a:solidFill>
                <a:latin typeface="Cambria Math" panose="02040503050406030204" pitchFamily="18" charset="0"/>
                <a:ea typeface="Cambria Math" panose="02040503050406030204" pitchFamily="18" charset="0"/>
              </a:rPr>
              <a:t> fixed-point </a:t>
            </a:r>
            <a:r>
              <a:rPr lang="tr-TR" sz="1600" dirty="0">
                <a:solidFill>
                  <a:schemeClr val="bg1"/>
                </a:solidFill>
                <a:latin typeface="Cambria Math" panose="02040503050406030204" pitchFamily="18" charset="0"/>
                <a:ea typeface="Cambria Math" panose="02040503050406030204" pitchFamily="18" charset="0"/>
              </a:rPr>
              <a:t>iteration and Newton-Raphson</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marL="285750" indent="-285750" algn="just">
              <a:buFont typeface="Wingdings" panose="05000000000000000000" pitchFamily="2" charset="2"/>
              <a:buChar char="Ø"/>
            </a:pPr>
            <a:r>
              <a:rPr lang="tr-TR" b="1" u="sng" dirty="0">
                <a:solidFill>
                  <a:srgbClr val="FFFF00"/>
                </a:solidFill>
              </a:rPr>
              <a:t>Fixed-Point </a:t>
            </a:r>
            <a:r>
              <a:rPr lang="tr-TR" b="1" u="sng" dirty="0" smtClean="0">
                <a:solidFill>
                  <a:srgbClr val="FFFF00"/>
                </a:solidFill>
              </a:rPr>
              <a:t>Iteration</a:t>
            </a:r>
          </a:p>
          <a:p>
            <a:pPr marL="285750" indent="-285750" algn="just">
              <a:buFont typeface="Wingdings" panose="05000000000000000000" pitchFamily="2" charset="2"/>
              <a:buChar char="Ø"/>
            </a:pPr>
            <a:endParaRPr lang="tr-TR" sz="1600" b="1" u="sng" dirty="0">
              <a:solidFill>
                <a:srgbClr val="FFFF00"/>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The fixed-point-iteration approach </a:t>
            </a:r>
            <a:r>
              <a:rPr lang="en-US" sz="1600" dirty="0" smtClean="0">
                <a:solidFill>
                  <a:schemeClr val="bg1"/>
                </a:solidFill>
                <a:latin typeface="Cambria Math" panose="02040503050406030204" pitchFamily="18" charset="0"/>
                <a:ea typeface="Cambria Math" panose="02040503050406030204" pitchFamily="18" charset="0"/>
              </a:rPr>
              <a:t>can </a:t>
            </a:r>
            <a:r>
              <a:rPr lang="en-US" sz="1600" dirty="0">
                <a:solidFill>
                  <a:schemeClr val="bg1"/>
                </a:solidFill>
                <a:latin typeface="Cambria Math" panose="02040503050406030204" pitchFamily="18" charset="0"/>
                <a:ea typeface="Cambria Math" panose="02040503050406030204" pitchFamily="18" charset="0"/>
              </a:rPr>
              <a:t>be modified to solve two simultaneous, nonlinear equations. This approach will be illustrated in the following example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rgbClr val="FF0000"/>
                </a:solidFill>
                <a:latin typeface="Cambria Math" panose="02040503050406030204" pitchFamily="18" charset="0"/>
                <a:ea typeface="Cambria Math" panose="02040503050406030204" pitchFamily="18" charset="0"/>
              </a:rPr>
              <a:t>Problem </a:t>
            </a:r>
            <a:r>
              <a:rPr lang="en-US" sz="1600" dirty="0" smtClean="0">
                <a:solidFill>
                  <a:srgbClr val="FF0000"/>
                </a:solidFill>
                <a:latin typeface="Cambria Math" panose="02040503050406030204" pitchFamily="18" charset="0"/>
                <a:ea typeface="Cambria Math" panose="02040503050406030204" pitchFamily="18" charset="0"/>
              </a:rPr>
              <a:t>Statement</a:t>
            </a:r>
            <a:r>
              <a:rPr lang="tr-TR" sz="1600" dirty="0" smtClean="0">
                <a:solidFill>
                  <a:srgbClr val="FF0000"/>
                </a:solidFill>
                <a:latin typeface="Cambria Math" panose="02040503050406030204" pitchFamily="18" charset="0"/>
                <a:ea typeface="Cambria Math" panose="02040503050406030204" pitchFamily="18" charset="0"/>
              </a:rPr>
              <a:t>:</a:t>
            </a:r>
            <a:r>
              <a:rPr lang="en-US" sz="1600" dirty="0" smtClean="0">
                <a:solidFill>
                  <a:srgbClr val="FF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Use fixed-point iteration to determine the roots of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 Note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that </a:t>
            </a:r>
            <a:r>
              <a:rPr lang="en-US" sz="1600" dirty="0">
                <a:solidFill>
                  <a:schemeClr val="bg1"/>
                </a:solidFill>
                <a:latin typeface="Cambria Math" panose="02040503050406030204" pitchFamily="18" charset="0"/>
                <a:ea typeface="Cambria Math" panose="02040503050406030204" pitchFamily="18" charset="0"/>
              </a:rPr>
              <a:t>a correct pair of roots is x = 2 and y = 3. Initiate the computation with guesses </a:t>
            </a:r>
            <a:r>
              <a:rPr lang="en-US" sz="1600" dirty="0" smtClean="0">
                <a:solidFill>
                  <a:schemeClr val="bg1"/>
                </a:solidFill>
                <a:latin typeface="Cambria Math" panose="02040503050406030204" pitchFamily="18" charset="0"/>
                <a:ea typeface="Cambria Math" panose="02040503050406030204" pitchFamily="18" charset="0"/>
              </a:rPr>
              <a:t>of</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x </a:t>
            </a:r>
            <a:r>
              <a:rPr lang="en-US" sz="1600" dirty="0">
                <a:solidFill>
                  <a:schemeClr val="bg1"/>
                </a:solidFill>
                <a:latin typeface="Cambria Math" panose="02040503050406030204" pitchFamily="18" charset="0"/>
                <a:ea typeface="Cambria Math" panose="02040503050406030204" pitchFamily="18" charset="0"/>
              </a:rPr>
              <a:t>= 1.5 and y = 3.5</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rgbClr val="FF0000"/>
                </a:solidFill>
                <a:latin typeface="Cambria Math" panose="02040503050406030204" pitchFamily="18" charset="0"/>
                <a:ea typeface="Cambria Math" panose="02040503050406030204" pitchFamily="18" charset="0"/>
              </a:rPr>
              <a:t>Solution</a:t>
            </a:r>
            <a:r>
              <a:rPr lang="tr-TR" sz="1600" dirty="0" smtClean="0">
                <a:solidFill>
                  <a:srgbClr val="FF0000"/>
                </a:solidFill>
                <a:latin typeface="Cambria Math" panose="02040503050406030204" pitchFamily="18" charset="0"/>
                <a:ea typeface="Cambria Math" panose="02040503050406030204" pitchFamily="18" charset="0"/>
              </a:rPr>
              <a:t>:</a:t>
            </a:r>
            <a:r>
              <a:rPr lang="en-US" sz="1600" dirty="0" smtClean="0">
                <a:solidFill>
                  <a:srgbClr val="FF0000"/>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Equation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3.a</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can be solved </a:t>
            </a:r>
            <a:r>
              <a:rPr lang="en-US" sz="1600" dirty="0" smtClean="0">
                <a:solidFill>
                  <a:schemeClr val="bg1"/>
                </a:solidFill>
                <a:latin typeface="Cambria Math" panose="02040503050406030204" pitchFamily="18" charset="0"/>
                <a:ea typeface="Cambria Math" panose="02040503050406030204" pitchFamily="18" charset="0"/>
              </a:rPr>
              <a:t>for</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(4</a:t>
            </a:r>
            <a:r>
              <a:rPr lang="tr-TR" sz="1600" dirty="0" smtClean="0">
                <a:solidFill>
                  <a:schemeClr val="bg1"/>
                </a:solidFill>
                <a:latin typeface="Cambria Math" panose="02040503050406030204" pitchFamily="18" charset="0"/>
                <a:ea typeface="Cambria Math" panose="02040503050406030204" pitchFamily="18" charset="0"/>
              </a:rPr>
              <a:t>)</a:t>
            </a:r>
          </a:p>
          <a:p>
            <a:pPr algn="just"/>
            <a:r>
              <a:rPr lang="tr-TR" sz="1600" dirty="0" smtClean="0">
                <a:solidFill>
                  <a:schemeClr val="bg1"/>
                </a:solidFill>
                <a:latin typeface="Cambria Math" panose="02040503050406030204" pitchFamily="18" charset="0"/>
                <a:ea typeface="Cambria Math" panose="02040503050406030204" pitchFamily="18" charset="0"/>
              </a:rPr>
              <a:t>										</a:t>
            </a:r>
          </a:p>
          <a:p>
            <a:pPr algn="just"/>
            <a:r>
              <a:rPr lang="en-US" sz="1600" dirty="0" smtClean="0">
                <a:solidFill>
                  <a:schemeClr val="bg1"/>
                </a:solidFill>
                <a:latin typeface="Cambria Math" panose="02040503050406030204" pitchFamily="18" charset="0"/>
                <a:ea typeface="Cambria Math" panose="02040503050406030204" pitchFamily="18" charset="0"/>
              </a:rPr>
              <a:t>and Eq. (</a:t>
            </a:r>
            <a:r>
              <a:rPr lang="tr-TR" sz="16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b) can be solved for</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(5)</a:t>
            </a:r>
          </a:p>
          <a:p>
            <a:pPr algn="just"/>
            <a:endParaRPr lang="en-US" sz="1600" dirty="0">
              <a:solidFill>
                <a:schemeClr val="bg1"/>
              </a:solidFill>
              <a:latin typeface="Cambria Math" panose="02040503050406030204" pitchFamily="18" charset="0"/>
              <a:ea typeface="Cambria Math" panose="02040503050406030204" pitchFamily="18" charset="0"/>
            </a:endParaRPr>
          </a:p>
          <a:p>
            <a:pPr algn="just"/>
            <a:r>
              <a:rPr lang="en-US" sz="1600" dirty="0" smtClean="0">
                <a:solidFill>
                  <a:schemeClr val="bg1"/>
                </a:solidFill>
                <a:latin typeface="Cambria Math" panose="02040503050406030204" pitchFamily="18" charset="0"/>
                <a:ea typeface="Cambria Math" panose="02040503050406030204" pitchFamily="18" charset="0"/>
              </a:rPr>
              <a:t>Note </a:t>
            </a:r>
            <a:r>
              <a:rPr lang="en-US" sz="1600" dirty="0">
                <a:solidFill>
                  <a:schemeClr val="bg1"/>
                </a:solidFill>
                <a:latin typeface="Cambria Math" panose="02040503050406030204" pitchFamily="18" charset="0"/>
                <a:ea typeface="Cambria Math" panose="02040503050406030204" pitchFamily="18" charset="0"/>
              </a:rPr>
              <a:t>that we will drop the subscripts for the remainder of the </a:t>
            </a:r>
            <a:r>
              <a:rPr lang="en-US" sz="1600" dirty="0" smtClean="0">
                <a:solidFill>
                  <a:schemeClr val="bg1"/>
                </a:solidFill>
                <a:latin typeface="Cambria Math" panose="02040503050406030204" pitchFamily="18" charset="0"/>
                <a:ea typeface="Cambria Math" panose="02040503050406030204" pitchFamily="18" charset="0"/>
              </a:rPr>
              <a:t>example.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On </a:t>
            </a:r>
            <a:r>
              <a:rPr lang="en-US" sz="1600" dirty="0">
                <a:solidFill>
                  <a:schemeClr val="bg1"/>
                </a:solidFill>
                <a:latin typeface="Cambria Math" panose="02040503050406030204" pitchFamily="18" charset="0"/>
                <a:ea typeface="Cambria Math" panose="02040503050406030204" pitchFamily="18" charset="0"/>
              </a:rPr>
              <a:t>the basis of the initial guesses,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4</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can </a:t>
            </a:r>
            <a:r>
              <a:rPr lang="en-US" sz="1600" dirty="0">
                <a:solidFill>
                  <a:schemeClr val="bg1"/>
                </a:solidFill>
                <a:latin typeface="Cambria Math" panose="02040503050406030204" pitchFamily="18" charset="0"/>
                <a:ea typeface="Cambria Math" panose="02040503050406030204" pitchFamily="18" charset="0"/>
              </a:rPr>
              <a:t>be used to determine a new </a:t>
            </a:r>
            <a:r>
              <a:rPr lang="en-US" sz="1600" dirty="0" smtClean="0">
                <a:solidFill>
                  <a:schemeClr val="bg1"/>
                </a:solidFill>
                <a:latin typeface="Cambria Math" panose="02040503050406030204" pitchFamily="18" charset="0"/>
                <a:ea typeface="Cambria Math" panose="02040503050406030204" pitchFamily="18" charset="0"/>
              </a:rPr>
              <a:t>value</a:t>
            </a:r>
            <a:r>
              <a:rPr lang="tr-TR" sz="1600" dirty="0" smtClean="0">
                <a:solidFill>
                  <a:schemeClr val="bg1"/>
                </a:solidFill>
                <a:latin typeface="Cambria Math" panose="02040503050406030204" pitchFamily="18" charset="0"/>
                <a:ea typeface="Cambria Math" panose="02040503050406030204" pitchFamily="18" charset="0"/>
              </a:rPr>
              <a:t> of </a:t>
            </a:r>
            <a:r>
              <a:rPr lang="tr-TR" sz="1600" dirty="0">
                <a:solidFill>
                  <a:schemeClr val="bg1"/>
                </a:solidFill>
                <a:latin typeface="Cambria Math" panose="02040503050406030204" pitchFamily="18" charset="0"/>
                <a:ea typeface="Cambria Math" panose="02040503050406030204" pitchFamily="18" charset="0"/>
              </a:rPr>
              <a:t>x</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This result and the initial value of y = 3.5 can be substituted into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5</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to </a:t>
            </a:r>
            <a:r>
              <a:rPr lang="en-US" sz="1600" dirty="0" smtClean="0">
                <a:solidFill>
                  <a:schemeClr val="bg1"/>
                </a:solidFill>
                <a:latin typeface="Cambria Math" panose="02040503050406030204" pitchFamily="18" charset="0"/>
                <a:ea typeface="Cambria Math" panose="02040503050406030204" pitchFamily="18" charset="0"/>
              </a:rPr>
              <a:t>determine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 </a:t>
            </a:r>
            <a:r>
              <a:rPr lang="en-US" sz="1600" dirty="0">
                <a:solidFill>
                  <a:schemeClr val="bg1"/>
                </a:solidFill>
                <a:latin typeface="Cambria Math" panose="02040503050406030204" pitchFamily="18" charset="0"/>
                <a:ea typeface="Cambria Math" panose="02040503050406030204" pitchFamily="18" charset="0"/>
              </a:rPr>
              <a:t>new value of y:</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5312011" y="3478955"/>
            <a:ext cx="1438275" cy="581025"/>
          </a:xfrm>
          <a:prstGeom prst="rect">
            <a:avLst/>
          </a:prstGeom>
        </p:spPr>
      </p:pic>
      <p:pic>
        <p:nvPicPr>
          <p:cNvPr id="4" name="Picture 3"/>
          <p:cNvPicPr>
            <a:picLocks noChangeAspect="1"/>
          </p:cNvPicPr>
          <p:nvPr/>
        </p:nvPicPr>
        <p:blipFill>
          <a:blip r:embed="rId4"/>
          <a:stretch>
            <a:fillRect/>
          </a:stretch>
        </p:blipFill>
        <p:spPr>
          <a:xfrm>
            <a:off x="5254860" y="4523860"/>
            <a:ext cx="1552575" cy="352425"/>
          </a:xfrm>
          <a:prstGeom prst="rect">
            <a:avLst/>
          </a:prstGeom>
        </p:spPr>
      </p:pic>
      <p:pic>
        <p:nvPicPr>
          <p:cNvPr id="5" name="Picture 4"/>
          <p:cNvPicPr>
            <a:picLocks noChangeAspect="1"/>
          </p:cNvPicPr>
          <p:nvPr/>
        </p:nvPicPr>
        <p:blipFill>
          <a:blip r:embed="rId5"/>
          <a:stretch>
            <a:fillRect/>
          </a:stretch>
        </p:blipFill>
        <p:spPr>
          <a:xfrm>
            <a:off x="4907197" y="5305587"/>
            <a:ext cx="2247900" cy="571500"/>
          </a:xfrm>
          <a:prstGeom prst="rect">
            <a:avLst/>
          </a:prstGeom>
        </p:spPr>
      </p:pic>
      <p:pic>
        <p:nvPicPr>
          <p:cNvPr id="6" name="Picture 5"/>
          <p:cNvPicPr>
            <a:picLocks noChangeAspect="1"/>
          </p:cNvPicPr>
          <p:nvPr/>
        </p:nvPicPr>
        <p:blipFill>
          <a:blip r:embed="rId6"/>
          <a:stretch>
            <a:fillRect/>
          </a:stretch>
        </p:blipFill>
        <p:spPr>
          <a:xfrm>
            <a:off x="4416659" y="6306389"/>
            <a:ext cx="3228975" cy="352425"/>
          </a:xfrm>
          <a:prstGeom prst="rect">
            <a:avLst/>
          </a:prstGeom>
        </p:spPr>
      </p:pic>
    </p:spTree>
    <p:extLst>
      <p:ext uri="{BB962C8B-B14F-4D97-AF65-F5344CB8AC3E}">
        <p14:creationId xmlns:p14="http://schemas.microsoft.com/office/powerpoint/2010/main" val="30060254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01557" y="272374"/>
            <a:ext cx="11585643" cy="6555641"/>
          </a:xfrm>
          <a:prstGeom prst="rect">
            <a:avLst/>
          </a:prstGeom>
          <a:noFill/>
        </p:spPr>
        <p:txBody>
          <a:bodyPr wrap="square" rtlCol="0">
            <a:spAutoFit/>
          </a:bodyPr>
          <a:lstStyle/>
          <a:p>
            <a:pPr algn="just"/>
            <a:r>
              <a:rPr lang="en-US" sz="1600" dirty="0">
                <a:solidFill>
                  <a:schemeClr val="bg1"/>
                </a:solidFill>
                <a:latin typeface="Cambria Math" panose="02040503050406030204" pitchFamily="18" charset="0"/>
                <a:ea typeface="Cambria Math" panose="02040503050406030204" pitchFamily="18" charset="0"/>
              </a:rPr>
              <a:t>Thus, the approach seems to be diverging. This behavior is even more pronounced on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second </a:t>
            </a:r>
            <a:r>
              <a:rPr lang="tr-TR" sz="1600" dirty="0">
                <a:solidFill>
                  <a:schemeClr val="bg1"/>
                </a:solidFill>
                <a:latin typeface="Cambria Math" panose="02040503050406030204" pitchFamily="18" charset="0"/>
                <a:ea typeface="Cambria Math" panose="02040503050406030204" pitchFamily="18" charset="0"/>
              </a:rPr>
              <a:t>iteration</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Obviously, the approach is deteriorating.</a:t>
            </a:r>
          </a:p>
          <a:p>
            <a:pPr algn="just"/>
            <a:r>
              <a:rPr lang="en-US" sz="1600" dirty="0">
                <a:solidFill>
                  <a:schemeClr val="bg1"/>
                </a:solidFill>
                <a:latin typeface="Cambria Math" panose="02040503050406030204" pitchFamily="18" charset="0"/>
                <a:ea typeface="Cambria Math" panose="02040503050406030204" pitchFamily="18" charset="0"/>
              </a:rPr>
              <a:t>Now we will repeat the computation but with the original equations set up in a </a:t>
            </a:r>
            <a:r>
              <a:rPr lang="en-US" sz="1600" dirty="0" smtClean="0">
                <a:solidFill>
                  <a:schemeClr val="bg1"/>
                </a:solidFill>
                <a:latin typeface="Cambria Math" panose="02040503050406030204" pitchFamily="18" charset="0"/>
                <a:ea typeface="Cambria Math" panose="02040503050406030204" pitchFamily="18" charset="0"/>
              </a:rPr>
              <a:t>different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format</a:t>
            </a:r>
            <a:r>
              <a:rPr lang="en-US" sz="1600" dirty="0">
                <a:solidFill>
                  <a:schemeClr val="bg1"/>
                </a:solidFill>
                <a:latin typeface="Cambria Math" panose="02040503050406030204" pitchFamily="18" charset="0"/>
                <a:ea typeface="Cambria Math" panose="02040503050406030204" pitchFamily="18" charset="0"/>
              </a:rPr>
              <a:t>. For example, </a:t>
            </a:r>
            <a:r>
              <a:rPr lang="en-US" sz="1600" dirty="0" smtClean="0">
                <a:solidFill>
                  <a:schemeClr val="bg1"/>
                </a:solidFill>
                <a:latin typeface="Cambria Math" panose="02040503050406030204" pitchFamily="18" charset="0"/>
                <a:ea typeface="Cambria Math" panose="02040503050406030204" pitchFamily="18" charset="0"/>
              </a:rPr>
              <a:t>an</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alternative </a:t>
            </a:r>
            <a:r>
              <a:rPr lang="en-US" sz="1600" dirty="0">
                <a:solidFill>
                  <a:schemeClr val="bg1"/>
                </a:solidFill>
                <a:latin typeface="Cambria Math" panose="02040503050406030204" pitchFamily="18" charset="0"/>
                <a:ea typeface="Cambria Math" panose="02040503050406030204" pitchFamily="18" charset="0"/>
              </a:rPr>
              <a:t>formulation of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3.a</a:t>
            </a:r>
            <a:r>
              <a:rPr lang="en-US" sz="1600" dirty="0" smtClean="0">
                <a:solidFill>
                  <a:schemeClr val="bg1"/>
                </a:solidFill>
                <a:latin typeface="Cambria Math" panose="02040503050406030204" pitchFamily="18" charset="0"/>
                <a:ea typeface="Cambria Math" panose="02040503050406030204" pitchFamily="18" charset="0"/>
              </a:rPr>
              <a:t>) is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and of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3.</a:t>
            </a:r>
            <a:r>
              <a:rPr lang="en-US" sz="1600" dirty="0" smtClean="0">
                <a:solidFill>
                  <a:schemeClr val="bg1"/>
                </a:solidFill>
                <a:latin typeface="Cambria Math" panose="02040503050406030204" pitchFamily="18" charset="0"/>
                <a:ea typeface="Cambria Math" panose="02040503050406030204" pitchFamily="18" charset="0"/>
              </a:rPr>
              <a:t>b</a:t>
            </a:r>
            <a:r>
              <a:rPr lang="en-US" sz="1600" dirty="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Now the results are more satisfactory</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Thus, the approach is converging on the true values of x = 2 and y = 3.</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4486122" y="778720"/>
            <a:ext cx="3216512" cy="810144"/>
          </a:xfrm>
          <a:prstGeom prst="rect">
            <a:avLst/>
          </a:prstGeom>
        </p:spPr>
      </p:pic>
      <p:pic>
        <p:nvPicPr>
          <p:cNvPr id="4" name="Picture 3"/>
          <p:cNvPicPr>
            <a:picLocks noChangeAspect="1"/>
          </p:cNvPicPr>
          <p:nvPr/>
        </p:nvPicPr>
        <p:blipFill>
          <a:blip r:embed="rId4"/>
          <a:stretch>
            <a:fillRect/>
          </a:stretch>
        </p:blipFill>
        <p:spPr>
          <a:xfrm>
            <a:off x="5446678" y="2316758"/>
            <a:ext cx="1295400" cy="390525"/>
          </a:xfrm>
          <a:prstGeom prst="rect">
            <a:avLst/>
          </a:prstGeom>
        </p:spPr>
      </p:pic>
      <p:pic>
        <p:nvPicPr>
          <p:cNvPr id="5" name="Picture 4"/>
          <p:cNvPicPr>
            <a:picLocks noChangeAspect="1"/>
          </p:cNvPicPr>
          <p:nvPr/>
        </p:nvPicPr>
        <p:blipFill>
          <a:blip r:embed="rId5"/>
          <a:stretch>
            <a:fillRect/>
          </a:stretch>
        </p:blipFill>
        <p:spPr>
          <a:xfrm>
            <a:off x="5446678" y="3153540"/>
            <a:ext cx="1295400" cy="628650"/>
          </a:xfrm>
          <a:prstGeom prst="rect">
            <a:avLst/>
          </a:prstGeom>
        </p:spPr>
      </p:pic>
      <p:pic>
        <p:nvPicPr>
          <p:cNvPr id="6" name="Picture 5"/>
          <p:cNvPicPr>
            <a:picLocks noChangeAspect="1"/>
          </p:cNvPicPr>
          <p:nvPr/>
        </p:nvPicPr>
        <p:blipFill>
          <a:blip r:embed="rId6"/>
          <a:stretch>
            <a:fillRect/>
          </a:stretch>
        </p:blipFill>
        <p:spPr>
          <a:xfrm>
            <a:off x="4827553" y="4185341"/>
            <a:ext cx="2533650" cy="457200"/>
          </a:xfrm>
          <a:prstGeom prst="rect">
            <a:avLst/>
          </a:prstGeom>
        </p:spPr>
      </p:pic>
      <p:pic>
        <p:nvPicPr>
          <p:cNvPr id="7" name="Picture 6"/>
          <p:cNvPicPr>
            <a:picLocks noChangeAspect="1"/>
          </p:cNvPicPr>
          <p:nvPr/>
        </p:nvPicPr>
        <p:blipFill>
          <a:blip r:embed="rId7"/>
          <a:stretch>
            <a:fillRect/>
          </a:stretch>
        </p:blipFill>
        <p:spPr>
          <a:xfrm>
            <a:off x="4486122" y="4774963"/>
            <a:ext cx="3323878" cy="1603704"/>
          </a:xfrm>
          <a:prstGeom prst="rect">
            <a:avLst/>
          </a:prstGeom>
        </p:spPr>
      </p:pic>
    </p:spTree>
    <p:extLst>
      <p:ext uri="{BB962C8B-B14F-4D97-AF65-F5344CB8AC3E}">
        <p14:creationId xmlns:p14="http://schemas.microsoft.com/office/powerpoint/2010/main" val="17695047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01557" y="272374"/>
            <a:ext cx="11585643" cy="3046988"/>
          </a:xfrm>
          <a:prstGeom prst="rect">
            <a:avLst/>
          </a:prstGeom>
          <a:noFill/>
        </p:spPr>
        <p:txBody>
          <a:bodyPr wrap="square" rtlCol="0">
            <a:spAutoFit/>
          </a:bodyPr>
          <a:lstStyle/>
          <a:p>
            <a:pPr algn="just"/>
            <a:r>
              <a:rPr lang="tr-TR" sz="1600" b="1" dirty="0" smtClean="0">
                <a:solidFill>
                  <a:srgbClr val="C00000"/>
                </a:solidFill>
                <a:latin typeface="Cambria Math" panose="02040503050406030204" pitchFamily="18" charset="0"/>
                <a:ea typeface="Cambria Math" panose="02040503050406030204" pitchFamily="18" charset="0"/>
              </a:rPr>
              <a:t>Example 1: </a:t>
            </a:r>
            <a:r>
              <a:rPr lang="en-US" sz="1600" dirty="0">
                <a:solidFill>
                  <a:schemeClr val="bg1"/>
                </a:solidFill>
                <a:latin typeface="Cambria Math" panose="02040503050406030204" pitchFamily="18" charset="0"/>
                <a:ea typeface="Cambria Math" panose="02040503050406030204" pitchFamily="18" charset="0"/>
              </a:rPr>
              <a:t>Use fixed-point iteration to determine the roots </a:t>
            </a:r>
            <a:r>
              <a:rPr lang="en-US" sz="1600" dirty="0" smtClean="0">
                <a:solidFill>
                  <a:schemeClr val="bg1"/>
                </a:solidFill>
                <a:latin typeface="Cambria Math" panose="02040503050406030204" pitchFamily="18" charset="0"/>
                <a:ea typeface="Cambria Math" panose="02040503050406030204" pitchFamily="18" charset="0"/>
              </a:rPr>
              <a:t>of</a:t>
            </a:r>
            <a:r>
              <a:rPr lang="tr-TR" sz="1600" dirty="0" smtClean="0">
                <a:solidFill>
                  <a:schemeClr val="bg1"/>
                </a:solidFill>
                <a:latin typeface="Cambria Math" panose="02040503050406030204" pitchFamily="18" charset="0"/>
                <a:ea typeface="Cambria Math" panose="02040503050406030204" pitchFamily="18" charset="0"/>
              </a:rPr>
              <a:t>  x</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 -x – 1=0. T</a:t>
            </a:r>
            <a:r>
              <a:rPr lang="en-US" sz="1600" dirty="0" smtClean="0">
                <a:solidFill>
                  <a:schemeClr val="bg1"/>
                </a:solidFill>
                <a:latin typeface="Cambria Math" panose="02040503050406030204" pitchFamily="18" charset="0"/>
                <a:ea typeface="Cambria Math" panose="02040503050406030204" pitchFamily="18" charset="0"/>
              </a:rPr>
              <a:t>hat </a:t>
            </a:r>
            <a:r>
              <a:rPr lang="en-US" sz="1600" dirty="0">
                <a:solidFill>
                  <a:schemeClr val="bg1"/>
                </a:solidFill>
                <a:latin typeface="Cambria Math" panose="02040503050406030204" pitchFamily="18" charset="0"/>
                <a:ea typeface="Cambria Math" panose="02040503050406030204" pitchFamily="18" charset="0"/>
              </a:rPr>
              <a:t>a correct  of root is x = 2</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b="1" dirty="0" smtClean="0">
                <a:solidFill>
                  <a:srgbClr val="C00000"/>
                </a:solidFill>
                <a:latin typeface="Cambria Math" panose="02040503050406030204" pitchFamily="18" charset="0"/>
                <a:ea typeface="Cambria Math" panose="02040503050406030204" pitchFamily="18" charset="0"/>
              </a:rPr>
              <a:t>Solution:   					</a:t>
            </a:r>
            <a:r>
              <a:rPr lang="tr-TR" sz="1600" dirty="0" smtClean="0">
                <a:solidFill>
                  <a:schemeClr val="bg1"/>
                </a:solidFill>
                <a:latin typeface="Cambria Math" panose="02040503050406030204" pitchFamily="18" charset="0"/>
                <a:ea typeface="Cambria Math" panose="02040503050406030204" pitchFamily="18" charset="0"/>
              </a:rPr>
              <a:t>f(x)</a:t>
            </a:r>
            <a:r>
              <a:rPr lang="tr-TR" sz="1600" dirty="0" smtClean="0">
                <a:solidFill>
                  <a:srgbClr val="C00000"/>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x</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-x – </a:t>
            </a:r>
            <a:r>
              <a:rPr lang="tr-TR" sz="1600" dirty="0" smtClean="0">
                <a:solidFill>
                  <a:schemeClr val="bg1"/>
                </a:solidFill>
                <a:latin typeface="Cambria Math" panose="02040503050406030204" pitchFamily="18" charset="0"/>
                <a:ea typeface="Cambria Math" panose="02040503050406030204" pitchFamily="18" charset="0"/>
              </a:rPr>
              <a:t>1=0</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g(x)		x=1+1/x</a:t>
            </a:r>
          </a:p>
          <a:p>
            <a:pPr algn="ct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endParaRPr lang="tr-TR" sz="1600" dirty="0">
              <a:solidFill>
                <a:schemeClr val="bg1"/>
              </a:solidFill>
              <a:latin typeface="Cambria Math" panose="02040503050406030204" pitchFamily="18" charset="0"/>
              <a:ea typeface="Cambria Math" panose="02040503050406030204" pitchFamily="18" charset="0"/>
            </a:endParaRPr>
          </a:p>
          <a:p>
            <a:pPr algn="ct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b="1" dirty="0">
              <a:solidFill>
                <a:schemeClr val="bg1"/>
              </a:solidFill>
              <a:latin typeface="Cambria Math" panose="02040503050406030204" pitchFamily="18" charset="0"/>
              <a:ea typeface="Cambria Math" panose="02040503050406030204" pitchFamily="18" charset="0"/>
            </a:endParaRPr>
          </a:p>
          <a:p>
            <a:pPr algn="just"/>
            <a:endParaRPr lang="tr-TR" sz="1600" b="1" dirty="0">
              <a:solidFill>
                <a:srgbClr val="C00000"/>
              </a:solidFill>
              <a:latin typeface="Cambria Math" panose="02040503050406030204" pitchFamily="18" charset="0"/>
              <a:ea typeface="Cambria Math" panose="02040503050406030204" pitchFamily="18" charset="0"/>
            </a:endParaRPr>
          </a:p>
        </p:txBody>
      </p:sp>
      <p:sp>
        <p:nvSpPr>
          <p:cNvPr id="8" name="Right Arrow 7"/>
          <p:cNvSpPr/>
          <p:nvPr/>
        </p:nvSpPr>
        <p:spPr>
          <a:xfrm>
            <a:off x="5476671" y="885217"/>
            <a:ext cx="1079771" cy="155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Right Arrow 8"/>
          <p:cNvSpPr/>
          <p:nvPr/>
        </p:nvSpPr>
        <p:spPr>
          <a:xfrm>
            <a:off x="5476670" y="1365140"/>
            <a:ext cx="1079771" cy="1556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aphicFrame>
        <p:nvGraphicFramePr>
          <p:cNvPr id="3" name="Table 2"/>
          <p:cNvGraphicFramePr>
            <a:graphicFrameLocks noGrp="1"/>
          </p:cNvGraphicFramePr>
          <p:nvPr>
            <p:extLst>
              <p:ext uri="{D42A27DB-BD31-4B8C-83A1-F6EECF244321}">
                <p14:modId xmlns:p14="http://schemas.microsoft.com/office/powerpoint/2010/main" val="2223112484"/>
              </p:ext>
            </p:extLst>
          </p:nvPr>
        </p:nvGraphicFramePr>
        <p:xfrm>
          <a:off x="2030378" y="2133626"/>
          <a:ext cx="8127999" cy="3705208"/>
        </p:xfrm>
        <a:graphic>
          <a:graphicData uri="http://schemas.openxmlformats.org/drawingml/2006/table">
            <a:tbl>
              <a:tblPr firstRow="1" bandRow="1">
                <a:tableStyleId>{5DA37D80-6434-44D0-A028-1B22A696006F}</a:tableStyleId>
              </a:tblPr>
              <a:tblGrid>
                <a:gridCol w="2709333">
                  <a:extLst>
                    <a:ext uri="{9D8B030D-6E8A-4147-A177-3AD203B41FA5}">
                      <a16:colId xmlns:a16="http://schemas.microsoft.com/office/drawing/2014/main" val="4265810379"/>
                    </a:ext>
                  </a:extLst>
                </a:gridCol>
                <a:gridCol w="861799">
                  <a:extLst>
                    <a:ext uri="{9D8B030D-6E8A-4147-A177-3AD203B41FA5}">
                      <a16:colId xmlns:a16="http://schemas.microsoft.com/office/drawing/2014/main" val="1417410704"/>
                    </a:ext>
                  </a:extLst>
                </a:gridCol>
                <a:gridCol w="4556867">
                  <a:extLst>
                    <a:ext uri="{9D8B030D-6E8A-4147-A177-3AD203B41FA5}">
                      <a16:colId xmlns:a16="http://schemas.microsoft.com/office/drawing/2014/main" val="1595438172"/>
                    </a:ext>
                  </a:extLst>
                </a:gridCol>
              </a:tblGrid>
              <a:tr h="367648">
                <a:tc>
                  <a:txBody>
                    <a:bodyPr/>
                    <a:lstStyle/>
                    <a:p>
                      <a:r>
                        <a:rPr lang="tr-TR" sz="1600" b="0" dirty="0" smtClean="0">
                          <a:solidFill>
                            <a:schemeClr val="bg1"/>
                          </a:solidFill>
                          <a:latin typeface="Cambria Math" panose="02040503050406030204" pitchFamily="18" charset="0"/>
                          <a:ea typeface="Cambria Math" panose="02040503050406030204" pitchFamily="18" charset="0"/>
                        </a:rPr>
                        <a:t>1</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1</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=2</a:t>
                      </a:r>
                    </a:p>
                  </a:txBody>
                  <a:tcPr/>
                </a:tc>
                <a:extLst>
                  <a:ext uri="{0D108BD9-81ED-4DB2-BD59-A6C34878D82A}">
                    <a16:rowId xmlns:a16="http://schemas.microsoft.com/office/drawing/2014/main" val="1742310058"/>
                  </a:ext>
                </a:extLst>
              </a:tr>
              <a:tr h="370840">
                <a:tc>
                  <a:txBody>
                    <a:bodyPr/>
                    <a:lstStyle/>
                    <a:p>
                      <a:r>
                        <a:rPr lang="tr-TR" sz="1600" b="0" dirty="0" smtClean="0">
                          <a:solidFill>
                            <a:schemeClr val="bg1"/>
                          </a:solidFill>
                          <a:latin typeface="Cambria Math" panose="02040503050406030204" pitchFamily="18" charset="0"/>
                          <a:ea typeface="Cambria Math" panose="02040503050406030204" pitchFamily="18" charset="0"/>
                        </a:rPr>
                        <a:t>2</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2</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 1+1/x</a:t>
                      </a:r>
                      <a:r>
                        <a:rPr lang="tr-TR" sz="1600" b="0" baseline="-25000" dirty="0" smtClean="0">
                          <a:solidFill>
                            <a:schemeClr val="bg1"/>
                          </a:solidFill>
                          <a:latin typeface="Cambria Math" panose="02040503050406030204" pitchFamily="18" charset="0"/>
                          <a:ea typeface="Cambria Math" panose="02040503050406030204" pitchFamily="18" charset="0"/>
                        </a:rPr>
                        <a:t>1</a:t>
                      </a:r>
                      <a:r>
                        <a:rPr lang="tr-TR" sz="1600" b="0" dirty="0" smtClean="0">
                          <a:solidFill>
                            <a:schemeClr val="bg1"/>
                          </a:solidFill>
                          <a:latin typeface="Cambria Math" panose="02040503050406030204" pitchFamily="18" charset="0"/>
                          <a:ea typeface="Cambria Math" panose="02040503050406030204" pitchFamily="18" charset="0"/>
                        </a:rPr>
                        <a:t>=1+1/2=1.5</a:t>
                      </a:r>
                    </a:p>
                  </a:txBody>
                  <a:tcPr/>
                </a:tc>
                <a:extLst>
                  <a:ext uri="{0D108BD9-81ED-4DB2-BD59-A6C34878D82A}">
                    <a16:rowId xmlns:a16="http://schemas.microsoft.com/office/drawing/2014/main" val="752640712"/>
                  </a:ext>
                </a:extLst>
              </a:tr>
              <a:tr h="370840">
                <a:tc>
                  <a:txBody>
                    <a:bodyPr/>
                    <a:lstStyle/>
                    <a:p>
                      <a:r>
                        <a:rPr lang="tr-TR" sz="1600" b="0" dirty="0" smtClean="0">
                          <a:solidFill>
                            <a:schemeClr val="bg1"/>
                          </a:solidFill>
                          <a:latin typeface="Cambria Math" panose="02040503050406030204" pitchFamily="18" charset="0"/>
                          <a:ea typeface="Cambria Math" panose="02040503050406030204" pitchFamily="18" charset="0"/>
                        </a:rPr>
                        <a:t>3</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3</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=1+1/x</a:t>
                      </a:r>
                      <a:r>
                        <a:rPr lang="tr-TR" sz="1600" b="0" baseline="-25000" dirty="0" smtClean="0">
                          <a:solidFill>
                            <a:schemeClr val="bg1"/>
                          </a:solidFill>
                          <a:latin typeface="Cambria Math" panose="02040503050406030204" pitchFamily="18" charset="0"/>
                          <a:ea typeface="Cambria Math" panose="02040503050406030204" pitchFamily="18" charset="0"/>
                        </a:rPr>
                        <a:t>2</a:t>
                      </a:r>
                      <a:r>
                        <a:rPr lang="tr-TR" sz="1600" b="0" dirty="0" smtClean="0">
                          <a:solidFill>
                            <a:schemeClr val="bg1"/>
                          </a:solidFill>
                          <a:latin typeface="Cambria Math" panose="02040503050406030204" pitchFamily="18" charset="0"/>
                          <a:ea typeface="Cambria Math" panose="02040503050406030204" pitchFamily="18" charset="0"/>
                        </a:rPr>
                        <a:t>=1+1/1.5=1.6666</a:t>
                      </a:r>
                    </a:p>
                  </a:txBody>
                  <a:tcPr/>
                </a:tc>
                <a:extLst>
                  <a:ext uri="{0D108BD9-81ED-4DB2-BD59-A6C34878D82A}">
                    <a16:rowId xmlns:a16="http://schemas.microsoft.com/office/drawing/2014/main" val="2628296177"/>
                  </a:ext>
                </a:extLst>
              </a:tr>
              <a:tr h="370840">
                <a:tc>
                  <a:txBody>
                    <a:bodyPr/>
                    <a:lstStyle/>
                    <a:p>
                      <a:r>
                        <a:rPr lang="tr-TR" sz="1600" b="0" dirty="0" smtClean="0">
                          <a:solidFill>
                            <a:schemeClr val="bg1"/>
                          </a:solidFill>
                          <a:latin typeface="Cambria Math" panose="02040503050406030204" pitchFamily="18" charset="0"/>
                          <a:ea typeface="Cambria Math" panose="02040503050406030204" pitchFamily="18" charset="0"/>
                        </a:rPr>
                        <a:t>4</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4</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=1+1/x</a:t>
                      </a:r>
                      <a:r>
                        <a:rPr lang="tr-TR" sz="1600" b="0" baseline="-25000" dirty="0" smtClean="0">
                          <a:solidFill>
                            <a:schemeClr val="bg1"/>
                          </a:solidFill>
                          <a:latin typeface="Cambria Math" panose="02040503050406030204" pitchFamily="18" charset="0"/>
                          <a:ea typeface="Cambria Math" panose="02040503050406030204" pitchFamily="18" charset="0"/>
                        </a:rPr>
                        <a:t>3</a:t>
                      </a:r>
                      <a:r>
                        <a:rPr lang="tr-TR" sz="1600" b="0" dirty="0" smtClean="0">
                          <a:solidFill>
                            <a:schemeClr val="bg1"/>
                          </a:solidFill>
                          <a:latin typeface="Cambria Math" panose="02040503050406030204" pitchFamily="18" charset="0"/>
                          <a:ea typeface="Cambria Math" panose="02040503050406030204" pitchFamily="18" charset="0"/>
                        </a:rPr>
                        <a:t>=1+1/1.6666=1.6</a:t>
                      </a:r>
                    </a:p>
                  </a:txBody>
                  <a:tcPr/>
                </a:tc>
                <a:extLst>
                  <a:ext uri="{0D108BD9-81ED-4DB2-BD59-A6C34878D82A}">
                    <a16:rowId xmlns:a16="http://schemas.microsoft.com/office/drawing/2014/main" val="3707679833"/>
                  </a:ext>
                </a:extLst>
              </a:tr>
              <a:tr h="370840">
                <a:tc>
                  <a:txBody>
                    <a:bodyPr/>
                    <a:lstStyle/>
                    <a:p>
                      <a:r>
                        <a:rPr lang="tr-TR" sz="1600" b="0" dirty="0" smtClean="0">
                          <a:solidFill>
                            <a:schemeClr val="bg1"/>
                          </a:solidFill>
                          <a:latin typeface="Cambria Math" panose="02040503050406030204" pitchFamily="18" charset="0"/>
                          <a:ea typeface="Cambria Math" panose="02040503050406030204" pitchFamily="18" charset="0"/>
                        </a:rPr>
                        <a:t>5</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5</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baseline="-25000" dirty="0" smtClean="0">
                          <a:solidFill>
                            <a:schemeClr val="bg1"/>
                          </a:solidFill>
                          <a:latin typeface="Cambria Math" panose="02040503050406030204" pitchFamily="18" charset="0"/>
                          <a:ea typeface="Cambria Math" panose="02040503050406030204" pitchFamily="18" charset="0"/>
                        </a:rPr>
                        <a:t>=</a:t>
                      </a:r>
                      <a:r>
                        <a:rPr lang="tr-TR" sz="1600" b="0" dirty="0" smtClean="0">
                          <a:solidFill>
                            <a:schemeClr val="bg1"/>
                          </a:solidFill>
                          <a:latin typeface="Cambria Math" panose="02040503050406030204" pitchFamily="18" charset="0"/>
                          <a:ea typeface="Cambria Math" panose="02040503050406030204" pitchFamily="18" charset="0"/>
                        </a:rPr>
                        <a:t>1+1/x</a:t>
                      </a:r>
                      <a:r>
                        <a:rPr lang="tr-TR" sz="1600" b="0" baseline="-25000" dirty="0" smtClean="0">
                          <a:solidFill>
                            <a:schemeClr val="bg1"/>
                          </a:solidFill>
                          <a:latin typeface="Cambria Math" panose="02040503050406030204" pitchFamily="18" charset="0"/>
                          <a:ea typeface="Cambria Math" panose="02040503050406030204" pitchFamily="18" charset="0"/>
                        </a:rPr>
                        <a:t>4</a:t>
                      </a:r>
                      <a:r>
                        <a:rPr lang="tr-TR" sz="1600" b="0" dirty="0" smtClean="0">
                          <a:solidFill>
                            <a:schemeClr val="bg1"/>
                          </a:solidFill>
                          <a:latin typeface="Cambria Math" panose="02040503050406030204" pitchFamily="18" charset="0"/>
                          <a:ea typeface="Cambria Math" panose="02040503050406030204" pitchFamily="18" charset="0"/>
                        </a:rPr>
                        <a:t>=1+1/1.6=1.625</a:t>
                      </a:r>
                    </a:p>
                  </a:txBody>
                  <a:tcPr/>
                </a:tc>
                <a:extLst>
                  <a:ext uri="{0D108BD9-81ED-4DB2-BD59-A6C34878D82A}">
                    <a16:rowId xmlns:a16="http://schemas.microsoft.com/office/drawing/2014/main" val="1765771725"/>
                  </a:ext>
                </a:extLst>
              </a:tr>
              <a:tr h="370840">
                <a:tc>
                  <a:txBody>
                    <a:bodyPr/>
                    <a:lstStyle/>
                    <a:p>
                      <a:r>
                        <a:rPr lang="tr-TR" sz="1600" b="0" dirty="0" smtClean="0">
                          <a:solidFill>
                            <a:schemeClr val="bg1"/>
                          </a:solidFill>
                          <a:latin typeface="Cambria Math" panose="02040503050406030204" pitchFamily="18" charset="0"/>
                          <a:ea typeface="Cambria Math" panose="02040503050406030204" pitchFamily="18" charset="0"/>
                        </a:rPr>
                        <a:t>6</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6</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=1+1/x</a:t>
                      </a:r>
                      <a:r>
                        <a:rPr lang="tr-TR" sz="1600" b="0" baseline="-25000" dirty="0" smtClean="0">
                          <a:solidFill>
                            <a:schemeClr val="bg1"/>
                          </a:solidFill>
                          <a:latin typeface="Cambria Math" panose="02040503050406030204" pitchFamily="18" charset="0"/>
                          <a:ea typeface="Cambria Math" panose="02040503050406030204" pitchFamily="18" charset="0"/>
                        </a:rPr>
                        <a:t>5</a:t>
                      </a:r>
                      <a:r>
                        <a:rPr lang="tr-TR" sz="1600" b="0" dirty="0" smtClean="0">
                          <a:solidFill>
                            <a:schemeClr val="bg1"/>
                          </a:solidFill>
                          <a:latin typeface="Cambria Math" panose="02040503050406030204" pitchFamily="18" charset="0"/>
                          <a:ea typeface="Cambria Math" panose="02040503050406030204" pitchFamily="18" charset="0"/>
                        </a:rPr>
                        <a:t>=1+1/1.625=1.615385</a:t>
                      </a:r>
                    </a:p>
                  </a:txBody>
                  <a:tcPr/>
                </a:tc>
                <a:extLst>
                  <a:ext uri="{0D108BD9-81ED-4DB2-BD59-A6C34878D82A}">
                    <a16:rowId xmlns:a16="http://schemas.microsoft.com/office/drawing/2014/main" val="1844482152"/>
                  </a:ext>
                </a:extLst>
              </a:tr>
              <a:tr h="370840">
                <a:tc>
                  <a:txBody>
                    <a:bodyPr/>
                    <a:lstStyle/>
                    <a:p>
                      <a:r>
                        <a:rPr lang="tr-TR" sz="1600" b="0" dirty="0" smtClean="0">
                          <a:solidFill>
                            <a:schemeClr val="bg1"/>
                          </a:solidFill>
                          <a:latin typeface="Cambria Math" panose="02040503050406030204" pitchFamily="18" charset="0"/>
                          <a:ea typeface="Cambria Math" panose="02040503050406030204" pitchFamily="18" charset="0"/>
                        </a:rPr>
                        <a:t>7</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7</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=1+1/x</a:t>
                      </a:r>
                      <a:r>
                        <a:rPr lang="tr-TR" sz="1600" b="0" baseline="-25000" dirty="0" smtClean="0">
                          <a:solidFill>
                            <a:schemeClr val="bg1"/>
                          </a:solidFill>
                          <a:latin typeface="Cambria Math" panose="02040503050406030204" pitchFamily="18" charset="0"/>
                          <a:ea typeface="Cambria Math" panose="02040503050406030204" pitchFamily="18" charset="0"/>
                        </a:rPr>
                        <a:t>6</a:t>
                      </a:r>
                      <a:r>
                        <a:rPr lang="tr-TR" sz="1600" b="0" dirty="0" smtClean="0">
                          <a:solidFill>
                            <a:schemeClr val="bg1"/>
                          </a:solidFill>
                          <a:latin typeface="Cambria Math" panose="02040503050406030204" pitchFamily="18" charset="0"/>
                          <a:ea typeface="Cambria Math" panose="02040503050406030204" pitchFamily="18" charset="0"/>
                        </a:rPr>
                        <a:t>=1+1/1.615385=1.619</a:t>
                      </a:r>
                    </a:p>
                  </a:txBody>
                  <a:tcPr/>
                </a:tc>
                <a:extLst>
                  <a:ext uri="{0D108BD9-81ED-4DB2-BD59-A6C34878D82A}">
                    <a16:rowId xmlns:a16="http://schemas.microsoft.com/office/drawing/2014/main" val="1661960925"/>
                  </a:ext>
                </a:extLst>
              </a:tr>
              <a:tr h="370840">
                <a:tc>
                  <a:txBody>
                    <a:bodyPr/>
                    <a:lstStyle/>
                    <a:p>
                      <a:r>
                        <a:rPr lang="tr-TR" sz="1600" b="0" dirty="0" smtClean="0">
                          <a:solidFill>
                            <a:schemeClr val="bg1"/>
                          </a:solidFill>
                          <a:latin typeface="Cambria Math" panose="02040503050406030204" pitchFamily="18" charset="0"/>
                          <a:ea typeface="Cambria Math" panose="02040503050406030204" pitchFamily="18" charset="0"/>
                        </a:rPr>
                        <a:t>8</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8</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=1+1/x</a:t>
                      </a:r>
                      <a:r>
                        <a:rPr lang="tr-TR" sz="1600" b="0" baseline="-25000" dirty="0" smtClean="0">
                          <a:solidFill>
                            <a:schemeClr val="bg1"/>
                          </a:solidFill>
                          <a:latin typeface="Cambria Math" panose="02040503050406030204" pitchFamily="18" charset="0"/>
                          <a:ea typeface="Cambria Math" panose="02040503050406030204" pitchFamily="18" charset="0"/>
                        </a:rPr>
                        <a:t>7</a:t>
                      </a:r>
                      <a:r>
                        <a:rPr lang="tr-TR" sz="1600" b="0" dirty="0" smtClean="0">
                          <a:solidFill>
                            <a:schemeClr val="bg1"/>
                          </a:solidFill>
                          <a:latin typeface="Cambria Math" panose="02040503050406030204" pitchFamily="18" charset="0"/>
                          <a:ea typeface="Cambria Math" panose="02040503050406030204" pitchFamily="18" charset="0"/>
                        </a:rPr>
                        <a:t>=1+1/1.619=1.6176</a:t>
                      </a:r>
                    </a:p>
                  </a:txBody>
                  <a:tcPr/>
                </a:tc>
                <a:extLst>
                  <a:ext uri="{0D108BD9-81ED-4DB2-BD59-A6C34878D82A}">
                    <a16:rowId xmlns:a16="http://schemas.microsoft.com/office/drawing/2014/main" val="2785044480"/>
                  </a:ext>
                </a:extLst>
              </a:tr>
              <a:tr h="370840">
                <a:tc>
                  <a:txBody>
                    <a:bodyPr/>
                    <a:lstStyle/>
                    <a:p>
                      <a:r>
                        <a:rPr lang="tr-TR" sz="1600" b="0" dirty="0" smtClean="0">
                          <a:solidFill>
                            <a:schemeClr val="bg1"/>
                          </a:solidFill>
                          <a:latin typeface="Cambria Math" panose="02040503050406030204" pitchFamily="18" charset="0"/>
                          <a:ea typeface="Cambria Math" panose="02040503050406030204" pitchFamily="18" charset="0"/>
                        </a:rPr>
                        <a:t>9</a:t>
                      </a:r>
                      <a:endParaRPr lang="tr-TR" sz="1600" b="0" dirty="0">
                        <a:solidFill>
                          <a:schemeClr val="bg1"/>
                        </a:solidFill>
                        <a:latin typeface="Cambria Math" panose="02040503050406030204" pitchFamily="18" charset="0"/>
                        <a:ea typeface="Cambria Math" panose="02040503050406030204" pitchFamily="18" charset="0"/>
                      </a:endParaRPr>
                    </a:p>
                  </a:txBody>
                  <a:tcPr>
                    <a:solidFill>
                      <a:schemeClr val="accent6">
                        <a:lumMod val="40000"/>
                        <a:lumOff val="60000"/>
                      </a:schemeClr>
                    </a:solidFill>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9</a:t>
                      </a:r>
                      <a:endParaRPr lang="tr-TR" sz="1600" b="0" dirty="0">
                        <a:solidFill>
                          <a:schemeClr val="bg1"/>
                        </a:solidFill>
                        <a:latin typeface="Cambria Math" panose="02040503050406030204" pitchFamily="18" charset="0"/>
                        <a:ea typeface="Cambria Math" panose="02040503050406030204" pitchFamily="18" charset="0"/>
                      </a:endParaRPr>
                    </a:p>
                  </a:txBody>
                  <a:tcPr>
                    <a:solidFill>
                      <a:schemeClr val="accent6">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=1+1/x</a:t>
                      </a:r>
                      <a:r>
                        <a:rPr lang="tr-TR" sz="1600" b="0" baseline="-25000" dirty="0" smtClean="0">
                          <a:solidFill>
                            <a:schemeClr val="bg1"/>
                          </a:solidFill>
                          <a:latin typeface="Cambria Math" panose="02040503050406030204" pitchFamily="18" charset="0"/>
                          <a:ea typeface="Cambria Math" panose="02040503050406030204" pitchFamily="18" charset="0"/>
                        </a:rPr>
                        <a:t>8</a:t>
                      </a:r>
                      <a:r>
                        <a:rPr lang="tr-TR" sz="1600" b="0" dirty="0" smtClean="0">
                          <a:solidFill>
                            <a:schemeClr val="bg1"/>
                          </a:solidFill>
                          <a:latin typeface="Cambria Math" panose="02040503050406030204" pitchFamily="18" charset="0"/>
                          <a:ea typeface="Cambria Math" panose="02040503050406030204" pitchFamily="18" charset="0"/>
                        </a:rPr>
                        <a:t>=1+1/1.6176=1.61819</a:t>
                      </a:r>
                    </a:p>
                  </a:txBody>
                  <a:tcPr>
                    <a:solidFill>
                      <a:schemeClr val="accent6">
                        <a:lumMod val="40000"/>
                        <a:lumOff val="60000"/>
                      </a:schemeClr>
                    </a:solidFill>
                  </a:tcPr>
                </a:tc>
                <a:extLst>
                  <a:ext uri="{0D108BD9-81ED-4DB2-BD59-A6C34878D82A}">
                    <a16:rowId xmlns:a16="http://schemas.microsoft.com/office/drawing/2014/main" val="4024349868"/>
                  </a:ext>
                </a:extLst>
              </a:tr>
              <a:tr h="370840">
                <a:tc>
                  <a:txBody>
                    <a:bodyPr/>
                    <a:lstStyle/>
                    <a:p>
                      <a:r>
                        <a:rPr lang="tr-TR" sz="1600" b="0" dirty="0" smtClean="0">
                          <a:solidFill>
                            <a:schemeClr val="bg1"/>
                          </a:solidFill>
                          <a:latin typeface="Cambria Math" panose="02040503050406030204" pitchFamily="18" charset="0"/>
                          <a:ea typeface="Cambria Math" panose="02040503050406030204" pitchFamily="18" charset="0"/>
                        </a:rPr>
                        <a:t>10</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10</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=1+1/x</a:t>
                      </a:r>
                      <a:r>
                        <a:rPr lang="tr-TR" sz="1600" b="0" baseline="-25000" dirty="0" smtClean="0">
                          <a:solidFill>
                            <a:schemeClr val="bg1"/>
                          </a:solidFill>
                          <a:latin typeface="Cambria Math" panose="02040503050406030204" pitchFamily="18" charset="0"/>
                          <a:ea typeface="Cambria Math" panose="02040503050406030204" pitchFamily="18" charset="0"/>
                        </a:rPr>
                        <a:t>9</a:t>
                      </a:r>
                      <a:r>
                        <a:rPr lang="tr-TR" sz="1600" b="0" dirty="0" smtClean="0">
                          <a:solidFill>
                            <a:schemeClr val="bg1"/>
                          </a:solidFill>
                          <a:latin typeface="Cambria Math" panose="02040503050406030204" pitchFamily="18" charset="0"/>
                          <a:ea typeface="Cambria Math" panose="02040503050406030204" pitchFamily="18" charset="0"/>
                        </a:rPr>
                        <a:t>=1+1/1.61819=1.6179</a:t>
                      </a:r>
                    </a:p>
                  </a:txBody>
                  <a:tcPr/>
                </a:tc>
                <a:extLst>
                  <a:ext uri="{0D108BD9-81ED-4DB2-BD59-A6C34878D82A}">
                    <a16:rowId xmlns:a16="http://schemas.microsoft.com/office/drawing/2014/main" val="1264294990"/>
                  </a:ext>
                </a:extLst>
              </a:tr>
            </a:tbl>
          </a:graphicData>
        </a:graphic>
      </p:graphicFrame>
    </p:spTree>
    <p:extLst>
      <p:ext uri="{BB962C8B-B14F-4D97-AF65-F5344CB8AC3E}">
        <p14:creationId xmlns:p14="http://schemas.microsoft.com/office/powerpoint/2010/main" val="22614601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01557" y="272374"/>
                <a:ext cx="11585643" cy="3081613"/>
              </a:xfrm>
              <a:prstGeom prst="rect">
                <a:avLst/>
              </a:prstGeom>
              <a:noFill/>
            </p:spPr>
            <p:txBody>
              <a:bodyPr wrap="square" rtlCol="0">
                <a:spAutoFit/>
              </a:bodyPr>
              <a:lstStyle/>
              <a:p>
                <a:pPr algn="just"/>
                <a:r>
                  <a:rPr lang="tr-TR" sz="1600" b="1" dirty="0" smtClean="0">
                    <a:solidFill>
                      <a:srgbClr val="C00000"/>
                    </a:solidFill>
                    <a:latin typeface="Cambria Math" panose="02040503050406030204" pitchFamily="18" charset="0"/>
                    <a:ea typeface="Cambria Math" panose="02040503050406030204" pitchFamily="18" charset="0"/>
                  </a:rPr>
                  <a:t>Example 2: </a:t>
                </a:r>
                <a:r>
                  <a:rPr lang="en-US" sz="1600" dirty="0" smtClean="0">
                    <a:solidFill>
                      <a:schemeClr val="bg1"/>
                    </a:solidFill>
                    <a:latin typeface="Cambria Math" panose="02040503050406030204" pitchFamily="18" charset="0"/>
                    <a:ea typeface="Cambria Math" panose="02040503050406030204" pitchFamily="18" charset="0"/>
                  </a:rPr>
                  <a:t>Solve the following system of equations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Select a starting values for x and y, such as </a:t>
                </a:r>
                <a:r>
                  <a:rPr lang="en-US" sz="1600" dirty="0" smtClean="0">
                    <a:solidFill>
                      <a:schemeClr val="bg1"/>
                    </a:solidFill>
                    <a:latin typeface="Cambria Math" panose="02040503050406030204" pitchFamily="18" charset="0"/>
                    <a:ea typeface="Cambria Math" panose="02040503050406030204" pitchFamily="18" charset="0"/>
                  </a:rPr>
                  <a:t>x</a:t>
                </a:r>
                <a:r>
                  <a:rPr lang="en-US" sz="1600" baseline="-25000" dirty="0" smtClean="0">
                    <a:solidFill>
                      <a:schemeClr val="bg1"/>
                    </a:solidFill>
                    <a:latin typeface="Cambria Math" panose="02040503050406030204" pitchFamily="18" charset="0"/>
                    <a:ea typeface="Cambria Math" panose="02040503050406030204" pitchFamily="18" charset="0"/>
                  </a:rPr>
                  <a:t>0</a:t>
                </a:r>
                <a:r>
                  <a:rPr lang="en-US" sz="1600" dirty="0" smtClean="0">
                    <a:solidFill>
                      <a:schemeClr val="bg1"/>
                    </a:solidFill>
                    <a:latin typeface="Cambria Math" panose="02040503050406030204" pitchFamily="18" charset="0"/>
                    <a:ea typeface="Cambria Math" panose="02040503050406030204" pitchFamily="18" charset="0"/>
                  </a:rPr>
                  <a:t>=0 </a:t>
                </a:r>
                <a:r>
                  <a:rPr lang="en-US" sz="1600" dirty="0">
                    <a:solidFill>
                      <a:schemeClr val="bg1"/>
                    </a:solidFill>
                    <a:latin typeface="Cambria Math" panose="02040503050406030204" pitchFamily="18" charset="0"/>
                    <a:ea typeface="Cambria Math" panose="02040503050406030204" pitchFamily="18" charset="0"/>
                  </a:rPr>
                  <a:t>and </a:t>
                </a:r>
                <a:r>
                  <a:rPr lang="en-US" sz="1600" dirty="0" smtClean="0">
                    <a:solidFill>
                      <a:schemeClr val="bg1"/>
                    </a:solidFill>
                    <a:latin typeface="Cambria Math" panose="02040503050406030204" pitchFamily="18" charset="0"/>
                    <a:ea typeface="Cambria Math" panose="02040503050406030204" pitchFamily="18" charset="0"/>
                  </a:rPr>
                  <a:t>y</a:t>
                </a:r>
                <a:r>
                  <a:rPr lang="en-US" sz="1600" baseline="-25000" dirty="0" smtClean="0">
                    <a:solidFill>
                      <a:schemeClr val="bg1"/>
                    </a:solidFill>
                    <a:latin typeface="Cambria Math" panose="02040503050406030204" pitchFamily="18" charset="0"/>
                    <a:ea typeface="Cambria Math" panose="02040503050406030204" pitchFamily="18" charset="0"/>
                  </a:rPr>
                  <a:t>0</a:t>
                </a:r>
                <a:r>
                  <a:rPr lang="en-US" sz="1600" dirty="0" smtClean="0">
                    <a:solidFill>
                      <a:schemeClr val="bg1"/>
                    </a:solidFill>
                    <a:latin typeface="Cambria Math" panose="02040503050406030204" pitchFamily="18" charset="0"/>
                    <a:ea typeface="Cambria Math" panose="02040503050406030204" pitchFamily="18" charset="0"/>
                  </a:rPr>
                  <a:t>=0</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Put </a:t>
                </a:r>
                <a:r>
                  <a:rPr lang="en-US" sz="1600" dirty="0">
                    <a:solidFill>
                      <a:schemeClr val="bg1"/>
                    </a:solidFill>
                    <a:latin typeface="Cambria Math" panose="02040503050406030204" pitchFamily="18" charset="0"/>
                    <a:ea typeface="Cambria Math" panose="02040503050406030204" pitchFamily="18" charset="0"/>
                  </a:rPr>
                  <a:t>the functions into the </a:t>
                </a:r>
                <a:r>
                  <a:rPr lang="en-US" sz="1600" dirty="0" smtClean="0">
                    <a:solidFill>
                      <a:schemeClr val="bg1"/>
                    </a:solidFill>
                    <a:latin typeface="Cambria Math" panose="02040503050406030204" pitchFamily="18" charset="0"/>
                    <a:ea typeface="Cambria Math" panose="02040503050406030204" pitchFamily="18" charset="0"/>
                  </a:rPr>
                  <a:t>form</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x=g</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x,y)  » ,   «  y=g</a:t>
                </a:r>
                <a:r>
                  <a:rPr lang="tr-TR" sz="1600" baseline="-25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(x,y</a:t>
                </a:r>
                <a:r>
                  <a:rPr lang="tr-TR" sz="1600" dirty="0" smtClean="0">
                    <a:solidFill>
                      <a:schemeClr val="bg1"/>
                    </a:solidFill>
                    <a:latin typeface="Cambria Math" panose="02040503050406030204" pitchFamily="18" charset="0"/>
                    <a:ea typeface="Cambria Math" panose="02040503050406030204" pitchFamily="18" charset="0"/>
                  </a:rPr>
                  <a:t>)</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b="1" dirty="0" smtClean="0">
                    <a:solidFill>
                      <a:srgbClr val="C00000"/>
                    </a:solidFill>
                    <a:latin typeface="Cambria Math" panose="02040503050406030204" pitchFamily="18" charset="0"/>
                    <a:ea typeface="Cambria Math" panose="02040503050406030204" pitchFamily="18" charset="0"/>
                  </a:rPr>
                  <a:t>Solution:  </a:t>
                </a:r>
                <a:r>
                  <a:rPr lang="en-US" sz="1600" dirty="0">
                    <a:solidFill>
                      <a:schemeClr val="bg1"/>
                    </a:solidFill>
                    <a:latin typeface="Cambria Math" panose="02040503050406030204" pitchFamily="18" charset="0"/>
                    <a:ea typeface="Cambria Math" panose="02040503050406030204" pitchFamily="18" charset="0"/>
                  </a:rPr>
                  <a:t>Use </a:t>
                </a:r>
                <a:r>
                  <a:rPr lang="en-US" sz="1600" dirty="0" smtClean="0">
                    <a:solidFill>
                      <a:schemeClr val="bg1"/>
                    </a:solidFill>
                    <a:latin typeface="Cambria Math" panose="02040503050406030204" pitchFamily="18" charset="0"/>
                    <a:ea typeface="Cambria Math" panose="02040503050406030204" pitchFamily="18" charset="0"/>
                  </a:rPr>
                  <a:t>x</a:t>
                </a:r>
                <a:r>
                  <a:rPr lang="tr-TR" sz="1600" baseline="-25000" dirty="0" smtClean="0">
                    <a:solidFill>
                      <a:schemeClr val="bg1"/>
                    </a:solidFill>
                    <a:latin typeface="Cambria Math" panose="02040503050406030204" pitchFamily="18" charset="0"/>
                    <a:ea typeface="Cambria Math" panose="02040503050406030204" pitchFamily="18" charset="0"/>
                  </a:rPr>
                  <a:t>0</a:t>
                </a:r>
                <a:r>
                  <a:rPr lang="en-US" sz="1600" baseline="-250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and </a:t>
                </a:r>
                <a:r>
                  <a:rPr lang="en-US" sz="1600" dirty="0" smtClean="0">
                    <a:solidFill>
                      <a:schemeClr val="bg1"/>
                    </a:solidFill>
                    <a:latin typeface="Cambria Math" panose="02040503050406030204" pitchFamily="18" charset="0"/>
                    <a:ea typeface="Cambria Math" panose="02040503050406030204" pitchFamily="18" charset="0"/>
                  </a:rPr>
                  <a:t>y</a:t>
                </a:r>
                <a:r>
                  <a:rPr lang="tr-TR" sz="1600" baseline="-25000" dirty="0" smtClean="0">
                    <a:solidFill>
                      <a:schemeClr val="bg1"/>
                    </a:solidFill>
                    <a:latin typeface="Cambria Math" panose="02040503050406030204" pitchFamily="18" charset="0"/>
                    <a:ea typeface="Cambria Math" panose="02040503050406030204" pitchFamily="18" charset="0"/>
                  </a:rPr>
                  <a:t>0</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in g functions to calculate new </a:t>
                </a:r>
                <a:r>
                  <a:rPr lang="en-US" sz="1600" dirty="0" smtClean="0">
                    <a:solidFill>
                      <a:schemeClr val="bg1"/>
                    </a:solidFill>
                    <a:latin typeface="Cambria Math" panose="02040503050406030204" pitchFamily="18" charset="0"/>
                    <a:ea typeface="Cambria Math" panose="02040503050406030204" pitchFamily="18" charset="0"/>
                  </a:rPr>
                  <a:t>values</a:t>
                </a:r>
                <a:r>
                  <a:rPr lang="tr-TR" sz="1600" dirty="0" smtClean="0">
                    <a:solidFill>
                      <a:schemeClr val="bg1"/>
                    </a:solidFill>
                    <a:latin typeface="Cambria Math" panose="02040503050406030204" pitchFamily="18" charset="0"/>
                    <a:ea typeface="Cambria Math" panose="02040503050406030204" pitchFamily="18" charset="0"/>
                  </a:rPr>
                  <a:t>( x</a:t>
                </a:r>
                <a:r>
                  <a:rPr lang="tr-TR" sz="1600" baseline="-25000" dirty="0" smtClean="0">
                    <a:solidFill>
                      <a:schemeClr val="bg1"/>
                    </a:solidFill>
                    <a:latin typeface="Cambria Math" panose="02040503050406030204" pitchFamily="18" charset="0"/>
                    <a:ea typeface="Cambria Math" panose="02040503050406030204" pitchFamily="18" charset="0"/>
                  </a:rPr>
                  <a:t>new</a:t>
                </a:r>
                <a:r>
                  <a:rPr lang="tr-TR" sz="1600" dirty="0" smtClean="0">
                    <a:solidFill>
                      <a:schemeClr val="bg1"/>
                    </a:solidFill>
                    <a:latin typeface="Cambria Math" panose="02040503050406030204" pitchFamily="18" charset="0"/>
                    <a:ea typeface="Cambria Math" panose="02040503050406030204" pitchFamily="18" charset="0"/>
                  </a:rPr>
                  <a:t>,  y</a:t>
                </a:r>
                <a:r>
                  <a:rPr lang="tr-TR" sz="1600" baseline="-25000" dirty="0" smtClean="0">
                    <a:solidFill>
                      <a:schemeClr val="bg1"/>
                    </a:solidFill>
                    <a:latin typeface="Cambria Math" panose="02040503050406030204" pitchFamily="18" charset="0"/>
                    <a:ea typeface="Cambria Math" panose="02040503050406030204" pitchFamily="18" charset="0"/>
                  </a:rPr>
                  <a:t>new</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x        e</a:t>
                </a:r>
                <a:r>
                  <a:rPr lang="tr-TR" sz="1600" baseline="30000" dirty="0" smtClean="0">
                    <a:solidFill>
                      <a:schemeClr val="bg1"/>
                    </a:solidFill>
                    <a:latin typeface="Cambria Math" panose="02040503050406030204" pitchFamily="18" charset="0"/>
                    <a:ea typeface="Cambria Math" panose="02040503050406030204" pitchFamily="18" charset="0"/>
                  </a:rPr>
                  <a:t>x</a:t>
                </a:r>
                <a:r>
                  <a:rPr lang="tr-TR" sz="1600" dirty="0" smtClean="0">
                    <a:solidFill>
                      <a:schemeClr val="bg1"/>
                    </a:solidFill>
                    <a:latin typeface="Cambria Math" panose="02040503050406030204" pitchFamily="18" charset="0"/>
                    <a:ea typeface="Cambria Math" panose="02040503050406030204" pitchFamily="18" charset="0"/>
                  </a:rPr>
                  <a:t>=1-y            ln(e</a:t>
                </a:r>
                <a:r>
                  <a:rPr lang="tr-TR" sz="1600" baseline="30000" dirty="0" smtClean="0">
                    <a:solidFill>
                      <a:schemeClr val="bg1"/>
                    </a:solidFill>
                    <a:latin typeface="Cambria Math" panose="02040503050406030204" pitchFamily="18" charset="0"/>
                    <a:ea typeface="Cambria Math" panose="02040503050406030204" pitchFamily="18" charset="0"/>
                  </a:rPr>
                  <a:t>x</a:t>
                </a:r>
                <a:r>
                  <a:rPr lang="tr-TR" sz="1600" dirty="0" smtClean="0">
                    <a:solidFill>
                      <a:schemeClr val="bg1"/>
                    </a:solidFill>
                    <a:latin typeface="Cambria Math" panose="02040503050406030204" pitchFamily="18" charset="0"/>
                    <a:ea typeface="Cambria Math" panose="02040503050406030204" pitchFamily="18" charset="0"/>
                  </a:rPr>
                  <a:t>)= ln(1-y)       log </a:t>
                </a:r>
                <a:r>
                  <a:rPr lang="tr-TR" sz="1600" baseline="-25000" dirty="0" smtClean="0">
                    <a:solidFill>
                      <a:schemeClr val="bg1"/>
                    </a:solidFill>
                    <a:latin typeface="Cambria Math" panose="02040503050406030204" pitchFamily="18" charset="0"/>
                    <a:ea typeface="Cambria Math" panose="02040503050406030204" pitchFamily="18" charset="0"/>
                  </a:rPr>
                  <a:t>e</a:t>
                </a:r>
                <a:r>
                  <a:rPr lang="tr-TR" sz="1600" dirty="0" smtClean="0">
                    <a:solidFill>
                      <a:schemeClr val="bg1"/>
                    </a:solidFill>
                    <a:latin typeface="Cambria Math" panose="02040503050406030204" pitchFamily="18" charset="0"/>
                    <a:ea typeface="Cambria Math" panose="02040503050406030204" pitchFamily="18" charset="0"/>
                  </a:rPr>
                  <a:t>e</a:t>
                </a:r>
                <a:r>
                  <a:rPr lang="tr-TR" sz="1600" baseline="30000" dirty="0" smtClean="0">
                    <a:solidFill>
                      <a:schemeClr val="bg1"/>
                    </a:solidFill>
                    <a:latin typeface="Cambria Math" panose="02040503050406030204" pitchFamily="18" charset="0"/>
                    <a:ea typeface="Cambria Math" panose="02040503050406030204" pitchFamily="18" charset="0"/>
                  </a:rPr>
                  <a:t>x</a:t>
                </a:r>
                <a:r>
                  <a:rPr lang="tr-TR" sz="1600" dirty="0" smtClean="0">
                    <a:solidFill>
                      <a:schemeClr val="bg1"/>
                    </a:solidFill>
                    <a:latin typeface="Cambria Math" panose="02040503050406030204" pitchFamily="18" charset="0"/>
                    <a:ea typeface="Cambria Math" panose="02040503050406030204" pitchFamily="18" charset="0"/>
                  </a:rPr>
                  <a:t>=ln(1-y)         x=  ln(1-y)          x=g</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(y) =ln(1-y)</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y       - y</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=4-x</a:t>
                </a:r>
                <a:r>
                  <a:rPr lang="tr-TR" sz="1600" baseline="30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          y= - </a:t>
                </a:r>
                <a14:m>
                  <m:oMath xmlns:m="http://schemas.openxmlformats.org/officeDocument/2006/math">
                    <m:rad>
                      <m:radPr>
                        <m:degHide m:val="on"/>
                        <m:ctrlPr>
                          <a:rPr lang="tr-TR" sz="1600" i="1" smtClean="0">
                            <a:solidFill>
                              <a:schemeClr val="bg1"/>
                            </a:solidFill>
                            <a:latin typeface="Cambria Math" panose="02040503050406030204" pitchFamily="18" charset="0"/>
                            <a:ea typeface="Cambria Math" panose="02040503050406030204" pitchFamily="18" charset="0"/>
                          </a:rPr>
                        </m:ctrlPr>
                      </m:radPr>
                      <m:deg/>
                      <m:e>
                        <m:r>
                          <a:rPr lang="tr-TR" sz="1600" b="0" i="1" smtClean="0">
                            <a:solidFill>
                              <a:schemeClr val="bg1"/>
                            </a:solidFill>
                            <a:latin typeface="Cambria Math" panose="02040503050406030204" pitchFamily="18" charset="0"/>
                            <a:ea typeface="Cambria Math" panose="02040503050406030204" pitchFamily="18" charset="0"/>
                          </a:rPr>
                          <m:t>4−</m:t>
                        </m:r>
                        <m:r>
                          <a:rPr lang="tr-TR" sz="1600" b="0" i="1" smtClean="0">
                            <a:solidFill>
                              <a:schemeClr val="bg1"/>
                            </a:solidFill>
                            <a:latin typeface="Cambria Math" panose="02040503050406030204" pitchFamily="18" charset="0"/>
                            <a:ea typeface="Cambria Math" panose="02040503050406030204" pitchFamily="18" charset="0"/>
                          </a:rPr>
                          <m:t>𝑥</m:t>
                        </m:r>
                        <m:r>
                          <a:rPr lang="tr-TR" sz="1600" b="0" i="1" baseline="30000" smtClean="0">
                            <a:solidFill>
                              <a:schemeClr val="bg1"/>
                            </a:solidFill>
                            <a:latin typeface="Cambria Math" panose="02040503050406030204" pitchFamily="18" charset="0"/>
                            <a:ea typeface="Cambria Math" panose="02040503050406030204" pitchFamily="18" charset="0"/>
                          </a:rPr>
                          <m:t>2</m:t>
                        </m:r>
                      </m:e>
                    </m:rad>
                  </m:oMath>
                </a14:m>
                <a:r>
                  <a:rPr lang="tr-TR" sz="1600" dirty="0" smtClean="0">
                    <a:solidFill>
                      <a:schemeClr val="bg1"/>
                    </a:solidFill>
                    <a:latin typeface="Cambria Math" panose="02040503050406030204" pitchFamily="18" charset="0"/>
                    <a:ea typeface="Cambria Math" panose="02040503050406030204" pitchFamily="18" charset="0"/>
                  </a:rPr>
                  <a:t>            y=g</a:t>
                </a:r>
                <a:r>
                  <a:rPr lang="tr-TR" sz="1600" baseline="-25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  - </a:t>
                </a:r>
                <a14:m>
                  <m:oMath xmlns:m="http://schemas.openxmlformats.org/officeDocument/2006/math">
                    <m:rad>
                      <m:radPr>
                        <m:degHide m:val="on"/>
                        <m:ctrlPr>
                          <a:rPr lang="tr-TR" sz="1600" i="1">
                            <a:solidFill>
                              <a:schemeClr val="bg1"/>
                            </a:solidFill>
                            <a:latin typeface="Cambria Math" panose="02040503050406030204" pitchFamily="18" charset="0"/>
                            <a:ea typeface="Cambria Math" panose="02040503050406030204" pitchFamily="18" charset="0"/>
                          </a:rPr>
                        </m:ctrlPr>
                      </m:radPr>
                      <m:deg/>
                      <m:e>
                        <m:r>
                          <a:rPr lang="tr-TR" sz="1600" i="1">
                            <a:solidFill>
                              <a:schemeClr val="bg1"/>
                            </a:solidFill>
                            <a:latin typeface="Cambria Math" panose="02040503050406030204" pitchFamily="18" charset="0"/>
                            <a:ea typeface="Cambria Math" panose="02040503050406030204" pitchFamily="18" charset="0"/>
                          </a:rPr>
                          <m:t>4−</m:t>
                        </m:r>
                        <m:r>
                          <a:rPr lang="tr-TR" sz="1600" i="1">
                            <a:solidFill>
                              <a:schemeClr val="bg1"/>
                            </a:solidFill>
                            <a:latin typeface="Cambria Math" panose="02040503050406030204" pitchFamily="18" charset="0"/>
                            <a:ea typeface="Cambria Math" panose="02040503050406030204" pitchFamily="18" charset="0"/>
                          </a:rPr>
                          <m:t>𝑥</m:t>
                        </m:r>
                        <m:r>
                          <a:rPr lang="tr-TR" sz="1600" i="1" baseline="30000">
                            <a:solidFill>
                              <a:schemeClr val="bg1"/>
                            </a:solidFill>
                            <a:latin typeface="Cambria Math" panose="02040503050406030204" pitchFamily="18" charset="0"/>
                            <a:ea typeface="Cambria Math" panose="02040503050406030204" pitchFamily="18" charset="0"/>
                          </a:rPr>
                          <m:t>2</m:t>
                        </m:r>
                      </m:e>
                    </m:rad>
                  </m:oMath>
                </a14:m>
                <a:r>
                  <a:rPr lang="tr-TR" sz="1600" dirty="0" smtClean="0">
                    <a:solidFill>
                      <a:schemeClr val="bg1"/>
                    </a:solidFill>
                    <a:latin typeface="Cambria Math" panose="02040503050406030204" pitchFamily="18" charset="0"/>
                    <a:ea typeface="Cambria Math" panose="02040503050406030204" pitchFamily="18" charset="0"/>
                  </a:rPr>
                  <a:t>                              </a:t>
                </a:r>
              </a:p>
              <a:p>
                <a:pPr algn="just"/>
                <a:endParaRPr lang="tr-TR" sz="1600" dirty="0" smtClean="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01557" y="272374"/>
                <a:ext cx="11585643" cy="3081613"/>
              </a:xfrm>
              <a:prstGeom prst="rect">
                <a:avLst/>
              </a:prstGeom>
              <a:blipFill>
                <a:blip r:embed="rId3"/>
                <a:stretch>
                  <a:fillRect l="-263" t="-792"/>
                </a:stretch>
              </a:blipFill>
            </p:spPr>
            <p:txBody>
              <a:bodyPr/>
              <a:lstStyle/>
              <a:p>
                <a:r>
                  <a:rPr lang="tr-TR">
                    <a:noFill/>
                  </a:rPr>
                  <a:t> </a:t>
                </a:r>
              </a:p>
            </p:txBody>
          </p:sp>
        </mc:Fallback>
      </mc:AlternateContent>
      <p:sp>
        <p:nvSpPr>
          <p:cNvPr id="10" name="Right Arrow 9"/>
          <p:cNvSpPr/>
          <p:nvPr/>
        </p:nvSpPr>
        <p:spPr>
          <a:xfrm>
            <a:off x="555585" y="2361235"/>
            <a:ext cx="138896" cy="104172"/>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Right Arrow 10"/>
          <p:cNvSpPr/>
          <p:nvPr/>
        </p:nvSpPr>
        <p:spPr>
          <a:xfrm>
            <a:off x="555585" y="2873085"/>
            <a:ext cx="138896" cy="104172"/>
          </a:xfrm>
          <a:prstGeom prst="right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Rounded Rectangle 12"/>
          <p:cNvSpPr/>
          <p:nvPr/>
        </p:nvSpPr>
        <p:spPr>
          <a:xfrm>
            <a:off x="6624537" y="2241794"/>
            <a:ext cx="1721796" cy="343054"/>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tr-TR"/>
          </a:p>
        </p:txBody>
      </p:sp>
      <p:sp>
        <p:nvSpPr>
          <p:cNvPr id="14" name="Rounded Rectangle 13"/>
          <p:cNvSpPr/>
          <p:nvPr/>
        </p:nvSpPr>
        <p:spPr>
          <a:xfrm>
            <a:off x="3566809" y="2758134"/>
            <a:ext cx="1721796" cy="343054"/>
          </a:xfrm>
          <a:prstGeom prst="roundRect">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tr-TR"/>
          </a:p>
        </p:txBody>
      </p:sp>
      <p:graphicFrame>
        <p:nvGraphicFramePr>
          <p:cNvPr id="15" name="Table 14"/>
          <p:cNvGraphicFramePr>
            <a:graphicFrameLocks noGrp="1"/>
          </p:cNvGraphicFramePr>
          <p:nvPr>
            <p:extLst>
              <p:ext uri="{D42A27DB-BD31-4B8C-83A1-F6EECF244321}">
                <p14:modId xmlns:p14="http://schemas.microsoft.com/office/powerpoint/2010/main" val="3512608547"/>
              </p:ext>
            </p:extLst>
          </p:nvPr>
        </p:nvGraphicFramePr>
        <p:xfrm>
          <a:off x="301557" y="3338344"/>
          <a:ext cx="5451062" cy="1732264"/>
        </p:xfrm>
        <a:graphic>
          <a:graphicData uri="http://schemas.openxmlformats.org/drawingml/2006/table">
            <a:tbl>
              <a:tblPr firstRow="1" bandRow="1">
                <a:tableStyleId>{BDBED569-4797-4DF1-A0F4-6AAB3CD982D8}</a:tableStyleId>
              </a:tblPr>
              <a:tblGrid>
                <a:gridCol w="1237877">
                  <a:extLst>
                    <a:ext uri="{9D8B030D-6E8A-4147-A177-3AD203B41FA5}">
                      <a16:colId xmlns:a16="http://schemas.microsoft.com/office/drawing/2014/main" val="962075273"/>
                    </a:ext>
                  </a:extLst>
                </a:gridCol>
                <a:gridCol w="2882096">
                  <a:extLst>
                    <a:ext uri="{9D8B030D-6E8A-4147-A177-3AD203B41FA5}">
                      <a16:colId xmlns:a16="http://schemas.microsoft.com/office/drawing/2014/main" val="1827156588"/>
                    </a:ext>
                  </a:extLst>
                </a:gridCol>
                <a:gridCol w="1331089">
                  <a:extLst>
                    <a:ext uri="{9D8B030D-6E8A-4147-A177-3AD203B41FA5}">
                      <a16:colId xmlns:a16="http://schemas.microsoft.com/office/drawing/2014/main" val="3192647605"/>
                    </a:ext>
                  </a:extLst>
                </a:gridCol>
              </a:tblGrid>
              <a:tr h="433066">
                <a:tc>
                  <a:txBody>
                    <a:bodyPr/>
                    <a:lstStyle/>
                    <a:p>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1</a:t>
                      </a:r>
                      <a:r>
                        <a:rPr lang="tr-TR" sz="1600" b="0" dirty="0" smtClean="0">
                          <a:solidFill>
                            <a:schemeClr val="bg1"/>
                          </a:solidFill>
                          <a:latin typeface="Cambria Math" panose="02040503050406030204" pitchFamily="18" charset="0"/>
                          <a:ea typeface="Cambria Math" panose="02040503050406030204" pitchFamily="18" charset="0"/>
                        </a:rPr>
                        <a:t>=g1(y</a:t>
                      </a:r>
                      <a:r>
                        <a:rPr lang="tr-TR" sz="1600" b="0" baseline="-25000" dirty="0" smtClean="0">
                          <a:solidFill>
                            <a:schemeClr val="bg1"/>
                          </a:solidFill>
                          <a:latin typeface="Cambria Math" panose="02040503050406030204" pitchFamily="18" charset="0"/>
                          <a:ea typeface="Cambria Math" panose="02040503050406030204" pitchFamily="18" charset="0"/>
                        </a:rPr>
                        <a:t>0</a:t>
                      </a:r>
                      <a:r>
                        <a:rPr lang="tr-TR" sz="1600" b="0" dirty="0" smtClean="0">
                          <a:solidFill>
                            <a:schemeClr val="bg1"/>
                          </a:solidFill>
                          <a:latin typeface="Cambria Math" panose="02040503050406030204" pitchFamily="18" charset="0"/>
                          <a:ea typeface="Cambria Math" panose="02040503050406030204" pitchFamily="18" charset="0"/>
                        </a:rPr>
                        <a:t>)</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ln(1-0)=ln(1)</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a:t>
                      </a:r>
                      <a:endParaRPr lang="tr-TR" sz="1600" b="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312757415"/>
                  </a:ext>
                </a:extLst>
              </a:tr>
              <a:tr h="433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2</a:t>
                      </a:r>
                      <a:r>
                        <a:rPr lang="tr-TR" sz="1600" b="0" dirty="0" smtClean="0">
                          <a:solidFill>
                            <a:schemeClr val="bg1"/>
                          </a:solidFill>
                          <a:latin typeface="Cambria Math" panose="02040503050406030204" pitchFamily="18" charset="0"/>
                          <a:ea typeface="Cambria Math" panose="02040503050406030204" pitchFamily="18" charset="0"/>
                        </a:rPr>
                        <a:t>=g2(y</a:t>
                      </a:r>
                      <a:r>
                        <a:rPr lang="tr-TR" sz="1600" b="0" baseline="-25000" dirty="0" smtClean="0">
                          <a:solidFill>
                            <a:schemeClr val="bg1"/>
                          </a:solidFill>
                          <a:latin typeface="Cambria Math" panose="02040503050406030204" pitchFamily="18" charset="0"/>
                          <a:ea typeface="Cambria Math" panose="02040503050406030204" pitchFamily="18" charset="0"/>
                        </a:rPr>
                        <a:t>1</a:t>
                      </a:r>
                      <a:r>
                        <a:rPr lang="tr-TR" sz="1600" b="0" dirty="0" smtClean="0">
                          <a:solidFill>
                            <a:schemeClr val="bg1"/>
                          </a:solidFill>
                          <a:latin typeface="Cambria Math" panose="02040503050406030204" pitchFamily="18" charset="0"/>
                          <a:ea typeface="Cambria Math" panose="02040503050406030204" pitchFamily="18" charset="0"/>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ln(1-(-2))=ln(3)</a:t>
                      </a: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1,0986</a:t>
                      </a:r>
                      <a:endParaRPr lang="tr-TR" sz="1600" b="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3217005411"/>
                  </a:ext>
                </a:extLst>
              </a:tr>
              <a:tr h="433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3</a:t>
                      </a:r>
                      <a:r>
                        <a:rPr lang="tr-TR" sz="1600" b="0" dirty="0" smtClean="0">
                          <a:solidFill>
                            <a:schemeClr val="bg1"/>
                          </a:solidFill>
                          <a:latin typeface="Cambria Math" panose="02040503050406030204" pitchFamily="18" charset="0"/>
                          <a:ea typeface="Cambria Math" panose="02040503050406030204" pitchFamily="18" charset="0"/>
                        </a:rPr>
                        <a:t>=g3(y</a:t>
                      </a:r>
                      <a:r>
                        <a:rPr lang="tr-TR" sz="1600" b="0" baseline="-25000" dirty="0" smtClean="0">
                          <a:solidFill>
                            <a:schemeClr val="bg1"/>
                          </a:solidFill>
                          <a:latin typeface="Cambria Math" panose="02040503050406030204" pitchFamily="18" charset="0"/>
                          <a:ea typeface="Cambria Math" panose="02040503050406030204" pitchFamily="18" charset="0"/>
                        </a:rPr>
                        <a:t>2</a:t>
                      </a:r>
                      <a:r>
                        <a:rPr lang="tr-TR" sz="1600" b="0" dirty="0" smtClean="0">
                          <a:solidFill>
                            <a:schemeClr val="bg1"/>
                          </a:solidFill>
                          <a:latin typeface="Cambria Math" panose="02040503050406030204" pitchFamily="18" charset="0"/>
                          <a:ea typeface="Cambria Math" panose="02040503050406030204" pitchFamily="18" charset="0"/>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ln(1-(-1,671))=ln(1)</a:t>
                      </a: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0,9824</a:t>
                      </a:r>
                      <a:endParaRPr lang="tr-TR" sz="1600" b="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384102128"/>
                  </a:ext>
                </a:extLst>
              </a:tr>
              <a:tr h="43306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x</a:t>
                      </a:r>
                      <a:r>
                        <a:rPr lang="tr-TR" sz="1600" b="0" baseline="-25000" dirty="0" smtClean="0">
                          <a:solidFill>
                            <a:schemeClr val="bg1"/>
                          </a:solidFill>
                          <a:latin typeface="Cambria Math" panose="02040503050406030204" pitchFamily="18" charset="0"/>
                          <a:ea typeface="Cambria Math" panose="02040503050406030204" pitchFamily="18" charset="0"/>
                        </a:rPr>
                        <a:t>4</a:t>
                      </a:r>
                      <a:r>
                        <a:rPr lang="tr-TR" sz="1600" b="0" dirty="0" smtClean="0">
                          <a:solidFill>
                            <a:schemeClr val="bg1"/>
                          </a:solidFill>
                          <a:latin typeface="Cambria Math" panose="02040503050406030204" pitchFamily="18" charset="0"/>
                          <a:ea typeface="Cambria Math" panose="02040503050406030204" pitchFamily="18" charset="0"/>
                        </a:rPr>
                        <a:t>=g4(y</a:t>
                      </a:r>
                      <a:r>
                        <a:rPr lang="tr-TR" sz="1600" b="0" baseline="-25000" dirty="0" smtClean="0">
                          <a:solidFill>
                            <a:schemeClr val="bg1"/>
                          </a:solidFill>
                          <a:latin typeface="Cambria Math" panose="02040503050406030204" pitchFamily="18" charset="0"/>
                          <a:ea typeface="Cambria Math" panose="02040503050406030204" pitchFamily="18" charset="0"/>
                        </a:rPr>
                        <a:t>3</a:t>
                      </a:r>
                      <a:r>
                        <a:rPr lang="tr-TR" sz="1600" b="0" dirty="0" smtClean="0">
                          <a:solidFill>
                            <a:schemeClr val="bg1"/>
                          </a:solidFill>
                          <a:latin typeface="Cambria Math" panose="02040503050406030204" pitchFamily="18" charset="0"/>
                          <a:ea typeface="Cambria Math" panose="02040503050406030204" pitchFamily="18" charset="0"/>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ln(1-(-1,7421))=ln(2,7421)</a:t>
                      </a: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1,008724</a:t>
                      </a:r>
                      <a:endParaRPr lang="tr-TR" sz="1600" b="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404799768"/>
                  </a:ext>
                </a:extLst>
              </a:tr>
            </a:tbl>
          </a:graphicData>
        </a:graphic>
      </p:graphicFrame>
      <mc:AlternateContent xmlns:mc="http://schemas.openxmlformats.org/markup-compatibility/2006" xmlns:a14="http://schemas.microsoft.com/office/drawing/2010/main">
        <mc:Choice Requires="a14">
          <p:graphicFrame>
            <p:nvGraphicFramePr>
              <p:cNvPr id="16" name="Table 15"/>
              <p:cNvGraphicFramePr>
                <a:graphicFrameLocks noGrp="1"/>
              </p:cNvGraphicFramePr>
              <p:nvPr>
                <p:extLst>
                  <p:ext uri="{D42A27DB-BD31-4B8C-83A1-F6EECF244321}">
                    <p14:modId xmlns:p14="http://schemas.microsoft.com/office/powerpoint/2010/main" val="1448713766"/>
                  </p:ext>
                </p:extLst>
              </p:nvPr>
            </p:nvGraphicFramePr>
            <p:xfrm>
              <a:off x="5951234" y="3338347"/>
              <a:ext cx="6088284" cy="1732261"/>
            </p:xfrm>
            <a:graphic>
              <a:graphicData uri="http://schemas.openxmlformats.org/drawingml/2006/table">
                <a:tbl>
                  <a:tblPr firstRow="1" bandRow="1">
                    <a:tableStyleId>{BDBED569-4797-4DF1-A0F4-6AAB3CD982D8}</a:tableStyleId>
                  </a:tblPr>
                  <a:tblGrid>
                    <a:gridCol w="1634778">
                      <a:extLst>
                        <a:ext uri="{9D8B030D-6E8A-4147-A177-3AD203B41FA5}">
                          <a16:colId xmlns:a16="http://schemas.microsoft.com/office/drawing/2014/main" val="962075273"/>
                        </a:ext>
                      </a:extLst>
                    </a:gridCol>
                    <a:gridCol w="3006670">
                      <a:extLst>
                        <a:ext uri="{9D8B030D-6E8A-4147-A177-3AD203B41FA5}">
                          <a16:colId xmlns:a16="http://schemas.microsoft.com/office/drawing/2014/main" val="1827156588"/>
                        </a:ext>
                      </a:extLst>
                    </a:gridCol>
                    <a:gridCol w="1446836">
                      <a:extLst>
                        <a:ext uri="{9D8B030D-6E8A-4147-A177-3AD203B41FA5}">
                          <a16:colId xmlns:a16="http://schemas.microsoft.com/office/drawing/2014/main" val="3192647605"/>
                        </a:ext>
                      </a:extLst>
                    </a:gridCol>
                  </a:tblGrid>
                  <a:tr h="419593">
                    <a:tc>
                      <a:txBody>
                        <a:bodyPr/>
                        <a:lstStyle/>
                        <a:p>
                          <a:r>
                            <a:rPr lang="tr-TR" sz="1600" b="0" dirty="0" smtClean="0">
                              <a:solidFill>
                                <a:schemeClr val="bg1"/>
                              </a:solidFill>
                              <a:latin typeface="Cambria Math" panose="02040503050406030204" pitchFamily="18" charset="0"/>
                              <a:ea typeface="Cambria Math" panose="02040503050406030204" pitchFamily="18" charset="0"/>
                            </a:rPr>
                            <a:t>y</a:t>
                          </a:r>
                          <a:r>
                            <a:rPr lang="tr-TR" sz="1600" b="0" baseline="-25000" dirty="0" smtClean="0">
                              <a:solidFill>
                                <a:schemeClr val="bg1"/>
                              </a:solidFill>
                              <a:latin typeface="Cambria Math" panose="02040503050406030204" pitchFamily="18" charset="0"/>
                              <a:ea typeface="Cambria Math" panose="02040503050406030204" pitchFamily="18" charset="0"/>
                            </a:rPr>
                            <a:t>1</a:t>
                          </a:r>
                          <a:r>
                            <a:rPr lang="tr-TR" sz="1600" b="0" dirty="0" smtClean="0">
                              <a:solidFill>
                                <a:schemeClr val="bg1"/>
                              </a:solidFill>
                              <a:latin typeface="Cambria Math" panose="02040503050406030204" pitchFamily="18" charset="0"/>
                              <a:ea typeface="Cambria Math" panose="02040503050406030204" pitchFamily="18" charset="0"/>
                            </a:rPr>
                            <a:t>=g1(x</a:t>
                          </a:r>
                          <a:r>
                            <a:rPr lang="tr-TR" sz="1600" b="0" baseline="-25000" dirty="0" smtClean="0">
                              <a:solidFill>
                                <a:schemeClr val="bg1"/>
                              </a:solidFill>
                              <a:latin typeface="Cambria Math" panose="02040503050406030204" pitchFamily="18" charset="0"/>
                              <a:ea typeface="Cambria Math" panose="02040503050406030204" pitchFamily="18" charset="0"/>
                            </a:rPr>
                            <a:t>0</a:t>
                          </a:r>
                          <a:r>
                            <a:rPr lang="tr-TR" sz="1600" b="0" dirty="0" smtClean="0">
                              <a:solidFill>
                                <a:schemeClr val="bg1"/>
                              </a:solidFill>
                              <a:latin typeface="Cambria Math" panose="02040503050406030204" pitchFamily="18" charset="0"/>
                              <a:ea typeface="Cambria Math" panose="02040503050406030204" pitchFamily="18" charset="0"/>
                            </a:rPr>
                            <a:t>)</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14:m>
                            <m:oMath xmlns:m="http://schemas.openxmlformats.org/officeDocument/2006/math">
                              <m:r>
                                <a:rPr lang="tr-TR" sz="1600" b="0" i="1" smtClean="0">
                                  <a:solidFill>
                                    <a:schemeClr val="bg1"/>
                                  </a:solidFill>
                                  <a:latin typeface="Cambria Math" panose="02040503050406030204" pitchFamily="18" charset="0"/>
                                  <a:ea typeface="Cambria Math" panose="02040503050406030204" pitchFamily="18" charset="0"/>
                                </a:rPr>
                                <m:t>−</m:t>
                              </m:r>
                              <m:rad>
                                <m:radPr>
                                  <m:degHide m:val="on"/>
                                  <m:ctrlPr>
                                    <a:rPr lang="tr-TR" sz="1600" b="0" i="1" smtClean="0">
                                      <a:solidFill>
                                        <a:schemeClr val="bg1"/>
                                      </a:solidFill>
                                      <a:latin typeface="Cambria Math" panose="02040503050406030204" pitchFamily="18" charset="0"/>
                                      <a:ea typeface="Cambria Math" panose="02040503050406030204" pitchFamily="18" charset="0"/>
                                    </a:rPr>
                                  </m:ctrlPr>
                                </m:radPr>
                                <m:deg/>
                                <m:e>
                                  <m:r>
                                    <a:rPr lang="tr-TR" sz="1600" b="0" i="1">
                                      <a:solidFill>
                                        <a:schemeClr val="bg1"/>
                                      </a:solidFill>
                                      <a:latin typeface="Cambria Math" panose="02040503050406030204" pitchFamily="18" charset="0"/>
                                      <a:ea typeface="Cambria Math" panose="02040503050406030204" pitchFamily="18" charset="0"/>
                                    </a:rPr>
                                    <m:t>4−</m:t>
                                  </m:r>
                                  <m:r>
                                    <a:rPr lang="tr-TR" sz="1600" b="0" i="1" smtClean="0">
                                      <a:solidFill>
                                        <a:schemeClr val="bg1"/>
                                      </a:solidFill>
                                      <a:latin typeface="Cambria Math" panose="02040503050406030204" pitchFamily="18" charset="0"/>
                                      <a:ea typeface="Cambria Math" panose="02040503050406030204" pitchFamily="18" charset="0"/>
                                    </a:rPr>
                                    <m:t>0</m:t>
                                  </m:r>
                                  <m:r>
                                    <a:rPr lang="tr-TR" sz="1600" b="0" i="1" baseline="30000">
                                      <a:solidFill>
                                        <a:schemeClr val="bg1"/>
                                      </a:solidFill>
                                      <a:latin typeface="Cambria Math" panose="02040503050406030204" pitchFamily="18" charset="0"/>
                                      <a:ea typeface="Cambria Math" panose="02040503050406030204" pitchFamily="18" charset="0"/>
                                    </a:rPr>
                                    <m:t>2</m:t>
                                  </m:r>
                                </m:e>
                              </m:rad>
                            </m:oMath>
                          </a14:m>
                          <a:r>
                            <a:rPr lang="tr-TR" sz="1600" b="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rad>
                                <m:radPr>
                                  <m:degHide m:val="on"/>
                                  <m:ctrlPr>
                                    <a:rPr lang="tr-TR" sz="1600" b="0" i="1" smtClean="0">
                                      <a:solidFill>
                                        <a:schemeClr val="bg1"/>
                                      </a:solidFill>
                                      <a:latin typeface="Cambria Math" panose="02040503050406030204" pitchFamily="18" charset="0"/>
                                      <a:ea typeface="Cambria Math" panose="02040503050406030204" pitchFamily="18" charset="0"/>
                                    </a:rPr>
                                  </m:ctrlPr>
                                </m:radPr>
                                <m:deg/>
                                <m:e>
                                  <m:r>
                                    <a:rPr lang="tr-TR" sz="1600" b="0" i="1">
                                      <a:solidFill>
                                        <a:schemeClr val="bg1"/>
                                      </a:solidFill>
                                      <a:latin typeface="Cambria Math" panose="02040503050406030204" pitchFamily="18" charset="0"/>
                                      <a:ea typeface="Cambria Math" panose="02040503050406030204" pitchFamily="18" charset="0"/>
                                    </a:rPr>
                                    <m:t>4</m:t>
                                  </m:r>
                                </m:e>
                              </m:rad>
                            </m:oMath>
                          </a14:m>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- 2</a:t>
                          </a:r>
                          <a:endParaRPr lang="tr-TR" sz="1600" b="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312757415"/>
                      </a:ext>
                    </a:extLst>
                  </a:tr>
                  <a:tr h="43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y</a:t>
                          </a:r>
                          <a:r>
                            <a:rPr lang="tr-TR" sz="1600" b="0" baseline="-25000" dirty="0" smtClean="0">
                              <a:solidFill>
                                <a:schemeClr val="bg1"/>
                              </a:solidFill>
                              <a:latin typeface="Cambria Math" panose="02040503050406030204" pitchFamily="18" charset="0"/>
                              <a:ea typeface="Cambria Math" panose="02040503050406030204" pitchFamily="18" charset="0"/>
                            </a:rPr>
                            <a:t>2</a:t>
                          </a:r>
                          <a:r>
                            <a:rPr lang="tr-TR" sz="1600" b="0" dirty="0" smtClean="0">
                              <a:solidFill>
                                <a:schemeClr val="bg1"/>
                              </a:solidFill>
                              <a:latin typeface="Cambria Math" panose="02040503050406030204" pitchFamily="18" charset="0"/>
                              <a:ea typeface="Cambria Math" panose="02040503050406030204" pitchFamily="18" charset="0"/>
                            </a:rPr>
                            <a:t>=g2(x</a:t>
                          </a:r>
                          <a:r>
                            <a:rPr lang="tr-TR" sz="1600" b="0" baseline="-25000" dirty="0" smtClean="0">
                              <a:solidFill>
                                <a:schemeClr val="bg1"/>
                              </a:solidFill>
                              <a:latin typeface="Cambria Math" panose="02040503050406030204" pitchFamily="18" charset="0"/>
                              <a:ea typeface="Cambria Math" panose="02040503050406030204" pitchFamily="18" charset="0"/>
                            </a:rPr>
                            <a:t>1</a:t>
                          </a:r>
                          <a:r>
                            <a:rPr lang="tr-TR" sz="1600" b="0" dirty="0" smtClean="0">
                              <a:solidFill>
                                <a:schemeClr val="bg1"/>
                              </a:solidFill>
                              <a:latin typeface="Cambria Math" panose="02040503050406030204" pitchFamily="18" charset="0"/>
                              <a:ea typeface="Cambria Math" panose="02040503050406030204" pitchFamily="18" charset="0"/>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tr-TR" sz="1600" b="0" i="1" smtClean="0">
                                  <a:solidFill>
                                    <a:schemeClr val="bg1"/>
                                  </a:solidFill>
                                  <a:latin typeface="Cambria Math" panose="02040503050406030204" pitchFamily="18" charset="0"/>
                                  <a:ea typeface="Cambria Math" panose="02040503050406030204" pitchFamily="18" charset="0"/>
                                </a:rPr>
                                <m:t>−</m:t>
                              </m:r>
                              <m:rad>
                                <m:radPr>
                                  <m:degHide m:val="on"/>
                                  <m:ctrlPr>
                                    <a:rPr lang="tr-TR" sz="1600" b="0" i="1" smtClean="0">
                                      <a:solidFill>
                                        <a:schemeClr val="bg1"/>
                                      </a:solidFill>
                                      <a:latin typeface="Cambria Math" panose="02040503050406030204" pitchFamily="18" charset="0"/>
                                      <a:ea typeface="Cambria Math" panose="02040503050406030204" pitchFamily="18" charset="0"/>
                                    </a:rPr>
                                  </m:ctrlPr>
                                </m:radPr>
                                <m:deg/>
                                <m:e>
                                  <m:r>
                                    <a:rPr lang="tr-TR" sz="1600" b="0" i="1">
                                      <a:solidFill>
                                        <a:schemeClr val="bg1"/>
                                      </a:solidFill>
                                      <a:latin typeface="Cambria Math" panose="02040503050406030204" pitchFamily="18" charset="0"/>
                                      <a:ea typeface="Cambria Math" panose="02040503050406030204" pitchFamily="18" charset="0"/>
                                    </a:rPr>
                                    <m:t>4−</m:t>
                                  </m:r>
                                  <m:r>
                                    <a:rPr lang="tr-TR" sz="1600" b="0" i="1" smtClean="0">
                                      <a:solidFill>
                                        <a:schemeClr val="bg1"/>
                                      </a:solidFill>
                                      <a:latin typeface="Cambria Math" panose="02040503050406030204" pitchFamily="18" charset="0"/>
                                      <a:ea typeface="Cambria Math" panose="02040503050406030204" pitchFamily="18" charset="0"/>
                                    </a:rPr>
                                    <m:t>(</m:t>
                                  </m:r>
                                  <m:r>
                                    <m:rPr>
                                      <m:nor/>
                                    </m:rPr>
                                    <a:rPr lang="tr-TR" sz="1600" b="0" dirty="0" smtClean="0">
                                      <a:solidFill>
                                        <a:schemeClr val="bg1"/>
                                      </a:solidFill>
                                      <a:latin typeface="Cambria Math" panose="02040503050406030204" pitchFamily="18" charset="0"/>
                                      <a:ea typeface="Cambria Math" panose="02040503050406030204" pitchFamily="18" charset="0"/>
                                    </a:rPr>
                                    <m:t>1,0986 </m:t>
                                  </m:r>
                                  <m:r>
                                    <a:rPr lang="tr-TR" sz="1600" b="0" i="1" smtClean="0">
                                      <a:solidFill>
                                        <a:schemeClr val="bg1"/>
                                      </a:solidFill>
                                      <a:latin typeface="Cambria Math" panose="02040503050406030204" pitchFamily="18" charset="0"/>
                                      <a:ea typeface="Cambria Math" panose="02040503050406030204" pitchFamily="18" charset="0"/>
                                    </a:rPr>
                                    <m:t>)</m:t>
                                  </m:r>
                                  <m:r>
                                    <a:rPr lang="tr-TR" sz="1600" b="0" i="1" baseline="30000">
                                      <a:solidFill>
                                        <a:schemeClr val="bg1"/>
                                      </a:solidFill>
                                      <a:latin typeface="Cambria Math" panose="02040503050406030204" pitchFamily="18" charset="0"/>
                                      <a:ea typeface="Cambria Math" panose="02040503050406030204" pitchFamily="18" charset="0"/>
                                    </a:rPr>
                                    <m:t>2</m:t>
                                  </m:r>
                                </m:e>
                              </m:rad>
                            </m:oMath>
                          </a14:m>
                          <a:r>
                            <a:rPr lang="tr-TR" sz="1600" b="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rad>
                                <m:radPr>
                                  <m:degHide m:val="on"/>
                                  <m:ctrlPr>
                                    <a:rPr lang="tr-TR" sz="1600" b="0" i="1" smtClean="0">
                                      <a:solidFill>
                                        <a:schemeClr val="bg1"/>
                                      </a:solidFill>
                                      <a:latin typeface="Cambria Math" panose="02040503050406030204" pitchFamily="18" charset="0"/>
                                      <a:ea typeface="Cambria Math" panose="02040503050406030204" pitchFamily="18" charset="0"/>
                                    </a:rPr>
                                  </m:ctrlPr>
                                </m:radPr>
                                <m:deg/>
                                <m:e>
                                  <m:r>
                                    <a:rPr lang="tr-TR" sz="1600" b="0" i="1" smtClean="0">
                                      <a:solidFill>
                                        <a:schemeClr val="bg1"/>
                                      </a:solidFill>
                                      <a:latin typeface="Cambria Math" panose="02040503050406030204" pitchFamily="18" charset="0"/>
                                      <a:ea typeface="Cambria Math" panose="02040503050406030204" pitchFamily="18" charset="0"/>
                                    </a:rPr>
                                    <m:t>2,9394</m:t>
                                  </m:r>
                                </m:e>
                              </m:rad>
                            </m:oMath>
                          </a14:m>
                          <a:endParaRPr lang="tr-TR" sz="1600" b="0" dirty="0" smtClean="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-1,671</a:t>
                          </a:r>
                          <a:endParaRPr lang="tr-TR" sz="1600" b="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3217005411"/>
                      </a:ext>
                    </a:extLst>
                  </a:tr>
                  <a:tr h="43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y</a:t>
                          </a:r>
                          <a:r>
                            <a:rPr lang="tr-TR" sz="1600" b="0" baseline="-25000" dirty="0" smtClean="0">
                              <a:solidFill>
                                <a:schemeClr val="bg1"/>
                              </a:solidFill>
                              <a:latin typeface="Cambria Math" panose="02040503050406030204" pitchFamily="18" charset="0"/>
                              <a:ea typeface="Cambria Math" panose="02040503050406030204" pitchFamily="18" charset="0"/>
                            </a:rPr>
                            <a:t>3</a:t>
                          </a:r>
                          <a:r>
                            <a:rPr lang="tr-TR" sz="1600" b="0" dirty="0" smtClean="0">
                              <a:solidFill>
                                <a:schemeClr val="bg1"/>
                              </a:solidFill>
                              <a:latin typeface="Cambria Math" panose="02040503050406030204" pitchFamily="18" charset="0"/>
                              <a:ea typeface="Cambria Math" panose="02040503050406030204" pitchFamily="18" charset="0"/>
                            </a:rPr>
                            <a:t>=g3(x</a:t>
                          </a:r>
                          <a:r>
                            <a:rPr lang="tr-TR" sz="1600" b="0" baseline="-25000" dirty="0" smtClean="0">
                              <a:solidFill>
                                <a:schemeClr val="bg1"/>
                              </a:solidFill>
                              <a:latin typeface="Cambria Math" panose="02040503050406030204" pitchFamily="18" charset="0"/>
                              <a:ea typeface="Cambria Math" panose="02040503050406030204" pitchFamily="18" charset="0"/>
                            </a:rPr>
                            <a:t>2</a:t>
                          </a:r>
                          <a:r>
                            <a:rPr lang="tr-TR" sz="1600" b="0" dirty="0" smtClean="0">
                              <a:solidFill>
                                <a:schemeClr val="bg1"/>
                              </a:solidFill>
                              <a:latin typeface="Cambria Math" panose="02040503050406030204" pitchFamily="18" charset="0"/>
                              <a:ea typeface="Cambria Math" panose="02040503050406030204" pitchFamily="18" charset="0"/>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tr-TR" sz="1600" b="0" i="1" smtClean="0">
                                  <a:solidFill>
                                    <a:schemeClr val="bg1"/>
                                  </a:solidFill>
                                  <a:latin typeface="Cambria Math" panose="02040503050406030204" pitchFamily="18" charset="0"/>
                                  <a:ea typeface="Cambria Math" panose="02040503050406030204" pitchFamily="18" charset="0"/>
                                </a:rPr>
                                <m:t>−</m:t>
                              </m:r>
                              <m:rad>
                                <m:radPr>
                                  <m:degHide m:val="on"/>
                                  <m:ctrlPr>
                                    <a:rPr lang="tr-TR" sz="1600" b="0" i="1" smtClean="0">
                                      <a:solidFill>
                                        <a:schemeClr val="bg1"/>
                                      </a:solidFill>
                                      <a:latin typeface="Cambria Math" panose="02040503050406030204" pitchFamily="18" charset="0"/>
                                      <a:ea typeface="Cambria Math" panose="02040503050406030204" pitchFamily="18" charset="0"/>
                                    </a:rPr>
                                  </m:ctrlPr>
                                </m:radPr>
                                <m:deg/>
                                <m:e>
                                  <m:r>
                                    <a:rPr lang="tr-TR" sz="1600" b="0" i="1">
                                      <a:solidFill>
                                        <a:schemeClr val="bg1"/>
                                      </a:solidFill>
                                      <a:latin typeface="Cambria Math" panose="02040503050406030204" pitchFamily="18" charset="0"/>
                                      <a:ea typeface="Cambria Math" panose="02040503050406030204" pitchFamily="18" charset="0"/>
                                    </a:rPr>
                                    <m:t>4−</m:t>
                                  </m:r>
                                  <m:r>
                                    <a:rPr lang="tr-TR" sz="1600" b="0" i="1" smtClean="0">
                                      <a:solidFill>
                                        <a:schemeClr val="bg1"/>
                                      </a:solidFill>
                                      <a:latin typeface="Cambria Math" panose="02040503050406030204" pitchFamily="18" charset="0"/>
                                      <a:ea typeface="Cambria Math" panose="02040503050406030204" pitchFamily="18" charset="0"/>
                                    </a:rPr>
                                    <m:t>(0,9824)</m:t>
                                  </m:r>
                                  <m:r>
                                    <a:rPr lang="tr-TR" sz="1600" b="0" i="1" baseline="30000">
                                      <a:solidFill>
                                        <a:schemeClr val="bg1"/>
                                      </a:solidFill>
                                      <a:latin typeface="Cambria Math" panose="02040503050406030204" pitchFamily="18" charset="0"/>
                                      <a:ea typeface="Cambria Math" panose="02040503050406030204" pitchFamily="18" charset="0"/>
                                    </a:rPr>
                                    <m:t>2</m:t>
                                  </m:r>
                                </m:e>
                              </m:rad>
                            </m:oMath>
                          </a14:m>
                          <a:r>
                            <a:rPr lang="tr-TR" sz="1600" b="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rad>
                                <m:radPr>
                                  <m:degHide m:val="on"/>
                                  <m:ctrlPr>
                                    <a:rPr lang="tr-TR" sz="1600" b="0" i="1" smtClean="0">
                                      <a:solidFill>
                                        <a:schemeClr val="bg1"/>
                                      </a:solidFill>
                                      <a:latin typeface="Cambria Math" panose="02040503050406030204" pitchFamily="18" charset="0"/>
                                      <a:ea typeface="Cambria Math" panose="02040503050406030204" pitchFamily="18" charset="0"/>
                                    </a:rPr>
                                  </m:ctrlPr>
                                </m:radPr>
                                <m:deg/>
                                <m:e>
                                  <m:r>
                                    <a:rPr lang="tr-TR" sz="1600" b="0" i="1" smtClean="0">
                                      <a:solidFill>
                                        <a:schemeClr val="bg1"/>
                                      </a:solidFill>
                                      <a:latin typeface="Cambria Math" panose="02040503050406030204" pitchFamily="18" charset="0"/>
                                      <a:ea typeface="Cambria Math" panose="02040503050406030204" pitchFamily="18" charset="0"/>
                                    </a:rPr>
                                    <m:t>3,0348</m:t>
                                  </m:r>
                                </m:e>
                              </m:rad>
                            </m:oMath>
                          </a14:m>
                          <a:endParaRPr lang="tr-TR" sz="1600" b="0" dirty="0" smtClean="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-1,7421</a:t>
                          </a:r>
                          <a:endParaRPr lang="tr-TR" sz="1600" b="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384102128"/>
                      </a:ext>
                    </a:extLst>
                  </a:tr>
                  <a:tr h="43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y</a:t>
                          </a:r>
                          <a:r>
                            <a:rPr lang="tr-TR" sz="1600" b="0" baseline="-25000" dirty="0" smtClean="0">
                              <a:solidFill>
                                <a:schemeClr val="bg1"/>
                              </a:solidFill>
                              <a:latin typeface="Cambria Math" panose="02040503050406030204" pitchFamily="18" charset="0"/>
                              <a:ea typeface="Cambria Math" panose="02040503050406030204" pitchFamily="18" charset="0"/>
                            </a:rPr>
                            <a:t>4</a:t>
                          </a:r>
                          <a:r>
                            <a:rPr lang="tr-TR" sz="1600" b="0" dirty="0" smtClean="0">
                              <a:solidFill>
                                <a:schemeClr val="bg1"/>
                              </a:solidFill>
                              <a:latin typeface="Cambria Math" panose="02040503050406030204" pitchFamily="18" charset="0"/>
                              <a:ea typeface="Cambria Math" panose="02040503050406030204" pitchFamily="18" charset="0"/>
                            </a:rPr>
                            <a:t>=g4(x</a:t>
                          </a:r>
                          <a:r>
                            <a:rPr lang="tr-TR" sz="1600" b="0" baseline="-25000" dirty="0" smtClean="0">
                              <a:solidFill>
                                <a:schemeClr val="bg1"/>
                              </a:solidFill>
                              <a:latin typeface="Cambria Math" panose="02040503050406030204" pitchFamily="18" charset="0"/>
                              <a:ea typeface="Cambria Math" panose="02040503050406030204" pitchFamily="18" charset="0"/>
                            </a:rPr>
                            <a:t>3</a:t>
                          </a:r>
                          <a:r>
                            <a:rPr lang="tr-TR" sz="1600" b="0" dirty="0" smtClean="0">
                              <a:solidFill>
                                <a:schemeClr val="bg1"/>
                              </a:solidFill>
                              <a:latin typeface="Cambria Math" panose="02040503050406030204" pitchFamily="18" charset="0"/>
                              <a:ea typeface="Cambria Math" panose="02040503050406030204" pitchFamily="18" charset="0"/>
                            </a:rPr>
                            <a: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tr-TR" sz="1600" b="0" i="1" smtClean="0">
                                  <a:solidFill>
                                    <a:schemeClr val="bg1"/>
                                  </a:solidFill>
                                  <a:latin typeface="Cambria Math" panose="02040503050406030204" pitchFamily="18" charset="0"/>
                                  <a:ea typeface="Cambria Math" panose="02040503050406030204" pitchFamily="18" charset="0"/>
                                </a:rPr>
                                <m:t>−</m:t>
                              </m:r>
                              <m:rad>
                                <m:radPr>
                                  <m:degHide m:val="on"/>
                                  <m:ctrlPr>
                                    <a:rPr lang="tr-TR" sz="1600" b="0" i="1" smtClean="0">
                                      <a:solidFill>
                                        <a:schemeClr val="bg1"/>
                                      </a:solidFill>
                                      <a:latin typeface="Cambria Math" panose="02040503050406030204" pitchFamily="18" charset="0"/>
                                      <a:ea typeface="Cambria Math" panose="02040503050406030204" pitchFamily="18" charset="0"/>
                                    </a:rPr>
                                  </m:ctrlPr>
                                </m:radPr>
                                <m:deg/>
                                <m:e>
                                  <m:r>
                                    <a:rPr lang="tr-TR" sz="1600" b="0" i="1">
                                      <a:solidFill>
                                        <a:schemeClr val="bg1"/>
                                      </a:solidFill>
                                      <a:latin typeface="Cambria Math" panose="02040503050406030204" pitchFamily="18" charset="0"/>
                                      <a:ea typeface="Cambria Math" panose="02040503050406030204" pitchFamily="18" charset="0"/>
                                    </a:rPr>
                                    <m:t>4−</m:t>
                                  </m:r>
                                  <m:r>
                                    <a:rPr lang="tr-TR" sz="1600" b="0" i="1" smtClean="0">
                                      <a:solidFill>
                                        <a:schemeClr val="bg1"/>
                                      </a:solidFill>
                                      <a:latin typeface="Cambria Math" panose="02040503050406030204" pitchFamily="18" charset="0"/>
                                      <a:ea typeface="Cambria Math" panose="02040503050406030204" pitchFamily="18" charset="0"/>
                                    </a:rPr>
                                    <m:t>(</m:t>
                                  </m:r>
                                  <m:r>
                                    <m:rPr>
                                      <m:nor/>
                                    </m:rPr>
                                    <a:rPr lang="tr-TR" sz="1600" b="0" dirty="0" smtClean="0">
                                      <a:solidFill>
                                        <a:schemeClr val="bg1"/>
                                      </a:solidFill>
                                      <a:latin typeface="Cambria Math" panose="02040503050406030204" pitchFamily="18" charset="0"/>
                                      <a:ea typeface="Cambria Math" panose="02040503050406030204" pitchFamily="18" charset="0"/>
                                    </a:rPr>
                                    <m:t>1,008724 </m:t>
                                  </m:r>
                                  <m:r>
                                    <a:rPr lang="tr-TR" sz="1600" b="0" i="1" dirty="0" smtClean="0">
                                      <a:solidFill>
                                        <a:schemeClr val="bg1"/>
                                      </a:solidFill>
                                      <a:latin typeface="Cambria Math" panose="02040503050406030204" pitchFamily="18" charset="0"/>
                                      <a:ea typeface="Cambria Math" panose="02040503050406030204" pitchFamily="18" charset="0"/>
                                    </a:rPr>
                                    <m:t>)</m:t>
                                  </m:r>
                                  <m:r>
                                    <a:rPr lang="tr-TR" sz="1600" b="0" i="1" baseline="30000">
                                      <a:solidFill>
                                        <a:schemeClr val="bg1"/>
                                      </a:solidFill>
                                      <a:latin typeface="Cambria Math" panose="02040503050406030204" pitchFamily="18" charset="0"/>
                                      <a:ea typeface="Cambria Math" panose="02040503050406030204" pitchFamily="18" charset="0"/>
                                    </a:rPr>
                                    <m:t>2</m:t>
                                  </m:r>
                                </m:e>
                              </m:rad>
                            </m:oMath>
                          </a14:m>
                          <a:r>
                            <a:rPr lang="tr-TR" sz="1600" b="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rad>
                                <m:radPr>
                                  <m:degHide m:val="on"/>
                                  <m:ctrlPr>
                                    <a:rPr lang="tr-TR" sz="1600" b="0" i="1" smtClean="0">
                                      <a:solidFill>
                                        <a:schemeClr val="bg1"/>
                                      </a:solidFill>
                                      <a:latin typeface="Cambria Math" panose="02040503050406030204" pitchFamily="18" charset="0"/>
                                      <a:ea typeface="Cambria Math" panose="02040503050406030204" pitchFamily="18" charset="0"/>
                                    </a:rPr>
                                  </m:ctrlPr>
                                </m:radPr>
                                <m:deg/>
                                <m:e>
                                  <m:r>
                                    <a:rPr lang="tr-TR" sz="1600" b="0" i="1" smtClean="0">
                                      <a:solidFill>
                                        <a:schemeClr val="bg1"/>
                                      </a:solidFill>
                                      <a:latin typeface="Cambria Math" panose="02040503050406030204" pitchFamily="18" charset="0"/>
                                      <a:ea typeface="Cambria Math" panose="02040503050406030204" pitchFamily="18" charset="0"/>
                                    </a:rPr>
                                    <m:t>2,9825</m:t>
                                  </m:r>
                                </m:e>
                              </m:rad>
                            </m:oMath>
                          </a14:m>
                          <a:endParaRPr lang="tr-TR" sz="1600" b="0" dirty="0" smtClean="0">
                            <a:solidFill>
                              <a:schemeClr val="bg1"/>
                            </a:solidFill>
                            <a:latin typeface="Cambria Math" panose="02040503050406030204" pitchFamily="18" charset="0"/>
                            <a:ea typeface="Cambria Math" panose="02040503050406030204" pitchFamily="18" charset="0"/>
                          </a:endParaRPr>
                        </a:p>
                      </a:txBody>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-1,727</a:t>
                          </a:r>
                          <a:endParaRPr lang="tr-TR" sz="1600" b="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404799768"/>
                      </a:ext>
                    </a:extLst>
                  </a:tr>
                </a:tbl>
              </a:graphicData>
            </a:graphic>
          </p:graphicFrame>
        </mc:Choice>
        <mc:Fallback xmlns="">
          <p:graphicFrame>
            <p:nvGraphicFramePr>
              <p:cNvPr id="16" name="Table 15"/>
              <p:cNvGraphicFramePr>
                <a:graphicFrameLocks noGrp="1"/>
              </p:cNvGraphicFramePr>
              <p:nvPr>
                <p:extLst>
                  <p:ext uri="{D42A27DB-BD31-4B8C-83A1-F6EECF244321}">
                    <p14:modId xmlns:p14="http://schemas.microsoft.com/office/powerpoint/2010/main" val="1448713766"/>
                  </p:ext>
                </p:extLst>
              </p:nvPr>
            </p:nvGraphicFramePr>
            <p:xfrm>
              <a:off x="5951234" y="3338347"/>
              <a:ext cx="6088284" cy="1732261"/>
            </p:xfrm>
            <a:graphic>
              <a:graphicData uri="http://schemas.openxmlformats.org/drawingml/2006/table">
                <a:tbl>
                  <a:tblPr firstRow="1" bandRow="1">
                    <a:tableStyleId>{BDBED569-4797-4DF1-A0F4-6AAB3CD982D8}</a:tableStyleId>
                  </a:tblPr>
                  <a:tblGrid>
                    <a:gridCol w="1634778">
                      <a:extLst>
                        <a:ext uri="{9D8B030D-6E8A-4147-A177-3AD203B41FA5}">
                          <a16:colId xmlns:a16="http://schemas.microsoft.com/office/drawing/2014/main" val="962075273"/>
                        </a:ext>
                      </a:extLst>
                    </a:gridCol>
                    <a:gridCol w="3006670">
                      <a:extLst>
                        <a:ext uri="{9D8B030D-6E8A-4147-A177-3AD203B41FA5}">
                          <a16:colId xmlns:a16="http://schemas.microsoft.com/office/drawing/2014/main" val="1827156588"/>
                        </a:ext>
                      </a:extLst>
                    </a:gridCol>
                    <a:gridCol w="1446836">
                      <a:extLst>
                        <a:ext uri="{9D8B030D-6E8A-4147-A177-3AD203B41FA5}">
                          <a16:colId xmlns:a16="http://schemas.microsoft.com/office/drawing/2014/main" val="3192647605"/>
                        </a:ext>
                      </a:extLst>
                    </a:gridCol>
                  </a:tblGrid>
                  <a:tr h="419593">
                    <a:tc>
                      <a:txBody>
                        <a:bodyPr/>
                        <a:lstStyle/>
                        <a:p>
                          <a:r>
                            <a:rPr lang="tr-TR" sz="1600" b="0" dirty="0" smtClean="0">
                              <a:solidFill>
                                <a:schemeClr val="bg1"/>
                              </a:solidFill>
                              <a:latin typeface="Cambria Math" panose="02040503050406030204" pitchFamily="18" charset="0"/>
                              <a:ea typeface="Cambria Math" panose="02040503050406030204" pitchFamily="18" charset="0"/>
                            </a:rPr>
                            <a:t>y</a:t>
                          </a:r>
                          <a:r>
                            <a:rPr lang="tr-TR" sz="1600" b="0" baseline="-25000" dirty="0" smtClean="0">
                              <a:solidFill>
                                <a:schemeClr val="bg1"/>
                              </a:solidFill>
                              <a:latin typeface="Cambria Math" panose="02040503050406030204" pitchFamily="18" charset="0"/>
                              <a:ea typeface="Cambria Math" panose="02040503050406030204" pitchFamily="18" charset="0"/>
                            </a:rPr>
                            <a:t>1</a:t>
                          </a:r>
                          <a:r>
                            <a:rPr lang="tr-TR" sz="1600" b="0" dirty="0" smtClean="0">
                              <a:solidFill>
                                <a:schemeClr val="bg1"/>
                              </a:solidFill>
                              <a:latin typeface="Cambria Math" panose="02040503050406030204" pitchFamily="18" charset="0"/>
                              <a:ea typeface="Cambria Math" panose="02040503050406030204" pitchFamily="18" charset="0"/>
                            </a:rPr>
                            <a:t>=g1(x</a:t>
                          </a:r>
                          <a:r>
                            <a:rPr lang="tr-TR" sz="1600" b="0" baseline="-25000" dirty="0" smtClean="0">
                              <a:solidFill>
                                <a:schemeClr val="bg1"/>
                              </a:solidFill>
                              <a:latin typeface="Cambria Math" panose="02040503050406030204" pitchFamily="18" charset="0"/>
                              <a:ea typeface="Cambria Math" panose="02040503050406030204" pitchFamily="18" charset="0"/>
                            </a:rPr>
                            <a:t>0</a:t>
                          </a:r>
                          <a:r>
                            <a:rPr lang="tr-TR" sz="1600" b="0" dirty="0" smtClean="0">
                              <a:solidFill>
                                <a:schemeClr val="bg1"/>
                              </a:solidFill>
                              <a:latin typeface="Cambria Math" panose="02040503050406030204" pitchFamily="18" charset="0"/>
                              <a:ea typeface="Cambria Math" panose="02040503050406030204" pitchFamily="18" charset="0"/>
                            </a:rPr>
                            <a:t>)</a:t>
                          </a:r>
                          <a:endParaRPr lang="tr-TR" sz="1600" b="0" dirty="0">
                            <a:solidFill>
                              <a:schemeClr val="bg1"/>
                            </a:solidFill>
                            <a:latin typeface="Cambria Math" panose="02040503050406030204" pitchFamily="18" charset="0"/>
                            <a:ea typeface="Cambria Math" panose="02040503050406030204" pitchFamily="18" charset="0"/>
                          </a:endParaRPr>
                        </a:p>
                      </a:txBody>
                      <a:tcPr/>
                    </a:tc>
                    <a:tc>
                      <a:txBody>
                        <a:bodyPr/>
                        <a:lstStyle/>
                        <a:p>
                          <a:endParaRPr lang="tr-TR"/>
                        </a:p>
                      </a:txBody>
                      <a:tcPr>
                        <a:blipFill>
                          <a:blip r:embed="rId4"/>
                          <a:stretch>
                            <a:fillRect l="-54453" t="-4348" r="-48785" b="-315942"/>
                          </a:stretch>
                        </a:blipFill>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- 2</a:t>
                          </a:r>
                          <a:endParaRPr lang="tr-TR" sz="1600" b="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312757415"/>
                      </a:ext>
                    </a:extLst>
                  </a:tr>
                  <a:tr h="43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y</a:t>
                          </a:r>
                          <a:r>
                            <a:rPr lang="tr-TR" sz="1600" b="0" baseline="-25000" dirty="0" smtClean="0">
                              <a:solidFill>
                                <a:schemeClr val="bg1"/>
                              </a:solidFill>
                              <a:latin typeface="Cambria Math" panose="02040503050406030204" pitchFamily="18" charset="0"/>
                              <a:ea typeface="Cambria Math" panose="02040503050406030204" pitchFamily="18" charset="0"/>
                            </a:rPr>
                            <a:t>2</a:t>
                          </a:r>
                          <a:r>
                            <a:rPr lang="tr-TR" sz="1600" b="0" dirty="0" smtClean="0">
                              <a:solidFill>
                                <a:schemeClr val="bg1"/>
                              </a:solidFill>
                              <a:latin typeface="Cambria Math" panose="02040503050406030204" pitchFamily="18" charset="0"/>
                              <a:ea typeface="Cambria Math" panose="02040503050406030204" pitchFamily="18" charset="0"/>
                            </a:rPr>
                            <a:t>=g2(x</a:t>
                          </a:r>
                          <a:r>
                            <a:rPr lang="tr-TR" sz="1600" b="0" baseline="-25000" dirty="0" smtClean="0">
                              <a:solidFill>
                                <a:schemeClr val="bg1"/>
                              </a:solidFill>
                              <a:latin typeface="Cambria Math" panose="02040503050406030204" pitchFamily="18" charset="0"/>
                              <a:ea typeface="Cambria Math" panose="02040503050406030204" pitchFamily="18" charset="0"/>
                            </a:rPr>
                            <a:t>1</a:t>
                          </a:r>
                          <a:r>
                            <a:rPr lang="tr-TR" sz="1600" b="0" dirty="0" smtClean="0">
                              <a:solidFill>
                                <a:schemeClr val="bg1"/>
                              </a:solidFill>
                              <a:latin typeface="Cambria Math" panose="02040503050406030204" pitchFamily="18" charset="0"/>
                              <a:ea typeface="Cambria Math" panose="02040503050406030204" pitchFamily="18" charset="0"/>
                            </a:rPr>
                            <a:t>)</a:t>
                          </a:r>
                        </a:p>
                      </a:txBody>
                      <a:tcPr/>
                    </a:tc>
                    <a:tc>
                      <a:txBody>
                        <a:bodyPr/>
                        <a:lstStyle/>
                        <a:p>
                          <a:endParaRPr lang="tr-TR"/>
                        </a:p>
                      </a:txBody>
                      <a:tcPr>
                        <a:blipFill>
                          <a:blip r:embed="rId4"/>
                          <a:stretch>
                            <a:fillRect l="-54453" t="-100000" r="-48785" b="-202778"/>
                          </a:stretch>
                        </a:blipFill>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-1,671</a:t>
                          </a:r>
                          <a:endParaRPr lang="tr-TR" sz="1600" b="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3217005411"/>
                      </a:ext>
                    </a:extLst>
                  </a:tr>
                  <a:tr h="43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y</a:t>
                          </a:r>
                          <a:r>
                            <a:rPr lang="tr-TR" sz="1600" b="0" baseline="-25000" dirty="0" smtClean="0">
                              <a:solidFill>
                                <a:schemeClr val="bg1"/>
                              </a:solidFill>
                              <a:latin typeface="Cambria Math" panose="02040503050406030204" pitchFamily="18" charset="0"/>
                              <a:ea typeface="Cambria Math" panose="02040503050406030204" pitchFamily="18" charset="0"/>
                            </a:rPr>
                            <a:t>3</a:t>
                          </a:r>
                          <a:r>
                            <a:rPr lang="tr-TR" sz="1600" b="0" dirty="0" smtClean="0">
                              <a:solidFill>
                                <a:schemeClr val="bg1"/>
                              </a:solidFill>
                              <a:latin typeface="Cambria Math" panose="02040503050406030204" pitchFamily="18" charset="0"/>
                              <a:ea typeface="Cambria Math" panose="02040503050406030204" pitchFamily="18" charset="0"/>
                            </a:rPr>
                            <a:t>=g3(x</a:t>
                          </a:r>
                          <a:r>
                            <a:rPr lang="tr-TR" sz="1600" b="0" baseline="-25000" dirty="0" smtClean="0">
                              <a:solidFill>
                                <a:schemeClr val="bg1"/>
                              </a:solidFill>
                              <a:latin typeface="Cambria Math" panose="02040503050406030204" pitchFamily="18" charset="0"/>
                              <a:ea typeface="Cambria Math" panose="02040503050406030204" pitchFamily="18" charset="0"/>
                            </a:rPr>
                            <a:t>2</a:t>
                          </a:r>
                          <a:r>
                            <a:rPr lang="tr-TR" sz="1600" b="0" dirty="0" smtClean="0">
                              <a:solidFill>
                                <a:schemeClr val="bg1"/>
                              </a:solidFill>
                              <a:latin typeface="Cambria Math" panose="02040503050406030204" pitchFamily="18" charset="0"/>
                              <a:ea typeface="Cambria Math" panose="02040503050406030204" pitchFamily="18" charset="0"/>
                            </a:rPr>
                            <a:t>)</a:t>
                          </a:r>
                        </a:p>
                      </a:txBody>
                      <a:tcPr/>
                    </a:tc>
                    <a:tc>
                      <a:txBody>
                        <a:bodyPr/>
                        <a:lstStyle/>
                        <a:p>
                          <a:endParaRPr lang="tr-TR"/>
                        </a:p>
                      </a:txBody>
                      <a:tcPr>
                        <a:blipFill>
                          <a:blip r:embed="rId4"/>
                          <a:stretch>
                            <a:fillRect l="-54453" t="-200000" r="-48785" b="-102778"/>
                          </a:stretch>
                        </a:blipFill>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-1,7421</a:t>
                          </a:r>
                          <a:endParaRPr lang="tr-TR" sz="1600" b="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384102128"/>
                      </a:ext>
                    </a:extLst>
                  </a:tr>
                  <a:tr h="43755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b="0" dirty="0" smtClean="0">
                              <a:solidFill>
                                <a:schemeClr val="bg1"/>
                              </a:solidFill>
                              <a:latin typeface="Cambria Math" panose="02040503050406030204" pitchFamily="18" charset="0"/>
                              <a:ea typeface="Cambria Math" panose="02040503050406030204" pitchFamily="18" charset="0"/>
                            </a:rPr>
                            <a:t>y</a:t>
                          </a:r>
                          <a:r>
                            <a:rPr lang="tr-TR" sz="1600" b="0" baseline="-25000" dirty="0" smtClean="0">
                              <a:solidFill>
                                <a:schemeClr val="bg1"/>
                              </a:solidFill>
                              <a:latin typeface="Cambria Math" panose="02040503050406030204" pitchFamily="18" charset="0"/>
                              <a:ea typeface="Cambria Math" panose="02040503050406030204" pitchFamily="18" charset="0"/>
                            </a:rPr>
                            <a:t>4</a:t>
                          </a:r>
                          <a:r>
                            <a:rPr lang="tr-TR" sz="1600" b="0" dirty="0" smtClean="0">
                              <a:solidFill>
                                <a:schemeClr val="bg1"/>
                              </a:solidFill>
                              <a:latin typeface="Cambria Math" panose="02040503050406030204" pitchFamily="18" charset="0"/>
                              <a:ea typeface="Cambria Math" panose="02040503050406030204" pitchFamily="18" charset="0"/>
                            </a:rPr>
                            <a:t>=g4(x</a:t>
                          </a:r>
                          <a:r>
                            <a:rPr lang="tr-TR" sz="1600" b="0" baseline="-25000" dirty="0" smtClean="0">
                              <a:solidFill>
                                <a:schemeClr val="bg1"/>
                              </a:solidFill>
                              <a:latin typeface="Cambria Math" panose="02040503050406030204" pitchFamily="18" charset="0"/>
                              <a:ea typeface="Cambria Math" panose="02040503050406030204" pitchFamily="18" charset="0"/>
                            </a:rPr>
                            <a:t>3</a:t>
                          </a:r>
                          <a:r>
                            <a:rPr lang="tr-TR" sz="1600" b="0" dirty="0" smtClean="0">
                              <a:solidFill>
                                <a:schemeClr val="bg1"/>
                              </a:solidFill>
                              <a:latin typeface="Cambria Math" panose="02040503050406030204" pitchFamily="18" charset="0"/>
                              <a:ea typeface="Cambria Math" panose="02040503050406030204" pitchFamily="18" charset="0"/>
                            </a:rPr>
                            <a:t>)</a:t>
                          </a:r>
                        </a:p>
                      </a:txBody>
                      <a:tcPr/>
                    </a:tc>
                    <a:tc>
                      <a:txBody>
                        <a:bodyPr/>
                        <a:lstStyle/>
                        <a:p>
                          <a:endParaRPr lang="tr-TR"/>
                        </a:p>
                      </a:txBody>
                      <a:tcPr>
                        <a:blipFill>
                          <a:blip r:embed="rId4"/>
                          <a:stretch>
                            <a:fillRect l="-54453" t="-300000" r="-48785" b="-2778"/>
                          </a:stretch>
                        </a:blipFill>
                      </a:tcPr>
                    </a:tc>
                    <a:tc>
                      <a:txBody>
                        <a:bodyPr/>
                        <a:lstStyle/>
                        <a:p>
                          <a:r>
                            <a:rPr lang="tr-TR" sz="1600" b="0" dirty="0" smtClean="0">
                              <a:solidFill>
                                <a:schemeClr val="bg1"/>
                              </a:solidFill>
                              <a:latin typeface="Cambria Math" panose="02040503050406030204" pitchFamily="18" charset="0"/>
                              <a:ea typeface="Cambria Math" panose="02040503050406030204" pitchFamily="18" charset="0"/>
                            </a:rPr>
                            <a:t>-1,727</a:t>
                          </a:r>
                          <a:endParaRPr lang="tr-TR" sz="1600" b="0" dirty="0">
                            <a:solidFill>
                              <a:schemeClr val="bg1"/>
                            </a:solidFill>
                            <a:latin typeface="Cambria Math" panose="02040503050406030204" pitchFamily="18" charset="0"/>
                            <a:ea typeface="Cambria Math" panose="02040503050406030204" pitchFamily="18" charset="0"/>
                          </a:endParaRPr>
                        </a:p>
                      </a:txBody>
                      <a:tcPr/>
                    </a:tc>
                    <a:extLst>
                      <a:ext uri="{0D108BD9-81ED-4DB2-BD59-A6C34878D82A}">
                        <a16:rowId xmlns:a16="http://schemas.microsoft.com/office/drawing/2014/main" val="2404799768"/>
                      </a:ext>
                    </a:extLst>
                  </a:tr>
                </a:tbl>
              </a:graphicData>
            </a:graphic>
          </p:graphicFrame>
        </mc:Fallback>
      </mc:AlternateContent>
      <p:pic>
        <p:nvPicPr>
          <p:cNvPr id="18" name="Picture 17"/>
          <p:cNvPicPr>
            <a:picLocks noChangeAspect="1"/>
          </p:cNvPicPr>
          <p:nvPr/>
        </p:nvPicPr>
        <p:blipFill rotWithShape="1">
          <a:blip r:embed="rId5"/>
          <a:srcRect t="10701" b="12689"/>
          <a:stretch/>
        </p:blipFill>
        <p:spPr>
          <a:xfrm>
            <a:off x="5470490" y="486136"/>
            <a:ext cx="1247775" cy="671332"/>
          </a:xfrm>
          <a:prstGeom prst="rect">
            <a:avLst/>
          </a:prstGeom>
        </p:spPr>
      </p:pic>
      <p:sp>
        <p:nvSpPr>
          <p:cNvPr id="19" name="TextBox 18"/>
          <p:cNvSpPr txBox="1"/>
          <p:nvPr/>
        </p:nvSpPr>
        <p:spPr>
          <a:xfrm>
            <a:off x="301557" y="5650818"/>
            <a:ext cx="7869677" cy="338554"/>
          </a:xfrm>
          <a:prstGeom prst="rect">
            <a:avLst/>
          </a:prstGeom>
          <a:noFill/>
        </p:spPr>
        <p:txBody>
          <a:bodyPr wrap="square" rtlCol="0">
            <a:spAutoFit/>
          </a:bodyPr>
          <a:lstStyle/>
          <a:p>
            <a:r>
              <a:rPr lang="en-US" sz="1600" dirty="0">
                <a:solidFill>
                  <a:schemeClr val="bg1"/>
                </a:solidFill>
                <a:latin typeface="Cambria Math" panose="02040503050406030204" pitchFamily="18" charset="0"/>
                <a:ea typeface="Cambria Math" panose="02040503050406030204" pitchFamily="18" charset="0"/>
              </a:rPr>
              <a:t>The solution is converging to the exact solution of x=1.004169 , y</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1.729637</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20" name="Picture 19"/>
          <p:cNvPicPr>
            <a:picLocks noChangeAspect="1"/>
          </p:cNvPicPr>
          <p:nvPr/>
        </p:nvPicPr>
        <p:blipFill>
          <a:blip r:embed="rId6"/>
          <a:stretch>
            <a:fillRect/>
          </a:stretch>
        </p:blipFill>
        <p:spPr>
          <a:xfrm>
            <a:off x="9455690" y="5233481"/>
            <a:ext cx="2127828" cy="1569602"/>
          </a:xfrm>
          <a:prstGeom prst="rect">
            <a:avLst/>
          </a:prstGeom>
        </p:spPr>
      </p:pic>
    </p:spTree>
    <p:extLst>
      <p:ext uri="{BB962C8B-B14F-4D97-AF65-F5344CB8AC3E}">
        <p14:creationId xmlns:p14="http://schemas.microsoft.com/office/powerpoint/2010/main" val="33228115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p:sp>
        <p:nvSpPr>
          <p:cNvPr id="2" name="TextBox 1"/>
          <p:cNvSpPr txBox="1"/>
          <p:nvPr/>
        </p:nvSpPr>
        <p:spPr>
          <a:xfrm>
            <a:off x="367238" y="341453"/>
            <a:ext cx="11605098" cy="5293757"/>
          </a:xfrm>
          <a:prstGeom prst="rect">
            <a:avLst/>
          </a:prstGeom>
          <a:noFill/>
        </p:spPr>
        <p:txBody>
          <a:bodyPr wrap="square" rtlCol="0">
            <a:spAutoFit/>
          </a:bodyPr>
          <a:lstStyle/>
          <a:p>
            <a:pPr marL="285750" indent="-285750">
              <a:buFont typeface="Wingdings" panose="05000000000000000000" pitchFamily="2" charset="2"/>
              <a:buChar char="Ø"/>
            </a:pPr>
            <a:r>
              <a:rPr lang="tr-TR" b="1" u="sng" dirty="0" smtClean="0">
                <a:solidFill>
                  <a:srgbClr val="FFFF00"/>
                </a:solidFill>
                <a:latin typeface="Cambria Math" panose="02040503050406030204" pitchFamily="18" charset="0"/>
                <a:ea typeface="Cambria Math" panose="02040503050406030204" pitchFamily="18" charset="0"/>
              </a:rPr>
              <a:t>Newton-Raphson</a:t>
            </a:r>
          </a:p>
          <a:p>
            <a:pPr marL="285750" indent="-285750" algn="just">
              <a:buFont typeface="Wingdings" panose="05000000000000000000" pitchFamily="2" charset="2"/>
              <a:buChar char="Ø"/>
            </a:pPr>
            <a:endParaRPr lang="tr-TR" sz="1600" b="1" u="sng"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Recall that the Newton-Raphson method was predicated on employing the derivative (that is, the slope) of a function to estimate its intercept with the axis of the independent variable</a:t>
            </a:r>
            <a:r>
              <a:rPr lang="en-US" sz="1600" dirty="0" smtClean="0">
                <a:solidFill>
                  <a:schemeClr val="bg1"/>
                </a:solidFill>
                <a:latin typeface="Cambria Math" panose="02040503050406030204" pitchFamily="18" charset="0"/>
                <a:ea typeface="Cambria Math" panose="02040503050406030204" pitchFamily="18" charset="0"/>
              </a:rPr>
              <a:t>.</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(6)</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en-US" sz="1600" dirty="0">
                <a:solidFill>
                  <a:schemeClr val="bg1"/>
                </a:solidFill>
                <a:latin typeface="Cambria Math" panose="02040503050406030204" pitchFamily="18" charset="0"/>
                <a:ea typeface="Cambria Math" panose="02040503050406030204" pitchFamily="18" charset="0"/>
              </a:rPr>
              <a:t>where </a:t>
            </a:r>
            <a:r>
              <a:rPr lang="en-US" sz="1600" dirty="0" smtClean="0">
                <a:solidFill>
                  <a:schemeClr val="bg1"/>
                </a:solidFill>
                <a:latin typeface="Cambria Math" panose="02040503050406030204" pitchFamily="18" charset="0"/>
                <a:ea typeface="Cambria Math" panose="02040503050406030204" pitchFamily="18" charset="0"/>
              </a:rPr>
              <a:t>x</a:t>
            </a:r>
            <a:r>
              <a:rPr lang="en-US" sz="1600" baseline="-25000" dirty="0" smtClean="0">
                <a:solidFill>
                  <a:schemeClr val="bg1"/>
                </a:solidFill>
                <a:latin typeface="Cambria Math" panose="02040503050406030204" pitchFamily="18" charset="0"/>
                <a:ea typeface="Cambria Math" panose="02040503050406030204" pitchFamily="18" charset="0"/>
              </a:rPr>
              <a:t>i</a:t>
            </a:r>
            <a:r>
              <a:rPr lang="tr-TR" sz="1600" baseline="-250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is </a:t>
            </a:r>
            <a:r>
              <a:rPr lang="en-US" sz="1600" dirty="0">
                <a:solidFill>
                  <a:schemeClr val="bg1"/>
                </a:solidFill>
                <a:latin typeface="Cambria Math" panose="02040503050406030204" pitchFamily="18" charset="0"/>
                <a:ea typeface="Cambria Math" panose="02040503050406030204" pitchFamily="18" charset="0"/>
              </a:rPr>
              <a:t>the initial guess at the root and x</a:t>
            </a:r>
            <a:r>
              <a:rPr lang="en-US" sz="1600" baseline="-25000" dirty="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is the point at which the slope intercepts </a:t>
            </a:r>
            <a:r>
              <a:rPr lang="en-US" sz="1600" dirty="0" smtClean="0">
                <a:solidFill>
                  <a:schemeClr val="bg1"/>
                </a:solidFill>
                <a:latin typeface="Cambria Math" panose="02040503050406030204" pitchFamily="18" charset="0"/>
                <a:ea typeface="Cambria Math" panose="02040503050406030204" pitchFamily="18" charset="0"/>
              </a:rPr>
              <a:t>the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x </a:t>
            </a:r>
            <a:r>
              <a:rPr lang="en-US" sz="1600" dirty="0">
                <a:solidFill>
                  <a:schemeClr val="bg1"/>
                </a:solidFill>
                <a:latin typeface="Cambria Math" panose="02040503050406030204" pitchFamily="18" charset="0"/>
                <a:ea typeface="Cambria Math" panose="02040503050406030204" pitchFamily="18" charset="0"/>
              </a:rPr>
              <a:t>axis. At this intercept, </a:t>
            </a:r>
            <a:r>
              <a:rPr lang="en-US" sz="1600" dirty="0" smtClean="0">
                <a:solidFill>
                  <a:schemeClr val="bg1"/>
                </a:solidFill>
                <a:latin typeface="Cambria Math" panose="02040503050406030204" pitchFamily="18" charset="0"/>
                <a:ea typeface="Cambria Math" panose="02040503050406030204" pitchFamily="18" charset="0"/>
              </a:rPr>
              <a:t>f(x</a:t>
            </a:r>
            <a:r>
              <a:rPr lang="en-US" sz="1600" baseline="-25000" dirty="0" smtClean="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by definition equals zero and Eq. (</a:t>
            </a:r>
            <a:r>
              <a:rPr lang="en-US" sz="1600" dirty="0" smtClean="0">
                <a:solidFill>
                  <a:schemeClr val="bg1"/>
                </a:solidFill>
                <a:latin typeface="Cambria Math" panose="02040503050406030204" pitchFamily="18" charset="0"/>
                <a:ea typeface="Cambria Math" panose="02040503050406030204" pitchFamily="18" charset="0"/>
              </a:rPr>
              <a:t>6) </a:t>
            </a:r>
            <a:r>
              <a:rPr lang="en-US" sz="1600" dirty="0">
                <a:solidFill>
                  <a:schemeClr val="bg1"/>
                </a:solidFill>
                <a:latin typeface="Cambria Math" panose="02040503050406030204" pitchFamily="18" charset="0"/>
                <a:ea typeface="Cambria Math" panose="02040503050406030204" pitchFamily="18" charset="0"/>
              </a:rPr>
              <a:t>can be </a:t>
            </a:r>
            <a:r>
              <a:rPr lang="en-US" sz="1600" dirty="0" smtClean="0">
                <a:solidFill>
                  <a:schemeClr val="bg1"/>
                </a:solidFill>
                <a:latin typeface="Cambria Math" panose="02040503050406030204" pitchFamily="18" charset="0"/>
                <a:ea typeface="Cambria Math" panose="02040503050406030204" pitchFamily="18" charset="0"/>
              </a:rPr>
              <a:t>rearranged</a:t>
            </a:r>
            <a:r>
              <a:rPr lang="tr-TR" sz="1600" dirty="0" smtClean="0">
                <a:solidFill>
                  <a:schemeClr val="bg1"/>
                </a:solidFill>
                <a:latin typeface="Cambria Math" panose="02040503050406030204" pitchFamily="18" charset="0"/>
                <a:ea typeface="Cambria Math" panose="02040503050406030204" pitchFamily="18" charset="0"/>
              </a:rPr>
              <a:t> to yield</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										(7)</a:t>
            </a:r>
          </a:p>
          <a:p>
            <a:pPr algn="just"/>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a:t>
            </a:r>
          </a:p>
          <a:p>
            <a:pPr algn="just"/>
            <a:r>
              <a:rPr lang="en-US" sz="1600" dirty="0" smtClean="0">
                <a:solidFill>
                  <a:schemeClr val="bg1"/>
                </a:solidFill>
                <a:latin typeface="Cambria Math" panose="02040503050406030204" pitchFamily="18" charset="0"/>
                <a:ea typeface="Cambria Math" panose="02040503050406030204" pitchFamily="18" charset="0"/>
              </a:rPr>
              <a:t>The multi</a:t>
            </a:r>
            <a:r>
              <a:rPr lang="tr-TR" sz="1600" dirty="0" smtClean="0">
                <a:solidFill>
                  <a:schemeClr val="bg1"/>
                </a:solidFill>
                <a:latin typeface="Cambria Math" panose="02040503050406030204" pitchFamily="18" charset="0"/>
                <a:ea typeface="Cambria Math" panose="02040503050406030204" pitchFamily="18" charset="0"/>
              </a:rPr>
              <a:t>-</a:t>
            </a:r>
            <a:r>
              <a:rPr lang="en-US" sz="1600" dirty="0" smtClean="0">
                <a:solidFill>
                  <a:schemeClr val="bg1"/>
                </a:solidFill>
                <a:latin typeface="Cambria Math" panose="02040503050406030204" pitchFamily="18" charset="0"/>
                <a:ea typeface="Cambria Math" panose="02040503050406030204" pitchFamily="18" charset="0"/>
              </a:rPr>
              <a:t>equation </a:t>
            </a:r>
            <a:r>
              <a:rPr lang="en-US" sz="1600" dirty="0">
                <a:solidFill>
                  <a:schemeClr val="bg1"/>
                </a:solidFill>
                <a:latin typeface="Cambria Math" panose="02040503050406030204" pitchFamily="18" charset="0"/>
                <a:ea typeface="Cambria Math" panose="02040503050406030204" pitchFamily="18" charset="0"/>
              </a:rPr>
              <a:t>form is derived in an identical fashion. However, a </a:t>
            </a:r>
            <a:r>
              <a:rPr lang="en-US" sz="1600" dirty="0" smtClean="0">
                <a:solidFill>
                  <a:schemeClr val="bg1"/>
                </a:solidFill>
                <a:latin typeface="Cambria Math" panose="02040503050406030204" pitchFamily="18" charset="0"/>
                <a:ea typeface="Cambria Math" panose="02040503050406030204" pitchFamily="18" charset="0"/>
              </a:rPr>
              <a:t>multivariable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Taylor </a:t>
            </a:r>
            <a:r>
              <a:rPr lang="en-US" sz="1600" dirty="0">
                <a:solidFill>
                  <a:schemeClr val="bg1"/>
                </a:solidFill>
                <a:latin typeface="Cambria Math" panose="02040503050406030204" pitchFamily="18" charset="0"/>
                <a:ea typeface="Cambria Math" panose="02040503050406030204" pitchFamily="18" charset="0"/>
              </a:rPr>
              <a:t>series must be used to account for the fact that more than one independent </a:t>
            </a:r>
            <a:r>
              <a:rPr lang="en-US" sz="1600" dirty="0" smtClean="0">
                <a:solidFill>
                  <a:schemeClr val="bg1"/>
                </a:solidFill>
                <a:latin typeface="Cambria Math" panose="02040503050406030204" pitchFamily="18" charset="0"/>
                <a:ea typeface="Cambria Math" panose="02040503050406030204" pitchFamily="18" charset="0"/>
              </a:rPr>
              <a:t>variable</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contributes to the determination of the root. For the two-variable case, a </a:t>
            </a:r>
            <a:r>
              <a:rPr lang="en-US" sz="1600" dirty="0" smtClean="0">
                <a:solidFill>
                  <a:schemeClr val="bg1"/>
                </a:solidFill>
                <a:latin typeface="Cambria Math" panose="02040503050406030204" pitchFamily="18" charset="0"/>
                <a:ea typeface="Cambria Math" panose="02040503050406030204" pitchFamily="18" charset="0"/>
              </a:rPr>
              <a:t>first-order Taylor</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series </a:t>
            </a:r>
            <a:r>
              <a:rPr lang="en-US" sz="1600" dirty="0">
                <a:solidFill>
                  <a:schemeClr val="bg1"/>
                </a:solidFill>
                <a:latin typeface="Cambria Math" panose="02040503050406030204" pitchFamily="18" charset="0"/>
                <a:ea typeface="Cambria Math" panose="02040503050406030204" pitchFamily="18" charset="0"/>
              </a:rPr>
              <a:t>can be written </a:t>
            </a:r>
            <a:r>
              <a:rPr lang="en-US" sz="1600" dirty="0" smtClean="0">
                <a:solidFill>
                  <a:schemeClr val="bg1"/>
                </a:solidFill>
                <a:latin typeface="Cambria Math" panose="02040503050406030204" pitchFamily="18" charset="0"/>
                <a:ea typeface="Cambria Math" panose="02040503050406030204" pitchFamily="18" charset="0"/>
              </a:rPr>
              <a:t>for </a:t>
            </a:r>
            <a:r>
              <a:rPr lang="en-US" sz="1600" dirty="0">
                <a:solidFill>
                  <a:schemeClr val="bg1"/>
                </a:solidFill>
                <a:latin typeface="Cambria Math" panose="02040503050406030204" pitchFamily="18" charset="0"/>
                <a:ea typeface="Cambria Math" panose="02040503050406030204" pitchFamily="18" charset="0"/>
              </a:rPr>
              <a:t>each nonlinear equation </a:t>
            </a:r>
            <a:r>
              <a:rPr lang="en-US" sz="1600" dirty="0" smtClean="0">
                <a:solidFill>
                  <a:schemeClr val="bg1"/>
                </a:solidFill>
                <a:latin typeface="Cambria Math" panose="02040503050406030204" pitchFamily="18" charset="0"/>
                <a:ea typeface="Cambria Math" panose="02040503050406030204" pitchFamily="18" charset="0"/>
              </a:rPr>
              <a:t>as</a:t>
            </a:r>
            <a:endParaRPr lang="tr-TR" sz="1600" dirty="0" smtClean="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(8.a)</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And</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(9.b)</a:t>
            </a:r>
            <a:endParaRPr lang="tr-TR" sz="1600" dirty="0">
              <a:solidFill>
                <a:schemeClr val="bg1"/>
              </a:solidFill>
              <a:latin typeface="Cambria Math" panose="02040503050406030204" pitchFamily="18" charset="0"/>
              <a:ea typeface="Cambria Math" panose="02040503050406030204" pitchFamily="18" charset="0"/>
            </a:endParaRPr>
          </a:p>
        </p:txBody>
      </p:sp>
      <p:pic>
        <p:nvPicPr>
          <p:cNvPr id="3" name="Picture 2"/>
          <p:cNvPicPr>
            <a:picLocks noChangeAspect="1"/>
          </p:cNvPicPr>
          <p:nvPr/>
        </p:nvPicPr>
        <p:blipFill>
          <a:blip r:embed="rId3"/>
          <a:stretch>
            <a:fillRect/>
          </a:stretch>
        </p:blipFill>
        <p:spPr>
          <a:xfrm>
            <a:off x="4566224" y="1556426"/>
            <a:ext cx="3017398" cy="363907"/>
          </a:xfrm>
          <a:prstGeom prst="rect">
            <a:avLst/>
          </a:prstGeom>
        </p:spPr>
      </p:pic>
      <p:pic>
        <p:nvPicPr>
          <p:cNvPr id="4" name="Picture 3"/>
          <p:cNvPicPr>
            <a:picLocks noChangeAspect="1"/>
          </p:cNvPicPr>
          <p:nvPr/>
        </p:nvPicPr>
        <p:blipFill>
          <a:blip r:embed="rId4"/>
          <a:stretch>
            <a:fillRect/>
          </a:stretch>
        </p:blipFill>
        <p:spPr>
          <a:xfrm>
            <a:off x="5126475" y="2691941"/>
            <a:ext cx="1896894" cy="592779"/>
          </a:xfrm>
          <a:prstGeom prst="rect">
            <a:avLst/>
          </a:prstGeom>
        </p:spPr>
      </p:pic>
      <p:pic>
        <p:nvPicPr>
          <p:cNvPr id="5" name="Picture 4"/>
          <p:cNvPicPr>
            <a:picLocks noChangeAspect="1"/>
          </p:cNvPicPr>
          <p:nvPr/>
        </p:nvPicPr>
        <p:blipFill>
          <a:blip r:embed="rId5"/>
          <a:stretch>
            <a:fillRect/>
          </a:stretch>
        </p:blipFill>
        <p:spPr>
          <a:xfrm>
            <a:off x="4193349" y="4202216"/>
            <a:ext cx="3952875" cy="560124"/>
          </a:xfrm>
          <a:prstGeom prst="rect">
            <a:avLst/>
          </a:prstGeom>
        </p:spPr>
      </p:pic>
      <p:pic>
        <p:nvPicPr>
          <p:cNvPr id="6" name="Picture 5"/>
          <p:cNvPicPr>
            <a:picLocks noChangeAspect="1"/>
          </p:cNvPicPr>
          <p:nvPr/>
        </p:nvPicPr>
        <p:blipFill>
          <a:blip r:embed="rId6"/>
          <a:stretch>
            <a:fillRect/>
          </a:stretch>
        </p:blipFill>
        <p:spPr>
          <a:xfrm>
            <a:off x="3862468" y="5086391"/>
            <a:ext cx="4424909" cy="606995"/>
          </a:xfrm>
          <a:prstGeom prst="rect">
            <a:avLst/>
          </a:prstGeom>
        </p:spPr>
      </p:pic>
      <p:sp>
        <p:nvSpPr>
          <p:cNvPr id="7" name="Rectangle 6"/>
          <p:cNvSpPr/>
          <p:nvPr/>
        </p:nvSpPr>
        <p:spPr>
          <a:xfrm>
            <a:off x="367238" y="5851434"/>
            <a:ext cx="10805747" cy="738664"/>
          </a:xfrm>
          <a:prstGeom prst="rect">
            <a:avLst/>
          </a:prstGeom>
        </p:spPr>
        <p:txBody>
          <a:bodyPr wrap="square">
            <a:spAutoFit/>
          </a:bodyPr>
          <a:lstStyle/>
          <a:p>
            <a:r>
              <a:rPr lang="en-US" sz="1400" dirty="0">
                <a:solidFill>
                  <a:schemeClr val="bg1"/>
                </a:solidFill>
                <a:latin typeface="Cambria Math" panose="02040503050406030204" pitchFamily="18" charset="0"/>
                <a:ea typeface="Cambria Math" panose="02040503050406030204" pitchFamily="18" charset="0"/>
              </a:rPr>
              <a:t>Just as with fixed-point iteration, the Newton-Raphson approach will often diverge if the initial guesses are not sufficiently close to the true roots. </a:t>
            </a:r>
            <a:r>
              <a:rPr lang="en-US" sz="1400" dirty="0" smtClean="0">
                <a:solidFill>
                  <a:schemeClr val="bg1"/>
                </a:solidFill>
                <a:latin typeface="Cambria Math" panose="02040503050406030204" pitchFamily="18" charset="0"/>
                <a:ea typeface="Cambria Math" panose="02040503050406030204" pitchFamily="18" charset="0"/>
              </a:rPr>
              <a:t>Although </a:t>
            </a:r>
            <a:r>
              <a:rPr lang="en-US" sz="1400" dirty="0">
                <a:solidFill>
                  <a:schemeClr val="bg1"/>
                </a:solidFill>
                <a:latin typeface="Cambria Math" panose="02040503050406030204" pitchFamily="18" charset="0"/>
                <a:ea typeface="Cambria Math" panose="02040503050406030204" pitchFamily="18" charset="0"/>
              </a:rPr>
              <a:t>there are some advanced approaches for obtaining acceptable first estimates, often the initial guesses must be obtained on the basis of </a:t>
            </a:r>
            <a:r>
              <a:rPr lang="tr-TR" sz="1400" dirty="0">
                <a:solidFill>
                  <a:schemeClr val="bg1"/>
                </a:solidFill>
                <a:latin typeface="Cambria Math" panose="02040503050406030204" pitchFamily="18" charset="0"/>
                <a:ea typeface="Cambria Math" panose="02040503050406030204" pitchFamily="18" charset="0"/>
              </a:rPr>
              <a:t>«</a:t>
            </a:r>
            <a:r>
              <a:rPr lang="en-US" sz="1400" dirty="0">
                <a:solidFill>
                  <a:schemeClr val="bg1"/>
                </a:solidFill>
                <a:latin typeface="Cambria Math" panose="02040503050406030204" pitchFamily="18" charset="0"/>
                <a:ea typeface="Cambria Math" panose="02040503050406030204" pitchFamily="18" charset="0"/>
              </a:rPr>
              <a:t>trial and error</a:t>
            </a:r>
            <a:r>
              <a:rPr lang="tr-TR" sz="1400" dirty="0">
                <a:solidFill>
                  <a:schemeClr val="bg1"/>
                </a:solidFill>
                <a:latin typeface="Cambria Math" panose="02040503050406030204" pitchFamily="18" charset="0"/>
                <a:ea typeface="Cambria Math" panose="02040503050406030204" pitchFamily="18" charset="0"/>
              </a:rPr>
              <a:t>»</a:t>
            </a:r>
            <a:r>
              <a:rPr lang="en-US" sz="1400" dirty="0">
                <a:solidFill>
                  <a:schemeClr val="bg1"/>
                </a:solidFill>
                <a:latin typeface="Cambria Math" panose="02040503050406030204" pitchFamily="18" charset="0"/>
                <a:ea typeface="Cambria Math" panose="02040503050406030204" pitchFamily="18" charset="0"/>
              </a:rPr>
              <a:t> and knowledge of the physical system being modeled.</a:t>
            </a:r>
            <a:endParaRPr lang="tr-TR" sz="1400" dirty="0"/>
          </a:p>
        </p:txBody>
      </p:sp>
    </p:spTree>
    <p:extLst>
      <p:ext uri="{BB962C8B-B14F-4D97-AF65-F5344CB8AC3E}">
        <p14:creationId xmlns:p14="http://schemas.microsoft.com/office/powerpoint/2010/main" val="39335701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blip>
          <a:srcRect/>
          <a:stretch>
            <a:fillRect t="-6000" b="-6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extBox 1"/>
              <p:cNvSpPr txBox="1"/>
              <p:nvPr/>
            </p:nvSpPr>
            <p:spPr>
              <a:xfrm>
                <a:off x="340468" y="350196"/>
                <a:ext cx="11566187" cy="6494342"/>
              </a:xfrm>
              <a:prstGeom prst="rect">
                <a:avLst/>
              </a:prstGeom>
              <a:noFill/>
            </p:spPr>
            <p:txBody>
              <a:bodyPr wrap="square" rtlCol="0">
                <a:spAutoFit/>
              </a:bodyPr>
              <a:lstStyle/>
              <a:p>
                <a:pPr algn="just"/>
                <a:r>
                  <a:rPr lang="en-US" sz="1600" dirty="0" smtClean="0">
                    <a:solidFill>
                      <a:schemeClr val="bg1"/>
                    </a:solidFill>
                    <a:latin typeface="Cambria Math" panose="02040503050406030204" pitchFamily="18" charset="0"/>
                    <a:ea typeface="Cambria Math" panose="02040503050406030204" pitchFamily="18" charset="0"/>
                  </a:rPr>
                  <a:t>Just as for the single-equation version, the root estimate corresponds to the values of x and y,</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where </a:t>
                </a:r>
                <a:r>
                  <a:rPr lang="en-US" sz="1600" dirty="0">
                    <a:solidFill>
                      <a:schemeClr val="bg1"/>
                    </a:solidFill>
                    <a:latin typeface="Cambria Math" panose="02040503050406030204" pitchFamily="18" charset="0"/>
                    <a:ea typeface="Cambria Math" panose="02040503050406030204" pitchFamily="18" charset="0"/>
                  </a:rPr>
                  <a:t>u</a:t>
                </a:r>
                <a:r>
                  <a:rPr lang="en-US" sz="1600" baseline="-25000" dirty="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and v</a:t>
                </a:r>
                <a:r>
                  <a:rPr lang="en-US" sz="1600" baseline="-25000" dirty="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equal zero. For this situation,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8</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can be rearranged to </a:t>
                </a:r>
                <a:r>
                  <a:rPr lang="en-US" sz="1600" dirty="0" smtClean="0">
                    <a:solidFill>
                      <a:schemeClr val="bg1"/>
                    </a:solidFill>
                    <a:latin typeface="Cambria Math" panose="02040503050406030204" pitchFamily="18" charset="0"/>
                    <a:ea typeface="Cambria Math" panose="02040503050406030204" pitchFamily="18" charset="0"/>
                  </a:rPr>
                  <a:t>give</a:t>
                </a:r>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(9.a)</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(9.b)</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Note that this is a two function with two unknown linear equation. You can check the determinant of the equation matrix to validate that it has a real solution. </a:t>
                </a:r>
              </a:p>
              <a:p>
                <a:pPr algn="just"/>
                <a:r>
                  <a:rPr lang="en-US" sz="1600" dirty="0" smtClean="0">
                    <a:solidFill>
                      <a:schemeClr val="bg1"/>
                    </a:solidFill>
                    <a:latin typeface="Cambria Math" panose="02040503050406030204" pitchFamily="18" charset="0"/>
                    <a:ea typeface="Cambria Math" panose="02040503050406030204" pitchFamily="18" charset="0"/>
                  </a:rPr>
                  <a:t>Because </a:t>
                </a:r>
                <a:r>
                  <a:rPr lang="en-US" sz="1600" dirty="0">
                    <a:solidFill>
                      <a:schemeClr val="bg1"/>
                    </a:solidFill>
                    <a:latin typeface="Cambria Math" panose="02040503050406030204" pitchFamily="18" charset="0"/>
                    <a:ea typeface="Cambria Math" panose="02040503050406030204" pitchFamily="18" charset="0"/>
                  </a:rPr>
                  <a:t>all values subscripted with i’s are known (they correspond to the latest guess </a:t>
                </a:r>
                <a:r>
                  <a:rPr lang="en-US" sz="1600" dirty="0" smtClean="0">
                    <a:solidFill>
                      <a:schemeClr val="bg1"/>
                    </a:solidFill>
                    <a:latin typeface="Cambria Math" panose="02040503050406030204" pitchFamily="18" charset="0"/>
                    <a:ea typeface="Cambria Math" panose="02040503050406030204" pitchFamily="18" charset="0"/>
                  </a:rPr>
                  <a:t>or</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approximation</a:t>
                </a:r>
                <a:r>
                  <a:rPr lang="en-US" sz="1600" dirty="0">
                    <a:solidFill>
                      <a:schemeClr val="bg1"/>
                    </a:solidFill>
                    <a:latin typeface="Cambria Math" panose="02040503050406030204" pitchFamily="18" charset="0"/>
                    <a:ea typeface="Cambria Math" panose="02040503050406030204" pitchFamily="18" charset="0"/>
                  </a:rPr>
                  <a:t>), the </a:t>
                </a:r>
                <a:r>
                  <a:rPr lang="en-US" sz="1600" dirty="0" smtClean="0">
                    <a:solidFill>
                      <a:schemeClr val="bg1"/>
                    </a:solidFill>
                    <a:latin typeface="Cambria Math" panose="02040503050406030204" pitchFamily="18" charset="0"/>
                    <a:ea typeface="Cambria Math" panose="02040503050406030204" pitchFamily="18" charset="0"/>
                  </a:rPr>
                  <a:t>only</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unknowns </a:t>
                </a:r>
                <a:r>
                  <a:rPr lang="en-US" sz="1600" dirty="0">
                    <a:solidFill>
                      <a:schemeClr val="bg1"/>
                    </a:solidFill>
                    <a:latin typeface="Cambria Math" panose="02040503050406030204" pitchFamily="18" charset="0"/>
                    <a:ea typeface="Cambria Math" panose="02040503050406030204" pitchFamily="18" charset="0"/>
                  </a:rPr>
                  <a:t>are x</a:t>
                </a:r>
                <a:r>
                  <a:rPr lang="en-US" sz="1600" baseline="-25000" dirty="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and y</a:t>
                </a:r>
                <a:r>
                  <a:rPr lang="en-US" sz="1600" baseline="-25000" dirty="0">
                    <a:solidFill>
                      <a:schemeClr val="bg1"/>
                    </a:solidFill>
                    <a:latin typeface="Cambria Math" panose="02040503050406030204" pitchFamily="18" charset="0"/>
                    <a:ea typeface="Cambria Math" panose="02040503050406030204" pitchFamily="18" charset="0"/>
                  </a:rPr>
                  <a:t>i+1</a:t>
                </a:r>
                <a:r>
                  <a:rPr lang="en-US" sz="1600" dirty="0">
                    <a:solidFill>
                      <a:schemeClr val="bg1"/>
                    </a:solidFill>
                    <a:latin typeface="Cambria Math" panose="02040503050406030204" pitchFamily="18" charset="0"/>
                    <a:ea typeface="Cambria Math" panose="02040503050406030204" pitchFamily="18" charset="0"/>
                  </a:rPr>
                  <a:t>. Thus, Eq. </a:t>
                </a:r>
                <a:r>
                  <a:rPr lang="en-US" sz="1600" dirty="0" smtClean="0">
                    <a:solidFill>
                      <a:schemeClr val="bg1"/>
                    </a:solidFill>
                    <a:latin typeface="Cambria Math" panose="02040503050406030204" pitchFamily="18" charset="0"/>
                    <a:ea typeface="Cambria Math" panose="02040503050406030204" pitchFamily="18" charset="0"/>
                  </a:rPr>
                  <a:t>(</a:t>
                </a:r>
                <a:r>
                  <a:rPr lang="tr-TR" sz="1600" dirty="0" smtClean="0">
                    <a:solidFill>
                      <a:schemeClr val="bg1"/>
                    </a:solidFill>
                    <a:latin typeface="Cambria Math" panose="02040503050406030204" pitchFamily="18" charset="0"/>
                    <a:ea typeface="Cambria Math" panose="02040503050406030204" pitchFamily="18" charset="0"/>
                  </a:rPr>
                  <a:t>9</a:t>
                </a:r>
                <a:r>
                  <a:rPr lang="en-US" sz="1600" dirty="0" smtClean="0">
                    <a:solidFill>
                      <a:schemeClr val="bg1"/>
                    </a:solidFill>
                    <a:latin typeface="Cambria Math" panose="02040503050406030204" pitchFamily="18" charset="0"/>
                    <a:ea typeface="Cambria Math" panose="02040503050406030204" pitchFamily="18" charset="0"/>
                  </a:rPr>
                  <a:t>) </a:t>
                </a:r>
                <a:r>
                  <a:rPr lang="en-US" sz="1600" dirty="0">
                    <a:solidFill>
                      <a:schemeClr val="bg1"/>
                    </a:solidFill>
                    <a:latin typeface="Cambria Math" panose="02040503050406030204" pitchFamily="18" charset="0"/>
                    <a:ea typeface="Cambria Math" panose="02040503050406030204" pitchFamily="18" charset="0"/>
                  </a:rPr>
                  <a:t>is a set of two </a:t>
                </a:r>
                <a:r>
                  <a:rPr lang="en-US" sz="1600" dirty="0" smtClean="0">
                    <a:solidFill>
                      <a:schemeClr val="bg1"/>
                    </a:solidFill>
                    <a:latin typeface="Cambria Math" panose="02040503050406030204" pitchFamily="18" charset="0"/>
                    <a:ea typeface="Cambria Math" panose="02040503050406030204" pitchFamily="18" charset="0"/>
                  </a:rPr>
                  <a:t>linear</a:t>
                </a:r>
                <a:r>
                  <a:rPr lang="tr-TR" sz="1600" dirty="0" smtClean="0">
                    <a:solidFill>
                      <a:schemeClr val="bg1"/>
                    </a:solidFill>
                    <a:latin typeface="Cambria Math" panose="02040503050406030204" pitchFamily="18" charset="0"/>
                    <a:ea typeface="Cambria Math" panose="02040503050406030204" pitchFamily="18" charset="0"/>
                  </a:rPr>
                  <a:t> </a:t>
                </a:r>
                <a:r>
                  <a:rPr lang="en-US" sz="1600" dirty="0" smtClean="0">
                    <a:solidFill>
                      <a:schemeClr val="bg1"/>
                    </a:solidFill>
                    <a:latin typeface="Cambria Math" panose="02040503050406030204" pitchFamily="18" charset="0"/>
                    <a:ea typeface="Cambria Math" panose="02040503050406030204" pitchFamily="18" charset="0"/>
                  </a:rPr>
                  <a:t>equations </a:t>
                </a:r>
                <a:r>
                  <a:rPr lang="en-US" sz="1600" dirty="0">
                    <a:solidFill>
                      <a:schemeClr val="bg1"/>
                    </a:solidFill>
                    <a:latin typeface="Cambria Math" panose="02040503050406030204" pitchFamily="18" charset="0"/>
                    <a:ea typeface="Cambria Math" panose="02040503050406030204" pitchFamily="18" charset="0"/>
                  </a:rPr>
                  <a:t>with two unknowns </a:t>
                </a:r>
                <a:r>
                  <a:rPr lang="tr-TR" sz="1600" dirty="0" smtClean="0">
                    <a:solidFill>
                      <a:schemeClr val="bg1"/>
                    </a:solidFill>
                    <a:latin typeface="Cambria Math" panose="02040503050406030204" pitchFamily="18" charset="0"/>
                    <a:ea typeface="Cambria Math" panose="02040503050406030204" pitchFamily="18" charset="0"/>
                  </a:rPr>
                  <a:t>.</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marL="285750" indent="-285750" algn="just">
                  <a:buFont typeface="Wingdings" panose="05000000000000000000" pitchFamily="2" charset="2"/>
                  <a:buChar char="ü"/>
                </a:pPr>
                <a:r>
                  <a:rPr lang="tr-TR" sz="1600" dirty="0" smtClean="0">
                    <a:solidFill>
                      <a:schemeClr val="bg1"/>
                    </a:solidFill>
                    <a:latin typeface="Cambria Math" panose="02040503050406030204" pitchFamily="18" charset="0"/>
                    <a:ea typeface="Cambria Math" panose="02040503050406030204" pitchFamily="18" charset="0"/>
                  </a:rPr>
                  <a:t>For  x</a:t>
                </a:r>
                <a:r>
                  <a:rPr lang="tr-TR" sz="1600" baseline="-25000" dirty="0" smtClean="0">
                    <a:solidFill>
                      <a:schemeClr val="bg1"/>
                    </a:solidFill>
                    <a:latin typeface="Cambria Math" panose="02040503050406030204" pitchFamily="18" charset="0"/>
                    <a:ea typeface="Cambria Math" panose="02040503050406030204" pitchFamily="18" charset="0"/>
                  </a:rPr>
                  <a:t>i+1</a:t>
                </a:r>
                <a:r>
                  <a:rPr lang="tr-TR" sz="1600" dirty="0" smtClean="0">
                    <a:solidFill>
                      <a:schemeClr val="bg1"/>
                    </a:solidFill>
                    <a:latin typeface="Cambria Math" panose="02040503050406030204" pitchFamily="18" charset="0"/>
                    <a:ea typeface="Cambria Math" panose="02040503050406030204" pitchFamily="18" charset="0"/>
                  </a:rPr>
                  <a:t> :</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marL="285750" indent="-285750" algn="just">
                  <a:buFont typeface="Wingdings" panose="05000000000000000000" pitchFamily="2" charset="2"/>
                  <a:buChar char="ü"/>
                </a:pPr>
                <a:r>
                  <a:rPr lang="tr-TR" sz="1600" dirty="0" smtClean="0">
                    <a:solidFill>
                      <a:schemeClr val="bg1"/>
                    </a:solidFill>
                    <a:latin typeface="Cambria Math" panose="02040503050406030204" pitchFamily="18" charset="0"/>
                    <a:ea typeface="Cambria Math" panose="02040503050406030204" pitchFamily="18" charset="0"/>
                  </a:rPr>
                  <a:t>For  y</a:t>
                </a:r>
                <a:r>
                  <a:rPr lang="tr-TR" sz="1600" baseline="-25000" dirty="0" smtClean="0">
                    <a:solidFill>
                      <a:schemeClr val="bg1"/>
                    </a:solidFill>
                    <a:latin typeface="Cambria Math" panose="02040503050406030204" pitchFamily="18" charset="0"/>
                    <a:ea typeface="Cambria Math" panose="02040503050406030204" pitchFamily="18" charset="0"/>
                  </a:rPr>
                  <a:t>i+1</a:t>
                </a:r>
                <a:r>
                  <a:rPr lang="tr-TR" sz="1600" dirty="0" smtClean="0">
                    <a:solidFill>
                      <a:schemeClr val="bg1"/>
                    </a:solidFill>
                    <a:latin typeface="Cambria Math" panose="02040503050406030204" pitchFamily="18" charset="0"/>
                    <a:ea typeface="Cambria Math" panose="02040503050406030204" pitchFamily="18" charset="0"/>
                  </a:rPr>
                  <a:t> :</a:t>
                </a: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a:solidFill>
                    <a:schemeClr val="bg1"/>
                  </a:solidFill>
                  <a:latin typeface="Cambria Math" panose="02040503050406030204" pitchFamily="18" charset="0"/>
                  <a:ea typeface="Cambria Math" panose="02040503050406030204" pitchFamily="18" charset="0"/>
                </a:endParaRP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x</a:t>
                </a:r>
                <a:r>
                  <a:rPr lang="tr-TR" sz="1600" baseline="-25000" dirty="0" smtClean="0">
                    <a:solidFill>
                      <a:schemeClr val="bg1"/>
                    </a:solidFill>
                    <a:latin typeface="Cambria Math" panose="02040503050406030204" pitchFamily="18" charset="0"/>
                    <a:ea typeface="Cambria Math" panose="02040503050406030204" pitchFamily="18" charset="0"/>
                  </a:rPr>
                  <a:t>i+1</a:t>
                </a:r>
                <a:r>
                  <a:rPr lang="tr-TR" sz="1600" dirty="0" smtClean="0">
                    <a:solidFill>
                      <a:schemeClr val="bg1"/>
                    </a:solidFill>
                    <a:latin typeface="Cambria Math" panose="02040503050406030204" pitchFamily="18" charset="0"/>
                    <a:ea typeface="Cambria Math" panose="02040503050406030204" pitchFamily="18" charset="0"/>
                  </a:rPr>
                  <a:t> = x</a:t>
                </a:r>
                <a:r>
                  <a:rPr lang="tr-TR" sz="1600" baseline="-25000" dirty="0" smtClean="0">
                    <a:solidFill>
                      <a:schemeClr val="bg1"/>
                    </a:solidFill>
                    <a:latin typeface="Cambria Math" panose="02040503050406030204" pitchFamily="18" charset="0"/>
                    <a:ea typeface="Cambria Math" panose="02040503050406030204" pitchFamily="18" charset="0"/>
                  </a:rPr>
                  <a:t>i</a:t>
                </a:r>
                <a:r>
                  <a:rPr lang="tr-TR" sz="1600" dirty="0" smtClean="0">
                    <a:solidFill>
                      <a:schemeClr val="bg1"/>
                    </a:solidFill>
                    <a:latin typeface="Cambria Math" panose="02040503050406030204" pitchFamily="18" charset="0"/>
                    <a:ea typeface="Cambria Math" panose="02040503050406030204" pitchFamily="18" charset="0"/>
                  </a:rPr>
                  <a:t> -  </a:t>
                </a:r>
                <a14:m>
                  <m:oMath xmlns:m="http://schemas.openxmlformats.org/officeDocument/2006/math">
                    <m:f>
                      <m:fPr>
                        <m:ctrlPr>
                          <a:rPr lang="tr-TR" sz="1600" i="1" smtClean="0">
                            <a:solidFill>
                              <a:schemeClr val="bg1"/>
                            </a:solidFill>
                            <a:latin typeface="Cambria Math" panose="02040503050406030204" pitchFamily="18" charset="0"/>
                            <a:ea typeface="Cambria Math" panose="02040503050406030204" pitchFamily="18" charset="0"/>
                          </a:rPr>
                        </m:ctrlPr>
                      </m:fPr>
                      <m:num>
                        <m:r>
                          <a:rPr lang="tr-TR" sz="1600" b="0" i="1" smtClean="0">
                            <a:solidFill>
                              <a:schemeClr val="bg1"/>
                            </a:solidFill>
                            <a:latin typeface="Cambria Math" panose="02040503050406030204" pitchFamily="18" charset="0"/>
                            <a:ea typeface="Cambria Math" panose="02040503050406030204" pitchFamily="18" charset="0"/>
                          </a:rPr>
                          <m:t>𝑓</m:t>
                        </m:r>
                        <m:r>
                          <a:rPr lang="tr-TR" sz="1600" b="0" i="1" smtClean="0">
                            <a:solidFill>
                              <a:schemeClr val="bg1"/>
                            </a:solidFill>
                            <a:latin typeface="Cambria Math" panose="02040503050406030204" pitchFamily="18" charset="0"/>
                            <a:ea typeface="Cambria Math" panose="02040503050406030204" pitchFamily="18" charset="0"/>
                          </a:rPr>
                          <m:t>1 </m:t>
                        </m:r>
                        <m:r>
                          <a:rPr lang="tr-TR" sz="1600" b="0" i="1" smtClean="0">
                            <a:solidFill>
                              <a:schemeClr val="bg1"/>
                            </a:solidFill>
                            <a:latin typeface="Cambria Math" panose="02040503050406030204" pitchFamily="18" charset="0"/>
                            <a:ea typeface="Cambria Math" panose="02040503050406030204" pitchFamily="18" charset="0"/>
                          </a:rPr>
                          <m:t>𝑓</m:t>
                        </m:r>
                        <m:r>
                          <a:rPr lang="tr-TR" sz="1600" b="0" i="1" smtClean="0">
                            <a:solidFill>
                              <a:schemeClr val="bg1"/>
                            </a:solidFill>
                            <a:latin typeface="Cambria Math" panose="02040503050406030204" pitchFamily="18" charset="0"/>
                            <a:ea typeface="Cambria Math" panose="02040503050406030204" pitchFamily="18" charset="0"/>
                          </a:rPr>
                          <m:t>2−</m:t>
                        </m:r>
                        <m:r>
                          <a:rPr lang="tr-TR" sz="1600" b="0" i="1" smtClean="0">
                            <a:solidFill>
                              <a:schemeClr val="bg1"/>
                            </a:solidFill>
                            <a:latin typeface="Cambria Math" panose="02040503050406030204" pitchFamily="18" charset="0"/>
                            <a:ea typeface="Cambria Math" panose="02040503050406030204" pitchFamily="18" charset="0"/>
                          </a:rPr>
                          <m:t>𝑓</m:t>
                        </m:r>
                        <m:r>
                          <a:rPr lang="tr-TR" sz="1600" b="0" i="1" smtClean="0">
                            <a:solidFill>
                              <a:schemeClr val="bg1"/>
                            </a:solidFill>
                            <a:latin typeface="Cambria Math" panose="02040503050406030204" pitchFamily="18" charset="0"/>
                            <a:ea typeface="Cambria Math" panose="02040503050406030204" pitchFamily="18" charset="0"/>
                          </a:rPr>
                          <m:t>3 </m:t>
                        </m:r>
                        <m:r>
                          <a:rPr lang="tr-TR" sz="1600" b="0" i="1" smtClean="0">
                            <a:solidFill>
                              <a:schemeClr val="bg1"/>
                            </a:solidFill>
                            <a:latin typeface="Cambria Math" panose="02040503050406030204" pitchFamily="18" charset="0"/>
                            <a:ea typeface="Cambria Math" panose="02040503050406030204" pitchFamily="18" charset="0"/>
                          </a:rPr>
                          <m:t>𝑓</m:t>
                        </m:r>
                        <m:r>
                          <a:rPr lang="tr-TR" sz="1600" b="0" i="1" smtClean="0">
                            <a:solidFill>
                              <a:schemeClr val="bg1"/>
                            </a:solidFill>
                            <a:latin typeface="Cambria Math" panose="02040503050406030204" pitchFamily="18" charset="0"/>
                            <a:ea typeface="Cambria Math" panose="02040503050406030204" pitchFamily="18" charset="0"/>
                          </a:rPr>
                          <m:t>4</m:t>
                        </m:r>
                      </m:num>
                      <m:den>
                        <m:r>
                          <a:rPr lang="tr-TR" sz="1600" b="0" i="1" smtClean="0">
                            <a:solidFill>
                              <a:schemeClr val="bg1"/>
                            </a:solidFill>
                            <a:latin typeface="Cambria Math" panose="02040503050406030204" pitchFamily="18" charset="0"/>
                            <a:ea typeface="Cambria Math" panose="02040503050406030204" pitchFamily="18" charset="0"/>
                          </a:rPr>
                          <m:t>𝑓</m:t>
                        </m:r>
                        <m:r>
                          <a:rPr lang="tr-TR" sz="1600" b="0" i="1" smtClean="0">
                            <a:solidFill>
                              <a:schemeClr val="bg1"/>
                            </a:solidFill>
                            <a:latin typeface="Cambria Math" panose="02040503050406030204" pitchFamily="18" charset="0"/>
                            <a:ea typeface="Cambria Math" panose="02040503050406030204" pitchFamily="18" charset="0"/>
                          </a:rPr>
                          <m:t>5 −</m:t>
                        </m:r>
                        <m:r>
                          <a:rPr lang="tr-TR" sz="1600" b="0" i="1" smtClean="0">
                            <a:solidFill>
                              <a:schemeClr val="bg1"/>
                            </a:solidFill>
                            <a:latin typeface="Cambria Math" panose="02040503050406030204" pitchFamily="18" charset="0"/>
                            <a:ea typeface="Cambria Math" panose="02040503050406030204" pitchFamily="18" charset="0"/>
                          </a:rPr>
                          <m:t>𝑓</m:t>
                        </m:r>
                        <m:r>
                          <a:rPr lang="tr-TR" sz="1600" b="0" i="1" smtClean="0">
                            <a:solidFill>
                              <a:schemeClr val="bg1"/>
                            </a:solidFill>
                            <a:latin typeface="Cambria Math" panose="02040503050406030204" pitchFamily="18" charset="0"/>
                            <a:ea typeface="Cambria Math" panose="02040503050406030204" pitchFamily="18" charset="0"/>
                          </a:rPr>
                          <m:t>6</m:t>
                        </m:r>
                      </m:den>
                    </m:f>
                  </m:oMath>
                </a14:m>
                <a:endParaRPr lang="tr-TR" sz="1600" i="1" dirty="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(10.a)</a:t>
                </a:r>
              </a:p>
              <a:p>
                <a:pPr algn="just"/>
                <a:endParaRPr lang="tr-TR" sz="1600" dirty="0" smtClean="0">
                  <a:solidFill>
                    <a:schemeClr val="bg1"/>
                  </a:solidFill>
                  <a:latin typeface="Cambria Math" panose="02040503050406030204" pitchFamily="18" charset="0"/>
                  <a:ea typeface="Cambria Math" panose="02040503050406030204" pitchFamily="18" charset="0"/>
                </a:endParaRPr>
              </a:p>
              <a:p>
                <a:pPr algn="just"/>
                <a:r>
                  <a:rPr lang="tr-TR" sz="1600" dirty="0" smtClean="0">
                    <a:solidFill>
                      <a:schemeClr val="bg1"/>
                    </a:solidFill>
                    <a:latin typeface="Cambria Math" panose="02040503050406030204" pitchFamily="18" charset="0"/>
                    <a:ea typeface="Cambria Math" panose="02040503050406030204" pitchFamily="18" charset="0"/>
                  </a:rPr>
                  <a:t>		</a:t>
                </a:r>
              </a:p>
              <a:p>
                <a:pPr algn="just"/>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	y</a:t>
                </a:r>
                <a:r>
                  <a:rPr lang="tr-TR" sz="1600" baseline="-25000" dirty="0" smtClean="0">
                    <a:solidFill>
                      <a:schemeClr val="bg1"/>
                    </a:solidFill>
                    <a:latin typeface="Cambria Math" panose="02040503050406030204" pitchFamily="18" charset="0"/>
                    <a:ea typeface="Cambria Math" panose="02040503050406030204" pitchFamily="18" charset="0"/>
                  </a:rPr>
                  <a:t>i+1</a:t>
                </a:r>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 </a:t>
                </a:r>
                <a:r>
                  <a:rPr lang="tr-TR" sz="1600" dirty="0" smtClean="0">
                    <a:solidFill>
                      <a:schemeClr val="bg1"/>
                    </a:solidFill>
                    <a:latin typeface="Cambria Math" panose="02040503050406030204" pitchFamily="18" charset="0"/>
                    <a:ea typeface="Cambria Math" panose="02040503050406030204" pitchFamily="18" charset="0"/>
                  </a:rPr>
                  <a:t>y</a:t>
                </a:r>
                <a:r>
                  <a:rPr lang="tr-TR" sz="1600" baseline="-25000" dirty="0" smtClean="0">
                    <a:solidFill>
                      <a:schemeClr val="bg1"/>
                    </a:solidFill>
                    <a:latin typeface="Cambria Math" panose="02040503050406030204" pitchFamily="18" charset="0"/>
                    <a:ea typeface="Cambria Math" panose="02040503050406030204" pitchFamily="18" charset="0"/>
                  </a:rPr>
                  <a:t>i</a:t>
                </a:r>
                <a:r>
                  <a:rPr lang="tr-TR" sz="1600" dirty="0" smtClean="0">
                    <a:solidFill>
                      <a:schemeClr val="bg1"/>
                    </a:solidFill>
                    <a:latin typeface="Cambria Math" panose="02040503050406030204" pitchFamily="18" charset="0"/>
                    <a:ea typeface="Cambria Math" panose="02040503050406030204" pitchFamily="18" charset="0"/>
                  </a:rPr>
                  <a:t> -  </a:t>
                </a:r>
                <a14:m>
                  <m:oMath xmlns:m="http://schemas.openxmlformats.org/officeDocument/2006/math">
                    <m:f>
                      <m:fPr>
                        <m:ctrlPr>
                          <a:rPr lang="tr-TR" sz="1600" i="1">
                            <a:solidFill>
                              <a:schemeClr val="bg1"/>
                            </a:solidFill>
                            <a:latin typeface="Cambria Math" panose="02040503050406030204" pitchFamily="18" charset="0"/>
                            <a:ea typeface="Cambria Math" panose="02040503050406030204" pitchFamily="18" charset="0"/>
                          </a:rPr>
                        </m:ctrlPr>
                      </m:fPr>
                      <m:num>
                        <m:r>
                          <a:rPr lang="tr-TR" sz="1600" i="1">
                            <a:solidFill>
                              <a:schemeClr val="bg1"/>
                            </a:solidFill>
                            <a:latin typeface="Cambria Math" panose="02040503050406030204" pitchFamily="18" charset="0"/>
                            <a:ea typeface="Cambria Math" panose="02040503050406030204" pitchFamily="18" charset="0"/>
                          </a:rPr>
                          <m:t>𝑓</m:t>
                        </m:r>
                        <m:r>
                          <a:rPr lang="tr-TR" sz="1600" i="1">
                            <a:solidFill>
                              <a:schemeClr val="bg1"/>
                            </a:solidFill>
                            <a:latin typeface="Cambria Math" panose="02040503050406030204" pitchFamily="18" charset="0"/>
                            <a:ea typeface="Cambria Math" panose="02040503050406030204" pitchFamily="18" charset="0"/>
                          </a:rPr>
                          <m:t>1 </m:t>
                        </m:r>
                        <m:r>
                          <a:rPr lang="tr-TR" sz="1600" i="1">
                            <a:solidFill>
                              <a:schemeClr val="bg1"/>
                            </a:solidFill>
                            <a:latin typeface="Cambria Math" panose="02040503050406030204" pitchFamily="18" charset="0"/>
                            <a:ea typeface="Cambria Math" panose="02040503050406030204" pitchFamily="18" charset="0"/>
                          </a:rPr>
                          <m:t>𝑓</m:t>
                        </m:r>
                        <m:r>
                          <a:rPr lang="tr-TR" sz="1600" i="1">
                            <a:solidFill>
                              <a:schemeClr val="bg1"/>
                            </a:solidFill>
                            <a:latin typeface="Cambria Math" panose="02040503050406030204" pitchFamily="18" charset="0"/>
                            <a:ea typeface="Cambria Math" panose="02040503050406030204" pitchFamily="18" charset="0"/>
                          </a:rPr>
                          <m:t>2−</m:t>
                        </m:r>
                        <m:r>
                          <a:rPr lang="tr-TR" sz="1600" i="1">
                            <a:solidFill>
                              <a:schemeClr val="bg1"/>
                            </a:solidFill>
                            <a:latin typeface="Cambria Math" panose="02040503050406030204" pitchFamily="18" charset="0"/>
                            <a:ea typeface="Cambria Math" panose="02040503050406030204" pitchFamily="18" charset="0"/>
                          </a:rPr>
                          <m:t>𝑓</m:t>
                        </m:r>
                        <m:r>
                          <a:rPr lang="tr-TR" sz="1600" i="1">
                            <a:solidFill>
                              <a:schemeClr val="bg1"/>
                            </a:solidFill>
                            <a:latin typeface="Cambria Math" panose="02040503050406030204" pitchFamily="18" charset="0"/>
                            <a:ea typeface="Cambria Math" panose="02040503050406030204" pitchFamily="18" charset="0"/>
                          </a:rPr>
                          <m:t>3 </m:t>
                        </m:r>
                        <m:r>
                          <a:rPr lang="tr-TR" sz="1600" i="1">
                            <a:solidFill>
                              <a:schemeClr val="bg1"/>
                            </a:solidFill>
                            <a:latin typeface="Cambria Math" panose="02040503050406030204" pitchFamily="18" charset="0"/>
                            <a:ea typeface="Cambria Math" panose="02040503050406030204" pitchFamily="18" charset="0"/>
                          </a:rPr>
                          <m:t>𝑓</m:t>
                        </m:r>
                        <m:r>
                          <a:rPr lang="tr-TR" sz="1600" i="1">
                            <a:solidFill>
                              <a:schemeClr val="bg1"/>
                            </a:solidFill>
                            <a:latin typeface="Cambria Math" panose="02040503050406030204" pitchFamily="18" charset="0"/>
                            <a:ea typeface="Cambria Math" panose="02040503050406030204" pitchFamily="18" charset="0"/>
                          </a:rPr>
                          <m:t>4</m:t>
                        </m:r>
                      </m:num>
                      <m:den>
                        <m:r>
                          <a:rPr lang="tr-TR" sz="1600" i="1">
                            <a:solidFill>
                              <a:schemeClr val="bg1"/>
                            </a:solidFill>
                            <a:latin typeface="Cambria Math" panose="02040503050406030204" pitchFamily="18" charset="0"/>
                            <a:ea typeface="Cambria Math" panose="02040503050406030204" pitchFamily="18" charset="0"/>
                          </a:rPr>
                          <m:t>𝑓</m:t>
                        </m:r>
                        <m:r>
                          <a:rPr lang="tr-TR" sz="1600" i="1">
                            <a:solidFill>
                              <a:schemeClr val="bg1"/>
                            </a:solidFill>
                            <a:latin typeface="Cambria Math" panose="02040503050406030204" pitchFamily="18" charset="0"/>
                            <a:ea typeface="Cambria Math" panose="02040503050406030204" pitchFamily="18" charset="0"/>
                          </a:rPr>
                          <m:t>5 −</m:t>
                        </m:r>
                        <m:r>
                          <a:rPr lang="tr-TR" sz="1600" i="1">
                            <a:solidFill>
                              <a:schemeClr val="bg1"/>
                            </a:solidFill>
                            <a:latin typeface="Cambria Math" panose="02040503050406030204" pitchFamily="18" charset="0"/>
                            <a:ea typeface="Cambria Math" panose="02040503050406030204" pitchFamily="18" charset="0"/>
                          </a:rPr>
                          <m:t>𝑓</m:t>
                        </m:r>
                        <m:r>
                          <a:rPr lang="tr-TR" sz="1600" i="1">
                            <a:solidFill>
                              <a:schemeClr val="bg1"/>
                            </a:solidFill>
                            <a:latin typeface="Cambria Math" panose="02040503050406030204" pitchFamily="18" charset="0"/>
                            <a:ea typeface="Cambria Math" panose="02040503050406030204" pitchFamily="18" charset="0"/>
                          </a:rPr>
                          <m:t>6</m:t>
                        </m:r>
                      </m:den>
                    </m:f>
                  </m:oMath>
                </a14:m>
                <a:r>
                  <a:rPr lang="tr-TR" sz="1600" dirty="0" smtClean="0">
                    <a:solidFill>
                      <a:schemeClr val="bg1"/>
                    </a:solidFill>
                    <a:latin typeface="Cambria Math" panose="02040503050406030204" pitchFamily="18" charset="0"/>
                    <a:ea typeface="Cambria Math" panose="02040503050406030204" pitchFamily="18" charset="0"/>
                  </a:rPr>
                  <a:t>							</a:t>
                </a:r>
                <a:r>
                  <a:rPr lang="tr-TR" sz="1600" dirty="0">
                    <a:solidFill>
                      <a:schemeClr val="bg1"/>
                    </a:solidFill>
                    <a:latin typeface="Cambria Math" panose="02040503050406030204" pitchFamily="18" charset="0"/>
                    <a:ea typeface="Cambria Math" panose="02040503050406030204" pitchFamily="18" charset="0"/>
                  </a:rPr>
                  <a:t>(10.b)</a:t>
                </a:r>
              </a:p>
              <a:p>
                <a:pPr algn="just"/>
                <a:r>
                  <a:rPr lang="tr-TR" sz="1600" dirty="0" smtClean="0">
                    <a:solidFill>
                      <a:schemeClr val="bg1"/>
                    </a:solidFill>
                    <a:latin typeface="Cambria Math" panose="02040503050406030204" pitchFamily="18" charset="0"/>
                    <a:ea typeface="Cambria Math" panose="02040503050406030204" pitchFamily="18" charset="0"/>
                  </a:rPr>
                  <a:t>												</a:t>
                </a:r>
              </a:p>
              <a:p>
                <a:pPr algn="just"/>
                <a:r>
                  <a:rPr lang="en-US" sz="1400" dirty="0" smtClean="0">
                    <a:solidFill>
                      <a:schemeClr val="bg1"/>
                    </a:solidFill>
                    <a:latin typeface="Cambria Math" panose="02040503050406030204" pitchFamily="18" charset="0"/>
                    <a:ea typeface="Cambria Math" panose="02040503050406030204" pitchFamily="18" charset="0"/>
                  </a:rPr>
                  <a:t>Equation (</a:t>
                </a:r>
                <a:r>
                  <a:rPr lang="tr-TR" sz="1400" dirty="0" smtClean="0">
                    <a:solidFill>
                      <a:schemeClr val="bg1"/>
                    </a:solidFill>
                    <a:latin typeface="Cambria Math" panose="02040503050406030204" pitchFamily="18" charset="0"/>
                    <a:ea typeface="Cambria Math" panose="02040503050406030204" pitchFamily="18" charset="0"/>
                  </a:rPr>
                  <a:t>10</a:t>
                </a:r>
                <a:r>
                  <a:rPr lang="en-US" sz="1400" dirty="0" smtClean="0">
                    <a:solidFill>
                      <a:schemeClr val="bg1"/>
                    </a:solidFill>
                    <a:latin typeface="Cambria Math" panose="02040503050406030204" pitchFamily="18" charset="0"/>
                    <a:ea typeface="Cambria Math" panose="02040503050406030204" pitchFamily="18" charset="0"/>
                  </a:rPr>
                  <a:t>) is the two-equation version of the Newton-Raphson method.</a:t>
                </a:r>
                <a:endParaRPr lang="tr-TR" sz="1400" dirty="0">
                  <a:solidFill>
                    <a:schemeClr val="bg1"/>
                  </a:solidFill>
                  <a:latin typeface="Cambria Math" panose="02040503050406030204" pitchFamily="18" charset="0"/>
                  <a:ea typeface="Cambria Math" panose="02040503050406030204" pitchFamily="18" charset="0"/>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340468" y="350196"/>
                <a:ext cx="11566187" cy="6494342"/>
              </a:xfrm>
              <a:prstGeom prst="rect">
                <a:avLst/>
              </a:prstGeom>
              <a:blipFill>
                <a:blip r:embed="rId3"/>
                <a:stretch>
                  <a:fillRect l="-316" t="-375" r="-264"/>
                </a:stretch>
              </a:blipFill>
            </p:spPr>
            <p:txBody>
              <a:bodyPr/>
              <a:lstStyle/>
              <a:p>
                <a:r>
                  <a:rPr lang="tr-TR">
                    <a:noFill/>
                  </a:rPr>
                  <a:t> </a:t>
                </a:r>
              </a:p>
            </p:txBody>
          </p:sp>
        </mc:Fallback>
      </mc:AlternateContent>
      <p:pic>
        <p:nvPicPr>
          <p:cNvPr id="3" name="Picture 2"/>
          <p:cNvPicPr>
            <a:picLocks noChangeAspect="1"/>
          </p:cNvPicPr>
          <p:nvPr/>
        </p:nvPicPr>
        <p:blipFill>
          <a:blip r:embed="rId4"/>
          <a:stretch>
            <a:fillRect/>
          </a:stretch>
        </p:blipFill>
        <p:spPr>
          <a:xfrm>
            <a:off x="4672821" y="837343"/>
            <a:ext cx="3216310" cy="1012305"/>
          </a:xfrm>
          <a:prstGeom prst="rect">
            <a:avLst/>
          </a:prstGeom>
        </p:spPr>
      </p:pic>
      <p:pic>
        <p:nvPicPr>
          <p:cNvPr id="4" name="Picture 3"/>
          <p:cNvPicPr>
            <a:picLocks noChangeAspect="1"/>
          </p:cNvPicPr>
          <p:nvPr/>
        </p:nvPicPr>
        <p:blipFill>
          <a:blip r:embed="rId5"/>
          <a:stretch>
            <a:fillRect/>
          </a:stretch>
        </p:blipFill>
        <p:spPr>
          <a:xfrm>
            <a:off x="6472002" y="4663217"/>
            <a:ext cx="2542847" cy="1986811"/>
          </a:xfrm>
          <a:prstGeom prst="rect">
            <a:avLst/>
          </a:prstGeom>
        </p:spPr>
      </p:pic>
      <p:sp>
        <p:nvSpPr>
          <p:cNvPr id="5" name="Rounded Rectangle 4"/>
          <p:cNvSpPr/>
          <p:nvPr/>
        </p:nvSpPr>
        <p:spPr>
          <a:xfrm>
            <a:off x="484368" y="3358468"/>
            <a:ext cx="1011677" cy="359923"/>
          </a:xfrm>
          <a:prstGeom prst="roundRect">
            <a:avLst/>
          </a:prstGeom>
          <a:solidFill>
            <a:schemeClr val="accent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Cambria Math" panose="02040503050406030204" pitchFamily="18" charset="0"/>
                <a:ea typeface="Cambria Math" panose="02040503050406030204" pitchFamily="18" charset="0"/>
              </a:rPr>
              <a:t>f</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=u</a:t>
            </a:r>
            <a:r>
              <a:rPr lang="tr-TR" sz="1600" baseline="-25000" dirty="0" smtClean="0">
                <a:solidFill>
                  <a:schemeClr val="bg1"/>
                </a:solidFill>
                <a:latin typeface="Cambria Math" panose="02040503050406030204" pitchFamily="18" charset="0"/>
                <a:ea typeface="Cambria Math" panose="02040503050406030204" pitchFamily="18" charset="0"/>
              </a:rPr>
              <a:t>i</a:t>
            </a:r>
            <a:endParaRPr lang="tr-TR" sz="1600" baseline="-25000" dirty="0">
              <a:solidFill>
                <a:schemeClr val="bg1"/>
              </a:solidFill>
              <a:latin typeface="Cambria Math" panose="02040503050406030204" pitchFamily="18" charset="0"/>
              <a:ea typeface="Cambria Math" panose="02040503050406030204" pitchFamily="18" charset="0"/>
            </a:endParaRPr>
          </a:p>
        </p:txBody>
      </p:sp>
      <p:sp>
        <p:nvSpPr>
          <p:cNvPr id="11" name="Right Arrow 10"/>
          <p:cNvSpPr/>
          <p:nvPr/>
        </p:nvSpPr>
        <p:spPr>
          <a:xfrm>
            <a:off x="586661" y="3467907"/>
            <a:ext cx="107004" cy="136187"/>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16" name="Rounded Rectangle 15"/>
              <p:cNvSpPr/>
              <p:nvPr/>
            </p:nvSpPr>
            <p:spPr>
              <a:xfrm>
                <a:off x="2136260" y="3314696"/>
                <a:ext cx="1274323" cy="442607"/>
              </a:xfrm>
              <a:prstGeom prst="roundRect">
                <a:avLst/>
              </a:prstGeom>
              <a:solidFill>
                <a:schemeClr val="accent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Cambria Math" panose="02040503050406030204" pitchFamily="18" charset="0"/>
                    <a:ea typeface="Cambria Math" panose="02040503050406030204" pitchFamily="18" charset="0"/>
                  </a:rPr>
                  <a:t>f</a:t>
                </a:r>
                <a:r>
                  <a:rPr lang="tr-TR" sz="1600" baseline="-25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600" i="1" smtClean="0">
                            <a:solidFill>
                              <a:schemeClr val="bg1"/>
                            </a:solidFill>
                            <a:latin typeface="Cambria Math" panose="02040503050406030204" pitchFamily="18" charset="0"/>
                            <a:ea typeface="Cambria Math" panose="02040503050406030204" pitchFamily="18" charset="0"/>
                          </a:rPr>
                        </m:ctrlPr>
                      </m:fPr>
                      <m:num>
                        <m:r>
                          <a:rPr lang="tr-TR" sz="1600" i="1">
                            <a:solidFill>
                              <a:schemeClr val="bg1"/>
                            </a:solidFill>
                            <a:latin typeface="Cambria Math" panose="02040503050406030204" pitchFamily="18" charset="0"/>
                            <a:ea typeface="Cambria Math" panose="02040503050406030204" pitchFamily="18" charset="0"/>
                          </a:rPr>
                          <m:t>𝜕</m:t>
                        </m:r>
                        <m:r>
                          <m:rPr>
                            <m:nor/>
                          </m:rPr>
                          <a:rPr lang="tr-TR" sz="1600" dirty="0">
                            <a:solidFill>
                              <a:schemeClr val="bg1"/>
                            </a:solidFill>
                            <a:latin typeface="Cambria Math" panose="02040503050406030204" pitchFamily="18" charset="0"/>
                            <a:ea typeface="Cambria Math" panose="02040503050406030204" pitchFamily="18" charset="0"/>
                          </a:rPr>
                          <m:t>v</m:t>
                        </m:r>
                        <m:r>
                          <m:rPr>
                            <m:nor/>
                          </m:rPr>
                          <a:rPr lang="tr-TR" sz="1600" b="0" i="0" dirty="0" smtClean="0">
                            <a:solidFill>
                              <a:schemeClr val="bg1"/>
                            </a:solidFill>
                            <a:latin typeface="Cambria Math" panose="02040503050406030204" pitchFamily="18" charset="0"/>
                            <a:ea typeface="Cambria Math" panose="02040503050406030204" pitchFamily="18" charset="0"/>
                          </a:rPr>
                          <m:t> </m:t>
                        </m:r>
                        <m:r>
                          <m:rPr>
                            <m:nor/>
                          </m:rPr>
                          <a:rPr lang="tr-TR" sz="1600" baseline="-25000" dirty="0">
                            <a:solidFill>
                              <a:schemeClr val="bg1"/>
                            </a:solidFill>
                            <a:latin typeface="Cambria Math" panose="02040503050406030204" pitchFamily="18" charset="0"/>
                            <a:ea typeface="Cambria Math" panose="02040503050406030204" pitchFamily="18" charset="0"/>
                          </a:rPr>
                          <m:t>i</m:t>
                        </m:r>
                        <m:r>
                          <m:rPr>
                            <m:nor/>
                          </m:rPr>
                          <a:rPr lang="tr-TR" sz="1600" baseline="-25000" dirty="0">
                            <a:solidFill>
                              <a:schemeClr val="bg1"/>
                            </a:solidFill>
                            <a:latin typeface="Cambria Math" panose="02040503050406030204" pitchFamily="18" charset="0"/>
                            <a:ea typeface="Cambria Math" panose="02040503050406030204" pitchFamily="18" charset="0"/>
                          </a:rPr>
                          <m:t> </m:t>
                        </m:r>
                      </m:num>
                      <m:den>
                        <m:r>
                          <a:rPr lang="tr-TR" sz="160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𝑦</m:t>
                        </m:r>
                      </m:den>
                    </m:f>
                  </m:oMath>
                </a14:m>
                <a:endParaRPr lang="tr-TR" sz="1600" baseline="-25000" dirty="0">
                  <a:solidFill>
                    <a:schemeClr val="bg1"/>
                  </a:solidFill>
                  <a:latin typeface="Cambria Math" panose="02040503050406030204" pitchFamily="18" charset="0"/>
                  <a:ea typeface="Cambria Math" panose="02040503050406030204" pitchFamily="18" charset="0"/>
                </a:endParaRPr>
              </a:p>
            </p:txBody>
          </p:sp>
        </mc:Choice>
        <mc:Fallback xmlns="">
          <p:sp>
            <p:nvSpPr>
              <p:cNvPr id="16" name="Rounded Rectangle 15"/>
              <p:cNvSpPr>
                <a:spLocks noRot="1" noChangeAspect="1" noMove="1" noResize="1" noEditPoints="1" noAdjustHandles="1" noChangeArrowheads="1" noChangeShapeType="1" noTextEdit="1"/>
              </p:cNvSpPr>
              <p:nvPr/>
            </p:nvSpPr>
            <p:spPr>
              <a:xfrm>
                <a:off x="2136260" y="3314696"/>
                <a:ext cx="1274323" cy="442607"/>
              </a:xfrm>
              <a:prstGeom prst="roundRect">
                <a:avLst/>
              </a:prstGeom>
              <a:blipFill>
                <a:blip r:embed="rId6"/>
                <a:stretch>
                  <a:fillRect b="-5405"/>
                </a:stretch>
              </a:blipFill>
              <a:ln>
                <a:solidFill>
                  <a:schemeClr val="tx2">
                    <a:lumMod val="75000"/>
                  </a:schemeClr>
                </a:solidFill>
              </a:ln>
            </p:spPr>
            <p:txBody>
              <a:bodyPr/>
              <a:lstStyle/>
              <a:p>
                <a:r>
                  <a:rPr lang="tr-TR">
                    <a:noFill/>
                  </a:rPr>
                  <a:t> </a:t>
                </a:r>
              </a:p>
            </p:txBody>
          </p:sp>
        </mc:Fallback>
      </mc:AlternateContent>
      <p:sp>
        <p:nvSpPr>
          <p:cNvPr id="17" name="Rounded Rectangle 16"/>
          <p:cNvSpPr/>
          <p:nvPr/>
        </p:nvSpPr>
        <p:spPr>
          <a:xfrm>
            <a:off x="4079073" y="3358468"/>
            <a:ext cx="1011677" cy="359923"/>
          </a:xfrm>
          <a:prstGeom prst="roundRect">
            <a:avLst/>
          </a:prstGeom>
          <a:solidFill>
            <a:schemeClr val="accent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Cambria Math" panose="02040503050406030204" pitchFamily="18" charset="0"/>
                <a:ea typeface="Cambria Math" panose="02040503050406030204" pitchFamily="18" charset="0"/>
              </a:rPr>
              <a:t>f</a:t>
            </a:r>
            <a:r>
              <a:rPr lang="tr-TR" sz="1600" baseline="-25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=v</a:t>
            </a:r>
            <a:r>
              <a:rPr lang="tr-TR" sz="1600" baseline="-25000" dirty="0" smtClean="0">
                <a:solidFill>
                  <a:schemeClr val="bg1"/>
                </a:solidFill>
                <a:latin typeface="Cambria Math" panose="02040503050406030204" pitchFamily="18" charset="0"/>
                <a:ea typeface="Cambria Math" panose="02040503050406030204" pitchFamily="18" charset="0"/>
              </a:rPr>
              <a:t>i</a:t>
            </a:r>
            <a:endParaRPr lang="tr-TR" sz="1600" baseline="-25000" dirty="0">
              <a:solidFill>
                <a:schemeClr val="bg1"/>
              </a:solidFill>
              <a:latin typeface="Cambria Math" panose="02040503050406030204" pitchFamily="18" charset="0"/>
              <a:ea typeface="Cambria Math" panose="02040503050406030204" pitchFamily="18" charset="0"/>
            </a:endParaRPr>
          </a:p>
        </p:txBody>
      </p:sp>
      <p:sp>
        <p:nvSpPr>
          <p:cNvPr id="18" name="Right Arrow 17"/>
          <p:cNvSpPr/>
          <p:nvPr/>
        </p:nvSpPr>
        <p:spPr>
          <a:xfrm>
            <a:off x="2234953" y="3467907"/>
            <a:ext cx="107004" cy="136187"/>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9" name="Right Arrow 18"/>
          <p:cNvSpPr/>
          <p:nvPr/>
        </p:nvSpPr>
        <p:spPr>
          <a:xfrm>
            <a:off x="4196186" y="3470774"/>
            <a:ext cx="107004" cy="136187"/>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0" name="Rounded Rectangle 19"/>
              <p:cNvSpPr/>
              <p:nvPr/>
            </p:nvSpPr>
            <p:spPr>
              <a:xfrm>
                <a:off x="5536983" y="3304967"/>
                <a:ext cx="1274323" cy="442607"/>
              </a:xfrm>
              <a:prstGeom prst="roundRect">
                <a:avLst/>
              </a:prstGeom>
              <a:solidFill>
                <a:schemeClr val="accent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Cambria Math" panose="02040503050406030204" pitchFamily="18" charset="0"/>
                    <a:ea typeface="Cambria Math" panose="02040503050406030204" pitchFamily="18" charset="0"/>
                  </a:rPr>
                  <a:t>f</a:t>
                </a:r>
                <a:r>
                  <a:rPr lang="tr-TR" sz="1600" baseline="-25000" dirty="0" smtClean="0">
                    <a:solidFill>
                      <a:schemeClr val="bg1"/>
                    </a:solidFill>
                    <a:latin typeface="Cambria Math" panose="02040503050406030204" pitchFamily="18" charset="0"/>
                    <a:ea typeface="Cambria Math" panose="02040503050406030204" pitchFamily="18" charset="0"/>
                  </a:rPr>
                  <a:t>4</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600" i="1" smtClean="0">
                            <a:solidFill>
                              <a:schemeClr val="bg1"/>
                            </a:solidFill>
                            <a:latin typeface="Cambria Math" panose="02040503050406030204" pitchFamily="18" charset="0"/>
                            <a:ea typeface="Cambria Math" panose="02040503050406030204" pitchFamily="18" charset="0"/>
                          </a:rPr>
                        </m:ctrlPr>
                      </m:fPr>
                      <m:num>
                        <m:r>
                          <a:rPr lang="tr-TR" sz="1600" i="1">
                            <a:solidFill>
                              <a:schemeClr val="bg1"/>
                            </a:solidFill>
                            <a:latin typeface="Cambria Math" panose="02040503050406030204" pitchFamily="18" charset="0"/>
                            <a:ea typeface="Cambria Math" panose="02040503050406030204" pitchFamily="18" charset="0"/>
                          </a:rPr>
                          <m:t>𝜕</m:t>
                        </m:r>
                        <m:r>
                          <m:rPr>
                            <m:nor/>
                          </m:rPr>
                          <a:rPr lang="tr-TR" sz="1600" b="0" i="0" dirty="0" smtClean="0">
                            <a:solidFill>
                              <a:schemeClr val="bg1"/>
                            </a:solidFill>
                            <a:latin typeface="Cambria Math" panose="02040503050406030204" pitchFamily="18" charset="0"/>
                            <a:ea typeface="Cambria Math" panose="02040503050406030204" pitchFamily="18" charset="0"/>
                          </a:rPr>
                          <m:t>u</m:t>
                        </m:r>
                        <m:r>
                          <m:rPr>
                            <m:nor/>
                          </m:rPr>
                          <a:rPr lang="tr-TR" sz="1600" b="0" i="0" dirty="0" smtClean="0">
                            <a:solidFill>
                              <a:schemeClr val="bg1"/>
                            </a:solidFill>
                            <a:latin typeface="Cambria Math" panose="02040503050406030204" pitchFamily="18" charset="0"/>
                            <a:ea typeface="Cambria Math" panose="02040503050406030204" pitchFamily="18" charset="0"/>
                          </a:rPr>
                          <m:t> </m:t>
                        </m:r>
                        <m:r>
                          <m:rPr>
                            <m:nor/>
                          </m:rPr>
                          <a:rPr lang="tr-TR" sz="1600" baseline="-25000" dirty="0">
                            <a:solidFill>
                              <a:schemeClr val="bg1"/>
                            </a:solidFill>
                            <a:latin typeface="Cambria Math" panose="02040503050406030204" pitchFamily="18" charset="0"/>
                            <a:ea typeface="Cambria Math" panose="02040503050406030204" pitchFamily="18" charset="0"/>
                          </a:rPr>
                          <m:t>i</m:t>
                        </m:r>
                        <m:r>
                          <m:rPr>
                            <m:nor/>
                          </m:rPr>
                          <a:rPr lang="tr-TR" sz="1600" baseline="-25000" dirty="0">
                            <a:solidFill>
                              <a:schemeClr val="bg1"/>
                            </a:solidFill>
                            <a:latin typeface="Cambria Math" panose="02040503050406030204" pitchFamily="18" charset="0"/>
                            <a:ea typeface="Cambria Math" panose="02040503050406030204" pitchFamily="18" charset="0"/>
                          </a:rPr>
                          <m:t> </m:t>
                        </m:r>
                      </m:num>
                      <m:den>
                        <m:r>
                          <a:rPr lang="tr-TR" sz="160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𝑦</m:t>
                        </m:r>
                      </m:den>
                    </m:f>
                  </m:oMath>
                </a14:m>
                <a:endParaRPr lang="tr-TR" sz="1600" baseline="-25000" dirty="0">
                  <a:solidFill>
                    <a:schemeClr val="bg1"/>
                  </a:solidFill>
                  <a:latin typeface="Cambria Math" panose="02040503050406030204" pitchFamily="18" charset="0"/>
                  <a:ea typeface="Cambria Math" panose="02040503050406030204" pitchFamily="18" charset="0"/>
                </a:endParaRPr>
              </a:p>
            </p:txBody>
          </p:sp>
        </mc:Choice>
        <mc:Fallback xmlns="">
          <p:sp>
            <p:nvSpPr>
              <p:cNvPr id="20" name="Rounded Rectangle 19"/>
              <p:cNvSpPr>
                <a:spLocks noRot="1" noChangeAspect="1" noMove="1" noResize="1" noEditPoints="1" noAdjustHandles="1" noChangeArrowheads="1" noChangeShapeType="1" noTextEdit="1"/>
              </p:cNvSpPr>
              <p:nvPr/>
            </p:nvSpPr>
            <p:spPr>
              <a:xfrm>
                <a:off x="5536983" y="3304967"/>
                <a:ext cx="1274323" cy="442607"/>
              </a:xfrm>
              <a:prstGeom prst="roundRect">
                <a:avLst/>
              </a:prstGeom>
              <a:blipFill>
                <a:blip r:embed="rId7"/>
                <a:stretch>
                  <a:fillRect b="-5333"/>
                </a:stretch>
              </a:blipFill>
              <a:ln>
                <a:solidFill>
                  <a:schemeClr val="tx2">
                    <a:lumMod val="75000"/>
                  </a:schemeClr>
                </a:solidFill>
              </a:ln>
            </p:spPr>
            <p:txBody>
              <a:bodyPr/>
              <a:lstStyle/>
              <a:p>
                <a:r>
                  <a:rPr lang="tr-TR">
                    <a:noFill/>
                  </a:rPr>
                  <a:t> </a:t>
                </a:r>
              </a:p>
            </p:txBody>
          </p:sp>
        </mc:Fallback>
      </mc:AlternateContent>
      <p:sp>
        <p:nvSpPr>
          <p:cNvPr id="21" name="Right Arrow 20"/>
          <p:cNvSpPr/>
          <p:nvPr/>
        </p:nvSpPr>
        <p:spPr>
          <a:xfrm>
            <a:off x="5660198" y="3467907"/>
            <a:ext cx="107004" cy="136187"/>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2" name="Rounded Rectangle 21"/>
              <p:cNvSpPr/>
              <p:nvPr/>
            </p:nvSpPr>
            <p:spPr>
              <a:xfrm>
                <a:off x="7420256" y="3321985"/>
                <a:ext cx="1557895" cy="442607"/>
              </a:xfrm>
              <a:prstGeom prst="roundRect">
                <a:avLst/>
              </a:prstGeom>
              <a:solidFill>
                <a:schemeClr val="accent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Cambria Math" panose="02040503050406030204" pitchFamily="18" charset="0"/>
                    <a:ea typeface="Cambria Math" panose="02040503050406030204" pitchFamily="18" charset="0"/>
                  </a:rPr>
                  <a:t>    f</a:t>
                </a:r>
                <a:r>
                  <a:rPr lang="tr-TR" sz="1600" baseline="-25000" dirty="0" smtClean="0">
                    <a:solidFill>
                      <a:schemeClr val="bg1"/>
                    </a:solidFill>
                    <a:latin typeface="Cambria Math" panose="02040503050406030204" pitchFamily="18" charset="0"/>
                    <a:ea typeface="Cambria Math" panose="02040503050406030204" pitchFamily="18" charset="0"/>
                  </a:rPr>
                  <a:t>5</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600" i="1">
                            <a:solidFill>
                              <a:schemeClr val="bg1"/>
                            </a:solidFill>
                            <a:latin typeface="Cambria Math" panose="02040503050406030204" pitchFamily="18" charset="0"/>
                            <a:ea typeface="Cambria Math" panose="02040503050406030204" pitchFamily="18" charset="0"/>
                          </a:rPr>
                        </m:ctrlPr>
                      </m:fPr>
                      <m:num>
                        <m:r>
                          <a:rPr lang="tr-TR" sz="1600" i="1">
                            <a:solidFill>
                              <a:schemeClr val="bg1"/>
                            </a:solidFill>
                            <a:latin typeface="Cambria Math" panose="02040503050406030204" pitchFamily="18" charset="0"/>
                            <a:ea typeface="Cambria Math" panose="02040503050406030204" pitchFamily="18" charset="0"/>
                          </a:rPr>
                          <m:t>𝜕</m:t>
                        </m:r>
                        <m:r>
                          <m:rPr>
                            <m:nor/>
                          </m:rPr>
                          <a:rPr lang="tr-TR" sz="1600" dirty="0">
                            <a:solidFill>
                              <a:schemeClr val="bg1"/>
                            </a:solidFill>
                            <a:latin typeface="Cambria Math" panose="02040503050406030204" pitchFamily="18" charset="0"/>
                            <a:ea typeface="Cambria Math" panose="02040503050406030204" pitchFamily="18" charset="0"/>
                          </a:rPr>
                          <m:t>u</m:t>
                        </m:r>
                        <m:r>
                          <m:rPr>
                            <m:nor/>
                          </m:rPr>
                          <a:rPr lang="tr-TR" sz="1600" dirty="0">
                            <a:solidFill>
                              <a:schemeClr val="bg1"/>
                            </a:solidFill>
                            <a:latin typeface="Cambria Math" panose="02040503050406030204" pitchFamily="18" charset="0"/>
                            <a:ea typeface="Cambria Math" panose="02040503050406030204" pitchFamily="18" charset="0"/>
                          </a:rPr>
                          <m:t> </m:t>
                        </m:r>
                        <m:r>
                          <m:rPr>
                            <m:nor/>
                          </m:rPr>
                          <a:rPr lang="tr-TR" sz="1600" baseline="-25000" dirty="0">
                            <a:solidFill>
                              <a:schemeClr val="bg1"/>
                            </a:solidFill>
                            <a:latin typeface="Cambria Math" panose="02040503050406030204" pitchFamily="18" charset="0"/>
                            <a:ea typeface="Cambria Math" panose="02040503050406030204" pitchFamily="18" charset="0"/>
                          </a:rPr>
                          <m:t>i</m:t>
                        </m:r>
                        <m:r>
                          <m:rPr>
                            <m:nor/>
                          </m:rPr>
                          <a:rPr lang="tr-TR" sz="1600" baseline="-25000" dirty="0">
                            <a:solidFill>
                              <a:schemeClr val="bg1"/>
                            </a:solidFill>
                            <a:latin typeface="Cambria Math" panose="02040503050406030204" pitchFamily="18" charset="0"/>
                            <a:ea typeface="Cambria Math" panose="02040503050406030204" pitchFamily="18" charset="0"/>
                          </a:rPr>
                          <m:t> </m:t>
                        </m:r>
                      </m:num>
                      <m:den>
                        <m:r>
                          <a:rPr lang="tr-TR" sz="1600" i="1">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𝑥</m:t>
                        </m:r>
                      </m:den>
                    </m:f>
                    <m:f>
                      <m:fPr>
                        <m:ctrlPr>
                          <a:rPr lang="tr-TR" sz="1600" i="1" smtClean="0">
                            <a:solidFill>
                              <a:schemeClr val="bg1"/>
                            </a:solidFill>
                            <a:latin typeface="Cambria Math" panose="02040503050406030204" pitchFamily="18" charset="0"/>
                            <a:ea typeface="Cambria Math" panose="02040503050406030204" pitchFamily="18" charset="0"/>
                          </a:rPr>
                        </m:ctrlPr>
                      </m:fPr>
                      <m:num>
                        <m:r>
                          <a:rPr lang="tr-TR" sz="1600" i="1">
                            <a:solidFill>
                              <a:schemeClr val="bg1"/>
                            </a:solidFill>
                            <a:latin typeface="Cambria Math" panose="02040503050406030204" pitchFamily="18" charset="0"/>
                            <a:ea typeface="Cambria Math" panose="02040503050406030204" pitchFamily="18" charset="0"/>
                          </a:rPr>
                          <m:t>𝜕</m:t>
                        </m:r>
                        <m:r>
                          <m:rPr>
                            <m:nor/>
                          </m:rPr>
                          <a:rPr lang="tr-TR" sz="1600" b="0" i="0" dirty="0" smtClean="0">
                            <a:solidFill>
                              <a:schemeClr val="bg1"/>
                            </a:solidFill>
                            <a:latin typeface="Cambria Math" panose="02040503050406030204" pitchFamily="18" charset="0"/>
                            <a:ea typeface="Cambria Math" panose="02040503050406030204" pitchFamily="18" charset="0"/>
                          </a:rPr>
                          <m:t>v</m:t>
                        </m:r>
                        <m:r>
                          <m:rPr>
                            <m:nor/>
                          </m:rPr>
                          <a:rPr lang="tr-TR" sz="1600" b="0" i="0" dirty="0" smtClean="0">
                            <a:solidFill>
                              <a:schemeClr val="bg1"/>
                            </a:solidFill>
                            <a:latin typeface="Cambria Math" panose="02040503050406030204" pitchFamily="18" charset="0"/>
                            <a:ea typeface="Cambria Math" panose="02040503050406030204" pitchFamily="18" charset="0"/>
                          </a:rPr>
                          <m:t> </m:t>
                        </m:r>
                        <m:r>
                          <m:rPr>
                            <m:nor/>
                          </m:rPr>
                          <a:rPr lang="tr-TR" sz="1600" baseline="-25000" dirty="0">
                            <a:solidFill>
                              <a:schemeClr val="bg1"/>
                            </a:solidFill>
                            <a:latin typeface="Cambria Math" panose="02040503050406030204" pitchFamily="18" charset="0"/>
                            <a:ea typeface="Cambria Math" panose="02040503050406030204" pitchFamily="18" charset="0"/>
                          </a:rPr>
                          <m:t>i</m:t>
                        </m:r>
                        <m:r>
                          <m:rPr>
                            <m:nor/>
                          </m:rPr>
                          <a:rPr lang="tr-TR" sz="1600" baseline="-25000" dirty="0" smtClean="0">
                            <a:solidFill>
                              <a:schemeClr val="bg1"/>
                            </a:solidFill>
                            <a:latin typeface="Cambria Math" panose="02040503050406030204" pitchFamily="18" charset="0"/>
                            <a:ea typeface="Cambria Math" panose="02040503050406030204" pitchFamily="18" charset="0"/>
                          </a:rPr>
                          <m:t> </m:t>
                        </m:r>
                        <m:r>
                          <m:rPr>
                            <m:nor/>
                          </m:rPr>
                          <a:rPr lang="tr-TR" sz="1600" b="0" i="0" baseline="-25000" dirty="0" smtClean="0">
                            <a:solidFill>
                              <a:schemeClr val="bg1"/>
                            </a:solidFill>
                            <a:latin typeface="Cambria Math" panose="02040503050406030204" pitchFamily="18" charset="0"/>
                            <a:ea typeface="Cambria Math" panose="02040503050406030204" pitchFamily="18" charset="0"/>
                          </a:rPr>
                          <m:t>  </m:t>
                        </m:r>
                      </m:num>
                      <m:den>
                        <m:r>
                          <a:rPr lang="tr-TR" sz="160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𝑦</m:t>
                        </m:r>
                      </m:den>
                    </m:f>
                  </m:oMath>
                </a14:m>
                <a:r>
                  <a:rPr lang="tr-TR" sz="1600" baseline="-25000" dirty="0" smtClean="0">
                    <a:solidFill>
                      <a:schemeClr val="bg1"/>
                    </a:solidFill>
                    <a:latin typeface="Cambria Math" panose="02040503050406030204" pitchFamily="18" charset="0"/>
                    <a:ea typeface="Cambria Math" panose="02040503050406030204" pitchFamily="18" charset="0"/>
                  </a:rPr>
                  <a:t>  </a:t>
                </a:r>
                <a:endParaRPr lang="tr-TR" sz="1600" baseline="-25000" dirty="0">
                  <a:solidFill>
                    <a:schemeClr val="bg1"/>
                  </a:solidFill>
                  <a:latin typeface="Cambria Math" panose="02040503050406030204" pitchFamily="18" charset="0"/>
                  <a:ea typeface="Cambria Math" panose="02040503050406030204" pitchFamily="18" charset="0"/>
                </a:endParaRPr>
              </a:p>
            </p:txBody>
          </p:sp>
        </mc:Choice>
        <mc:Fallback xmlns="">
          <p:sp>
            <p:nvSpPr>
              <p:cNvPr id="22" name="Rounded Rectangle 21"/>
              <p:cNvSpPr>
                <a:spLocks noRot="1" noChangeAspect="1" noMove="1" noResize="1" noEditPoints="1" noAdjustHandles="1" noChangeArrowheads="1" noChangeShapeType="1" noTextEdit="1"/>
              </p:cNvSpPr>
              <p:nvPr/>
            </p:nvSpPr>
            <p:spPr>
              <a:xfrm>
                <a:off x="7420256" y="3321985"/>
                <a:ext cx="1557895" cy="442607"/>
              </a:xfrm>
              <a:prstGeom prst="roundRect">
                <a:avLst/>
              </a:prstGeom>
              <a:blipFill>
                <a:blip r:embed="rId8"/>
                <a:stretch>
                  <a:fillRect b="-5333"/>
                </a:stretch>
              </a:blipFill>
              <a:ln>
                <a:solidFill>
                  <a:schemeClr val="tx2">
                    <a:lumMod val="75000"/>
                  </a:schemeClr>
                </a:solidFill>
              </a:ln>
            </p:spPr>
            <p:txBody>
              <a:bodyPr/>
              <a:lstStyle/>
              <a:p>
                <a:r>
                  <a:rPr lang="tr-TR">
                    <a:noFill/>
                  </a:rPr>
                  <a:t> </a:t>
                </a:r>
              </a:p>
            </p:txBody>
          </p:sp>
        </mc:Fallback>
      </mc:AlternateContent>
      <p:sp>
        <p:nvSpPr>
          <p:cNvPr id="23" name="Right Arrow 22"/>
          <p:cNvSpPr/>
          <p:nvPr/>
        </p:nvSpPr>
        <p:spPr>
          <a:xfrm>
            <a:off x="7538472" y="3467907"/>
            <a:ext cx="107004" cy="136187"/>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4" name="Rounded Rectangle 23"/>
              <p:cNvSpPr/>
              <p:nvPr/>
            </p:nvSpPr>
            <p:spPr>
              <a:xfrm>
                <a:off x="9508317" y="3307397"/>
                <a:ext cx="1557895" cy="442607"/>
              </a:xfrm>
              <a:prstGeom prst="roundRect">
                <a:avLst/>
              </a:prstGeom>
              <a:solidFill>
                <a:schemeClr val="accent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Cambria Math" panose="02040503050406030204" pitchFamily="18" charset="0"/>
                    <a:ea typeface="Cambria Math" panose="02040503050406030204" pitchFamily="18" charset="0"/>
                  </a:rPr>
                  <a:t>    f</a:t>
                </a:r>
                <a:r>
                  <a:rPr lang="tr-TR" sz="1600" baseline="-25000" dirty="0" smtClean="0">
                    <a:solidFill>
                      <a:schemeClr val="bg1"/>
                    </a:solidFill>
                    <a:latin typeface="Cambria Math" panose="02040503050406030204" pitchFamily="18" charset="0"/>
                    <a:ea typeface="Cambria Math" panose="02040503050406030204" pitchFamily="18" charset="0"/>
                  </a:rPr>
                  <a:t>6</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600" i="1">
                            <a:solidFill>
                              <a:schemeClr val="bg1"/>
                            </a:solidFill>
                            <a:latin typeface="Cambria Math" panose="02040503050406030204" pitchFamily="18" charset="0"/>
                            <a:ea typeface="Cambria Math" panose="02040503050406030204" pitchFamily="18" charset="0"/>
                          </a:rPr>
                        </m:ctrlPr>
                      </m:fPr>
                      <m:num>
                        <m:r>
                          <a:rPr lang="tr-TR" sz="1600" i="1">
                            <a:solidFill>
                              <a:schemeClr val="bg1"/>
                            </a:solidFill>
                            <a:latin typeface="Cambria Math" panose="02040503050406030204" pitchFamily="18" charset="0"/>
                            <a:ea typeface="Cambria Math" panose="02040503050406030204" pitchFamily="18" charset="0"/>
                          </a:rPr>
                          <m:t>𝜕</m:t>
                        </m:r>
                        <m:r>
                          <m:rPr>
                            <m:nor/>
                          </m:rPr>
                          <a:rPr lang="tr-TR" sz="1600" dirty="0">
                            <a:solidFill>
                              <a:schemeClr val="bg1"/>
                            </a:solidFill>
                            <a:latin typeface="Cambria Math" panose="02040503050406030204" pitchFamily="18" charset="0"/>
                            <a:ea typeface="Cambria Math" panose="02040503050406030204" pitchFamily="18" charset="0"/>
                          </a:rPr>
                          <m:t>u</m:t>
                        </m:r>
                        <m:r>
                          <m:rPr>
                            <m:nor/>
                          </m:rPr>
                          <a:rPr lang="tr-TR" sz="1600" dirty="0">
                            <a:solidFill>
                              <a:schemeClr val="bg1"/>
                            </a:solidFill>
                            <a:latin typeface="Cambria Math" panose="02040503050406030204" pitchFamily="18" charset="0"/>
                            <a:ea typeface="Cambria Math" panose="02040503050406030204" pitchFamily="18" charset="0"/>
                          </a:rPr>
                          <m:t> </m:t>
                        </m:r>
                        <m:r>
                          <m:rPr>
                            <m:nor/>
                          </m:rPr>
                          <a:rPr lang="tr-TR" sz="1600" baseline="-25000" dirty="0">
                            <a:solidFill>
                              <a:schemeClr val="bg1"/>
                            </a:solidFill>
                            <a:latin typeface="Cambria Math" panose="02040503050406030204" pitchFamily="18" charset="0"/>
                            <a:ea typeface="Cambria Math" panose="02040503050406030204" pitchFamily="18" charset="0"/>
                          </a:rPr>
                          <m:t>i</m:t>
                        </m:r>
                        <m:r>
                          <m:rPr>
                            <m:nor/>
                          </m:rPr>
                          <a:rPr lang="tr-TR" sz="1600" baseline="-25000" dirty="0">
                            <a:solidFill>
                              <a:schemeClr val="bg1"/>
                            </a:solidFill>
                            <a:latin typeface="Cambria Math" panose="02040503050406030204" pitchFamily="18" charset="0"/>
                            <a:ea typeface="Cambria Math" panose="02040503050406030204" pitchFamily="18" charset="0"/>
                          </a:rPr>
                          <m:t> </m:t>
                        </m:r>
                      </m:num>
                      <m:den>
                        <m:r>
                          <a:rPr lang="tr-TR" sz="1600" i="1">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𝑦</m:t>
                        </m:r>
                      </m:den>
                    </m:f>
                    <m:f>
                      <m:fPr>
                        <m:ctrlPr>
                          <a:rPr lang="tr-TR" sz="1600" i="1" smtClean="0">
                            <a:solidFill>
                              <a:schemeClr val="bg1"/>
                            </a:solidFill>
                            <a:latin typeface="Cambria Math" panose="02040503050406030204" pitchFamily="18" charset="0"/>
                            <a:ea typeface="Cambria Math" panose="02040503050406030204" pitchFamily="18" charset="0"/>
                          </a:rPr>
                        </m:ctrlPr>
                      </m:fPr>
                      <m:num>
                        <m:r>
                          <a:rPr lang="tr-TR" sz="1600" i="1">
                            <a:solidFill>
                              <a:schemeClr val="bg1"/>
                            </a:solidFill>
                            <a:latin typeface="Cambria Math" panose="02040503050406030204" pitchFamily="18" charset="0"/>
                            <a:ea typeface="Cambria Math" panose="02040503050406030204" pitchFamily="18" charset="0"/>
                          </a:rPr>
                          <m:t>𝜕</m:t>
                        </m:r>
                        <m:r>
                          <m:rPr>
                            <m:nor/>
                          </m:rPr>
                          <a:rPr lang="tr-TR" sz="1600" b="0" i="0" dirty="0" smtClean="0">
                            <a:solidFill>
                              <a:schemeClr val="bg1"/>
                            </a:solidFill>
                            <a:latin typeface="Cambria Math" panose="02040503050406030204" pitchFamily="18" charset="0"/>
                            <a:ea typeface="Cambria Math" panose="02040503050406030204" pitchFamily="18" charset="0"/>
                          </a:rPr>
                          <m:t>v</m:t>
                        </m:r>
                        <m:r>
                          <m:rPr>
                            <m:nor/>
                          </m:rPr>
                          <a:rPr lang="tr-TR" sz="1600" b="0" i="0" dirty="0" smtClean="0">
                            <a:solidFill>
                              <a:schemeClr val="bg1"/>
                            </a:solidFill>
                            <a:latin typeface="Cambria Math" panose="02040503050406030204" pitchFamily="18" charset="0"/>
                            <a:ea typeface="Cambria Math" panose="02040503050406030204" pitchFamily="18" charset="0"/>
                          </a:rPr>
                          <m:t> </m:t>
                        </m:r>
                        <m:r>
                          <m:rPr>
                            <m:nor/>
                          </m:rPr>
                          <a:rPr lang="tr-TR" sz="1600" baseline="-25000" dirty="0">
                            <a:solidFill>
                              <a:schemeClr val="bg1"/>
                            </a:solidFill>
                            <a:latin typeface="Cambria Math" panose="02040503050406030204" pitchFamily="18" charset="0"/>
                            <a:ea typeface="Cambria Math" panose="02040503050406030204" pitchFamily="18" charset="0"/>
                          </a:rPr>
                          <m:t>i</m:t>
                        </m:r>
                        <m:r>
                          <m:rPr>
                            <m:nor/>
                          </m:rPr>
                          <a:rPr lang="tr-TR" sz="1600" baseline="-25000" dirty="0" smtClean="0">
                            <a:solidFill>
                              <a:schemeClr val="bg1"/>
                            </a:solidFill>
                            <a:latin typeface="Cambria Math" panose="02040503050406030204" pitchFamily="18" charset="0"/>
                            <a:ea typeface="Cambria Math" panose="02040503050406030204" pitchFamily="18" charset="0"/>
                          </a:rPr>
                          <m:t> </m:t>
                        </m:r>
                        <m:r>
                          <m:rPr>
                            <m:nor/>
                          </m:rPr>
                          <a:rPr lang="tr-TR" sz="1600" b="0" i="0" baseline="-25000" dirty="0" smtClean="0">
                            <a:solidFill>
                              <a:schemeClr val="bg1"/>
                            </a:solidFill>
                            <a:latin typeface="Cambria Math" panose="02040503050406030204" pitchFamily="18" charset="0"/>
                            <a:ea typeface="Cambria Math" panose="02040503050406030204" pitchFamily="18" charset="0"/>
                          </a:rPr>
                          <m:t>  </m:t>
                        </m:r>
                      </m:num>
                      <m:den>
                        <m:r>
                          <a:rPr lang="tr-TR" sz="160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𝑥</m:t>
                        </m:r>
                      </m:den>
                    </m:f>
                  </m:oMath>
                </a14:m>
                <a:r>
                  <a:rPr lang="tr-TR" sz="1600" baseline="-25000" dirty="0" smtClean="0">
                    <a:solidFill>
                      <a:schemeClr val="bg1"/>
                    </a:solidFill>
                    <a:latin typeface="Cambria Math" panose="02040503050406030204" pitchFamily="18" charset="0"/>
                    <a:ea typeface="Cambria Math" panose="02040503050406030204" pitchFamily="18" charset="0"/>
                  </a:rPr>
                  <a:t>  </a:t>
                </a:r>
                <a:endParaRPr lang="tr-TR" sz="1600" baseline="-25000" dirty="0">
                  <a:solidFill>
                    <a:schemeClr val="bg1"/>
                  </a:solidFill>
                  <a:latin typeface="Cambria Math" panose="02040503050406030204" pitchFamily="18" charset="0"/>
                  <a:ea typeface="Cambria Math" panose="02040503050406030204" pitchFamily="18" charset="0"/>
                </a:endParaRPr>
              </a:p>
            </p:txBody>
          </p:sp>
        </mc:Choice>
        <mc:Fallback xmlns="">
          <p:sp>
            <p:nvSpPr>
              <p:cNvPr id="24" name="Rounded Rectangle 23"/>
              <p:cNvSpPr>
                <a:spLocks noRot="1" noChangeAspect="1" noMove="1" noResize="1" noEditPoints="1" noAdjustHandles="1" noChangeArrowheads="1" noChangeShapeType="1" noTextEdit="1"/>
              </p:cNvSpPr>
              <p:nvPr/>
            </p:nvSpPr>
            <p:spPr>
              <a:xfrm>
                <a:off x="9508317" y="3307397"/>
                <a:ext cx="1557895" cy="442607"/>
              </a:xfrm>
              <a:prstGeom prst="roundRect">
                <a:avLst/>
              </a:prstGeom>
              <a:blipFill>
                <a:blip r:embed="rId9"/>
                <a:stretch>
                  <a:fillRect b="-5405"/>
                </a:stretch>
              </a:blipFill>
              <a:ln>
                <a:solidFill>
                  <a:schemeClr val="tx2">
                    <a:lumMod val="75000"/>
                  </a:schemeClr>
                </a:solidFill>
              </a:ln>
            </p:spPr>
            <p:txBody>
              <a:bodyPr/>
              <a:lstStyle/>
              <a:p>
                <a:r>
                  <a:rPr lang="tr-TR">
                    <a:noFill/>
                  </a:rPr>
                  <a:t> </a:t>
                </a:r>
              </a:p>
            </p:txBody>
          </p:sp>
        </mc:Fallback>
      </mc:AlternateContent>
      <p:sp>
        <p:nvSpPr>
          <p:cNvPr id="25" name="Right Arrow 24"/>
          <p:cNvSpPr/>
          <p:nvPr/>
        </p:nvSpPr>
        <p:spPr>
          <a:xfrm>
            <a:off x="9669871" y="3475194"/>
            <a:ext cx="107004" cy="136187"/>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Rounded Rectangle 25"/>
          <p:cNvSpPr/>
          <p:nvPr/>
        </p:nvSpPr>
        <p:spPr>
          <a:xfrm>
            <a:off x="488770" y="4113983"/>
            <a:ext cx="1011677" cy="359923"/>
          </a:xfrm>
          <a:prstGeom prst="roundRect">
            <a:avLst/>
          </a:prstGeom>
          <a:solidFill>
            <a:schemeClr val="accent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Cambria Math" panose="02040503050406030204" pitchFamily="18" charset="0"/>
                <a:ea typeface="Cambria Math" panose="02040503050406030204" pitchFamily="18" charset="0"/>
              </a:rPr>
              <a:t>f</a:t>
            </a:r>
            <a:r>
              <a:rPr lang="tr-TR" sz="1600" baseline="-25000" dirty="0" smtClean="0">
                <a:solidFill>
                  <a:schemeClr val="bg1"/>
                </a:solidFill>
                <a:latin typeface="Cambria Math" panose="02040503050406030204" pitchFamily="18" charset="0"/>
                <a:ea typeface="Cambria Math" panose="02040503050406030204" pitchFamily="18" charset="0"/>
              </a:rPr>
              <a:t>1</a:t>
            </a:r>
            <a:r>
              <a:rPr lang="tr-TR" sz="1600" dirty="0" smtClean="0">
                <a:solidFill>
                  <a:schemeClr val="bg1"/>
                </a:solidFill>
                <a:latin typeface="Cambria Math" panose="02040503050406030204" pitchFamily="18" charset="0"/>
                <a:ea typeface="Cambria Math" panose="02040503050406030204" pitchFamily="18" charset="0"/>
              </a:rPr>
              <a:t>=v</a:t>
            </a:r>
            <a:r>
              <a:rPr lang="tr-TR" sz="1600" baseline="-25000" dirty="0" smtClean="0">
                <a:solidFill>
                  <a:schemeClr val="bg1"/>
                </a:solidFill>
                <a:latin typeface="Cambria Math" panose="02040503050406030204" pitchFamily="18" charset="0"/>
                <a:ea typeface="Cambria Math" panose="02040503050406030204" pitchFamily="18" charset="0"/>
              </a:rPr>
              <a:t>i</a:t>
            </a:r>
            <a:endParaRPr lang="tr-TR" sz="1600" baseline="-25000" dirty="0">
              <a:solidFill>
                <a:schemeClr val="bg1"/>
              </a:solidFill>
              <a:latin typeface="Cambria Math" panose="02040503050406030204" pitchFamily="18" charset="0"/>
              <a:ea typeface="Cambria Math" panose="02040503050406030204" pitchFamily="18" charset="0"/>
            </a:endParaRPr>
          </a:p>
        </p:txBody>
      </p:sp>
      <p:sp>
        <p:nvSpPr>
          <p:cNvPr id="27" name="Right Arrow 26"/>
          <p:cNvSpPr/>
          <p:nvPr/>
        </p:nvSpPr>
        <p:spPr>
          <a:xfrm>
            <a:off x="596203" y="4225850"/>
            <a:ext cx="107004" cy="136187"/>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28" name="Rounded Rectangle 27"/>
              <p:cNvSpPr/>
              <p:nvPr/>
            </p:nvSpPr>
            <p:spPr>
              <a:xfrm>
                <a:off x="2136259" y="4072639"/>
                <a:ext cx="1274323" cy="442607"/>
              </a:xfrm>
              <a:prstGeom prst="roundRect">
                <a:avLst/>
              </a:prstGeom>
              <a:solidFill>
                <a:schemeClr val="accent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Cambria Math" panose="02040503050406030204" pitchFamily="18" charset="0"/>
                    <a:ea typeface="Cambria Math" panose="02040503050406030204" pitchFamily="18" charset="0"/>
                  </a:rPr>
                  <a:t>f</a:t>
                </a:r>
                <a:r>
                  <a:rPr lang="tr-TR" sz="1600" baseline="-25000" dirty="0" smtClean="0">
                    <a:solidFill>
                      <a:schemeClr val="bg1"/>
                    </a:solidFill>
                    <a:latin typeface="Cambria Math" panose="02040503050406030204" pitchFamily="18" charset="0"/>
                    <a:ea typeface="Cambria Math" panose="02040503050406030204" pitchFamily="18" charset="0"/>
                  </a:rPr>
                  <a:t>2</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600" i="1" smtClean="0">
                            <a:solidFill>
                              <a:schemeClr val="bg1"/>
                            </a:solidFill>
                            <a:latin typeface="Cambria Math" panose="02040503050406030204" pitchFamily="18" charset="0"/>
                            <a:ea typeface="Cambria Math" panose="02040503050406030204" pitchFamily="18" charset="0"/>
                          </a:rPr>
                        </m:ctrlPr>
                      </m:fPr>
                      <m:num>
                        <m:r>
                          <a:rPr lang="tr-TR" sz="1600" i="1">
                            <a:solidFill>
                              <a:schemeClr val="bg1"/>
                            </a:solidFill>
                            <a:latin typeface="Cambria Math" panose="02040503050406030204" pitchFamily="18" charset="0"/>
                            <a:ea typeface="Cambria Math" panose="02040503050406030204" pitchFamily="18" charset="0"/>
                          </a:rPr>
                          <m:t>𝜕</m:t>
                        </m:r>
                        <m:r>
                          <m:rPr>
                            <m:nor/>
                          </m:rPr>
                          <a:rPr lang="tr-TR" sz="1600" b="0" i="0" dirty="0" smtClean="0">
                            <a:solidFill>
                              <a:schemeClr val="bg1"/>
                            </a:solidFill>
                            <a:latin typeface="Cambria Math" panose="02040503050406030204" pitchFamily="18" charset="0"/>
                            <a:ea typeface="Cambria Math" panose="02040503050406030204" pitchFamily="18" charset="0"/>
                          </a:rPr>
                          <m:t>u</m:t>
                        </m:r>
                        <m:r>
                          <m:rPr>
                            <m:nor/>
                          </m:rPr>
                          <a:rPr lang="tr-TR" sz="1600" b="0" i="0" dirty="0" smtClean="0">
                            <a:solidFill>
                              <a:schemeClr val="bg1"/>
                            </a:solidFill>
                            <a:latin typeface="Cambria Math" panose="02040503050406030204" pitchFamily="18" charset="0"/>
                            <a:ea typeface="Cambria Math" panose="02040503050406030204" pitchFamily="18" charset="0"/>
                          </a:rPr>
                          <m:t> </m:t>
                        </m:r>
                        <m:r>
                          <m:rPr>
                            <m:nor/>
                          </m:rPr>
                          <a:rPr lang="tr-TR" sz="1600" baseline="-25000" dirty="0">
                            <a:solidFill>
                              <a:schemeClr val="bg1"/>
                            </a:solidFill>
                            <a:latin typeface="Cambria Math" panose="02040503050406030204" pitchFamily="18" charset="0"/>
                            <a:ea typeface="Cambria Math" panose="02040503050406030204" pitchFamily="18" charset="0"/>
                          </a:rPr>
                          <m:t>i</m:t>
                        </m:r>
                        <m:r>
                          <m:rPr>
                            <m:nor/>
                          </m:rPr>
                          <a:rPr lang="tr-TR" sz="1600" baseline="-25000" dirty="0">
                            <a:solidFill>
                              <a:schemeClr val="bg1"/>
                            </a:solidFill>
                            <a:latin typeface="Cambria Math" panose="02040503050406030204" pitchFamily="18" charset="0"/>
                            <a:ea typeface="Cambria Math" panose="02040503050406030204" pitchFamily="18" charset="0"/>
                          </a:rPr>
                          <m:t> </m:t>
                        </m:r>
                      </m:num>
                      <m:den>
                        <m:r>
                          <a:rPr lang="tr-TR" sz="160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𝑥</m:t>
                        </m:r>
                      </m:den>
                    </m:f>
                  </m:oMath>
                </a14:m>
                <a:endParaRPr lang="tr-TR" sz="1600" baseline="-25000" dirty="0">
                  <a:solidFill>
                    <a:schemeClr val="bg1"/>
                  </a:solidFill>
                  <a:latin typeface="Cambria Math" panose="02040503050406030204" pitchFamily="18" charset="0"/>
                  <a:ea typeface="Cambria Math" panose="02040503050406030204" pitchFamily="18" charset="0"/>
                </a:endParaRPr>
              </a:p>
            </p:txBody>
          </p:sp>
        </mc:Choice>
        <mc:Fallback xmlns="">
          <p:sp>
            <p:nvSpPr>
              <p:cNvPr id="28" name="Rounded Rectangle 27"/>
              <p:cNvSpPr>
                <a:spLocks noRot="1" noChangeAspect="1" noMove="1" noResize="1" noEditPoints="1" noAdjustHandles="1" noChangeArrowheads="1" noChangeShapeType="1" noTextEdit="1"/>
              </p:cNvSpPr>
              <p:nvPr/>
            </p:nvSpPr>
            <p:spPr>
              <a:xfrm>
                <a:off x="2136259" y="4072639"/>
                <a:ext cx="1274323" cy="442607"/>
              </a:xfrm>
              <a:prstGeom prst="roundRect">
                <a:avLst/>
              </a:prstGeom>
              <a:blipFill>
                <a:blip r:embed="rId10"/>
                <a:stretch>
                  <a:fillRect b="-2667"/>
                </a:stretch>
              </a:blipFill>
              <a:ln>
                <a:solidFill>
                  <a:schemeClr val="tx2">
                    <a:lumMod val="75000"/>
                  </a:schemeClr>
                </a:solidFill>
              </a:ln>
            </p:spPr>
            <p:txBody>
              <a:bodyPr/>
              <a:lstStyle/>
              <a:p>
                <a:r>
                  <a:rPr lang="tr-TR">
                    <a:noFill/>
                  </a:rPr>
                  <a:t> </a:t>
                </a:r>
              </a:p>
            </p:txBody>
          </p:sp>
        </mc:Fallback>
      </mc:AlternateContent>
      <p:sp>
        <p:nvSpPr>
          <p:cNvPr id="29" name="Right Arrow 28"/>
          <p:cNvSpPr/>
          <p:nvPr/>
        </p:nvSpPr>
        <p:spPr>
          <a:xfrm>
            <a:off x="2247136" y="4225848"/>
            <a:ext cx="107004" cy="136187"/>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0" name="Rounded Rectangle 29"/>
          <p:cNvSpPr/>
          <p:nvPr/>
        </p:nvSpPr>
        <p:spPr>
          <a:xfrm>
            <a:off x="4046394" y="4113983"/>
            <a:ext cx="1011677" cy="359923"/>
          </a:xfrm>
          <a:prstGeom prst="roundRect">
            <a:avLst/>
          </a:prstGeom>
          <a:solidFill>
            <a:schemeClr val="accent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Cambria Math" panose="02040503050406030204" pitchFamily="18" charset="0"/>
                <a:ea typeface="Cambria Math" panose="02040503050406030204" pitchFamily="18" charset="0"/>
              </a:rPr>
              <a:t>f</a:t>
            </a:r>
            <a:r>
              <a:rPr lang="tr-TR" sz="1600" baseline="-25000" dirty="0" smtClean="0">
                <a:solidFill>
                  <a:schemeClr val="bg1"/>
                </a:solidFill>
                <a:latin typeface="Cambria Math" panose="02040503050406030204" pitchFamily="18" charset="0"/>
                <a:ea typeface="Cambria Math" panose="02040503050406030204" pitchFamily="18" charset="0"/>
              </a:rPr>
              <a:t>3</a:t>
            </a:r>
            <a:r>
              <a:rPr lang="tr-TR" sz="1600" dirty="0" smtClean="0">
                <a:solidFill>
                  <a:schemeClr val="bg1"/>
                </a:solidFill>
                <a:latin typeface="Cambria Math" panose="02040503050406030204" pitchFamily="18" charset="0"/>
                <a:ea typeface="Cambria Math" panose="02040503050406030204" pitchFamily="18" charset="0"/>
              </a:rPr>
              <a:t>=u</a:t>
            </a:r>
            <a:r>
              <a:rPr lang="tr-TR" sz="1600" baseline="-25000" dirty="0" smtClean="0">
                <a:solidFill>
                  <a:schemeClr val="bg1"/>
                </a:solidFill>
                <a:latin typeface="Cambria Math" panose="02040503050406030204" pitchFamily="18" charset="0"/>
                <a:ea typeface="Cambria Math" panose="02040503050406030204" pitchFamily="18" charset="0"/>
              </a:rPr>
              <a:t>i</a:t>
            </a:r>
            <a:endParaRPr lang="tr-TR" sz="1600" baseline="-25000" dirty="0">
              <a:solidFill>
                <a:schemeClr val="bg1"/>
              </a:solidFill>
              <a:latin typeface="Cambria Math" panose="02040503050406030204" pitchFamily="18" charset="0"/>
              <a:ea typeface="Cambria Math" panose="02040503050406030204" pitchFamily="18" charset="0"/>
            </a:endParaRPr>
          </a:p>
        </p:txBody>
      </p:sp>
      <p:sp>
        <p:nvSpPr>
          <p:cNvPr id="31" name="Right Arrow 30"/>
          <p:cNvSpPr/>
          <p:nvPr/>
        </p:nvSpPr>
        <p:spPr>
          <a:xfrm>
            <a:off x="4142684" y="4225847"/>
            <a:ext cx="107004" cy="136187"/>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2" name="Rounded Rectangle 31"/>
              <p:cNvSpPr/>
              <p:nvPr/>
            </p:nvSpPr>
            <p:spPr>
              <a:xfrm>
                <a:off x="5509974" y="4072636"/>
                <a:ext cx="1274323" cy="442607"/>
              </a:xfrm>
              <a:prstGeom prst="roundRect">
                <a:avLst/>
              </a:prstGeom>
              <a:solidFill>
                <a:schemeClr val="accent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Cambria Math" panose="02040503050406030204" pitchFamily="18" charset="0"/>
                    <a:ea typeface="Cambria Math" panose="02040503050406030204" pitchFamily="18" charset="0"/>
                  </a:rPr>
                  <a:t>f</a:t>
                </a:r>
                <a:r>
                  <a:rPr lang="tr-TR" sz="1600" baseline="-25000" dirty="0" smtClean="0">
                    <a:solidFill>
                      <a:schemeClr val="bg1"/>
                    </a:solidFill>
                    <a:latin typeface="Cambria Math" panose="02040503050406030204" pitchFamily="18" charset="0"/>
                    <a:ea typeface="Cambria Math" panose="02040503050406030204" pitchFamily="18" charset="0"/>
                  </a:rPr>
                  <a:t>4</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600" i="1" smtClean="0">
                            <a:solidFill>
                              <a:schemeClr val="bg1"/>
                            </a:solidFill>
                            <a:latin typeface="Cambria Math" panose="02040503050406030204" pitchFamily="18" charset="0"/>
                            <a:ea typeface="Cambria Math" panose="02040503050406030204" pitchFamily="18" charset="0"/>
                          </a:rPr>
                        </m:ctrlPr>
                      </m:fPr>
                      <m:num>
                        <m:r>
                          <a:rPr lang="tr-TR" sz="1600" i="1">
                            <a:solidFill>
                              <a:schemeClr val="bg1"/>
                            </a:solidFill>
                            <a:latin typeface="Cambria Math" panose="02040503050406030204" pitchFamily="18" charset="0"/>
                            <a:ea typeface="Cambria Math" panose="02040503050406030204" pitchFamily="18" charset="0"/>
                          </a:rPr>
                          <m:t>𝜕</m:t>
                        </m:r>
                        <m:r>
                          <m:rPr>
                            <m:nor/>
                          </m:rPr>
                          <a:rPr lang="tr-TR" sz="1600" b="0" i="0" dirty="0" smtClean="0">
                            <a:solidFill>
                              <a:schemeClr val="bg1"/>
                            </a:solidFill>
                            <a:latin typeface="Cambria Math" panose="02040503050406030204" pitchFamily="18" charset="0"/>
                            <a:ea typeface="Cambria Math" panose="02040503050406030204" pitchFamily="18" charset="0"/>
                          </a:rPr>
                          <m:t>v</m:t>
                        </m:r>
                        <m:r>
                          <m:rPr>
                            <m:nor/>
                          </m:rPr>
                          <a:rPr lang="tr-TR" sz="1600" b="0" i="0" dirty="0" smtClean="0">
                            <a:solidFill>
                              <a:schemeClr val="bg1"/>
                            </a:solidFill>
                            <a:latin typeface="Cambria Math" panose="02040503050406030204" pitchFamily="18" charset="0"/>
                            <a:ea typeface="Cambria Math" panose="02040503050406030204" pitchFamily="18" charset="0"/>
                          </a:rPr>
                          <m:t> </m:t>
                        </m:r>
                        <m:r>
                          <m:rPr>
                            <m:nor/>
                          </m:rPr>
                          <a:rPr lang="tr-TR" sz="1600" baseline="-25000" dirty="0">
                            <a:solidFill>
                              <a:schemeClr val="bg1"/>
                            </a:solidFill>
                            <a:latin typeface="Cambria Math" panose="02040503050406030204" pitchFamily="18" charset="0"/>
                            <a:ea typeface="Cambria Math" panose="02040503050406030204" pitchFamily="18" charset="0"/>
                          </a:rPr>
                          <m:t>i</m:t>
                        </m:r>
                        <m:r>
                          <m:rPr>
                            <m:nor/>
                          </m:rPr>
                          <a:rPr lang="tr-TR" sz="1600" baseline="-25000" dirty="0">
                            <a:solidFill>
                              <a:schemeClr val="bg1"/>
                            </a:solidFill>
                            <a:latin typeface="Cambria Math" panose="02040503050406030204" pitchFamily="18" charset="0"/>
                            <a:ea typeface="Cambria Math" panose="02040503050406030204" pitchFamily="18" charset="0"/>
                          </a:rPr>
                          <m:t> </m:t>
                        </m:r>
                      </m:num>
                      <m:den>
                        <m:r>
                          <a:rPr lang="tr-TR" sz="160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𝑥</m:t>
                        </m:r>
                      </m:den>
                    </m:f>
                  </m:oMath>
                </a14:m>
                <a:endParaRPr lang="tr-TR" sz="1600" baseline="-25000" dirty="0">
                  <a:solidFill>
                    <a:schemeClr val="bg1"/>
                  </a:solidFill>
                  <a:latin typeface="Cambria Math" panose="02040503050406030204" pitchFamily="18" charset="0"/>
                  <a:ea typeface="Cambria Math" panose="02040503050406030204" pitchFamily="18" charset="0"/>
                </a:endParaRPr>
              </a:p>
            </p:txBody>
          </p:sp>
        </mc:Choice>
        <mc:Fallback xmlns="">
          <p:sp>
            <p:nvSpPr>
              <p:cNvPr id="32" name="Rounded Rectangle 31"/>
              <p:cNvSpPr>
                <a:spLocks noRot="1" noChangeAspect="1" noMove="1" noResize="1" noEditPoints="1" noAdjustHandles="1" noChangeArrowheads="1" noChangeShapeType="1" noTextEdit="1"/>
              </p:cNvSpPr>
              <p:nvPr/>
            </p:nvSpPr>
            <p:spPr>
              <a:xfrm>
                <a:off x="5509974" y="4072636"/>
                <a:ext cx="1274323" cy="442607"/>
              </a:xfrm>
              <a:prstGeom prst="roundRect">
                <a:avLst/>
              </a:prstGeom>
              <a:blipFill>
                <a:blip r:embed="rId11"/>
                <a:stretch>
                  <a:fillRect b="-2667"/>
                </a:stretch>
              </a:blipFill>
              <a:ln>
                <a:solidFill>
                  <a:schemeClr val="tx2">
                    <a:lumMod val="75000"/>
                  </a:schemeClr>
                </a:solidFill>
              </a:ln>
            </p:spPr>
            <p:txBody>
              <a:bodyPr/>
              <a:lstStyle/>
              <a:p>
                <a:r>
                  <a:rPr lang="tr-TR">
                    <a:noFill/>
                  </a:rPr>
                  <a:t> </a:t>
                </a:r>
              </a:p>
            </p:txBody>
          </p:sp>
        </mc:Fallback>
      </mc:AlternateContent>
      <p:sp>
        <p:nvSpPr>
          <p:cNvPr id="33" name="Right Arrow 32"/>
          <p:cNvSpPr/>
          <p:nvPr/>
        </p:nvSpPr>
        <p:spPr>
          <a:xfrm>
            <a:off x="5625855" y="4225847"/>
            <a:ext cx="107004" cy="136187"/>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4" name="Rounded Rectangle 33"/>
              <p:cNvSpPr/>
              <p:nvPr/>
            </p:nvSpPr>
            <p:spPr>
              <a:xfrm>
                <a:off x="7418375" y="4072636"/>
                <a:ext cx="1557895" cy="442607"/>
              </a:xfrm>
              <a:prstGeom prst="roundRect">
                <a:avLst/>
              </a:prstGeom>
              <a:solidFill>
                <a:schemeClr val="accent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Cambria Math" panose="02040503050406030204" pitchFamily="18" charset="0"/>
                    <a:ea typeface="Cambria Math" panose="02040503050406030204" pitchFamily="18" charset="0"/>
                  </a:rPr>
                  <a:t>    f</a:t>
                </a:r>
                <a:r>
                  <a:rPr lang="tr-TR" sz="1600" baseline="-25000" dirty="0" smtClean="0">
                    <a:solidFill>
                      <a:schemeClr val="bg1"/>
                    </a:solidFill>
                    <a:latin typeface="Cambria Math" panose="02040503050406030204" pitchFamily="18" charset="0"/>
                    <a:ea typeface="Cambria Math" panose="02040503050406030204" pitchFamily="18" charset="0"/>
                  </a:rPr>
                  <a:t>5</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600" i="1">
                            <a:solidFill>
                              <a:schemeClr val="bg1"/>
                            </a:solidFill>
                            <a:latin typeface="Cambria Math" panose="02040503050406030204" pitchFamily="18" charset="0"/>
                            <a:ea typeface="Cambria Math" panose="02040503050406030204" pitchFamily="18" charset="0"/>
                          </a:rPr>
                        </m:ctrlPr>
                      </m:fPr>
                      <m:num>
                        <m:r>
                          <a:rPr lang="tr-TR" sz="1600" i="1">
                            <a:solidFill>
                              <a:schemeClr val="bg1"/>
                            </a:solidFill>
                            <a:latin typeface="Cambria Math" panose="02040503050406030204" pitchFamily="18" charset="0"/>
                            <a:ea typeface="Cambria Math" panose="02040503050406030204" pitchFamily="18" charset="0"/>
                          </a:rPr>
                          <m:t>𝜕</m:t>
                        </m:r>
                        <m:r>
                          <m:rPr>
                            <m:nor/>
                          </m:rPr>
                          <a:rPr lang="tr-TR" sz="1600" dirty="0">
                            <a:solidFill>
                              <a:schemeClr val="bg1"/>
                            </a:solidFill>
                            <a:latin typeface="Cambria Math" panose="02040503050406030204" pitchFamily="18" charset="0"/>
                            <a:ea typeface="Cambria Math" panose="02040503050406030204" pitchFamily="18" charset="0"/>
                          </a:rPr>
                          <m:t>u</m:t>
                        </m:r>
                        <m:r>
                          <m:rPr>
                            <m:nor/>
                          </m:rPr>
                          <a:rPr lang="tr-TR" sz="1600" dirty="0">
                            <a:solidFill>
                              <a:schemeClr val="bg1"/>
                            </a:solidFill>
                            <a:latin typeface="Cambria Math" panose="02040503050406030204" pitchFamily="18" charset="0"/>
                            <a:ea typeface="Cambria Math" panose="02040503050406030204" pitchFamily="18" charset="0"/>
                          </a:rPr>
                          <m:t> </m:t>
                        </m:r>
                        <m:r>
                          <m:rPr>
                            <m:nor/>
                          </m:rPr>
                          <a:rPr lang="tr-TR" sz="1600" baseline="-25000" dirty="0">
                            <a:solidFill>
                              <a:schemeClr val="bg1"/>
                            </a:solidFill>
                            <a:latin typeface="Cambria Math" panose="02040503050406030204" pitchFamily="18" charset="0"/>
                            <a:ea typeface="Cambria Math" panose="02040503050406030204" pitchFamily="18" charset="0"/>
                          </a:rPr>
                          <m:t>i</m:t>
                        </m:r>
                        <m:r>
                          <m:rPr>
                            <m:nor/>
                          </m:rPr>
                          <a:rPr lang="tr-TR" sz="1600" baseline="-25000" dirty="0">
                            <a:solidFill>
                              <a:schemeClr val="bg1"/>
                            </a:solidFill>
                            <a:latin typeface="Cambria Math" panose="02040503050406030204" pitchFamily="18" charset="0"/>
                            <a:ea typeface="Cambria Math" panose="02040503050406030204" pitchFamily="18" charset="0"/>
                          </a:rPr>
                          <m:t> </m:t>
                        </m:r>
                      </m:num>
                      <m:den>
                        <m:r>
                          <a:rPr lang="tr-TR" sz="1600" i="1">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𝑥</m:t>
                        </m:r>
                      </m:den>
                    </m:f>
                    <m:f>
                      <m:fPr>
                        <m:ctrlPr>
                          <a:rPr lang="tr-TR" sz="1600" i="1" smtClean="0">
                            <a:solidFill>
                              <a:schemeClr val="bg1"/>
                            </a:solidFill>
                            <a:latin typeface="Cambria Math" panose="02040503050406030204" pitchFamily="18" charset="0"/>
                            <a:ea typeface="Cambria Math" panose="02040503050406030204" pitchFamily="18" charset="0"/>
                          </a:rPr>
                        </m:ctrlPr>
                      </m:fPr>
                      <m:num>
                        <m:r>
                          <a:rPr lang="tr-TR" sz="1600" i="1">
                            <a:solidFill>
                              <a:schemeClr val="bg1"/>
                            </a:solidFill>
                            <a:latin typeface="Cambria Math" panose="02040503050406030204" pitchFamily="18" charset="0"/>
                            <a:ea typeface="Cambria Math" panose="02040503050406030204" pitchFamily="18" charset="0"/>
                          </a:rPr>
                          <m:t>𝜕</m:t>
                        </m:r>
                        <m:r>
                          <m:rPr>
                            <m:nor/>
                          </m:rPr>
                          <a:rPr lang="tr-TR" sz="1600" b="0" i="0" dirty="0" smtClean="0">
                            <a:solidFill>
                              <a:schemeClr val="bg1"/>
                            </a:solidFill>
                            <a:latin typeface="Cambria Math" panose="02040503050406030204" pitchFamily="18" charset="0"/>
                            <a:ea typeface="Cambria Math" panose="02040503050406030204" pitchFamily="18" charset="0"/>
                          </a:rPr>
                          <m:t>v</m:t>
                        </m:r>
                        <m:r>
                          <m:rPr>
                            <m:nor/>
                          </m:rPr>
                          <a:rPr lang="tr-TR" sz="1600" b="0" i="0" dirty="0" smtClean="0">
                            <a:solidFill>
                              <a:schemeClr val="bg1"/>
                            </a:solidFill>
                            <a:latin typeface="Cambria Math" panose="02040503050406030204" pitchFamily="18" charset="0"/>
                            <a:ea typeface="Cambria Math" panose="02040503050406030204" pitchFamily="18" charset="0"/>
                          </a:rPr>
                          <m:t> </m:t>
                        </m:r>
                        <m:r>
                          <m:rPr>
                            <m:nor/>
                          </m:rPr>
                          <a:rPr lang="tr-TR" sz="1600" baseline="-25000" dirty="0">
                            <a:solidFill>
                              <a:schemeClr val="bg1"/>
                            </a:solidFill>
                            <a:latin typeface="Cambria Math" panose="02040503050406030204" pitchFamily="18" charset="0"/>
                            <a:ea typeface="Cambria Math" panose="02040503050406030204" pitchFamily="18" charset="0"/>
                          </a:rPr>
                          <m:t>i</m:t>
                        </m:r>
                        <m:r>
                          <m:rPr>
                            <m:nor/>
                          </m:rPr>
                          <a:rPr lang="tr-TR" sz="1600" baseline="-25000" dirty="0" smtClean="0">
                            <a:solidFill>
                              <a:schemeClr val="bg1"/>
                            </a:solidFill>
                            <a:latin typeface="Cambria Math" panose="02040503050406030204" pitchFamily="18" charset="0"/>
                            <a:ea typeface="Cambria Math" panose="02040503050406030204" pitchFamily="18" charset="0"/>
                          </a:rPr>
                          <m:t> </m:t>
                        </m:r>
                        <m:r>
                          <m:rPr>
                            <m:nor/>
                          </m:rPr>
                          <a:rPr lang="tr-TR" sz="1600" b="0" i="0" baseline="-25000" dirty="0" smtClean="0">
                            <a:solidFill>
                              <a:schemeClr val="bg1"/>
                            </a:solidFill>
                            <a:latin typeface="Cambria Math" panose="02040503050406030204" pitchFamily="18" charset="0"/>
                            <a:ea typeface="Cambria Math" panose="02040503050406030204" pitchFamily="18" charset="0"/>
                          </a:rPr>
                          <m:t>  </m:t>
                        </m:r>
                      </m:num>
                      <m:den>
                        <m:r>
                          <a:rPr lang="tr-TR" sz="160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𝑦</m:t>
                        </m:r>
                      </m:den>
                    </m:f>
                  </m:oMath>
                </a14:m>
                <a:r>
                  <a:rPr lang="tr-TR" sz="1600" baseline="-25000" dirty="0" smtClean="0">
                    <a:solidFill>
                      <a:schemeClr val="bg1"/>
                    </a:solidFill>
                    <a:latin typeface="Cambria Math" panose="02040503050406030204" pitchFamily="18" charset="0"/>
                    <a:ea typeface="Cambria Math" panose="02040503050406030204" pitchFamily="18" charset="0"/>
                  </a:rPr>
                  <a:t>  </a:t>
                </a:r>
                <a:endParaRPr lang="tr-TR" sz="1600" baseline="-25000" dirty="0">
                  <a:solidFill>
                    <a:schemeClr val="bg1"/>
                  </a:solidFill>
                  <a:latin typeface="Cambria Math" panose="02040503050406030204" pitchFamily="18" charset="0"/>
                  <a:ea typeface="Cambria Math" panose="02040503050406030204" pitchFamily="18" charset="0"/>
                </a:endParaRPr>
              </a:p>
            </p:txBody>
          </p:sp>
        </mc:Choice>
        <mc:Fallback xmlns="">
          <p:sp>
            <p:nvSpPr>
              <p:cNvPr id="34" name="Rounded Rectangle 33"/>
              <p:cNvSpPr>
                <a:spLocks noRot="1" noChangeAspect="1" noMove="1" noResize="1" noEditPoints="1" noAdjustHandles="1" noChangeArrowheads="1" noChangeShapeType="1" noTextEdit="1"/>
              </p:cNvSpPr>
              <p:nvPr/>
            </p:nvSpPr>
            <p:spPr>
              <a:xfrm>
                <a:off x="7418375" y="4072636"/>
                <a:ext cx="1557895" cy="442607"/>
              </a:xfrm>
              <a:prstGeom prst="roundRect">
                <a:avLst/>
              </a:prstGeom>
              <a:blipFill>
                <a:blip r:embed="rId12"/>
                <a:stretch>
                  <a:fillRect b="-5333"/>
                </a:stretch>
              </a:blipFill>
              <a:ln>
                <a:solidFill>
                  <a:schemeClr val="tx2">
                    <a:lumMod val="75000"/>
                  </a:schemeClr>
                </a:solidFill>
              </a:ln>
            </p:spPr>
            <p:txBody>
              <a:bodyPr/>
              <a:lstStyle/>
              <a:p>
                <a:r>
                  <a:rPr lang="tr-TR">
                    <a:noFill/>
                  </a:rPr>
                  <a:t> </a:t>
                </a:r>
              </a:p>
            </p:txBody>
          </p:sp>
        </mc:Fallback>
      </mc:AlternateContent>
      <p:sp>
        <p:nvSpPr>
          <p:cNvPr id="35" name="Right Arrow 34"/>
          <p:cNvSpPr/>
          <p:nvPr/>
        </p:nvSpPr>
        <p:spPr>
          <a:xfrm>
            <a:off x="7577918" y="4225845"/>
            <a:ext cx="107004" cy="136187"/>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mc:AlternateContent xmlns:mc="http://schemas.openxmlformats.org/markup-compatibility/2006" xmlns:a14="http://schemas.microsoft.com/office/drawing/2010/main">
        <mc:Choice Requires="a14">
          <p:sp>
            <p:nvSpPr>
              <p:cNvPr id="36" name="Rounded Rectangle 35"/>
              <p:cNvSpPr/>
              <p:nvPr/>
            </p:nvSpPr>
            <p:spPr>
              <a:xfrm>
                <a:off x="9508316" y="4072636"/>
                <a:ext cx="1557895" cy="442607"/>
              </a:xfrm>
              <a:prstGeom prst="roundRect">
                <a:avLst/>
              </a:prstGeom>
              <a:solidFill>
                <a:schemeClr val="accent5"/>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600" dirty="0" smtClean="0">
                    <a:solidFill>
                      <a:schemeClr val="bg1"/>
                    </a:solidFill>
                    <a:latin typeface="Cambria Math" panose="02040503050406030204" pitchFamily="18" charset="0"/>
                    <a:ea typeface="Cambria Math" panose="02040503050406030204" pitchFamily="18" charset="0"/>
                  </a:rPr>
                  <a:t>    f</a:t>
                </a:r>
                <a:r>
                  <a:rPr lang="tr-TR" sz="1600" baseline="-25000" dirty="0" smtClean="0">
                    <a:solidFill>
                      <a:schemeClr val="bg1"/>
                    </a:solidFill>
                    <a:latin typeface="Cambria Math" panose="02040503050406030204" pitchFamily="18" charset="0"/>
                    <a:ea typeface="Cambria Math" panose="02040503050406030204" pitchFamily="18" charset="0"/>
                  </a:rPr>
                  <a:t>6</a:t>
                </a:r>
                <a:r>
                  <a:rPr lang="tr-TR" sz="1600" dirty="0" smtClean="0">
                    <a:solidFill>
                      <a:schemeClr val="bg1"/>
                    </a:solidFill>
                    <a:latin typeface="Cambria Math" panose="02040503050406030204" pitchFamily="18" charset="0"/>
                    <a:ea typeface="Cambria Math" panose="02040503050406030204" pitchFamily="18" charset="0"/>
                  </a:rPr>
                  <a:t>=</a:t>
                </a:r>
                <a14:m>
                  <m:oMath xmlns:m="http://schemas.openxmlformats.org/officeDocument/2006/math">
                    <m:f>
                      <m:fPr>
                        <m:ctrlPr>
                          <a:rPr lang="tr-TR" sz="1600" i="1">
                            <a:solidFill>
                              <a:schemeClr val="bg1"/>
                            </a:solidFill>
                            <a:latin typeface="Cambria Math" panose="02040503050406030204" pitchFamily="18" charset="0"/>
                            <a:ea typeface="Cambria Math" panose="02040503050406030204" pitchFamily="18" charset="0"/>
                          </a:rPr>
                        </m:ctrlPr>
                      </m:fPr>
                      <m:num>
                        <m:r>
                          <a:rPr lang="tr-TR" sz="1600" i="1">
                            <a:solidFill>
                              <a:schemeClr val="bg1"/>
                            </a:solidFill>
                            <a:latin typeface="Cambria Math" panose="02040503050406030204" pitchFamily="18" charset="0"/>
                            <a:ea typeface="Cambria Math" panose="02040503050406030204" pitchFamily="18" charset="0"/>
                          </a:rPr>
                          <m:t>𝜕</m:t>
                        </m:r>
                        <m:r>
                          <m:rPr>
                            <m:nor/>
                          </m:rPr>
                          <a:rPr lang="tr-TR" sz="1600" dirty="0">
                            <a:solidFill>
                              <a:schemeClr val="bg1"/>
                            </a:solidFill>
                            <a:latin typeface="Cambria Math" panose="02040503050406030204" pitchFamily="18" charset="0"/>
                            <a:ea typeface="Cambria Math" panose="02040503050406030204" pitchFamily="18" charset="0"/>
                          </a:rPr>
                          <m:t>u</m:t>
                        </m:r>
                        <m:r>
                          <m:rPr>
                            <m:nor/>
                          </m:rPr>
                          <a:rPr lang="tr-TR" sz="1600" dirty="0">
                            <a:solidFill>
                              <a:schemeClr val="bg1"/>
                            </a:solidFill>
                            <a:latin typeface="Cambria Math" panose="02040503050406030204" pitchFamily="18" charset="0"/>
                            <a:ea typeface="Cambria Math" panose="02040503050406030204" pitchFamily="18" charset="0"/>
                          </a:rPr>
                          <m:t> </m:t>
                        </m:r>
                        <m:r>
                          <m:rPr>
                            <m:nor/>
                          </m:rPr>
                          <a:rPr lang="tr-TR" sz="1600" baseline="-25000" dirty="0">
                            <a:solidFill>
                              <a:schemeClr val="bg1"/>
                            </a:solidFill>
                            <a:latin typeface="Cambria Math" panose="02040503050406030204" pitchFamily="18" charset="0"/>
                            <a:ea typeface="Cambria Math" panose="02040503050406030204" pitchFamily="18" charset="0"/>
                          </a:rPr>
                          <m:t>i</m:t>
                        </m:r>
                        <m:r>
                          <m:rPr>
                            <m:nor/>
                          </m:rPr>
                          <a:rPr lang="tr-TR" sz="1600" baseline="-25000" dirty="0">
                            <a:solidFill>
                              <a:schemeClr val="bg1"/>
                            </a:solidFill>
                            <a:latin typeface="Cambria Math" panose="02040503050406030204" pitchFamily="18" charset="0"/>
                            <a:ea typeface="Cambria Math" panose="02040503050406030204" pitchFamily="18" charset="0"/>
                          </a:rPr>
                          <m:t> </m:t>
                        </m:r>
                      </m:num>
                      <m:den>
                        <m:r>
                          <a:rPr lang="tr-TR" sz="1600" i="1">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𝑦</m:t>
                        </m:r>
                      </m:den>
                    </m:f>
                    <m:f>
                      <m:fPr>
                        <m:ctrlPr>
                          <a:rPr lang="tr-TR" sz="1600" i="1" smtClean="0">
                            <a:solidFill>
                              <a:schemeClr val="bg1"/>
                            </a:solidFill>
                            <a:latin typeface="Cambria Math" panose="02040503050406030204" pitchFamily="18" charset="0"/>
                            <a:ea typeface="Cambria Math" panose="02040503050406030204" pitchFamily="18" charset="0"/>
                          </a:rPr>
                        </m:ctrlPr>
                      </m:fPr>
                      <m:num>
                        <m:r>
                          <a:rPr lang="tr-TR" sz="1600" i="1">
                            <a:solidFill>
                              <a:schemeClr val="bg1"/>
                            </a:solidFill>
                            <a:latin typeface="Cambria Math" panose="02040503050406030204" pitchFamily="18" charset="0"/>
                            <a:ea typeface="Cambria Math" panose="02040503050406030204" pitchFamily="18" charset="0"/>
                          </a:rPr>
                          <m:t>𝜕</m:t>
                        </m:r>
                        <m:r>
                          <m:rPr>
                            <m:nor/>
                          </m:rPr>
                          <a:rPr lang="tr-TR" sz="1600" b="0" i="0" dirty="0" smtClean="0">
                            <a:solidFill>
                              <a:schemeClr val="bg1"/>
                            </a:solidFill>
                            <a:latin typeface="Cambria Math" panose="02040503050406030204" pitchFamily="18" charset="0"/>
                            <a:ea typeface="Cambria Math" panose="02040503050406030204" pitchFamily="18" charset="0"/>
                          </a:rPr>
                          <m:t>v</m:t>
                        </m:r>
                        <m:r>
                          <m:rPr>
                            <m:nor/>
                          </m:rPr>
                          <a:rPr lang="tr-TR" sz="1600" b="0" i="0" dirty="0" smtClean="0">
                            <a:solidFill>
                              <a:schemeClr val="bg1"/>
                            </a:solidFill>
                            <a:latin typeface="Cambria Math" panose="02040503050406030204" pitchFamily="18" charset="0"/>
                            <a:ea typeface="Cambria Math" panose="02040503050406030204" pitchFamily="18" charset="0"/>
                          </a:rPr>
                          <m:t> </m:t>
                        </m:r>
                        <m:r>
                          <m:rPr>
                            <m:nor/>
                          </m:rPr>
                          <a:rPr lang="tr-TR" sz="1600" baseline="-25000" dirty="0">
                            <a:solidFill>
                              <a:schemeClr val="bg1"/>
                            </a:solidFill>
                            <a:latin typeface="Cambria Math" panose="02040503050406030204" pitchFamily="18" charset="0"/>
                            <a:ea typeface="Cambria Math" panose="02040503050406030204" pitchFamily="18" charset="0"/>
                          </a:rPr>
                          <m:t>i</m:t>
                        </m:r>
                        <m:r>
                          <m:rPr>
                            <m:nor/>
                          </m:rPr>
                          <a:rPr lang="tr-TR" sz="1600" baseline="-25000" dirty="0" smtClean="0">
                            <a:solidFill>
                              <a:schemeClr val="bg1"/>
                            </a:solidFill>
                            <a:latin typeface="Cambria Math" panose="02040503050406030204" pitchFamily="18" charset="0"/>
                            <a:ea typeface="Cambria Math" panose="02040503050406030204" pitchFamily="18" charset="0"/>
                          </a:rPr>
                          <m:t> </m:t>
                        </m:r>
                        <m:r>
                          <m:rPr>
                            <m:nor/>
                          </m:rPr>
                          <a:rPr lang="tr-TR" sz="1600" b="0" i="0" baseline="-25000" dirty="0" smtClean="0">
                            <a:solidFill>
                              <a:schemeClr val="bg1"/>
                            </a:solidFill>
                            <a:latin typeface="Cambria Math" panose="02040503050406030204" pitchFamily="18" charset="0"/>
                            <a:ea typeface="Cambria Math" panose="02040503050406030204" pitchFamily="18" charset="0"/>
                          </a:rPr>
                          <m:t>  </m:t>
                        </m:r>
                      </m:num>
                      <m:den>
                        <m:r>
                          <a:rPr lang="tr-TR" sz="1600" i="1" smtClean="0">
                            <a:solidFill>
                              <a:schemeClr val="bg1"/>
                            </a:solidFill>
                            <a:latin typeface="Cambria Math" panose="02040503050406030204" pitchFamily="18" charset="0"/>
                            <a:ea typeface="Cambria Math" panose="02040503050406030204" pitchFamily="18" charset="0"/>
                          </a:rPr>
                          <m:t>𝜕</m:t>
                        </m:r>
                        <m:r>
                          <a:rPr lang="tr-TR" sz="1600" b="0" i="1" smtClean="0">
                            <a:solidFill>
                              <a:schemeClr val="bg1"/>
                            </a:solidFill>
                            <a:latin typeface="Cambria Math" panose="02040503050406030204" pitchFamily="18" charset="0"/>
                            <a:ea typeface="Cambria Math" panose="02040503050406030204" pitchFamily="18" charset="0"/>
                          </a:rPr>
                          <m:t>𝑥</m:t>
                        </m:r>
                      </m:den>
                    </m:f>
                  </m:oMath>
                </a14:m>
                <a:r>
                  <a:rPr lang="tr-TR" sz="1600" baseline="-25000" dirty="0" smtClean="0">
                    <a:solidFill>
                      <a:schemeClr val="bg1"/>
                    </a:solidFill>
                    <a:latin typeface="Cambria Math" panose="02040503050406030204" pitchFamily="18" charset="0"/>
                    <a:ea typeface="Cambria Math" panose="02040503050406030204" pitchFamily="18" charset="0"/>
                  </a:rPr>
                  <a:t>  </a:t>
                </a:r>
                <a:endParaRPr lang="tr-TR" sz="1600" baseline="-25000" dirty="0">
                  <a:solidFill>
                    <a:schemeClr val="bg1"/>
                  </a:solidFill>
                  <a:latin typeface="Cambria Math" panose="02040503050406030204" pitchFamily="18" charset="0"/>
                  <a:ea typeface="Cambria Math" panose="02040503050406030204" pitchFamily="18" charset="0"/>
                </a:endParaRPr>
              </a:p>
            </p:txBody>
          </p:sp>
        </mc:Choice>
        <mc:Fallback xmlns="">
          <p:sp>
            <p:nvSpPr>
              <p:cNvPr id="36" name="Rounded Rectangle 35"/>
              <p:cNvSpPr>
                <a:spLocks noRot="1" noChangeAspect="1" noMove="1" noResize="1" noEditPoints="1" noAdjustHandles="1" noChangeArrowheads="1" noChangeShapeType="1" noTextEdit="1"/>
              </p:cNvSpPr>
              <p:nvPr/>
            </p:nvSpPr>
            <p:spPr>
              <a:xfrm>
                <a:off x="9508316" y="4072636"/>
                <a:ext cx="1557895" cy="442607"/>
              </a:xfrm>
              <a:prstGeom prst="roundRect">
                <a:avLst/>
              </a:prstGeom>
              <a:blipFill>
                <a:blip r:embed="rId13"/>
                <a:stretch>
                  <a:fillRect b="-5333"/>
                </a:stretch>
              </a:blipFill>
              <a:ln>
                <a:solidFill>
                  <a:schemeClr val="tx2">
                    <a:lumMod val="75000"/>
                  </a:schemeClr>
                </a:solidFill>
              </a:ln>
            </p:spPr>
            <p:txBody>
              <a:bodyPr/>
              <a:lstStyle/>
              <a:p>
                <a:r>
                  <a:rPr lang="tr-TR">
                    <a:noFill/>
                  </a:rPr>
                  <a:t> </a:t>
                </a:r>
              </a:p>
            </p:txBody>
          </p:sp>
        </mc:Fallback>
      </mc:AlternateContent>
      <p:sp>
        <p:nvSpPr>
          <p:cNvPr id="37" name="Right Arrow 36"/>
          <p:cNvSpPr/>
          <p:nvPr/>
        </p:nvSpPr>
        <p:spPr>
          <a:xfrm>
            <a:off x="9610348" y="4225845"/>
            <a:ext cx="107004" cy="136187"/>
          </a:xfrm>
          <a:prstGeom prst="rightArrow">
            <a:avLst/>
          </a:prstGeom>
          <a:solidFill>
            <a:schemeClr val="bg1">
              <a:lumMod val="75000"/>
              <a:lumOff val="2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8" name="Right Arrow 37"/>
          <p:cNvSpPr/>
          <p:nvPr/>
        </p:nvSpPr>
        <p:spPr>
          <a:xfrm>
            <a:off x="4448792" y="4910835"/>
            <a:ext cx="1669906" cy="301899"/>
          </a:xfrm>
          <a:prstGeom prst="rightArrow">
            <a:avLst/>
          </a:prstGeom>
          <a:solidFill>
            <a:schemeClr val="accent6">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9" name="Right Arrow 38"/>
          <p:cNvSpPr/>
          <p:nvPr/>
        </p:nvSpPr>
        <p:spPr>
          <a:xfrm>
            <a:off x="4448792" y="5877686"/>
            <a:ext cx="1669906" cy="301899"/>
          </a:xfrm>
          <a:prstGeom prst="rightArrow">
            <a:avLst/>
          </a:prstGeom>
          <a:solidFill>
            <a:schemeClr val="accent6">
              <a:lumMod val="60000"/>
              <a:lumOff val="40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40299535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Depth</Template>
  <TotalTime>2246</TotalTime>
  <Words>1813</Words>
  <Application>Microsoft Office PowerPoint</Application>
  <PresentationFormat>Widescreen</PresentationFormat>
  <Paragraphs>413</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Cambria Math</vt:lpstr>
      <vt:lpstr>Corbel</vt:lpstr>
      <vt:lpstr>Nunito</vt:lpstr>
      <vt:lpstr>Wingdings</vt:lpstr>
      <vt:lpstr>Depth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TAI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OSUser</dc:creator>
  <cp:lastModifiedBy>OSUser</cp:lastModifiedBy>
  <cp:revision>82</cp:revision>
  <dcterms:created xsi:type="dcterms:W3CDTF">2020-04-05T16:52:34Z</dcterms:created>
  <dcterms:modified xsi:type="dcterms:W3CDTF">2020-04-14T18:19:37Z</dcterms:modified>
</cp:coreProperties>
</file>