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55586" y="1196759"/>
            <a:ext cx="7754533" cy="5180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6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6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13.jpg"/><Relationship Id="rId4" Type="http://schemas.openxmlformats.org/officeDocument/2006/relationships/image" Target="../media/image14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15.jpg"/><Relationship Id="rId4" Type="http://schemas.openxmlformats.org/officeDocument/2006/relationships/image" Target="../media/image14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16.jpg"/><Relationship Id="rId4" Type="http://schemas.openxmlformats.org/officeDocument/2006/relationships/image" Target="../media/image14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17.jpg"/><Relationship Id="rId4" Type="http://schemas.openxmlformats.org/officeDocument/2006/relationships/image" Target="../media/image14.png"/><Relationship Id="rId5" Type="http://schemas.openxmlformats.org/officeDocument/2006/relationships/image" Target="../media/image18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14.png"/><Relationship Id="rId4" Type="http://schemas.openxmlformats.org/officeDocument/2006/relationships/image" Target="../media/image19.png"/><Relationship Id="rId5" Type="http://schemas.openxmlformats.org/officeDocument/2006/relationships/image" Target="../media/image18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20.jpg"/><Relationship Id="rId4" Type="http://schemas.openxmlformats.org/officeDocument/2006/relationships/image" Target="../media/image14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21.png"/><Relationship Id="rId4" Type="http://schemas.openxmlformats.org/officeDocument/2006/relationships/image" Target="../media/image14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22.png"/><Relationship Id="rId4" Type="http://schemas.openxmlformats.org/officeDocument/2006/relationships/image" Target="../media/image23.jpg"/><Relationship Id="rId5" Type="http://schemas.openxmlformats.org/officeDocument/2006/relationships/image" Target="../media/image14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Relationship Id="rId3" Type="http://schemas.openxmlformats.org/officeDocument/2006/relationships/image" Target="../media/image6.png"/><Relationship Id="rId4" Type="http://schemas.openxmlformats.org/officeDocument/2006/relationships/image" Target="../media/image25.png"/><Relationship Id="rId5" Type="http://schemas.openxmlformats.org/officeDocument/2006/relationships/image" Target="../media/image14.png"/><Relationship Id="rId6" Type="http://schemas.openxmlformats.org/officeDocument/2006/relationships/image" Target="../media/image22.png"/><Relationship Id="rId7" Type="http://schemas.openxmlformats.org/officeDocument/2006/relationships/image" Target="../media/image26.jpg"/><Relationship Id="rId8" Type="http://schemas.openxmlformats.org/officeDocument/2006/relationships/image" Target="../media/image27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28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22.png"/><Relationship Id="rId4" Type="http://schemas.openxmlformats.org/officeDocument/2006/relationships/image" Target="../media/image30.jpg"/><Relationship Id="rId5" Type="http://schemas.openxmlformats.org/officeDocument/2006/relationships/image" Target="../media/image14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1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2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3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4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5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6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7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8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9.pn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40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41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42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43.jpg"/><Relationship Id="rId4" Type="http://schemas.openxmlformats.org/officeDocument/2006/relationships/image" Target="../media/image14.png"/><Relationship Id="rId5" Type="http://schemas.openxmlformats.org/officeDocument/2006/relationships/image" Target="../media/image22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1552" y="6046302"/>
            <a:ext cx="20269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5">
                <a:latin typeface="Arial"/>
                <a:cs typeface="Arial"/>
              </a:rPr>
              <a:t>Dr. </a:t>
            </a:r>
            <a:r>
              <a:rPr dirty="0" sz="2000" spc="-90">
                <a:latin typeface="Arial"/>
                <a:cs typeface="Arial"/>
              </a:rPr>
              <a:t>Mustafa </a:t>
            </a:r>
            <a:r>
              <a:rPr dirty="0" sz="2000" spc="-190">
                <a:latin typeface="Arial"/>
                <a:cs typeface="Arial"/>
              </a:rPr>
              <a:t>YILMAZ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4830" y="556259"/>
            <a:ext cx="7670800" cy="5426075"/>
            <a:chOff x="544830" y="556259"/>
            <a:chExt cx="7670800" cy="5426075"/>
          </a:xfrm>
        </p:grpSpPr>
        <p:sp>
          <p:nvSpPr>
            <p:cNvPr id="4" name="object 4"/>
            <p:cNvSpPr/>
            <p:nvPr/>
          </p:nvSpPr>
          <p:spPr>
            <a:xfrm>
              <a:off x="4857750" y="2714616"/>
              <a:ext cx="3357587" cy="32671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7456" y="1000112"/>
              <a:ext cx="4987544" cy="19288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4830" y="556259"/>
              <a:ext cx="3112770" cy="50063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1649" y="623087"/>
            <a:ext cx="27298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90"/>
              <a:t>İNŞAAT</a:t>
            </a:r>
            <a:r>
              <a:rPr dirty="0" sz="2400" spc="-204"/>
              <a:t> </a:t>
            </a:r>
            <a:r>
              <a:rPr dirty="0" sz="2400" spc="-330"/>
              <a:t>SEKTÖRÜNDE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6" y="788911"/>
            <a:ext cx="422529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</a:t>
            </a:r>
            <a:r>
              <a:rPr dirty="0" sz="1800" spc="-300" b="1">
                <a:latin typeface="Arial"/>
                <a:cs typeface="Arial"/>
              </a:rPr>
              <a:t>ROJE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145" b="1">
                <a:latin typeface="Arial"/>
                <a:cs typeface="Arial"/>
              </a:rPr>
              <a:t>YÖNETİMİ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YÖNETİMİNİN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35" b="1">
                <a:latin typeface="Arial"/>
                <a:cs typeface="Arial"/>
              </a:rPr>
              <a:t>TARİHÇESİ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TEMİN/TESLİM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 spc="-210" b="1">
                <a:latin typeface="Arial"/>
                <a:cs typeface="Arial"/>
              </a:rPr>
              <a:t>YÖNTEMLERİ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175">
                <a:latin typeface="Arial"/>
                <a:cs typeface="Arial"/>
              </a:rPr>
              <a:t>Yaygın </a:t>
            </a:r>
            <a:r>
              <a:rPr dirty="0" sz="1800" spc="-80">
                <a:latin typeface="Arial"/>
                <a:cs typeface="Arial"/>
              </a:rPr>
              <a:t>Kullanılan </a:t>
            </a: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10">
                <a:latin typeface="Arial"/>
                <a:cs typeface="Arial"/>
              </a:rPr>
              <a:t>Telim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Sistemleri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229" b="1">
                <a:latin typeface="Arial"/>
                <a:cs typeface="Arial"/>
              </a:rPr>
              <a:t>YAŞAM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DÖNGÜSÜ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95">
                <a:latin typeface="Arial"/>
                <a:cs typeface="Arial"/>
              </a:rPr>
              <a:t>Yönetim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5">
                <a:latin typeface="Arial"/>
                <a:cs typeface="Arial"/>
              </a:rPr>
              <a:t>Başlatma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Yürütme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İzleme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55">
                <a:latin typeface="Arial"/>
                <a:cs typeface="Arial"/>
              </a:rPr>
              <a:t>Kontrol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40">
                <a:latin typeface="Arial"/>
                <a:cs typeface="Arial"/>
              </a:rPr>
              <a:t>Kapanış</a:t>
            </a:r>
            <a:endParaRPr sz="1800">
              <a:latin typeface="Arial"/>
              <a:cs typeface="Arial"/>
            </a:endParaRPr>
          </a:p>
          <a:p>
            <a:pPr lvl="1" marL="574675" indent="-10604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57531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Alanları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20">
                <a:latin typeface="Arial"/>
                <a:cs typeface="Arial"/>
              </a:rPr>
              <a:t>Entegrasyon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2" marL="1108710" indent="-1828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09345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5">
                <a:latin typeface="Arial"/>
                <a:cs typeface="Arial"/>
              </a:rPr>
              <a:t>Kapsam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3" marL="15151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1515745" algn="l"/>
              </a:tabLst>
            </a:pPr>
            <a:r>
              <a:rPr dirty="0" sz="1800" spc="-125">
                <a:latin typeface="Arial"/>
                <a:cs typeface="Arial"/>
              </a:rPr>
              <a:t>İş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(WBS)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2776" y="788911"/>
            <a:ext cx="536575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35">
                <a:latin typeface="Arial"/>
                <a:cs typeface="Arial"/>
              </a:rPr>
              <a:t>Zaman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10">
                <a:latin typeface="Arial"/>
                <a:cs typeface="Arial"/>
              </a:rPr>
              <a:t>Görev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110">
                <a:latin typeface="Arial"/>
                <a:cs typeface="Arial"/>
              </a:rPr>
              <a:t>Listesi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20">
                <a:latin typeface="Arial"/>
                <a:cs typeface="Arial"/>
              </a:rPr>
              <a:t>Çubuk </a:t>
            </a:r>
            <a:r>
              <a:rPr dirty="0" sz="1800" spc="-160">
                <a:latin typeface="Arial"/>
                <a:cs typeface="Arial"/>
              </a:rPr>
              <a:t>(GANTT)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Şeması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175">
                <a:latin typeface="Arial"/>
                <a:cs typeface="Arial"/>
              </a:rPr>
              <a:t>Yol </a:t>
            </a:r>
            <a:r>
              <a:rPr dirty="0" sz="1800" spc="-45">
                <a:latin typeface="Arial"/>
                <a:cs typeface="Arial"/>
              </a:rPr>
              <a:t>Metodu</a:t>
            </a:r>
            <a:r>
              <a:rPr dirty="0" sz="1800" spc="-335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(CPM)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00">
                <a:latin typeface="Arial"/>
                <a:cs typeface="Arial"/>
              </a:rPr>
              <a:t>Program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80">
                <a:latin typeface="Arial"/>
                <a:cs typeface="Arial"/>
              </a:rPr>
              <a:t>İnceleme </a:t>
            </a:r>
            <a:r>
              <a:rPr dirty="0" sz="1800" spc="-114">
                <a:latin typeface="Arial"/>
                <a:cs typeface="Arial"/>
              </a:rPr>
              <a:t>Tekniği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215">
                <a:latin typeface="Arial"/>
                <a:cs typeface="Arial"/>
              </a:rPr>
              <a:t>(PERT)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75">
                <a:latin typeface="Arial"/>
                <a:cs typeface="Arial"/>
              </a:rPr>
              <a:t>Zincir </a:t>
            </a:r>
            <a:r>
              <a:rPr dirty="0" sz="1800" spc="-90">
                <a:latin typeface="Arial"/>
                <a:cs typeface="Arial"/>
              </a:rPr>
              <a:t>Proje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40">
                <a:latin typeface="Arial"/>
                <a:cs typeface="Arial"/>
              </a:rPr>
              <a:t>Kaynak </a:t>
            </a:r>
            <a:r>
              <a:rPr dirty="0" sz="1800" spc="-120">
                <a:latin typeface="Arial"/>
                <a:cs typeface="Arial"/>
              </a:rPr>
              <a:t>Yükleme </a:t>
            </a:r>
            <a:r>
              <a:rPr dirty="0" sz="1800" spc="-110">
                <a:latin typeface="Arial"/>
                <a:cs typeface="Arial"/>
              </a:rPr>
              <a:t>ve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Dengeleme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50">
                <a:latin typeface="Arial"/>
                <a:cs typeface="Arial"/>
              </a:rPr>
              <a:t>Maliyet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30">
                <a:latin typeface="Arial"/>
                <a:cs typeface="Arial"/>
              </a:rPr>
              <a:t>Kazanılmış </a:t>
            </a:r>
            <a:r>
              <a:rPr dirty="0" sz="1800" spc="-114">
                <a:latin typeface="Arial"/>
                <a:cs typeface="Arial"/>
              </a:rPr>
              <a:t>Değer Tekniği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75">
                <a:latin typeface="Arial"/>
                <a:cs typeface="Arial"/>
              </a:rPr>
              <a:t>(EVA)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Kalite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00">
                <a:latin typeface="Arial"/>
                <a:cs typeface="Arial"/>
              </a:rPr>
              <a:t>İnsan </a:t>
            </a:r>
            <a:r>
              <a:rPr dirty="0" sz="1800" spc="-105">
                <a:latin typeface="Arial"/>
                <a:cs typeface="Arial"/>
              </a:rPr>
              <a:t>Kaynakları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65">
                <a:latin typeface="Arial"/>
                <a:cs typeface="Arial"/>
              </a:rPr>
              <a:t>Örgüt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185">
                <a:latin typeface="Arial"/>
                <a:cs typeface="Arial"/>
              </a:rPr>
              <a:t>(OBS)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40">
                <a:latin typeface="Arial"/>
                <a:cs typeface="Arial"/>
              </a:rPr>
              <a:t>İletişim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6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Belirleme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9976" y="787197"/>
            <a:ext cx="3729990" cy="5283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144145" algn="l"/>
              </a:tabLst>
            </a:pPr>
            <a:r>
              <a:rPr dirty="0" sz="1800" spc="-45">
                <a:latin typeface="Arial"/>
                <a:cs typeface="Arial"/>
              </a:rPr>
              <a:t>N</a:t>
            </a:r>
            <a:r>
              <a:rPr dirty="0" sz="1800" spc="-45">
                <a:latin typeface="Arial"/>
                <a:cs typeface="Arial"/>
              </a:rPr>
              <a:t>itel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Matrisi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35">
                <a:latin typeface="Arial"/>
                <a:cs typeface="Arial"/>
              </a:rPr>
              <a:t>Ön </a:t>
            </a:r>
            <a:r>
              <a:rPr dirty="0" sz="1800" spc="-114">
                <a:latin typeface="Arial"/>
                <a:cs typeface="Arial"/>
              </a:rPr>
              <a:t>Tehlike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Pareto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0">
                <a:latin typeface="Arial"/>
                <a:cs typeface="Arial"/>
              </a:rPr>
              <a:t>Nicel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75">
                <a:latin typeface="Arial"/>
                <a:cs typeface="Arial"/>
              </a:rPr>
              <a:t>Duyarlılık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Etki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Diyagramları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Ağaçları</a:t>
            </a:r>
            <a:endParaRPr sz="1800">
              <a:latin typeface="Arial"/>
              <a:cs typeface="Arial"/>
            </a:endParaRPr>
          </a:p>
          <a:p>
            <a:pPr lvl="1" marL="660400" indent="-19113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61035" algn="l"/>
              </a:tabLst>
            </a:pPr>
            <a:r>
              <a:rPr dirty="0" sz="1800" spc="-45">
                <a:latin typeface="Arial"/>
                <a:cs typeface="Arial"/>
              </a:rPr>
              <a:t>Monte </a:t>
            </a:r>
            <a:r>
              <a:rPr dirty="0" sz="1800" spc="-110">
                <a:latin typeface="Arial"/>
                <a:cs typeface="Arial"/>
              </a:rPr>
              <a:t>Carlo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Simulasyonu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Genetik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Algoritmalar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85">
                <a:latin typeface="Arial"/>
                <a:cs typeface="Arial"/>
              </a:rPr>
              <a:t>Yapay </a:t>
            </a:r>
            <a:r>
              <a:rPr dirty="0" sz="1800" spc="-75">
                <a:latin typeface="Arial"/>
                <a:cs typeface="Arial"/>
              </a:rPr>
              <a:t>Sinir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Ağları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Bulanık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45">
                <a:latin typeface="Arial"/>
                <a:cs typeface="Arial"/>
              </a:rPr>
              <a:t>Mantık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40">
                <a:latin typeface="Arial"/>
                <a:cs typeface="Arial"/>
              </a:rPr>
              <a:t>Analitik </a:t>
            </a:r>
            <a:r>
              <a:rPr dirty="0" sz="1800" spc="-85">
                <a:latin typeface="Arial"/>
                <a:cs typeface="Arial"/>
              </a:rPr>
              <a:t>Hiyerarşi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14">
                <a:latin typeface="Arial"/>
                <a:cs typeface="Arial"/>
              </a:rPr>
              <a:t>Süreci</a:t>
            </a:r>
            <a:endParaRPr sz="1800">
              <a:latin typeface="Arial"/>
              <a:cs typeface="Arial"/>
            </a:endParaRPr>
          </a:p>
          <a:p>
            <a:pPr marL="93345" indent="-80645">
              <a:lnSpc>
                <a:spcPct val="100000"/>
              </a:lnSpc>
              <a:spcBef>
                <a:spcPts val="600"/>
              </a:spcBef>
              <a:buChar char="•"/>
              <a:tabLst>
                <a:tab pos="9334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65">
                <a:latin typeface="Arial"/>
                <a:cs typeface="Arial"/>
              </a:rPr>
              <a:t>Tepkilerinin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Planlanması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5">
                <a:latin typeface="Arial"/>
                <a:cs typeface="Arial"/>
              </a:rPr>
              <a:t>Risklerin </a:t>
            </a:r>
            <a:r>
              <a:rPr dirty="0" sz="1800" spc="-70">
                <a:latin typeface="Arial"/>
                <a:cs typeface="Arial"/>
              </a:rPr>
              <a:t>Kontrol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Edilmesi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5" y="775221"/>
            <a:ext cx="4170679" cy="28295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1601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14">
                <a:latin typeface="Arial"/>
                <a:cs typeface="Arial"/>
              </a:rPr>
              <a:t>Tedarik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11601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65">
                <a:latin typeface="Arial"/>
                <a:cs typeface="Arial"/>
              </a:rPr>
              <a:t>Paydaş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 Alanları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7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105" b="1">
                <a:latin typeface="Arial"/>
                <a:cs typeface="Arial"/>
              </a:rPr>
              <a:t>İYİ </a:t>
            </a:r>
            <a:r>
              <a:rPr dirty="0" sz="1800" spc="-204" b="1">
                <a:latin typeface="Arial"/>
                <a:cs typeface="Arial"/>
              </a:rPr>
              <a:t>BİR  </a:t>
            </a:r>
            <a:r>
              <a:rPr dirty="0" sz="1800" spc="-300" b="1">
                <a:latin typeface="Arial"/>
                <a:cs typeface="Arial"/>
              </a:rPr>
              <a:t>PROJE  </a:t>
            </a:r>
            <a:r>
              <a:rPr dirty="0" sz="1800" spc="-170" b="1">
                <a:latin typeface="Arial"/>
                <a:cs typeface="Arial"/>
              </a:rPr>
              <a:t>YÖNETİCİSİNİN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254" b="1">
                <a:latin typeface="Arial"/>
                <a:cs typeface="Arial"/>
              </a:rPr>
              <a:t>ÖZELLİKLERİ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60" b="1">
                <a:latin typeface="Arial"/>
                <a:cs typeface="Arial"/>
              </a:rPr>
              <a:t>YÖNETİM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YAZILIMLARI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95">
                <a:latin typeface="Arial"/>
                <a:cs typeface="Arial"/>
              </a:rPr>
              <a:t>Primavera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20" b="1">
                <a:latin typeface="Arial"/>
                <a:cs typeface="Arial"/>
              </a:rPr>
              <a:t>SON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70" b="1">
                <a:latin typeface="Arial"/>
                <a:cs typeface="Arial"/>
              </a:rPr>
              <a:t>SÖZ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80" b="1">
                <a:latin typeface="Arial"/>
                <a:cs typeface="Arial"/>
              </a:rPr>
              <a:t>KAYNAKÇA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333" y="822029"/>
            <a:ext cx="8940817" cy="48929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572400" y="5214950"/>
            <a:ext cx="1571599" cy="6429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446" y="882269"/>
            <a:ext cx="9034141" cy="4618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572400" y="5214950"/>
            <a:ext cx="1571599" cy="6429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849" y="811625"/>
            <a:ext cx="8858270" cy="45281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572400" y="5072075"/>
            <a:ext cx="1571599" cy="642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709" y="883313"/>
            <a:ext cx="8935444" cy="4545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572400" y="5072075"/>
            <a:ext cx="1571599" cy="642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100" y="918780"/>
            <a:ext cx="8921050" cy="45471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572400" y="5072075"/>
            <a:ext cx="1571599" cy="642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226" y="943432"/>
            <a:ext cx="8923924" cy="4557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572400" y="5072075"/>
            <a:ext cx="1571599" cy="6429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865" y="951582"/>
            <a:ext cx="8983723" cy="45833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572400" y="5214950"/>
            <a:ext cx="1571599" cy="6429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1500174"/>
            <a:ext cx="8930005" cy="4358005"/>
            <a:chOff x="214282" y="1500174"/>
            <a:chExt cx="8930005" cy="4358005"/>
          </a:xfrm>
        </p:grpSpPr>
        <p:sp>
          <p:nvSpPr>
            <p:cNvPr id="4" name="object 4"/>
            <p:cNvSpPr/>
            <p:nvPr/>
          </p:nvSpPr>
          <p:spPr>
            <a:xfrm>
              <a:off x="7572400" y="5214950"/>
              <a:ext cx="1571599" cy="642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1500174"/>
              <a:ext cx="8515342" cy="42862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7487" y="1500174"/>
            <a:ext cx="8926830" cy="4697730"/>
            <a:chOff x="217487" y="1500174"/>
            <a:chExt cx="8926830" cy="4697730"/>
          </a:xfrm>
        </p:grpSpPr>
        <p:sp>
          <p:nvSpPr>
            <p:cNvPr id="4" name="object 4"/>
            <p:cNvSpPr/>
            <p:nvPr/>
          </p:nvSpPr>
          <p:spPr>
            <a:xfrm>
              <a:off x="7572400" y="5214950"/>
              <a:ext cx="1571599" cy="642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7487" y="1500174"/>
              <a:ext cx="8709012" cy="46974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7" y="1482744"/>
            <a:ext cx="8930005" cy="4732655"/>
            <a:chOff x="214287" y="1482744"/>
            <a:chExt cx="8930005" cy="4732655"/>
          </a:xfrm>
        </p:grpSpPr>
        <p:sp>
          <p:nvSpPr>
            <p:cNvPr id="4" name="object 4"/>
            <p:cNvSpPr/>
            <p:nvPr/>
          </p:nvSpPr>
          <p:spPr>
            <a:xfrm>
              <a:off x="7572400" y="5214950"/>
              <a:ext cx="1571599" cy="642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7" y="1482744"/>
              <a:ext cx="8618524" cy="47323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5719" y="2000244"/>
            <a:ext cx="8858885" cy="4429760"/>
            <a:chOff x="285719" y="2000244"/>
            <a:chExt cx="8858885" cy="4429760"/>
          </a:xfrm>
        </p:grpSpPr>
        <p:sp>
          <p:nvSpPr>
            <p:cNvPr id="4" name="object 4"/>
            <p:cNvSpPr/>
            <p:nvPr/>
          </p:nvSpPr>
          <p:spPr>
            <a:xfrm>
              <a:off x="7572400" y="5214950"/>
              <a:ext cx="1571599" cy="642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5719" y="2000244"/>
              <a:ext cx="8707887" cy="442914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06886" y="1632356"/>
            <a:ext cx="2288650" cy="3172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572400" y="5214950"/>
            <a:ext cx="1571599" cy="6429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1046" y="2147012"/>
            <a:ext cx="8251894" cy="2778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06886" y="1632356"/>
            <a:ext cx="2288650" cy="3172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6212" y="1520850"/>
            <a:ext cx="8968105" cy="4765675"/>
            <a:chOff x="176212" y="1520850"/>
            <a:chExt cx="8968105" cy="4765675"/>
          </a:xfrm>
        </p:grpSpPr>
        <p:sp>
          <p:nvSpPr>
            <p:cNvPr id="4" name="object 4"/>
            <p:cNvSpPr/>
            <p:nvPr/>
          </p:nvSpPr>
          <p:spPr>
            <a:xfrm>
              <a:off x="7572400" y="5214950"/>
              <a:ext cx="1571599" cy="642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76212" y="1520850"/>
              <a:ext cx="8789987" cy="476566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3987" y="1428737"/>
            <a:ext cx="8990330" cy="4765675"/>
            <a:chOff x="153987" y="1428737"/>
            <a:chExt cx="8990330" cy="4765675"/>
          </a:xfrm>
        </p:grpSpPr>
        <p:sp>
          <p:nvSpPr>
            <p:cNvPr id="4" name="object 4"/>
            <p:cNvSpPr/>
            <p:nvPr/>
          </p:nvSpPr>
          <p:spPr>
            <a:xfrm>
              <a:off x="7572400" y="5214950"/>
              <a:ext cx="1571599" cy="642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53987" y="1428737"/>
              <a:ext cx="8836025" cy="476567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4300" y="1428737"/>
            <a:ext cx="9029700" cy="5335905"/>
            <a:chOff x="114300" y="1428737"/>
            <a:chExt cx="9029700" cy="5335905"/>
          </a:xfrm>
        </p:grpSpPr>
        <p:sp>
          <p:nvSpPr>
            <p:cNvPr id="4" name="object 4"/>
            <p:cNvSpPr/>
            <p:nvPr/>
          </p:nvSpPr>
          <p:spPr>
            <a:xfrm>
              <a:off x="7572400" y="5214950"/>
              <a:ext cx="1571599" cy="642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1428737"/>
              <a:ext cx="7671109" cy="4937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4300" y="1928801"/>
              <a:ext cx="8915400" cy="483552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09510" y="1880228"/>
            <a:ext cx="1657350" cy="2138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42849" y="4037038"/>
            <a:ext cx="9001760" cy="2320925"/>
            <a:chOff x="142849" y="4037038"/>
            <a:chExt cx="9001760" cy="2320925"/>
          </a:xfrm>
        </p:grpSpPr>
        <p:sp>
          <p:nvSpPr>
            <p:cNvPr id="6" name="object 6"/>
            <p:cNvSpPr/>
            <p:nvPr/>
          </p:nvSpPr>
          <p:spPr>
            <a:xfrm>
              <a:off x="7572400" y="5214950"/>
              <a:ext cx="1571599" cy="64294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42849" y="4037038"/>
              <a:ext cx="8686794" cy="23209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295181" y="2243262"/>
            <a:ext cx="7037070" cy="1393190"/>
            <a:chOff x="295181" y="2243262"/>
            <a:chExt cx="7037070" cy="1393190"/>
          </a:xfrm>
        </p:grpSpPr>
        <p:sp>
          <p:nvSpPr>
            <p:cNvPr id="11" name="object 11"/>
            <p:cNvSpPr/>
            <p:nvPr/>
          </p:nvSpPr>
          <p:spPr>
            <a:xfrm>
              <a:off x="295181" y="2243262"/>
              <a:ext cx="2905423" cy="139289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214674" y="2286344"/>
              <a:ext cx="4117238" cy="121409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3675" y="2000244"/>
            <a:ext cx="8950325" cy="4777740"/>
            <a:chOff x="193675" y="2000244"/>
            <a:chExt cx="8950325" cy="4777740"/>
          </a:xfrm>
        </p:grpSpPr>
        <p:sp>
          <p:nvSpPr>
            <p:cNvPr id="4" name="object 4"/>
            <p:cNvSpPr/>
            <p:nvPr/>
          </p:nvSpPr>
          <p:spPr>
            <a:xfrm>
              <a:off x="7572400" y="5214950"/>
              <a:ext cx="1571599" cy="64294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93675" y="2000244"/>
              <a:ext cx="8450287" cy="4777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1428737"/>
            <a:ext cx="8930005" cy="5287010"/>
            <a:chOff x="214282" y="1428737"/>
            <a:chExt cx="8930005" cy="528701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1428737"/>
              <a:ext cx="7671109" cy="4937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957831"/>
              <a:ext cx="8147067" cy="475731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3675" y="2000242"/>
            <a:ext cx="8950325" cy="4631055"/>
            <a:chOff x="193675" y="2000242"/>
            <a:chExt cx="8950325" cy="4631055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93675" y="2000242"/>
              <a:ext cx="8307412" cy="463045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2071687"/>
            <a:ext cx="8930005" cy="4596130"/>
            <a:chOff x="214282" y="2071687"/>
            <a:chExt cx="8930005" cy="4596130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2071687"/>
              <a:ext cx="8267725" cy="459602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3362" y="2079656"/>
            <a:ext cx="8910955" cy="4617720"/>
            <a:chOff x="233362" y="2079656"/>
            <a:chExt cx="8910955" cy="4617720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3362" y="2079656"/>
              <a:ext cx="7910537" cy="461748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6062" y="2000247"/>
            <a:ext cx="8898255" cy="4664710"/>
            <a:chOff x="246062" y="2000247"/>
            <a:chExt cx="8898255" cy="4664710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46062" y="2000247"/>
              <a:ext cx="8326462" cy="46643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3" y="1989162"/>
            <a:ext cx="8930005" cy="4731385"/>
            <a:chOff x="214283" y="1989162"/>
            <a:chExt cx="8930005" cy="473138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3" y="1989162"/>
              <a:ext cx="8215354" cy="473134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2849" y="1997105"/>
            <a:ext cx="9001760" cy="4756785"/>
            <a:chOff x="142849" y="1997105"/>
            <a:chExt cx="9001760" cy="4756785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2849" y="1997105"/>
              <a:ext cx="8215358" cy="475634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6212" y="2000243"/>
            <a:ext cx="8968105" cy="4709160"/>
            <a:chOff x="176212" y="2000243"/>
            <a:chExt cx="8968105" cy="4709160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76212" y="2000243"/>
              <a:ext cx="8324875" cy="47089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7175" y="2000250"/>
            <a:ext cx="8886825" cy="4658360"/>
            <a:chOff x="257175" y="2000250"/>
            <a:chExt cx="8886825" cy="4658360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57175" y="2000250"/>
              <a:ext cx="7958162" cy="46583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7" y="2025675"/>
            <a:ext cx="8930005" cy="4724400"/>
            <a:chOff x="214287" y="2025675"/>
            <a:chExt cx="8930005" cy="4724400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7" y="2025675"/>
              <a:ext cx="8358238" cy="472435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7487" y="2093937"/>
            <a:ext cx="8926830" cy="4264025"/>
            <a:chOff x="217487" y="2093937"/>
            <a:chExt cx="8926830" cy="4264025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7487" y="2093937"/>
              <a:ext cx="8709012" cy="42640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2844" y="2000237"/>
            <a:ext cx="9001760" cy="4572635"/>
            <a:chOff x="142844" y="2000237"/>
            <a:chExt cx="9001760" cy="457263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2844" y="2000237"/>
              <a:ext cx="8905943" cy="45720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5724" y="2071678"/>
            <a:ext cx="8858885" cy="4469130"/>
            <a:chOff x="285724" y="2071678"/>
            <a:chExt cx="8858885" cy="4469130"/>
          </a:xfrm>
        </p:grpSpPr>
        <p:sp>
          <p:nvSpPr>
            <p:cNvPr id="4" name="object 4"/>
            <p:cNvSpPr/>
            <p:nvPr/>
          </p:nvSpPr>
          <p:spPr>
            <a:xfrm>
              <a:off x="7929588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5724" y="2071678"/>
              <a:ext cx="8447082" cy="44688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2116" y="2071687"/>
            <a:ext cx="8952230" cy="4365625"/>
            <a:chOff x="192116" y="2071687"/>
            <a:chExt cx="8952230" cy="4365625"/>
          </a:xfrm>
        </p:grpSpPr>
        <p:sp>
          <p:nvSpPr>
            <p:cNvPr id="4" name="object 4"/>
            <p:cNvSpPr/>
            <p:nvPr/>
          </p:nvSpPr>
          <p:spPr>
            <a:xfrm>
              <a:off x="7929587" y="5643577"/>
              <a:ext cx="1214412" cy="45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92116" y="2071687"/>
              <a:ext cx="8594721" cy="436561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42844" y="785799"/>
            <a:ext cx="8786868" cy="585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1428737"/>
            <a:ext cx="767110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6594" y="51739"/>
            <a:ext cx="159956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25"/>
              <a:t>Kaynakça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128" y="703707"/>
            <a:ext cx="8355965" cy="2235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58115" indent="-146050">
              <a:lnSpc>
                <a:spcPct val="100000"/>
              </a:lnSpc>
              <a:spcBef>
                <a:spcPts val="700"/>
              </a:spcBef>
              <a:buChar char="•"/>
              <a:tabLst>
                <a:tab pos="158750" algn="l"/>
              </a:tabLst>
            </a:pPr>
            <a:r>
              <a:rPr dirty="0" sz="2000" spc="-285">
                <a:latin typeface="Arial"/>
                <a:cs typeface="Arial"/>
              </a:rPr>
              <a:t>ÇOKGÖR, </a:t>
            </a:r>
            <a:r>
              <a:rPr dirty="0" sz="2000" spc="-160">
                <a:latin typeface="Arial"/>
                <a:cs typeface="Arial"/>
              </a:rPr>
              <a:t>O.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50">
                <a:latin typeface="Arial"/>
                <a:cs typeface="Arial"/>
              </a:rPr>
              <a:t>“Proje </a:t>
            </a:r>
            <a:r>
              <a:rPr dirty="0" sz="2000" spc="-60">
                <a:latin typeface="Arial"/>
                <a:cs typeface="Arial"/>
              </a:rPr>
              <a:t>Yönetimi” Bilgilendirme </a:t>
            </a:r>
            <a:r>
              <a:rPr dirty="0" sz="2000" spc="-95">
                <a:latin typeface="Arial"/>
                <a:cs typeface="Arial"/>
              </a:rPr>
              <a:t>Semineri</a:t>
            </a:r>
            <a:r>
              <a:rPr dirty="0" sz="2000" spc="-24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195">
                <a:latin typeface="Arial"/>
                <a:cs typeface="Arial"/>
              </a:rPr>
              <a:t>EVCİMEN, </a:t>
            </a:r>
            <a:r>
              <a:rPr dirty="0" sz="2000" spc="-229">
                <a:latin typeface="Arial"/>
                <a:cs typeface="Arial"/>
              </a:rPr>
              <a:t>T.U </a:t>
            </a:r>
            <a:r>
              <a:rPr dirty="0" sz="2000" spc="-90">
                <a:latin typeface="Arial"/>
                <a:cs typeface="Arial"/>
              </a:rPr>
              <a:t>(2016),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Mühendisliğinde </a:t>
            </a:r>
            <a:r>
              <a:rPr dirty="0" sz="2000" spc="-95">
                <a:latin typeface="Arial"/>
                <a:cs typeface="Arial"/>
              </a:rPr>
              <a:t>Proje </a:t>
            </a:r>
            <a:r>
              <a:rPr dirty="0" sz="2000" spc="-90">
                <a:latin typeface="Arial"/>
                <a:cs typeface="Arial"/>
              </a:rPr>
              <a:t>Yönetimine </a:t>
            </a:r>
            <a:r>
              <a:rPr dirty="0" sz="2000" spc="-50">
                <a:latin typeface="Arial"/>
                <a:cs typeface="Arial"/>
              </a:rPr>
              <a:t>Giriş” </a:t>
            </a:r>
            <a:r>
              <a:rPr dirty="0" sz="2000" spc="-110">
                <a:latin typeface="Arial"/>
                <a:cs typeface="Arial"/>
              </a:rPr>
              <a:t>Seminer 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02235" indent="-90170">
              <a:lnSpc>
                <a:spcPct val="100000"/>
              </a:lnSpc>
              <a:spcBef>
                <a:spcPts val="600"/>
              </a:spcBef>
              <a:buChar char="•"/>
              <a:tabLst>
                <a:tab pos="102870" algn="l"/>
              </a:tabLst>
            </a:pPr>
            <a:r>
              <a:rPr dirty="0" sz="2000" spc="-180">
                <a:latin typeface="Arial"/>
                <a:cs typeface="Arial"/>
              </a:rPr>
              <a:t>IŞIK, </a:t>
            </a:r>
            <a:r>
              <a:rPr dirty="0" sz="2000" spc="-175">
                <a:latin typeface="Arial"/>
                <a:cs typeface="Arial"/>
              </a:rPr>
              <a:t>Z.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4.0’da Proje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29">
                <a:latin typeface="Arial"/>
                <a:cs typeface="Arial"/>
              </a:rPr>
              <a:t>MÜRSEL,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Sektöründe </a:t>
            </a:r>
            <a:r>
              <a:rPr dirty="0" sz="2000" spc="-90">
                <a:latin typeface="Arial"/>
                <a:cs typeface="Arial"/>
              </a:rPr>
              <a:t>Risklerin </a:t>
            </a:r>
            <a:r>
              <a:rPr dirty="0" sz="2000" spc="-60">
                <a:latin typeface="Arial"/>
                <a:cs typeface="Arial"/>
              </a:rPr>
              <a:t>Yönetimi” </a:t>
            </a:r>
            <a:r>
              <a:rPr dirty="0" sz="2000" spc="-145">
                <a:latin typeface="Arial"/>
                <a:cs typeface="Arial"/>
              </a:rPr>
              <a:t>Ders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Notları.”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65">
                <a:latin typeface="Arial"/>
                <a:cs typeface="Arial"/>
              </a:rPr>
              <a:t>TÜRKER,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Projelerinde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125">
                <a:latin typeface="Arial"/>
                <a:cs typeface="Arial"/>
              </a:rPr>
              <a:t>ve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8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TOSHIBA</dc:creator>
  <dc:title>Slayt 1</dc:title>
  <dcterms:created xsi:type="dcterms:W3CDTF">2020-02-26T11:41:44Z</dcterms:created>
  <dcterms:modified xsi:type="dcterms:W3CDTF">2020-02-26T11:41:44Z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2020-02-20T00:00:00Z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2020-02-26T00:00:00Z</vt:filetime>
  </property>
</Properties>
</file>