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743E1-0528-43F7-9AAA-5ED9EDFA9FC4}" type="datetimeFigureOut">
              <a:rPr lang="tr-TR" smtClean="0"/>
              <a:t>22.06.2018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0EE2-B01A-4BDB-9ED3-8B0FEC736513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905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743E1-0528-43F7-9AAA-5ED9EDFA9FC4}" type="datetimeFigureOut">
              <a:rPr lang="tr-TR" smtClean="0"/>
              <a:t>22.06.2018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0EE2-B01A-4BDB-9ED3-8B0FEC7365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7541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743E1-0528-43F7-9AAA-5ED9EDFA9FC4}" type="datetimeFigureOut">
              <a:rPr lang="tr-TR" smtClean="0"/>
              <a:t>22.06.2018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0EE2-B01A-4BDB-9ED3-8B0FEC736513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53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743E1-0528-43F7-9AAA-5ED9EDFA9FC4}" type="datetimeFigureOut">
              <a:rPr lang="tr-TR" smtClean="0"/>
              <a:t>22.06.2018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0EE2-B01A-4BDB-9ED3-8B0FEC7365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7233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743E1-0528-43F7-9AAA-5ED9EDFA9FC4}" type="datetimeFigureOut">
              <a:rPr lang="tr-TR" smtClean="0"/>
              <a:t>22.06.2018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0EE2-B01A-4BDB-9ED3-8B0FEC7365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4917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743E1-0528-43F7-9AAA-5ED9EDFA9FC4}" type="datetimeFigureOut">
              <a:rPr lang="tr-TR" smtClean="0"/>
              <a:t>22.06.2018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0EE2-B01A-4BDB-9ED3-8B0FEC7365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5585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743E1-0528-43F7-9AAA-5ED9EDFA9FC4}" type="datetimeFigureOut">
              <a:rPr lang="tr-TR" smtClean="0"/>
              <a:t>22.06.2018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0EE2-B01A-4BDB-9ED3-8B0FEC7365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2665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91743E1-0528-43F7-9AAA-5ED9EDFA9FC4}" type="datetimeFigureOut">
              <a:rPr lang="tr-TR" smtClean="0"/>
              <a:t>22.06.2018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3F0EE2-B01A-4BDB-9ED3-8B0FEC7365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162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743E1-0528-43F7-9AAA-5ED9EDFA9FC4}" type="datetimeFigureOut">
              <a:rPr lang="tr-TR" smtClean="0"/>
              <a:t>22.06.2018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0EE2-B01A-4BDB-9ED3-8B0FEC7365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618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743E1-0528-43F7-9AAA-5ED9EDFA9FC4}" type="datetimeFigureOut">
              <a:rPr lang="tr-TR" smtClean="0"/>
              <a:t>22.06.2018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0EE2-B01A-4BDB-9ED3-8B0FEC7365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357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743E1-0528-43F7-9AAA-5ED9EDFA9FC4}" type="datetimeFigureOut">
              <a:rPr lang="tr-TR" smtClean="0"/>
              <a:t>22.06.2018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F0EE2-B01A-4BDB-9ED3-8B0FEC7365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1254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91743E1-0528-43F7-9AAA-5ED9EDFA9FC4}" type="datetimeFigureOut">
              <a:rPr lang="tr-TR" smtClean="0"/>
              <a:t>22.06.2018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A3F0EE2-B01A-4BDB-9ED3-8B0FEC736513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873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Siyaset Bilimi I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4. Hafta: İktidar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95638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1168" lvl="1" indent="0">
              <a:buNone/>
            </a:pPr>
            <a:endParaRPr lang="tr-TR" dirty="0" smtClean="0"/>
          </a:p>
          <a:p>
            <a:pPr marL="201168" lvl="1" indent="0">
              <a:buNone/>
            </a:pPr>
            <a:r>
              <a:rPr lang="tr-TR" dirty="0" smtClean="0"/>
              <a:t>«Enerji fizik için ne anlama geliyorsa, iktidar da sosyal bilimler için o anlama gelir»</a:t>
            </a:r>
          </a:p>
          <a:p>
            <a:pPr marL="201168" lvl="1" indent="0">
              <a:buNone/>
            </a:pPr>
            <a:r>
              <a:rPr lang="tr-TR" sz="2000" dirty="0" err="1" smtClean="0"/>
              <a:t>Bertrand</a:t>
            </a:r>
            <a:r>
              <a:rPr lang="tr-TR" sz="2000" dirty="0" smtClean="0"/>
              <a:t> </a:t>
            </a:r>
            <a:r>
              <a:rPr lang="tr-TR" sz="2000" dirty="0" err="1" smtClean="0"/>
              <a:t>Russell</a:t>
            </a:r>
            <a:endParaRPr lang="tr-TR" sz="2000" dirty="0" smtClean="0"/>
          </a:p>
          <a:p>
            <a:pPr marL="201168" lvl="1" indent="0">
              <a:buNone/>
            </a:pPr>
            <a:endParaRPr lang="tr-TR" sz="2000" dirty="0"/>
          </a:p>
          <a:p>
            <a:pPr marL="201168" lvl="1" indent="0">
              <a:buNone/>
            </a:pPr>
            <a:r>
              <a:rPr lang="tr-TR" sz="2000" dirty="0" smtClean="0"/>
              <a:t>İktidar sosyal bilim analizinin temel açıklayıcı bir kavramıdır.</a:t>
            </a:r>
          </a:p>
        </p:txBody>
      </p:sp>
    </p:spTree>
    <p:extLst>
      <p:ext uri="{BB962C8B-B14F-4D97-AF65-F5344CB8AC3E}">
        <p14:creationId xmlns:p14="http://schemas.microsoft.com/office/powerpoint/2010/main" val="346570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İktidar kavramına modern yaklaşımlar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tr-TR" sz="2600" dirty="0" smtClean="0"/>
              <a:t>Davranışçı </a:t>
            </a:r>
            <a:r>
              <a:rPr lang="tr-TR" sz="2600" dirty="0" smtClean="0"/>
              <a:t>yaklaşım</a:t>
            </a:r>
          </a:p>
          <a:p>
            <a:pPr lvl="1"/>
            <a:endParaRPr lang="tr-TR" sz="2600" dirty="0" smtClean="0"/>
          </a:p>
          <a:p>
            <a:pPr lvl="1"/>
            <a:endParaRPr lang="tr-TR" sz="2600" dirty="0" smtClean="0"/>
          </a:p>
          <a:p>
            <a:pPr lvl="1"/>
            <a:r>
              <a:rPr lang="tr-TR" sz="2600" dirty="0" smtClean="0"/>
              <a:t>Marksist </a:t>
            </a:r>
            <a:r>
              <a:rPr lang="tr-TR" sz="2600" dirty="0" smtClean="0"/>
              <a:t>yaklaşım</a:t>
            </a:r>
          </a:p>
          <a:p>
            <a:pPr lvl="1"/>
            <a:endParaRPr lang="tr-TR" sz="2600" dirty="0" smtClean="0"/>
          </a:p>
          <a:p>
            <a:pPr lvl="1"/>
            <a:endParaRPr lang="tr-TR" sz="2600" dirty="0" smtClean="0"/>
          </a:p>
          <a:p>
            <a:pPr lvl="1"/>
            <a:r>
              <a:rPr lang="tr-TR" sz="2600" dirty="0" err="1" smtClean="0"/>
              <a:t>Weberci</a:t>
            </a:r>
            <a:r>
              <a:rPr lang="tr-TR" sz="2600" dirty="0" smtClean="0"/>
              <a:t> </a:t>
            </a:r>
            <a:r>
              <a:rPr lang="tr-TR" sz="2600" dirty="0"/>
              <a:t>yaklaşım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9539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Davranışçı iktidar kavrayışının üç yüzü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tr-TR" dirty="0" smtClean="0"/>
              <a:t>B aktörü normal koşullarda yapmayacağı bir davranışı A aktörü istediği için yapıyorsa, A’nın B üzerinde iktidarı vardır (Robert </a:t>
            </a:r>
            <a:r>
              <a:rPr lang="tr-TR" dirty="0" err="1" smtClean="0"/>
              <a:t>Dahl</a:t>
            </a:r>
            <a:r>
              <a:rPr lang="tr-TR" dirty="0" smtClean="0"/>
              <a:t>)</a:t>
            </a:r>
          </a:p>
          <a:p>
            <a:pPr marL="457200" indent="-457200">
              <a:buFont typeface="+mj-lt"/>
              <a:buAutoNum type="arabicParenR"/>
            </a:pP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tr-TR" dirty="0" smtClean="0"/>
              <a:t>Gündem belirleme ile yüzeysel görünürlük kazanmayan ikt</a:t>
            </a:r>
            <a:r>
              <a:rPr lang="tr-TR" dirty="0" smtClean="0"/>
              <a:t>idar: </a:t>
            </a:r>
            <a:r>
              <a:rPr lang="tr-TR" dirty="0" err="1" smtClean="0"/>
              <a:t>örn</a:t>
            </a:r>
            <a:r>
              <a:rPr lang="tr-TR" dirty="0" smtClean="0"/>
              <a:t>. </a:t>
            </a:r>
            <a:r>
              <a:rPr lang="tr-TR" dirty="0"/>
              <a:t>ç</a:t>
            </a:r>
            <a:r>
              <a:rPr lang="tr-TR" dirty="0" smtClean="0"/>
              <a:t>evreyi kirleten fabrikanın medya kuruluşunu etkileyerek bu konuyu gündemden uzak tutması (</a:t>
            </a:r>
            <a:r>
              <a:rPr lang="tr-TR" dirty="0" err="1" smtClean="0"/>
              <a:t>Bachrach</a:t>
            </a:r>
            <a:r>
              <a:rPr lang="tr-TR" dirty="0" smtClean="0"/>
              <a:t> ve </a:t>
            </a:r>
            <a:r>
              <a:rPr lang="tr-TR" dirty="0" err="1" smtClean="0"/>
              <a:t>Bartz</a:t>
            </a:r>
            <a:r>
              <a:rPr lang="tr-TR" dirty="0" smtClean="0"/>
              <a:t>)</a:t>
            </a:r>
          </a:p>
          <a:p>
            <a:pPr marL="457200" indent="-457200">
              <a:buFont typeface="+mj-lt"/>
              <a:buAutoNum type="arabicParenR"/>
            </a:pP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tr-TR" dirty="0" smtClean="0"/>
              <a:t>Süreçlere yönelik algı ve değerlendirmelerin etkilenmesi: A’nın empoze ettiği bir eylemi B kendi çıkarına olmamasına rağmen yapıyorsa A’nın B üzerinde iktidarı vardır (</a:t>
            </a:r>
            <a:r>
              <a:rPr lang="tr-TR" dirty="0" err="1" smtClean="0"/>
              <a:t>Lukes</a:t>
            </a:r>
            <a:r>
              <a:rPr lang="tr-TR" dirty="0" smtClean="0"/>
              <a:t>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3341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Davranışçı iktidar kavrayışı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tr-TR" sz="3000" dirty="0" smtClean="0"/>
              <a:t>Birey temelli</a:t>
            </a:r>
          </a:p>
          <a:p>
            <a:pPr lvl="1"/>
            <a:endParaRPr lang="tr-TR" sz="3000" dirty="0" smtClean="0"/>
          </a:p>
          <a:p>
            <a:pPr lvl="1"/>
            <a:r>
              <a:rPr lang="tr-TR" sz="3000" dirty="0" smtClean="0"/>
              <a:t>İktidarı farklı çıkarlara sahip aktörler arasındaki ilişkiye indirger</a:t>
            </a:r>
          </a:p>
          <a:p>
            <a:pPr lvl="1"/>
            <a:endParaRPr lang="tr-TR" sz="3000" dirty="0" smtClean="0"/>
          </a:p>
          <a:p>
            <a:pPr lvl="1"/>
            <a:r>
              <a:rPr lang="tr-TR" sz="3000" dirty="0" smtClean="0"/>
              <a:t>Bireyin geniş yapılar içindeki konumlarını göz ardı eder</a:t>
            </a:r>
          </a:p>
          <a:p>
            <a:pPr lvl="1"/>
            <a:endParaRPr lang="tr-TR" sz="3000" dirty="0" smtClean="0"/>
          </a:p>
          <a:p>
            <a:pPr lvl="1"/>
            <a:r>
              <a:rPr lang="tr-TR" sz="3000" dirty="0" smtClean="0"/>
              <a:t>İktidarın işleyişindeki karmaşık süreçleri incelemede yetersiz kalır</a:t>
            </a:r>
          </a:p>
          <a:p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1873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Marksist iktidar kavramsallaştırması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tr-TR" sz="2600" dirty="0" smtClean="0"/>
              <a:t>Topluma ve toplumsal yapılara vurgu yapar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İktidar ilişkilerinin merkezinde mülkiyet ve sınıf ilişkileri vardır</a:t>
            </a:r>
          </a:p>
          <a:p>
            <a:pPr marL="201168" lvl="1" indent="0">
              <a:buNone/>
            </a:pPr>
            <a:endParaRPr lang="tr-TR" sz="2600" dirty="0"/>
          </a:p>
          <a:p>
            <a:pPr lvl="1"/>
            <a:r>
              <a:rPr lang="tr-TR" sz="2600" dirty="0" smtClean="0"/>
              <a:t>Sınıf ilişkilerinin yoğunlaştığı alan kapitalist devlettir</a:t>
            </a:r>
          </a:p>
          <a:p>
            <a:pPr lvl="2"/>
            <a:r>
              <a:rPr lang="tr-TR" sz="2200" dirty="0" smtClean="0"/>
              <a:t>Devlet aktörlerinin sınıfsal kökenleri önem taşır (</a:t>
            </a:r>
            <a:r>
              <a:rPr lang="tr-TR" sz="2200" dirty="0" err="1" smtClean="0"/>
              <a:t>Miliband</a:t>
            </a:r>
            <a:r>
              <a:rPr lang="tr-TR" sz="2200" dirty="0" smtClean="0"/>
              <a:t>)</a:t>
            </a:r>
          </a:p>
          <a:p>
            <a:pPr lvl="2"/>
            <a:r>
              <a:rPr lang="tr-TR" sz="2200" dirty="0" smtClean="0"/>
              <a:t>Devleti oluşturan nesnel yapısal bağ ve ilişkiler önem taşır (</a:t>
            </a:r>
            <a:r>
              <a:rPr lang="tr-TR" sz="2200" dirty="0" err="1" smtClean="0"/>
              <a:t>Poulantzas</a:t>
            </a:r>
            <a:r>
              <a:rPr lang="tr-TR" sz="2200" dirty="0" smtClean="0"/>
              <a:t>)</a:t>
            </a:r>
          </a:p>
          <a:p>
            <a:pPr lvl="2"/>
            <a:endParaRPr lang="tr-TR" sz="2200" dirty="0" smtClean="0"/>
          </a:p>
          <a:p>
            <a:pPr lvl="1"/>
            <a:endParaRPr lang="tr-TR" sz="2600" dirty="0"/>
          </a:p>
          <a:p>
            <a:pPr lvl="1"/>
            <a:endParaRPr lang="tr-TR" sz="2600" dirty="0" smtClean="0"/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94783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Weberci</a:t>
            </a:r>
            <a:r>
              <a:rPr lang="tr-TR" dirty="0" smtClean="0"/>
              <a:t> iktidar kavramsallaştırması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tr-TR" sz="2600" dirty="0" smtClean="0"/>
              <a:t>İktidar ilişkileri devlet aygıtında yoğunlaşır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Devlet aktörleri sınıflar karşısında özerk hareket edebilir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Modernleşme ve rasyonelleşme ekseninde kurumsallaşmış devlet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Devlet meşru şiddetin tekelini elinde tutan bir meta-örgüt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Devlet iktidarının ana aktörleri bürokrasi ve siyasal seçkinler 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2420921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Modern yaklaşımlara eleştiriler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tr-TR" sz="2600" dirty="0" smtClean="0"/>
              <a:t>İktidar elde tutulup depolanabilir ve gerektiğinde kullanılabilir bir kapasite değildir</a:t>
            </a:r>
          </a:p>
          <a:p>
            <a:pPr lvl="1"/>
            <a:endParaRPr lang="tr-TR" sz="2600" dirty="0" smtClean="0"/>
          </a:p>
          <a:p>
            <a:pPr lvl="1"/>
            <a:r>
              <a:rPr lang="tr-TR" sz="2600" dirty="0" smtClean="0"/>
              <a:t>İktidar negatif bir ilişki olarak, bir kesimin diğer kesim üzerindeki tahakkümü şeklinde tanımlanamaz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İktidar ortak kurulan bir anlam dünyasında temellenir ve karşılıklı bir tanıma edimini içerir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4080597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Michel</a:t>
            </a:r>
            <a:r>
              <a:rPr lang="tr-TR" dirty="0" smtClean="0"/>
              <a:t> </a:t>
            </a:r>
            <a:r>
              <a:rPr lang="tr-TR" dirty="0" err="1" smtClean="0"/>
              <a:t>Foucault</a:t>
            </a:r>
            <a:r>
              <a:rPr lang="tr-TR" dirty="0" smtClean="0"/>
              <a:t> (1926-1984)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tr-TR" sz="2600" dirty="0" smtClean="0"/>
              <a:t>Merkezi bir iktidar yerine dağınık ve toplumun her zerresine yayılmış bir iktidar kavrayışı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İktidar her yerdedir; sahip olunan değil, yapılan bir şeydir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Birey, iktidar ilişkilerinin taşıyıcısıdır, hem iktidarın gerçekleştiği hem de ona direnilen yerdir</a:t>
            </a:r>
            <a:endParaRPr lang="tr-TR" sz="2600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12220" y="1846263"/>
            <a:ext cx="2949160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199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İçerik Yer Tutucusu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tr-TR" sz="2600" dirty="0" smtClean="0"/>
              <a:t>İktidarın merkezine devleti koymak, iktidarın işlediği irili ufaklı ağların görülmesini engeller – devlet bu iktidar odaklarından yalnızca biridir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Devlet de bütünlüklü bir iktidar yapısı değildir – çoklu ve çelişik iktidar ilişkileri içerir</a:t>
            </a:r>
          </a:p>
          <a:p>
            <a:pPr lvl="1"/>
            <a:endParaRPr lang="tr-TR" sz="2600" dirty="0"/>
          </a:p>
          <a:p>
            <a:pPr lvl="1"/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3969582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Panoptikon</a:t>
            </a:r>
            <a:endParaRPr lang="tr-TR" dirty="0"/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34640" y="1846263"/>
            <a:ext cx="4063358" cy="4022725"/>
          </a:xfrm>
          <a:prstGeom prst="rect">
            <a:avLst/>
          </a:prstGeom>
        </p:spPr>
      </p:pic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18238" y="2211094"/>
            <a:ext cx="4937125" cy="329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36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tr-TR" sz="2600" dirty="0" err="1" smtClean="0"/>
              <a:t>Yönetimsellik</a:t>
            </a:r>
            <a:r>
              <a:rPr lang="tr-TR" sz="2600" dirty="0" smtClean="0"/>
              <a:t> – sadece devletin tek yönlü denetimi değil, öznelerin de özdenetimi ile işleyen iktidar ilişkileri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İktidar, iktidar sahipleri de dahil tüm özneleri kuran bir ilişki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Söylemden bağımsız bir iktidar ilişkisi olamaz – egemen kural ve yapılar, belirli düşünce ve anlatıları yaygınlaştırır, diğerlerini ise engeller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Öznenin özgürlük alanı iktidarın dışında değildir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31698627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Sorunlar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tr-TR" sz="2600" dirty="0" smtClean="0"/>
              <a:t>Devleti özgün iktidar odağı konumundan çıkarıp iktidar ilişkilerinin sıradan bir uğrağına indirgemiştir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İktidar ilişkilerinin kurucu ve üretken yönü, baskıcı yönünün önüne geçmiştir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Söylem vurgusu söylem dışı gerçekliğin reddine yol açmıştır</a:t>
            </a:r>
          </a:p>
        </p:txBody>
      </p:sp>
    </p:spTree>
    <p:extLst>
      <p:ext uri="{BB962C8B-B14F-4D97-AF65-F5344CB8AC3E}">
        <p14:creationId xmlns:p14="http://schemas.microsoft.com/office/powerpoint/2010/main" val="3001367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Hegemonya merkezli iktidar tanımlaması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tr-TR" sz="2600" dirty="0" smtClean="0"/>
              <a:t>İktidarı hem özgün bir iktidar aygıtı olarak devlette, hem de devlet dışı alanlarda (sivil toplumda) görmeyi sağlar</a:t>
            </a:r>
          </a:p>
          <a:p>
            <a:pPr lvl="1"/>
            <a:endParaRPr lang="tr-TR" sz="2600" dirty="0" smtClean="0"/>
          </a:p>
          <a:p>
            <a:pPr lvl="1"/>
            <a:r>
              <a:rPr lang="tr-TR" sz="2600" dirty="0" smtClean="0"/>
              <a:t>Hegemonya mücadelesi iktidarın  çelişkili, parçalı, dağınık yapısını bütünleştirmeye yöneliktir</a:t>
            </a:r>
          </a:p>
          <a:p>
            <a:pPr lvl="1"/>
            <a:endParaRPr lang="tr-TR" sz="2600" dirty="0" smtClean="0"/>
          </a:p>
          <a:p>
            <a:pPr lvl="1"/>
            <a:r>
              <a:rPr lang="tr-TR" sz="2600" dirty="0" smtClean="0"/>
              <a:t>Merkezi iktidar/dağınık iktidar ikiliğinin aşılmasını sağlar</a:t>
            </a:r>
            <a:endParaRPr lang="tr-TR" sz="2600" dirty="0"/>
          </a:p>
          <a:p>
            <a:pPr lvl="1"/>
            <a:endParaRPr lang="tr-TR" sz="2600" dirty="0" smtClean="0"/>
          </a:p>
          <a:p>
            <a:pPr lvl="1"/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111487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Hegemonya merkezli iktidar tanımlaması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tr-TR" sz="2600" dirty="0" smtClean="0"/>
              <a:t>Negatif iktidar/pozitif iktidar ikiliğinin aşılmasını sağlar: zor ve rıza iktidarın iki yönüdür</a:t>
            </a:r>
          </a:p>
          <a:p>
            <a:pPr lvl="1"/>
            <a:endParaRPr lang="tr-TR" sz="2600" dirty="0"/>
          </a:p>
          <a:p>
            <a:pPr lvl="1"/>
            <a:r>
              <a:rPr lang="tr-TR" sz="2600" dirty="0" smtClean="0"/>
              <a:t>Hegemonya hem bir süreç hem de bir hedeftir: hem toplumsal konum ve koşullarla ilişkilendirilir hem de dil </a:t>
            </a:r>
            <a:r>
              <a:rPr lang="tr-TR" sz="2600" smtClean="0"/>
              <a:t>ve söyleme önem verir</a:t>
            </a:r>
            <a:endParaRPr lang="tr-TR" sz="2600" dirty="0" smtClean="0"/>
          </a:p>
        </p:txBody>
      </p:sp>
    </p:spTree>
    <p:extLst>
      <p:ext uri="{BB962C8B-B14F-4D97-AF65-F5344CB8AC3E}">
        <p14:creationId xmlns:p14="http://schemas.microsoft.com/office/powerpoint/2010/main" val="2888910388"/>
      </p:ext>
    </p:extLst>
  </p:cSld>
  <p:clrMapOvr>
    <a:masterClrMapping/>
  </p:clrMapOvr>
</p:sld>
</file>

<file path=ppt/theme/theme1.xml><?xml version="1.0" encoding="utf-8"?>
<a:theme xmlns:a="http://schemas.openxmlformats.org/drawingml/2006/main" name="Geçmişe bakış">
  <a:themeElements>
    <a:clrScheme name="Geçmişe bakış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330</TotalTime>
  <Words>517</Words>
  <Application>Microsoft Office PowerPoint</Application>
  <PresentationFormat>Geniş ekran</PresentationFormat>
  <Paragraphs>88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8" baseType="lpstr">
      <vt:lpstr>Calibri</vt:lpstr>
      <vt:lpstr>Calibri Light</vt:lpstr>
      <vt:lpstr>Geçmişe bakış</vt:lpstr>
      <vt:lpstr>Siyaset Bilimi I</vt:lpstr>
      <vt:lpstr>PowerPoint Sunusu</vt:lpstr>
      <vt:lpstr>İktidar kavramına modern yaklaşımlar</vt:lpstr>
      <vt:lpstr>Davranışçı iktidar kavrayışının üç yüzü</vt:lpstr>
      <vt:lpstr>Davranışçı iktidar kavrayışı</vt:lpstr>
      <vt:lpstr>Marksist iktidar kavramsallaştırması</vt:lpstr>
      <vt:lpstr>Weberci iktidar kavramsallaştırması</vt:lpstr>
      <vt:lpstr>Modern yaklaşımlara eleştiriler</vt:lpstr>
      <vt:lpstr>Michel Foucault (1926-1984)</vt:lpstr>
      <vt:lpstr>PowerPoint Sunusu</vt:lpstr>
      <vt:lpstr>Panoptikon</vt:lpstr>
      <vt:lpstr>PowerPoint Sunusu</vt:lpstr>
      <vt:lpstr>Sorunlar</vt:lpstr>
      <vt:lpstr>Hegemonya merkezli iktidar tanımlaması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Hegemonya merkezli iktidar tanımlaması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Siyaset Bilimi I</dc:title>
  <dc:creator>EZGIKAYA</dc:creator>
  <cp:lastModifiedBy>EZGIKAYA</cp:lastModifiedBy>
  <cp:revision>11</cp:revision>
  <dcterms:created xsi:type="dcterms:W3CDTF">2018-02-15T15:24:30Z</dcterms:created>
  <dcterms:modified xsi:type="dcterms:W3CDTF">2018-06-22T12:40:01Z</dcterms:modified>
</cp:coreProperties>
</file>