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56"/>
  </p:notesMasterIdLst>
  <p:sldIdLst>
    <p:sldId id="256" r:id="rId2"/>
    <p:sldId id="347" r:id="rId3"/>
    <p:sldId id="270" r:id="rId4"/>
    <p:sldId id="259" r:id="rId5"/>
    <p:sldId id="260" r:id="rId6"/>
    <p:sldId id="292" r:id="rId7"/>
    <p:sldId id="293" r:id="rId8"/>
    <p:sldId id="294" r:id="rId9"/>
    <p:sldId id="337" r:id="rId10"/>
    <p:sldId id="338" r:id="rId11"/>
    <p:sldId id="297" r:id="rId12"/>
    <p:sldId id="295" r:id="rId13"/>
    <p:sldId id="274" r:id="rId14"/>
    <p:sldId id="298" r:id="rId15"/>
    <p:sldId id="299" r:id="rId16"/>
    <p:sldId id="336" r:id="rId17"/>
    <p:sldId id="300" r:id="rId18"/>
    <p:sldId id="301" r:id="rId19"/>
    <p:sldId id="287" r:id="rId20"/>
    <p:sldId id="340" r:id="rId21"/>
    <p:sldId id="346" r:id="rId22"/>
    <p:sldId id="302" r:id="rId23"/>
    <p:sldId id="318" r:id="rId24"/>
    <p:sldId id="320" r:id="rId25"/>
    <p:sldId id="290" r:id="rId26"/>
    <p:sldId id="303" r:id="rId27"/>
    <p:sldId id="321" r:id="rId28"/>
    <p:sldId id="304" r:id="rId29"/>
    <p:sldId id="342" r:id="rId30"/>
    <p:sldId id="348" r:id="rId31"/>
    <p:sldId id="305" r:id="rId32"/>
    <p:sldId id="306" r:id="rId33"/>
    <p:sldId id="307" r:id="rId34"/>
    <p:sldId id="308" r:id="rId35"/>
    <p:sldId id="341" r:id="rId36"/>
    <p:sldId id="322" r:id="rId37"/>
    <p:sldId id="323" r:id="rId38"/>
    <p:sldId id="315" r:id="rId39"/>
    <p:sldId id="344" r:id="rId40"/>
    <p:sldId id="314" r:id="rId41"/>
    <p:sldId id="328" r:id="rId42"/>
    <p:sldId id="291" r:id="rId43"/>
    <p:sldId id="316" r:id="rId44"/>
    <p:sldId id="317" r:id="rId45"/>
    <p:sldId id="329" r:id="rId46"/>
    <p:sldId id="330" r:id="rId47"/>
    <p:sldId id="339" r:id="rId48"/>
    <p:sldId id="345" r:id="rId49"/>
    <p:sldId id="331" r:id="rId50"/>
    <p:sldId id="332" r:id="rId51"/>
    <p:sldId id="333" r:id="rId52"/>
    <p:sldId id="335" r:id="rId53"/>
    <p:sldId id="350" r:id="rId54"/>
    <p:sldId id="319" r:id="rId55"/>
  </p:sldIdLst>
  <p:sldSz cx="9144000" cy="5143500" type="screen16x9"/>
  <p:notesSz cx="6858000" cy="9144000"/>
  <p:embeddedFontLst>
    <p:embeddedFont>
      <p:font typeface="Mali SemiBold" panose="020B0604020202020204" charset="-34"/>
      <p:regular r:id="rId57"/>
      <p:bold r:id="rId58"/>
      <p:italic r:id="rId59"/>
      <p:boldItalic r:id="rId60"/>
    </p:embeddedFon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Mali" panose="020B0604020202020204" charset="-34"/>
      <p:regular r:id="rId65"/>
      <p:bold r:id="rId66"/>
      <p:italic r:id="rId67"/>
      <p:boldItalic r:id="rId68"/>
    </p:embeddedFont>
    <p:embeddedFont>
      <p:font typeface="Nunito Light" panose="020B0604020202020204" charset="-94"/>
      <p:regular r:id="rId69"/>
      <p:bold r:id="rId70"/>
      <p:italic r:id="rId71"/>
      <p:boldItalic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5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44D851-8EE6-4121-9067-285D53E7EF75}">
  <a:tblStyle styleId="{B044D851-8EE6-4121-9067-285D53E7EF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A111915-BE36-4E01-A7E5-04B1672EAD32}" styleName="Açık Stil 2 - Vurgu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40"/>
    <p:restoredTop sz="94603"/>
  </p:normalViewPr>
  <p:slideViewPr>
    <p:cSldViewPr snapToGrid="0" snapToObjects="1">
      <p:cViewPr varScale="1">
        <p:scale>
          <a:sx n="63" d="100"/>
          <a:sy n="63" d="100"/>
        </p:scale>
        <p:origin x="5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3693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7879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409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777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11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29000" y="772625"/>
            <a:ext cx="7146900" cy="115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3409171" y="2429676"/>
            <a:ext cx="5318543" cy="7882145"/>
            <a:chOff x="3485371" y="1424851"/>
            <a:chExt cx="5318543" cy="788214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3485371" y="1958251"/>
              <a:ext cx="468816" cy="7120145"/>
              <a:chOff x="1447800" y="152400"/>
              <a:chExt cx="318597" cy="4838699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3808592" y="1577251"/>
              <a:ext cx="468816" cy="7120145"/>
              <a:chOff x="1600200" y="152400"/>
              <a:chExt cx="318597" cy="4838699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4131812" y="2186851"/>
              <a:ext cx="468816" cy="7120145"/>
              <a:chOff x="533400" y="152400"/>
              <a:chExt cx="318597" cy="4838699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4455033" y="1729651"/>
              <a:ext cx="468816" cy="7120145"/>
              <a:chOff x="685800" y="152400"/>
              <a:chExt cx="318597" cy="4838699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" name="Google Shape;24;p2"/>
            <p:cNvGrpSpPr/>
            <p:nvPr/>
          </p:nvGrpSpPr>
          <p:grpSpPr>
            <a:xfrm>
              <a:off x="4778254" y="1424851"/>
              <a:ext cx="468816" cy="7120145"/>
              <a:chOff x="838200" y="152400"/>
              <a:chExt cx="318597" cy="4838699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6" name="Google Shape;2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" name="Google Shape;27;p2"/>
            <p:cNvGrpSpPr/>
            <p:nvPr/>
          </p:nvGrpSpPr>
          <p:grpSpPr>
            <a:xfrm>
              <a:off x="5101474" y="1882051"/>
              <a:ext cx="468816" cy="7120145"/>
              <a:chOff x="990600" y="152400"/>
              <a:chExt cx="318597" cy="4838699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" name="Google Shape;30;p2"/>
            <p:cNvGrpSpPr/>
            <p:nvPr/>
          </p:nvGrpSpPr>
          <p:grpSpPr>
            <a:xfrm>
              <a:off x="5424695" y="1729651"/>
              <a:ext cx="468816" cy="7120145"/>
              <a:chOff x="3663063" y="152400"/>
              <a:chExt cx="318597" cy="4838699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" name="Google Shape;3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" name="Google Shape;33;p2"/>
            <p:cNvGrpSpPr/>
            <p:nvPr/>
          </p:nvGrpSpPr>
          <p:grpSpPr>
            <a:xfrm>
              <a:off x="5747916" y="2034451"/>
              <a:ext cx="468816" cy="7120145"/>
              <a:chOff x="1295400" y="152400"/>
              <a:chExt cx="318597" cy="4838699"/>
            </a:xfrm>
          </p:grpSpPr>
          <p:sp>
            <p:nvSpPr>
              <p:cNvPr id="34" name="Google Shape;34;p2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6072553" y="1958251"/>
              <a:ext cx="468816" cy="7120145"/>
              <a:chOff x="1447800" y="152400"/>
              <a:chExt cx="318597" cy="4838699"/>
            </a:xfrm>
          </p:grpSpPr>
          <p:sp>
            <p:nvSpPr>
              <p:cNvPr id="37" name="Google Shape;37;p2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" name="Google Shape;39;p2"/>
            <p:cNvGrpSpPr/>
            <p:nvPr/>
          </p:nvGrpSpPr>
          <p:grpSpPr>
            <a:xfrm>
              <a:off x="6395774" y="1653451"/>
              <a:ext cx="468816" cy="7120145"/>
              <a:chOff x="1600200" y="152400"/>
              <a:chExt cx="318597" cy="4838699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1" name="Google Shape;41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2" name="Google Shape;42;p2"/>
            <p:cNvGrpSpPr/>
            <p:nvPr/>
          </p:nvGrpSpPr>
          <p:grpSpPr>
            <a:xfrm>
              <a:off x="6718994" y="1424851"/>
              <a:ext cx="468816" cy="7120145"/>
              <a:chOff x="533400" y="152400"/>
              <a:chExt cx="318597" cy="4838699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4" name="Google Shape;4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oogle Shape;45;p2"/>
            <p:cNvGrpSpPr/>
            <p:nvPr/>
          </p:nvGrpSpPr>
          <p:grpSpPr>
            <a:xfrm>
              <a:off x="7042215" y="1501051"/>
              <a:ext cx="468816" cy="7120145"/>
              <a:chOff x="685800" y="152400"/>
              <a:chExt cx="318597" cy="4838699"/>
            </a:xfrm>
          </p:grpSpPr>
          <p:sp>
            <p:nvSpPr>
              <p:cNvPr id="46" name="Google Shape;46;p2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7" name="Google Shape;4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8" name="Google Shape;48;p2"/>
            <p:cNvGrpSpPr/>
            <p:nvPr/>
          </p:nvGrpSpPr>
          <p:grpSpPr>
            <a:xfrm>
              <a:off x="7365436" y="1882051"/>
              <a:ext cx="468816" cy="7120145"/>
              <a:chOff x="838200" y="152400"/>
              <a:chExt cx="318597" cy="4838699"/>
            </a:xfrm>
          </p:grpSpPr>
          <p:sp>
            <p:nvSpPr>
              <p:cNvPr id="49" name="Google Shape;49;p2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0" name="Google Shape;5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" name="Google Shape;51;p2"/>
            <p:cNvGrpSpPr/>
            <p:nvPr/>
          </p:nvGrpSpPr>
          <p:grpSpPr>
            <a:xfrm>
              <a:off x="7688656" y="1424851"/>
              <a:ext cx="468816" cy="7120145"/>
              <a:chOff x="990600" y="152400"/>
              <a:chExt cx="318597" cy="4838699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3" name="Google Shape;5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4" name="Google Shape;54;p2"/>
            <p:cNvGrpSpPr/>
            <p:nvPr/>
          </p:nvGrpSpPr>
          <p:grpSpPr>
            <a:xfrm>
              <a:off x="8011877" y="2186851"/>
              <a:ext cx="468816" cy="7120145"/>
              <a:chOff x="3663063" y="152400"/>
              <a:chExt cx="318597" cy="4838699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6" name="Google Shape;5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2"/>
            <p:cNvGrpSpPr/>
            <p:nvPr/>
          </p:nvGrpSpPr>
          <p:grpSpPr>
            <a:xfrm>
              <a:off x="8335098" y="1805851"/>
              <a:ext cx="468816" cy="7120145"/>
              <a:chOff x="1295400" y="152400"/>
              <a:chExt cx="318597" cy="4838699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" name="Google Shape;5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>
            <a:spLocks noGrp="1"/>
          </p:cNvSpPr>
          <p:nvPr>
            <p:ph type="ctrTitle"/>
          </p:nvPr>
        </p:nvSpPr>
        <p:spPr>
          <a:xfrm>
            <a:off x="752800" y="440350"/>
            <a:ext cx="748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subTitle" idx="1"/>
          </p:nvPr>
        </p:nvSpPr>
        <p:spPr>
          <a:xfrm>
            <a:off x="752800" y="1697054"/>
            <a:ext cx="74859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grpSp>
        <p:nvGrpSpPr>
          <p:cNvPr id="63" name="Google Shape;63;p3"/>
          <p:cNvGrpSpPr/>
          <p:nvPr/>
        </p:nvGrpSpPr>
        <p:grpSpPr>
          <a:xfrm>
            <a:off x="3409171" y="2429676"/>
            <a:ext cx="5318543" cy="7882145"/>
            <a:chOff x="3485371" y="1424851"/>
            <a:chExt cx="5318543" cy="7882145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3485371" y="1958251"/>
              <a:ext cx="468816" cy="7120145"/>
              <a:chOff x="1447800" y="152400"/>
              <a:chExt cx="318597" cy="4838699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6" name="Google Shape;6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7" name="Google Shape;67;p3"/>
            <p:cNvGrpSpPr/>
            <p:nvPr/>
          </p:nvGrpSpPr>
          <p:grpSpPr>
            <a:xfrm>
              <a:off x="3808592" y="1577251"/>
              <a:ext cx="468816" cy="7120145"/>
              <a:chOff x="1600200" y="152400"/>
              <a:chExt cx="318597" cy="4838699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9" name="Google Shape;6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0" name="Google Shape;70;p3"/>
            <p:cNvGrpSpPr/>
            <p:nvPr/>
          </p:nvGrpSpPr>
          <p:grpSpPr>
            <a:xfrm>
              <a:off x="4131812" y="2186851"/>
              <a:ext cx="468816" cy="7120145"/>
              <a:chOff x="533400" y="152400"/>
              <a:chExt cx="318597" cy="4838699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" name="Google Shape;72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" name="Google Shape;73;p3"/>
            <p:cNvGrpSpPr/>
            <p:nvPr/>
          </p:nvGrpSpPr>
          <p:grpSpPr>
            <a:xfrm>
              <a:off x="4455033" y="1729651"/>
              <a:ext cx="468816" cy="7120145"/>
              <a:chOff x="685800" y="152400"/>
              <a:chExt cx="318597" cy="4838699"/>
            </a:xfrm>
          </p:grpSpPr>
          <p:sp>
            <p:nvSpPr>
              <p:cNvPr id="74" name="Google Shape;74;p3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5" name="Google Shape;7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6" name="Google Shape;76;p3"/>
            <p:cNvGrpSpPr/>
            <p:nvPr/>
          </p:nvGrpSpPr>
          <p:grpSpPr>
            <a:xfrm>
              <a:off x="4778254" y="1424851"/>
              <a:ext cx="468816" cy="7120145"/>
              <a:chOff x="838200" y="152400"/>
              <a:chExt cx="318597" cy="4838699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8" name="Google Shape;7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9" name="Google Shape;79;p3"/>
            <p:cNvGrpSpPr/>
            <p:nvPr/>
          </p:nvGrpSpPr>
          <p:grpSpPr>
            <a:xfrm>
              <a:off x="5101474" y="1882051"/>
              <a:ext cx="468816" cy="7120145"/>
              <a:chOff x="990600" y="152400"/>
              <a:chExt cx="318597" cy="4838699"/>
            </a:xfrm>
          </p:grpSpPr>
          <p:sp>
            <p:nvSpPr>
              <p:cNvPr id="80" name="Google Shape;80;p3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1" name="Google Shape;8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2" name="Google Shape;82;p3"/>
            <p:cNvGrpSpPr/>
            <p:nvPr/>
          </p:nvGrpSpPr>
          <p:grpSpPr>
            <a:xfrm>
              <a:off x="5424695" y="1729651"/>
              <a:ext cx="468816" cy="7120145"/>
              <a:chOff x="3663063" y="152400"/>
              <a:chExt cx="318597" cy="4838699"/>
            </a:xfrm>
          </p:grpSpPr>
          <p:sp>
            <p:nvSpPr>
              <p:cNvPr id="83" name="Google Shape;83;p3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4" name="Google Shape;8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5" name="Google Shape;85;p3"/>
            <p:cNvGrpSpPr/>
            <p:nvPr/>
          </p:nvGrpSpPr>
          <p:grpSpPr>
            <a:xfrm>
              <a:off x="5747916" y="2034451"/>
              <a:ext cx="468816" cy="7120145"/>
              <a:chOff x="1295400" y="152400"/>
              <a:chExt cx="318597" cy="4838699"/>
            </a:xfrm>
          </p:grpSpPr>
          <p:sp>
            <p:nvSpPr>
              <p:cNvPr id="86" name="Google Shape;86;p3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7" name="Google Shape;8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3"/>
            <p:cNvGrpSpPr/>
            <p:nvPr/>
          </p:nvGrpSpPr>
          <p:grpSpPr>
            <a:xfrm>
              <a:off x="6072553" y="1958251"/>
              <a:ext cx="468816" cy="7120145"/>
              <a:chOff x="1447800" y="152400"/>
              <a:chExt cx="318597" cy="4838699"/>
            </a:xfrm>
          </p:grpSpPr>
          <p:sp>
            <p:nvSpPr>
              <p:cNvPr id="89" name="Google Shape;89;p3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0" name="Google Shape;9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1" name="Google Shape;91;p3"/>
            <p:cNvGrpSpPr/>
            <p:nvPr/>
          </p:nvGrpSpPr>
          <p:grpSpPr>
            <a:xfrm>
              <a:off x="6395774" y="1653451"/>
              <a:ext cx="468816" cy="7120145"/>
              <a:chOff x="1600200" y="152400"/>
              <a:chExt cx="318597" cy="4838699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3" name="Google Shape;9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4" name="Google Shape;94;p3"/>
            <p:cNvGrpSpPr/>
            <p:nvPr/>
          </p:nvGrpSpPr>
          <p:grpSpPr>
            <a:xfrm>
              <a:off x="6718994" y="1424851"/>
              <a:ext cx="468816" cy="7120145"/>
              <a:chOff x="533400" y="152400"/>
              <a:chExt cx="318597" cy="4838699"/>
            </a:xfrm>
          </p:grpSpPr>
          <p:sp>
            <p:nvSpPr>
              <p:cNvPr id="95" name="Google Shape;95;p3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6" name="Google Shape;9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7" name="Google Shape;97;p3"/>
            <p:cNvGrpSpPr/>
            <p:nvPr/>
          </p:nvGrpSpPr>
          <p:grpSpPr>
            <a:xfrm>
              <a:off x="7042215" y="1501051"/>
              <a:ext cx="468816" cy="7120145"/>
              <a:chOff x="685800" y="152400"/>
              <a:chExt cx="318597" cy="4838699"/>
            </a:xfrm>
          </p:grpSpPr>
          <p:sp>
            <p:nvSpPr>
              <p:cNvPr id="98" name="Google Shape;98;p3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9" name="Google Shape;9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0" name="Google Shape;100;p3"/>
            <p:cNvGrpSpPr/>
            <p:nvPr/>
          </p:nvGrpSpPr>
          <p:grpSpPr>
            <a:xfrm>
              <a:off x="7365436" y="1882051"/>
              <a:ext cx="468816" cy="7120145"/>
              <a:chOff x="838200" y="152400"/>
              <a:chExt cx="318597" cy="4838699"/>
            </a:xfrm>
          </p:grpSpPr>
          <p:sp>
            <p:nvSpPr>
              <p:cNvPr id="101" name="Google Shape;101;p3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2" name="Google Shape;102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3"/>
            <p:cNvGrpSpPr/>
            <p:nvPr/>
          </p:nvGrpSpPr>
          <p:grpSpPr>
            <a:xfrm>
              <a:off x="7688656" y="1424851"/>
              <a:ext cx="468816" cy="7120145"/>
              <a:chOff x="990600" y="152400"/>
              <a:chExt cx="318597" cy="4838699"/>
            </a:xfrm>
          </p:grpSpPr>
          <p:sp>
            <p:nvSpPr>
              <p:cNvPr id="104" name="Google Shape;104;p3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5" name="Google Shape;10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6" name="Google Shape;106;p3"/>
            <p:cNvGrpSpPr/>
            <p:nvPr/>
          </p:nvGrpSpPr>
          <p:grpSpPr>
            <a:xfrm>
              <a:off x="8011877" y="2186851"/>
              <a:ext cx="468816" cy="7120145"/>
              <a:chOff x="3663063" y="152400"/>
              <a:chExt cx="318597" cy="4838699"/>
            </a:xfrm>
          </p:grpSpPr>
          <p:sp>
            <p:nvSpPr>
              <p:cNvPr id="107" name="Google Shape;107;p3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8" name="Google Shape;10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9" name="Google Shape;109;p3"/>
            <p:cNvGrpSpPr/>
            <p:nvPr/>
          </p:nvGrpSpPr>
          <p:grpSpPr>
            <a:xfrm>
              <a:off x="8335098" y="1805851"/>
              <a:ext cx="468816" cy="7120145"/>
              <a:chOff x="1295400" y="152400"/>
              <a:chExt cx="318597" cy="4838699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11" name="Google Shape;11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1652750" y="2161800"/>
            <a:ext cx="58383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064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Mali"/>
              <a:buChar char="✘"/>
              <a:defRPr sz="2800">
                <a:latin typeface="Mali"/>
                <a:ea typeface="Mali"/>
                <a:cs typeface="Mali"/>
                <a:sym typeface="Mali"/>
              </a:defRPr>
            </a:lvl1pPr>
            <a:lvl2pPr marL="914400" lvl="1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-"/>
              <a:defRPr sz="2800">
                <a:latin typeface="Mali"/>
                <a:ea typeface="Mali"/>
                <a:cs typeface="Mali"/>
                <a:sym typeface="Mali"/>
              </a:defRPr>
            </a:lvl2pPr>
            <a:lvl3pPr marL="1371600" lvl="2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-"/>
              <a:defRPr sz="2800">
                <a:latin typeface="Mali"/>
                <a:ea typeface="Mali"/>
                <a:cs typeface="Mali"/>
                <a:sym typeface="Mali"/>
              </a:defRPr>
            </a:lvl3pPr>
            <a:lvl4pPr marL="1828800" lvl="3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●"/>
              <a:defRPr sz="2800">
                <a:latin typeface="Mali"/>
                <a:ea typeface="Mali"/>
                <a:cs typeface="Mali"/>
                <a:sym typeface="Mali"/>
              </a:defRPr>
            </a:lvl4pPr>
            <a:lvl5pPr marL="2286000" lvl="4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○"/>
              <a:defRPr sz="2800">
                <a:latin typeface="Mali"/>
                <a:ea typeface="Mali"/>
                <a:cs typeface="Mali"/>
                <a:sym typeface="Mali"/>
              </a:defRPr>
            </a:lvl5pPr>
            <a:lvl6pPr marL="2743200" lvl="5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■"/>
              <a:defRPr sz="2800">
                <a:latin typeface="Mali"/>
                <a:ea typeface="Mali"/>
                <a:cs typeface="Mali"/>
                <a:sym typeface="Mali"/>
              </a:defRPr>
            </a:lvl6pPr>
            <a:lvl7pPr marL="3200400" lvl="6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●"/>
              <a:defRPr sz="2800">
                <a:latin typeface="Mali"/>
                <a:ea typeface="Mali"/>
                <a:cs typeface="Mali"/>
                <a:sym typeface="Mali"/>
              </a:defRPr>
            </a:lvl7pPr>
            <a:lvl8pPr marL="3657600" lvl="7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○"/>
              <a:defRPr sz="2800">
                <a:latin typeface="Mali"/>
                <a:ea typeface="Mali"/>
                <a:cs typeface="Mali"/>
                <a:sym typeface="Mali"/>
              </a:defRPr>
            </a:lvl8pPr>
            <a:lvl9pPr marL="4114800" lvl="8" indent="-40640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800"/>
              <a:buFont typeface="Mali"/>
              <a:buChar char="■"/>
              <a:defRPr sz="2800"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5" name="Google Shape;115;p4"/>
          <p:cNvGrpSpPr/>
          <p:nvPr/>
        </p:nvGrpSpPr>
        <p:grpSpPr>
          <a:xfrm rot="599924">
            <a:off x="3521476" y="4047637"/>
            <a:ext cx="468832" cy="7120389"/>
            <a:chOff x="1447800" y="152400"/>
            <a:chExt cx="318597" cy="4838699"/>
          </a:xfrm>
        </p:grpSpPr>
        <p:sp>
          <p:nvSpPr>
            <p:cNvPr id="116" name="Google Shape;116;p4"/>
            <p:cNvSpPr/>
            <p:nvPr/>
          </p:nvSpPr>
          <p:spPr>
            <a:xfrm>
              <a:off x="1452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" name="Google Shape;11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447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" name="Google Shape;118;p4"/>
          <p:cNvGrpSpPr/>
          <p:nvPr/>
        </p:nvGrpSpPr>
        <p:grpSpPr>
          <a:xfrm rot="1200084">
            <a:off x="1203519" y="3607342"/>
            <a:ext cx="468801" cy="7119911"/>
            <a:chOff x="1600200" y="152400"/>
            <a:chExt cx="318597" cy="4838699"/>
          </a:xfrm>
        </p:grpSpPr>
        <p:sp>
          <p:nvSpPr>
            <p:cNvPr id="119" name="Google Shape;119;p4"/>
            <p:cNvSpPr/>
            <p:nvPr/>
          </p:nvSpPr>
          <p:spPr>
            <a:xfrm>
              <a:off x="1604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0" name="Google Shape;120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00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4"/>
          <p:cNvGrpSpPr/>
          <p:nvPr/>
        </p:nvGrpSpPr>
        <p:grpSpPr>
          <a:xfrm rot="1799848">
            <a:off x="34414" y="3701307"/>
            <a:ext cx="468820" cy="7120207"/>
            <a:chOff x="533400" y="152400"/>
            <a:chExt cx="318597" cy="4838699"/>
          </a:xfrm>
        </p:grpSpPr>
        <p:sp>
          <p:nvSpPr>
            <p:cNvPr id="122" name="Google Shape;122;p4"/>
            <p:cNvSpPr/>
            <p:nvPr/>
          </p:nvSpPr>
          <p:spPr>
            <a:xfrm>
              <a:off x="537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3" name="Google Shape;123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533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Google Shape;124;p4"/>
          <p:cNvGrpSpPr/>
          <p:nvPr/>
        </p:nvGrpSpPr>
        <p:grpSpPr>
          <a:xfrm rot="2399941">
            <a:off x="-1049427" y="2658217"/>
            <a:ext cx="468795" cy="7119825"/>
            <a:chOff x="685800" y="152400"/>
            <a:chExt cx="318597" cy="4838699"/>
          </a:xfrm>
        </p:grpSpPr>
        <p:sp>
          <p:nvSpPr>
            <p:cNvPr id="125" name="Google Shape;125;p4"/>
            <p:cNvSpPr/>
            <p:nvPr/>
          </p:nvSpPr>
          <p:spPr>
            <a:xfrm>
              <a:off x="690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" name="Google Shape;126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" name="Google Shape;127;p4"/>
          <p:cNvGrpSpPr/>
          <p:nvPr/>
        </p:nvGrpSpPr>
        <p:grpSpPr>
          <a:xfrm rot="2999880">
            <a:off x="-1706982" y="917344"/>
            <a:ext cx="468816" cy="7120136"/>
            <a:chOff x="838200" y="152400"/>
            <a:chExt cx="318597" cy="4838699"/>
          </a:xfrm>
        </p:grpSpPr>
        <p:sp>
          <p:nvSpPr>
            <p:cNvPr id="128" name="Google Shape;128;p4"/>
            <p:cNvSpPr/>
            <p:nvPr/>
          </p:nvSpPr>
          <p:spPr>
            <a:xfrm>
              <a:off x="842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9" name="Google Shape;129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8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4"/>
          <p:cNvGrpSpPr/>
          <p:nvPr/>
        </p:nvGrpSpPr>
        <p:grpSpPr>
          <a:xfrm rot="3600035">
            <a:off x="-2254612" y="80296"/>
            <a:ext cx="468793" cy="7119788"/>
            <a:chOff x="990600" y="152400"/>
            <a:chExt cx="318597" cy="4838699"/>
          </a:xfrm>
        </p:grpSpPr>
        <p:sp>
          <p:nvSpPr>
            <p:cNvPr id="131" name="Google Shape;131;p4"/>
            <p:cNvSpPr/>
            <p:nvPr/>
          </p:nvSpPr>
          <p:spPr>
            <a:xfrm>
              <a:off x="9949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" name="Google Shape;13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906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" name="Google Shape;133;p4"/>
          <p:cNvGrpSpPr/>
          <p:nvPr/>
        </p:nvGrpSpPr>
        <p:grpSpPr>
          <a:xfrm rot="5400000">
            <a:off x="-2254612" y="-2303662"/>
            <a:ext cx="468784" cy="7119661"/>
            <a:chOff x="3663063" y="152400"/>
            <a:chExt cx="318597" cy="4838699"/>
          </a:xfrm>
        </p:grpSpPr>
        <p:sp>
          <p:nvSpPr>
            <p:cNvPr id="134" name="Google Shape;134;p4"/>
            <p:cNvSpPr/>
            <p:nvPr/>
          </p:nvSpPr>
          <p:spPr>
            <a:xfrm>
              <a:off x="3667406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5" name="Google Shape;135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663063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" name="Google Shape;136;p4"/>
          <p:cNvGrpSpPr/>
          <p:nvPr/>
        </p:nvGrpSpPr>
        <p:grpSpPr>
          <a:xfrm rot="4800076">
            <a:off x="-1784050" y="-2583919"/>
            <a:ext cx="468832" cy="7120389"/>
            <a:chOff x="1295400" y="152400"/>
            <a:chExt cx="318597" cy="4838699"/>
          </a:xfrm>
        </p:grpSpPr>
        <p:sp>
          <p:nvSpPr>
            <p:cNvPr id="137" name="Google Shape;137;p4"/>
            <p:cNvSpPr/>
            <p:nvPr/>
          </p:nvSpPr>
          <p:spPr>
            <a:xfrm>
              <a:off x="1299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8" name="Google Shape;13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5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4"/>
          <p:cNvGrpSpPr/>
          <p:nvPr/>
        </p:nvGrpSpPr>
        <p:grpSpPr>
          <a:xfrm rot="-10579780">
            <a:off x="6292864" y="-6220883"/>
            <a:ext cx="468822" cy="7120233"/>
            <a:chOff x="1447800" y="152400"/>
            <a:chExt cx="318597" cy="4838699"/>
          </a:xfrm>
        </p:grpSpPr>
        <p:sp>
          <p:nvSpPr>
            <p:cNvPr id="140" name="Google Shape;140;p4"/>
            <p:cNvSpPr/>
            <p:nvPr/>
          </p:nvSpPr>
          <p:spPr>
            <a:xfrm>
              <a:off x="1452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1" name="Google Shape;14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447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2" name="Google Shape;142;p4"/>
          <p:cNvGrpSpPr/>
          <p:nvPr/>
        </p:nvGrpSpPr>
        <p:grpSpPr>
          <a:xfrm rot="-9950062">
            <a:off x="7352097" y="-5550575"/>
            <a:ext cx="468798" cy="7119870"/>
            <a:chOff x="1600200" y="152400"/>
            <a:chExt cx="318597" cy="4838699"/>
          </a:xfrm>
        </p:grpSpPr>
        <p:sp>
          <p:nvSpPr>
            <p:cNvPr id="143" name="Google Shape;143;p4"/>
            <p:cNvSpPr/>
            <p:nvPr/>
          </p:nvSpPr>
          <p:spPr>
            <a:xfrm>
              <a:off x="1604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4" name="Google Shape;14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00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5" name="Google Shape;145;p4"/>
          <p:cNvGrpSpPr/>
          <p:nvPr/>
        </p:nvGrpSpPr>
        <p:grpSpPr>
          <a:xfrm rot="-8674393">
            <a:off x="9511353" y="-5246133"/>
            <a:ext cx="468831" cy="7120371"/>
            <a:chOff x="533400" y="152400"/>
            <a:chExt cx="318597" cy="4838699"/>
          </a:xfrm>
        </p:grpSpPr>
        <p:sp>
          <p:nvSpPr>
            <p:cNvPr id="146" name="Google Shape;146;p4"/>
            <p:cNvSpPr/>
            <p:nvPr/>
          </p:nvSpPr>
          <p:spPr>
            <a:xfrm>
              <a:off x="537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7" name="Google Shape;14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533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8" name="Google Shape;148;p4"/>
          <p:cNvGrpSpPr/>
          <p:nvPr/>
        </p:nvGrpSpPr>
        <p:grpSpPr>
          <a:xfrm rot="-7873507">
            <a:off x="10561410" y="-3573826"/>
            <a:ext cx="468793" cy="7119801"/>
            <a:chOff x="685800" y="152400"/>
            <a:chExt cx="318597" cy="4838699"/>
          </a:xfrm>
        </p:grpSpPr>
        <p:sp>
          <p:nvSpPr>
            <p:cNvPr id="149" name="Google Shape;149;p4"/>
            <p:cNvSpPr/>
            <p:nvPr/>
          </p:nvSpPr>
          <p:spPr>
            <a:xfrm>
              <a:off x="690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0" name="Google Shape;150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4"/>
          <p:cNvGrpSpPr/>
          <p:nvPr/>
        </p:nvGrpSpPr>
        <p:grpSpPr>
          <a:xfrm rot="-7606867">
            <a:off x="10496000" y="-2583904"/>
            <a:ext cx="468829" cy="7120347"/>
            <a:chOff x="838200" y="152400"/>
            <a:chExt cx="318597" cy="4838699"/>
          </a:xfrm>
        </p:grpSpPr>
        <p:sp>
          <p:nvSpPr>
            <p:cNvPr id="152" name="Google Shape;152;p4"/>
            <p:cNvSpPr/>
            <p:nvPr/>
          </p:nvSpPr>
          <p:spPr>
            <a:xfrm>
              <a:off x="842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3" name="Google Shape;153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8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4" name="Google Shape;154;p4"/>
          <p:cNvGrpSpPr/>
          <p:nvPr/>
        </p:nvGrpSpPr>
        <p:grpSpPr>
          <a:xfrm rot="-5400000">
            <a:off x="11193572" y="80361"/>
            <a:ext cx="468784" cy="7119661"/>
            <a:chOff x="990600" y="152400"/>
            <a:chExt cx="318597" cy="4838699"/>
          </a:xfrm>
        </p:grpSpPr>
        <p:sp>
          <p:nvSpPr>
            <p:cNvPr id="155" name="Google Shape;155;p4"/>
            <p:cNvSpPr/>
            <p:nvPr/>
          </p:nvSpPr>
          <p:spPr>
            <a:xfrm>
              <a:off x="9949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906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" name="Google Shape;157;p4"/>
          <p:cNvGrpSpPr/>
          <p:nvPr/>
        </p:nvGrpSpPr>
        <p:grpSpPr>
          <a:xfrm rot="-5400000">
            <a:off x="11650769" y="454778"/>
            <a:ext cx="468784" cy="7119661"/>
            <a:chOff x="3663063" y="152400"/>
            <a:chExt cx="318597" cy="4838699"/>
          </a:xfrm>
        </p:grpSpPr>
        <p:sp>
          <p:nvSpPr>
            <p:cNvPr id="158" name="Google Shape;158;p4"/>
            <p:cNvSpPr/>
            <p:nvPr/>
          </p:nvSpPr>
          <p:spPr>
            <a:xfrm>
              <a:off x="3667406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9" name="Google Shape;159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663063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0" name="Google Shape;160;p4"/>
          <p:cNvGrpSpPr/>
          <p:nvPr/>
        </p:nvGrpSpPr>
        <p:grpSpPr>
          <a:xfrm rot="-3998544">
            <a:off x="10865416" y="2410833"/>
            <a:ext cx="468813" cy="7120102"/>
            <a:chOff x="1295400" y="152400"/>
            <a:chExt cx="318597" cy="4838699"/>
          </a:xfrm>
        </p:grpSpPr>
        <p:sp>
          <p:nvSpPr>
            <p:cNvPr id="161" name="Google Shape;161;p4"/>
            <p:cNvSpPr/>
            <p:nvPr/>
          </p:nvSpPr>
          <p:spPr>
            <a:xfrm>
              <a:off x="1299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2" name="Google Shape;16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5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/>
          <p:nvPr/>
        </p:nvSpPr>
        <p:spPr>
          <a:xfrm rot="197195">
            <a:off x="572737" y="994041"/>
            <a:ext cx="2440148" cy="137295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"/>
          <p:cNvSpPr txBox="1">
            <a:spLocks noGrp="1"/>
          </p:cNvSpPr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5"/>
          <p:cNvSpPr txBox="1">
            <a:spLocks noGrp="1"/>
          </p:cNvSpPr>
          <p:nvPr>
            <p:ph type="body" idx="1"/>
          </p:nvPr>
        </p:nvSpPr>
        <p:spPr>
          <a:xfrm>
            <a:off x="829000" y="1352549"/>
            <a:ext cx="6902100" cy="334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✘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-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-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67" name="Google Shape;167;p5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8" name="Google Shape;168;p5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169" name="Google Shape;169;p5"/>
            <p:cNvGrpSpPr/>
            <p:nvPr/>
          </p:nvGrpSpPr>
          <p:grpSpPr>
            <a:xfrm rot="-5400000" flipH="1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170" name="Google Shape;170;p5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171" name="Google Shape;171;p5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2" name="Google Shape;172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3" name="Google Shape;173;p5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174" name="Google Shape;174;p5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5" name="Google Shape;175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6" name="Google Shape;176;p5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177" name="Google Shape;177;p5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8" name="Google Shape;178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9" name="Google Shape;179;p5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180" name="Google Shape;180;p5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1" name="Google Shape;181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2" name="Google Shape;182;p5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183" name="Google Shape;183;p5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4" name="Google Shape;184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5" name="Google Shape;185;p5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186" name="Google Shape;186;p5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7" name="Google Shape;187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8" name="Google Shape;188;p5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189" name="Google Shape;189;p5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0" name="Google Shape;190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1" name="Google Shape;191;p5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192" name="Google Shape;192;p5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3" name="Google Shape;193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4" name="Google Shape;194;p5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195" name="Google Shape;195;p5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6" name="Google Shape;196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7" name="Google Shape;197;p5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198" name="Google Shape;198;p5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9" name="Google Shape;199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0" name="Google Shape;200;p5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201" name="Google Shape;201;p5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2" name="Google Shape;202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3" name="Google Shape;203;p5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204" name="Google Shape;204;p5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5" name="Google Shape;205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6" name="Google Shape;206;p5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207" name="Google Shape;207;p5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8" name="Google Shape;208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9" name="Google Shape;209;p5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210" name="Google Shape;210;p5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11" name="Google Shape;211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212" name="Google Shape;212;p5"/>
            <p:cNvGrpSpPr/>
            <p:nvPr/>
          </p:nvGrpSpPr>
          <p:grpSpPr>
            <a:xfrm rot="-5400000" flipH="1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213" name="Google Shape;213;p5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14" name="Google Shape;21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5" name="Google Shape;215;p5"/>
            <p:cNvGrpSpPr/>
            <p:nvPr/>
          </p:nvGrpSpPr>
          <p:grpSpPr>
            <a:xfrm rot="-5400000" flipH="1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17" name="Google Shape;21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8" name="Google Shape;218;p5"/>
            <p:cNvGrpSpPr/>
            <p:nvPr/>
          </p:nvGrpSpPr>
          <p:grpSpPr>
            <a:xfrm rot="-5400000" flipH="1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219" name="Google Shape;219;p5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0" name="Google Shape;2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1" name="Google Shape;221;p5"/>
            <p:cNvGrpSpPr/>
            <p:nvPr/>
          </p:nvGrpSpPr>
          <p:grpSpPr>
            <a:xfrm rot="-5400000" flipH="1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222" name="Google Shape;222;p5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3" name="Google Shape;2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4" name="Google Shape;224;p5"/>
            <p:cNvGrpSpPr/>
            <p:nvPr/>
          </p:nvGrpSpPr>
          <p:grpSpPr>
            <a:xfrm rot="-5400000" flipH="1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6" name="Google Shape;2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7" name="Google Shape;227;p5"/>
            <p:cNvGrpSpPr/>
            <p:nvPr/>
          </p:nvGrpSpPr>
          <p:grpSpPr>
            <a:xfrm rot="-5400000" flipH="1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228" name="Google Shape;228;p5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9" name="Google Shape;2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0" name="Google Shape;230;p5"/>
            <p:cNvGrpSpPr/>
            <p:nvPr/>
          </p:nvGrpSpPr>
          <p:grpSpPr>
            <a:xfrm rot="-5400000" flipH="1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231" name="Google Shape;231;p5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2" name="Google Shape;232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3" name="Google Shape;233;p5"/>
            <p:cNvGrpSpPr/>
            <p:nvPr/>
          </p:nvGrpSpPr>
          <p:grpSpPr>
            <a:xfrm rot="-5400000" flipH="1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234" name="Google Shape;234;p5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5" name="Google Shape;2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6" name="Google Shape;236;p5"/>
            <p:cNvGrpSpPr/>
            <p:nvPr/>
          </p:nvGrpSpPr>
          <p:grpSpPr>
            <a:xfrm rot="-5400000" flipH="1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237" name="Google Shape;237;p5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8" name="Google Shape;2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9" name="Google Shape;239;p5"/>
            <p:cNvGrpSpPr/>
            <p:nvPr/>
          </p:nvGrpSpPr>
          <p:grpSpPr>
            <a:xfrm rot="-5400000" flipH="1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240" name="Google Shape;240;p5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1" name="Google Shape;24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2" name="Google Shape;242;p5"/>
            <p:cNvGrpSpPr/>
            <p:nvPr/>
          </p:nvGrpSpPr>
          <p:grpSpPr>
            <a:xfrm rot="-5400000" flipH="1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243" name="Google Shape;243;p5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4" name="Google Shape;24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5"/>
            <p:cNvGrpSpPr/>
            <p:nvPr/>
          </p:nvGrpSpPr>
          <p:grpSpPr>
            <a:xfrm rot="-5400000" flipH="1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246" name="Google Shape;246;p5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7" name="Google Shape;24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8" name="Google Shape;248;p5"/>
            <p:cNvGrpSpPr/>
            <p:nvPr/>
          </p:nvGrpSpPr>
          <p:grpSpPr>
            <a:xfrm rot="-5400000" flipH="1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249" name="Google Shape;249;p5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0" name="Google Shape;25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1" name="Google Shape;251;p5"/>
            <p:cNvGrpSpPr/>
            <p:nvPr/>
          </p:nvGrpSpPr>
          <p:grpSpPr>
            <a:xfrm rot="-5400000" flipH="1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252" name="Google Shape;252;p5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3" name="Google Shape;25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5"/>
            <p:cNvGrpSpPr/>
            <p:nvPr/>
          </p:nvGrpSpPr>
          <p:grpSpPr>
            <a:xfrm rot="-5400000" flipH="1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255" name="Google Shape;255;p5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6" name="Google Shape;25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"/>
          <p:cNvSpPr txBox="1">
            <a:spLocks noGrp="1"/>
          </p:cNvSpPr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9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6" name="Google Shape;546;p9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547" name="Google Shape;547;p9"/>
            <p:cNvGrpSpPr/>
            <p:nvPr/>
          </p:nvGrpSpPr>
          <p:grpSpPr>
            <a:xfrm rot="-5400000" flipH="1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548" name="Google Shape;548;p9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549" name="Google Shape;549;p9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0" name="Google Shape;550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1" name="Google Shape;551;p9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552" name="Google Shape;552;p9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3" name="Google Shape;553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4" name="Google Shape;554;p9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555" name="Google Shape;555;p9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6" name="Google Shape;556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7" name="Google Shape;557;p9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558" name="Google Shape;558;p9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9" name="Google Shape;559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0" name="Google Shape;560;p9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561" name="Google Shape;561;p9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2" name="Google Shape;562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3" name="Google Shape;563;p9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564" name="Google Shape;564;p9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5" name="Google Shape;565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6" name="Google Shape;566;p9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567" name="Google Shape;567;p9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8" name="Google Shape;568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9" name="Google Shape;569;p9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570" name="Google Shape;570;p9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1" name="Google Shape;571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2" name="Google Shape;572;p9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573" name="Google Shape;573;p9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4" name="Google Shape;574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5" name="Google Shape;575;p9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576" name="Google Shape;576;p9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7" name="Google Shape;577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8" name="Google Shape;578;p9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579" name="Google Shape;579;p9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0" name="Google Shape;580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1" name="Google Shape;581;p9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582" name="Google Shape;582;p9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3" name="Google Shape;583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4" name="Google Shape;584;p9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585" name="Google Shape;585;p9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6" name="Google Shape;586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7" name="Google Shape;587;p9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588" name="Google Shape;588;p9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9" name="Google Shape;589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590" name="Google Shape;590;p9"/>
            <p:cNvGrpSpPr/>
            <p:nvPr/>
          </p:nvGrpSpPr>
          <p:grpSpPr>
            <a:xfrm rot="-5400000" flipH="1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591" name="Google Shape;591;p9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2" name="Google Shape;59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3" name="Google Shape;593;p9"/>
            <p:cNvGrpSpPr/>
            <p:nvPr/>
          </p:nvGrpSpPr>
          <p:grpSpPr>
            <a:xfrm rot="-5400000" flipH="1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594" name="Google Shape;594;p9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5" name="Google Shape;59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6" name="Google Shape;596;p9"/>
            <p:cNvGrpSpPr/>
            <p:nvPr/>
          </p:nvGrpSpPr>
          <p:grpSpPr>
            <a:xfrm rot="-5400000" flipH="1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597" name="Google Shape;597;p9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8" name="Google Shape;59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9" name="Google Shape;599;p9"/>
            <p:cNvGrpSpPr/>
            <p:nvPr/>
          </p:nvGrpSpPr>
          <p:grpSpPr>
            <a:xfrm rot="-5400000" flipH="1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600" name="Google Shape;600;p9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1" name="Google Shape;60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2" name="Google Shape;602;p9"/>
            <p:cNvGrpSpPr/>
            <p:nvPr/>
          </p:nvGrpSpPr>
          <p:grpSpPr>
            <a:xfrm rot="-5400000" flipH="1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603" name="Google Shape;603;p9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4" name="Google Shape;60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5" name="Google Shape;605;p9"/>
            <p:cNvGrpSpPr/>
            <p:nvPr/>
          </p:nvGrpSpPr>
          <p:grpSpPr>
            <a:xfrm rot="-5400000" flipH="1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606" name="Google Shape;606;p9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7" name="Google Shape;60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8" name="Google Shape;608;p9"/>
            <p:cNvGrpSpPr/>
            <p:nvPr/>
          </p:nvGrpSpPr>
          <p:grpSpPr>
            <a:xfrm rot="-5400000" flipH="1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609" name="Google Shape;609;p9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0" name="Google Shape;610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1" name="Google Shape;611;p9"/>
            <p:cNvGrpSpPr/>
            <p:nvPr/>
          </p:nvGrpSpPr>
          <p:grpSpPr>
            <a:xfrm rot="-5400000" flipH="1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612" name="Google Shape;612;p9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3" name="Google Shape;61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4" name="Google Shape;614;p9"/>
            <p:cNvGrpSpPr/>
            <p:nvPr/>
          </p:nvGrpSpPr>
          <p:grpSpPr>
            <a:xfrm rot="-5400000" flipH="1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615" name="Google Shape;615;p9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6" name="Google Shape;61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7" name="Google Shape;617;p9"/>
            <p:cNvGrpSpPr/>
            <p:nvPr/>
          </p:nvGrpSpPr>
          <p:grpSpPr>
            <a:xfrm rot="-5400000" flipH="1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618" name="Google Shape;618;p9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9" name="Google Shape;61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0" name="Google Shape;620;p9"/>
            <p:cNvGrpSpPr/>
            <p:nvPr/>
          </p:nvGrpSpPr>
          <p:grpSpPr>
            <a:xfrm rot="-5400000" flipH="1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621" name="Google Shape;621;p9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2" name="Google Shape;62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3" name="Google Shape;623;p9"/>
            <p:cNvGrpSpPr/>
            <p:nvPr/>
          </p:nvGrpSpPr>
          <p:grpSpPr>
            <a:xfrm rot="-5400000" flipH="1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624" name="Google Shape;624;p9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5" name="Google Shape;62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6" name="Google Shape;626;p9"/>
            <p:cNvGrpSpPr/>
            <p:nvPr/>
          </p:nvGrpSpPr>
          <p:grpSpPr>
            <a:xfrm rot="-5400000" flipH="1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627" name="Google Shape;627;p9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8" name="Google Shape;62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9" name="Google Shape;629;p9"/>
            <p:cNvGrpSpPr/>
            <p:nvPr/>
          </p:nvGrpSpPr>
          <p:grpSpPr>
            <a:xfrm rot="-5400000" flipH="1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630" name="Google Shape;630;p9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31" name="Google Shape;63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32" name="Google Shape;632;p9"/>
            <p:cNvGrpSpPr/>
            <p:nvPr/>
          </p:nvGrpSpPr>
          <p:grpSpPr>
            <a:xfrm rot="-5400000" flipH="1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633" name="Google Shape;633;p9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34" name="Google Shape;63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35" name="Google Shape;635;p9"/>
          <p:cNvSpPr/>
          <p:nvPr/>
        </p:nvSpPr>
        <p:spPr>
          <a:xfrm rot="197195">
            <a:off x="572737" y="994041"/>
            <a:ext cx="2440148" cy="137295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pencil - Light paper">
  <p:cSld name="BLANK_1_1">
    <p:bg>
      <p:bgPr>
        <a:solidFill>
          <a:schemeClr val="accent5"/>
        </a:solidFill>
        <a:effectLst/>
      </p:bgPr>
    </p:bg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13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0"/>
          <p:cNvSpPr txBox="1">
            <a:spLocks noGrp="1"/>
          </p:cNvSpPr>
          <p:nvPr>
            <p:ph type="body" idx="1"/>
          </p:nvPr>
        </p:nvSpPr>
        <p:spPr>
          <a:xfrm>
            <a:off x="457200" y="3872904"/>
            <a:ext cx="8229600" cy="31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100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638" name="Google Shape;638;p10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39" name="Google Shape;639;p10"/>
          <p:cNvGrpSpPr/>
          <p:nvPr/>
        </p:nvGrpSpPr>
        <p:grpSpPr>
          <a:xfrm flipH="1">
            <a:off x="3794023" y="4335120"/>
            <a:ext cx="1555943" cy="4055797"/>
            <a:chOff x="1494773" y="4335120"/>
            <a:chExt cx="1555943" cy="4055797"/>
          </a:xfrm>
        </p:grpSpPr>
        <p:grpSp>
          <p:nvGrpSpPr>
            <p:cNvPr id="640" name="Google Shape;640;p10"/>
            <p:cNvGrpSpPr/>
            <p:nvPr/>
          </p:nvGrpSpPr>
          <p:grpSpPr>
            <a:xfrm flipH="1">
              <a:off x="2783668" y="4335120"/>
              <a:ext cx="267048" cy="4055797"/>
              <a:chOff x="1447800" y="152400"/>
              <a:chExt cx="318597" cy="4838699"/>
            </a:xfrm>
          </p:grpSpPr>
          <p:sp>
            <p:nvSpPr>
              <p:cNvPr id="641" name="Google Shape;641;p10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42" name="Google Shape;64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43" name="Google Shape;643;p10"/>
            <p:cNvGrpSpPr/>
            <p:nvPr/>
          </p:nvGrpSpPr>
          <p:grpSpPr>
            <a:xfrm flipH="1">
              <a:off x="2599550" y="4335120"/>
              <a:ext cx="267048" cy="4055797"/>
              <a:chOff x="1600200" y="152400"/>
              <a:chExt cx="318597" cy="4838699"/>
            </a:xfrm>
          </p:grpSpPr>
          <p:sp>
            <p:nvSpPr>
              <p:cNvPr id="644" name="Google Shape;644;p10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45" name="Google Shape;645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46" name="Google Shape;646;p10"/>
            <p:cNvGrpSpPr/>
            <p:nvPr/>
          </p:nvGrpSpPr>
          <p:grpSpPr>
            <a:xfrm flipH="1">
              <a:off x="2415362" y="4335120"/>
              <a:ext cx="267048" cy="4055797"/>
              <a:chOff x="533400" y="152400"/>
              <a:chExt cx="318597" cy="4838699"/>
            </a:xfrm>
          </p:grpSpPr>
          <p:sp>
            <p:nvSpPr>
              <p:cNvPr id="647" name="Google Shape;647;p10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48" name="Google Shape;64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49" name="Google Shape;649;p10"/>
            <p:cNvGrpSpPr/>
            <p:nvPr/>
          </p:nvGrpSpPr>
          <p:grpSpPr>
            <a:xfrm flipH="1">
              <a:off x="2231244" y="4335120"/>
              <a:ext cx="267048" cy="4055797"/>
              <a:chOff x="685800" y="152400"/>
              <a:chExt cx="318597" cy="4838699"/>
            </a:xfrm>
          </p:grpSpPr>
          <p:sp>
            <p:nvSpPr>
              <p:cNvPr id="650" name="Google Shape;650;p10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51" name="Google Shape;651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52" name="Google Shape;652;p10"/>
            <p:cNvGrpSpPr/>
            <p:nvPr/>
          </p:nvGrpSpPr>
          <p:grpSpPr>
            <a:xfrm flipH="1">
              <a:off x="2047127" y="4335120"/>
              <a:ext cx="267048" cy="4055797"/>
              <a:chOff x="838200" y="152400"/>
              <a:chExt cx="318597" cy="4838699"/>
            </a:xfrm>
          </p:grpSpPr>
          <p:sp>
            <p:nvSpPr>
              <p:cNvPr id="653" name="Google Shape;653;p10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54" name="Google Shape;65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55" name="Google Shape;655;p10"/>
            <p:cNvGrpSpPr/>
            <p:nvPr/>
          </p:nvGrpSpPr>
          <p:grpSpPr>
            <a:xfrm flipH="1">
              <a:off x="1863009" y="4335120"/>
              <a:ext cx="267048" cy="4055797"/>
              <a:chOff x="990600" y="152400"/>
              <a:chExt cx="318597" cy="4838699"/>
            </a:xfrm>
          </p:grpSpPr>
          <p:sp>
            <p:nvSpPr>
              <p:cNvPr id="656" name="Google Shape;656;p10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57" name="Google Shape;65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58" name="Google Shape;658;p10"/>
            <p:cNvGrpSpPr/>
            <p:nvPr/>
          </p:nvGrpSpPr>
          <p:grpSpPr>
            <a:xfrm flipH="1">
              <a:off x="1679037" y="4335120"/>
              <a:ext cx="267048" cy="4055797"/>
              <a:chOff x="3663063" y="152400"/>
              <a:chExt cx="318597" cy="4838699"/>
            </a:xfrm>
          </p:grpSpPr>
          <p:sp>
            <p:nvSpPr>
              <p:cNvPr id="659" name="Google Shape;659;p10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60" name="Google Shape;660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1" name="Google Shape;661;p10"/>
            <p:cNvGrpSpPr/>
            <p:nvPr/>
          </p:nvGrpSpPr>
          <p:grpSpPr>
            <a:xfrm flipH="1">
              <a:off x="1494773" y="4335120"/>
              <a:ext cx="267048" cy="4055797"/>
              <a:chOff x="1295400" y="152400"/>
              <a:chExt cx="318597" cy="4838699"/>
            </a:xfrm>
          </p:grpSpPr>
          <p:sp>
            <p:nvSpPr>
              <p:cNvPr id="662" name="Google Shape;662;p10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63" name="Google Shape;66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21399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29000" y="1352549"/>
            <a:ext cx="6902100" cy="3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lvl="1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lvl="2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lvl="3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lvl="4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lvl="5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lvl="6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lvl="7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lvl="8" indent="-3810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5" r:id="rId5"/>
    <p:sldLayoutId id="2147483659" r:id="rId6"/>
    <p:sldLayoutId id="2147483662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5"/>
          <p:cNvSpPr txBox="1">
            <a:spLocks noGrp="1"/>
          </p:cNvSpPr>
          <p:nvPr>
            <p:ph type="ctrTitle"/>
          </p:nvPr>
        </p:nvSpPr>
        <p:spPr>
          <a:xfrm>
            <a:off x="829000" y="772625"/>
            <a:ext cx="7146900" cy="115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/>
              <a:t>İlk Çocukluk Dönemi</a:t>
            </a:r>
          </a:p>
        </p:txBody>
      </p:sp>
      <p:sp>
        <p:nvSpPr>
          <p:cNvPr id="768" name="Google Shape;768;p15"/>
          <p:cNvSpPr/>
          <p:nvPr/>
        </p:nvSpPr>
        <p:spPr>
          <a:xfrm rot="10800000">
            <a:off x="3793882" y="1363173"/>
            <a:ext cx="1556240" cy="60527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15"/>
          <p:cNvSpPr/>
          <p:nvPr/>
        </p:nvSpPr>
        <p:spPr>
          <a:xfrm rot="10800000">
            <a:off x="828992" y="2811998"/>
            <a:ext cx="1928758" cy="60527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784;p17">
            <a:extLst>
              <a:ext uri="{FF2B5EF4-FFF2-40B4-BE49-F238E27FC236}">
                <a16:creationId xmlns:a16="http://schemas.microsoft.com/office/drawing/2014/main" id="{7948A173-CE94-7948-9D28-8C94CB3F6FE0}"/>
              </a:ext>
            </a:extLst>
          </p:cNvPr>
          <p:cNvSpPr txBox="1">
            <a:spLocks/>
          </p:cNvSpPr>
          <p:nvPr/>
        </p:nvSpPr>
        <p:spPr>
          <a:xfrm>
            <a:off x="828991" y="2397607"/>
            <a:ext cx="1928759" cy="685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pPr marL="0" indent="0">
              <a:buFont typeface="Nunito Light"/>
              <a:buNone/>
            </a:pPr>
            <a:r>
              <a:rPr lang="tr-TR" b="1" dirty="0"/>
              <a:t>Figen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1352CEF5-DA4D-0742-B75B-A27E74E330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3" name="Google Shape;924;p29">
            <a:extLst>
              <a:ext uri="{FF2B5EF4-FFF2-40B4-BE49-F238E27FC236}">
                <a16:creationId xmlns:a16="http://schemas.microsoft.com/office/drawing/2014/main" id="{B19DCB45-78D1-B84D-B616-C8289EBCDB86}"/>
              </a:ext>
            </a:extLst>
          </p:cNvPr>
          <p:cNvSpPr txBox="1">
            <a:spLocks/>
          </p:cNvSpPr>
          <p:nvPr/>
        </p:nvSpPr>
        <p:spPr>
          <a:xfrm>
            <a:off x="1202202" y="1157695"/>
            <a:ext cx="7582488" cy="2828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pPr marL="342900" indent="-342900">
              <a:spcAft>
                <a:spcPts val="1000"/>
              </a:spcAft>
            </a:pPr>
            <a:r>
              <a:rPr lang="tr-TR" dirty="0">
                <a:solidFill>
                  <a:schemeClr val="tx1"/>
                </a:solidFill>
              </a:rPr>
              <a:t>İlk çocukluk dönemi bir çocuğun fiziksel, entelektüel, duygusal ve sosyal gelişiminde oldukça önemlidir bir dönemdir. </a:t>
            </a:r>
          </a:p>
          <a:p>
            <a:pPr marL="342900" indent="-342900">
              <a:spcAft>
                <a:spcPts val="1000"/>
              </a:spcAft>
            </a:pPr>
            <a:r>
              <a:rPr lang="tr-TR" dirty="0">
                <a:solidFill>
                  <a:schemeClr val="tx1"/>
                </a:solidFill>
              </a:rPr>
              <a:t>Tüm gelişim alanlarında hızlı bir gelişim olduğu için kritik bir dönemdir. Bu nedenle bu dönemde sağlanan nitelikli bakım ve eğitim oldukça önemlidir. </a:t>
            </a:r>
          </a:p>
          <a:p>
            <a:pPr marL="342900" indent="-342900">
              <a:spcAft>
                <a:spcPts val="1000"/>
              </a:spcAft>
            </a:pP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516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29"/>
          <p:cNvSpPr txBox="1">
            <a:spLocks noGrp="1"/>
          </p:cNvSpPr>
          <p:nvPr>
            <p:ph type="subTitle" idx="4294967295"/>
          </p:nvPr>
        </p:nvSpPr>
        <p:spPr>
          <a:xfrm>
            <a:off x="1158241" y="600891"/>
            <a:ext cx="7582488" cy="418011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>
              <a:spcAft>
                <a:spcPts val="1000"/>
              </a:spcAft>
            </a:pPr>
            <a:r>
              <a:rPr lang="tr-TR" dirty="0">
                <a:solidFill>
                  <a:schemeClr val="tx1"/>
                </a:solidFill>
              </a:rPr>
              <a:t>Bu dönemde çocuğun bedeni daha uzun ve ince hale gelmektedir. </a:t>
            </a:r>
          </a:p>
          <a:p>
            <a:pPr marL="342900" indent="-342900">
              <a:spcAft>
                <a:spcPts val="1000"/>
              </a:spcAft>
            </a:pPr>
            <a:r>
              <a:rPr lang="tr-TR" dirty="0">
                <a:solidFill>
                  <a:schemeClr val="tx1"/>
                </a:solidFill>
              </a:rPr>
              <a:t>Motor becerilerde daha ustalaşmaktadır ve kendi bedenlerini daha iyi kontrol ederek kendi kendilerine yetebilmeye başlamaktadırlar. </a:t>
            </a:r>
          </a:p>
          <a:p>
            <a:pPr marL="342900" indent="-342900">
              <a:spcAft>
                <a:spcPts val="1000"/>
              </a:spcAft>
            </a:pPr>
            <a:r>
              <a:rPr lang="tr-TR" dirty="0">
                <a:solidFill>
                  <a:schemeClr val="tx1"/>
                </a:solidFill>
              </a:rPr>
              <a:t>Bilişsel gelişimi destekleyen hayali oyunlar oynaması ile birlikte de düşünce yapısı gelişir.</a:t>
            </a:r>
          </a:p>
          <a:p>
            <a:pPr marL="342900" indent="-342900">
              <a:spcAft>
                <a:spcPts val="1000"/>
              </a:spcAft>
            </a:pPr>
            <a:r>
              <a:rPr lang="tr-TR" dirty="0">
                <a:solidFill>
                  <a:schemeClr val="tx1"/>
                </a:solidFill>
              </a:rPr>
              <a:t>Dil gelişimi hızlı bir gelişim gösterir. Akranları ile sosyal etkileşimleri artmaktadır.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925" name="Google Shape;925;p29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884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8"/>
          <p:cNvSpPr txBox="1">
            <a:spLocks noGrp="1"/>
          </p:cNvSpPr>
          <p:nvPr>
            <p:ph type="ctrTitle"/>
          </p:nvPr>
        </p:nvSpPr>
        <p:spPr>
          <a:xfrm>
            <a:off x="752800" y="440350"/>
            <a:ext cx="748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r>
              <a:rPr lang="en" sz="2400" dirty="0"/>
              <a:t>.</a:t>
            </a:r>
            <a:r>
              <a:rPr lang="en" dirty="0"/>
              <a:t> Motor </a:t>
            </a:r>
            <a:r>
              <a:rPr lang="en" dirty="0" err="1"/>
              <a:t>Gelişim</a:t>
            </a:r>
            <a:endParaRPr dirty="0"/>
          </a:p>
        </p:txBody>
      </p:sp>
      <p:grpSp>
        <p:nvGrpSpPr>
          <p:cNvPr id="793" name="Google Shape;793;p18"/>
          <p:cNvGrpSpPr/>
          <p:nvPr/>
        </p:nvGrpSpPr>
        <p:grpSpPr>
          <a:xfrm rot="5400000">
            <a:off x="578449" y="951943"/>
            <a:ext cx="713322" cy="674775"/>
            <a:chOff x="1349350" y="2760598"/>
            <a:chExt cx="771075" cy="729408"/>
          </a:xfrm>
        </p:grpSpPr>
        <p:sp>
          <p:nvSpPr>
            <p:cNvPr id="794" name="Google Shape;794;p18"/>
            <p:cNvSpPr/>
            <p:nvPr/>
          </p:nvSpPr>
          <p:spPr>
            <a:xfrm>
              <a:off x="1349350" y="2963403"/>
              <a:ext cx="771066" cy="526603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8"/>
            <p:cNvSpPr/>
            <p:nvPr/>
          </p:nvSpPr>
          <p:spPr>
            <a:xfrm rot="10800000">
              <a:off x="1373630" y="2760598"/>
              <a:ext cx="746795" cy="510027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9"/>
          <p:cNvSpPr txBox="1">
            <a:spLocks noGrp="1"/>
          </p:cNvSpPr>
          <p:nvPr>
            <p:ph type="body" idx="1"/>
          </p:nvPr>
        </p:nvSpPr>
        <p:spPr>
          <a:xfrm>
            <a:off x="1949492" y="1001486"/>
            <a:ext cx="5838300" cy="198021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tr-TR" dirty="0"/>
              <a:t>Beden Büyümesi </a:t>
            </a:r>
          </a:p>
          <a:p>
            <a:pPr marL="0" lvl="0" indent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tr-TR" dirty="0"/>
              <a:t>ve </a:t>
            </a:r>
          </a:p>
          <a:p>
            <a:pPr marL="0" lvl="0" indent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tr-TR" dirty="0"/>
              <a:t>Bedendeki Değişim</a:t>
            </a:r>
            <a:endParaRPr dirty="0"/>
          </a:p>
        </p:txBody>
      </p:sp>
      <p:sp>
        <p:nvSpPr>
          <p:cNvPr id="801" name="Google Shape;801;p19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802" name="Google Shape;802;p19"/>
          <p:cNvSpPr/>
          <p:nvPr/>
        </p:nvSpPr>
        <p:spPr>
          <a:xfrm rot="10800000">
            <a:off x="4868642" y="2921173"/>
            <a:ext cx="1928758" cy="60527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2DF69A-9CBC-0649-8715-785CABAE0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Boy ve Kilo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DE0B882-9BA4-F045-A752-58139BA3E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000" y="1352549"/>
            <a:ext cx="7182886" cy="3341400"/>
          </a:xfrm>
        </p:spPr>
        <p:txBody>
          <a:bodyPr/>
          <a:lstStyle/>
          <a:p>
            <a:r>
              <a:rPr lang="tr-TR" dirty="0"/>
              <a:t>Erken çocukluk dönemindeki bir çocuğun; </a:t>
            </a:r>
          </a:p>
          <a:p>
            <a:pPr lvl="1"/>
            <a:r>
              <a:rPr lang="tr-TR" dirty="0"/>
              <a:t>boyu ortalama 6,5 cm,</a:t>
            </a:r>
          </a:p>
          <a:p>
            <a:pPr lvl="1"/>
            <a:r>
              <a:rPr lang="tr-TR" dirty="0"/>
              <a:t>kilosu ortalama 2-3 kg civarında artmaktadır.</a:t>
            </a:r>
          </a:p>
          <a:p>
            <a:pPr marL="533400" lvl="1" indent="0">
              <a:buNone/>
            </a:pPr>
            <a:endParaRPr lang="tr-TR" dirty="0"/>
          </a:p>
          <a:p>
            <a:pPr marL="533400" lvl="1" indent="0">
              <a:buNone/>
            </a:pPr>
            <a:r>
              <a:rPr lang="tr-TR" dirty="0"/>
              <a:t>Kız çocukları, erkek çocuklara göre daha kısa ve hafiflerdir. Bu durum ergenliğe kadar devam etmektedir.</a:t>
            </a:r>
          </a:p>
          <a:p>
            <a:pPr marL="533400" lvl="1" indent="0">
              <a:buNone/>
            </a:pPr>
            <a:r>
              <a:rPr lang="tr-TR" dirty="0"/>
              <a:t> </a:t>
            </a:r>
          </a:p>
          <a:p>
            <a:pPr lvl="1"/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2D151F3-1F26-B342-B7FB-79834BBA2F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9982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0E053A-DE6D-6842-8838-EA0DA9CFF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Beyin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4A335CB-7774-654C-930A-709623801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Erken çocukluk döneminde beyin büyümeye devam eder ancak bebeklerdeki kadar hızlı değildir.</a:t>
            </a:r>
          </a:p>
          <a:p>
            <a:pPr algn="just"/>
            <a:r>
              <a:rPr lang="tr-TR" dirty="0"/>
              <a:t>Çocuk 3 yaşına geldiğinde bir yetişkin beyninin dörtte üçü büyüklüğüne ulaşmaktadır. </a:t>
            </a:r>
          </a:p>
          <a:p>
            <a:pPr algn="just"/>
            <a:r>
              <a:rPr lang="tr-TR" dirty="0"/>
              <a:t>6 yaşına geldiğinde ise yetişkin beyninin %95’i büyüklüğüne erişmiş olur (</a:t>
            </a:r>
            <a:r>
              <a:rPr lang="tr-TR" dirty="0" err="1"/>
              <a:t>Santrock</a:t>
            </a:r>
            <a:r>
              <a:rPr lang="tr-TR" dirty="0"/>
              <a:t>, 2012).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EB68FF6-8C06-F64C-92AC-5D2A258070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5786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20CCAE-13CE-8E40-97F7-25429B38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Beyin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79EDD97-1755-274E-BB87-B4C8556D5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787" y="987200"/>
            <a:ext cx="7461562" cy="4156300"/>
          </a:xfrm>
        </p:spPr>
        <p:txBody>
          <a:bodyPr/>
          <a:lstStyle/>
          <a:p>
            <a:pPr algn="just"/>
            <a:r>
              <a:rPr lang="tr-TR" dirty="0"/>
              <a:t>Beyin sistemi içerisindeki sinir hücrelerinin yağ dokusu ile kaplanmasına </a:t>
            </a:r>
            <a:r>
              <a:rPr lang="tr-TR" dirty="0" err="1"/>
              <a:t>miyelinleşme</a:t>
            </a:r>
            <a:r>
              <a:rPr lang="tr-TR" dirty="0"/>
              <a:t> denilmektedir. </a:t>
            </a:r>
          </a:p>
          <a:p>
            <a:pPr algn="just"/>
            <a:r>
              <a:rPr lang="tr-TR" dirty="0" err="1"/>
              <a:t>Miyelinleşme</a:t>
            </a:r>
            <a:r>
              <a:rPr lang="tr-TR" dirty="0"/>
              <a:t> sinir sistemi boyunca bilginin iletimini hızlandırmaktadır. </a:t>
            </a:r>
          </a:p>
          <a:p>
            <a:pPr algn="just"/>
            <a:r>
              <a:rPr lang="tr-TR" dirty="0"/>
              <a:t>Bu dönemde </a:t>
            </a:r>
            <a:r>
              <a:rPr lang="tr-TR" dirty="0" err="1"/>
              <a:t>miyelinleşme</a:t>
            </a:r>
            <a:r>
              <a:rPr lang="tr-TR" dirty="0"/>
              <a:t> devam etmektedir. </a:t>
            </a:r>
          </a:p>
          <a:p>
            <a:pPr algn="just"/>
            <a:r>
              <a:rPr lang="tr-TR" dirty="0"/>
              <a:t>Örneğin 4 yaşına gelmiş bir çocuğun el-göz koordinasyonunu sağlayan sinir ağlarının </a:t>
            </a:r>
            <a:r>
              <a:rPr lang="tr-TR" dirty="0" err="1"/>
              <a:t>miyelinleşmesi</a:t>
            </a:r>
            <a:r>
              <a:rPr lang="tr-TR" dirty="0"/>
              <a:t> henüz tamamlanmamıştır.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BA5629C-5C23-5844-81CD-60D8C5A023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34058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3A7D8C-7A5C-0947-9EDC-E9B909D6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Motor Gelişim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65492A-4E13-244B-8088-078347A07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738" y="1152251"/>
            <a:ext cx="8236623" cy="3863970"/>
          </a:xfrm>
        </p:spPr>
        <p:txBody>
          <a:bodyPr/>
          <a:lstStyle/>
          <a:p>
            <a:r>
              <a:rPr lang="tr-TR" dirty="0"/>
              <a:t>2-7 yaşlar arası </a:t>
            </a:r>
            <a:r>
              <a:rPr lang="tr-TR" b="1" dirty="0">
                <a:solidFill>
                  <a:schemeClr val="accent4"/>
                </a:solidFill>
              </a:rPr>
              <a:t>Temel Hareketler Dönemi </a:t>
            </a:r>
            <a:r>
              <a:rPr lang="tr-TR" dirty="0"/>
              <a:t>olarak adlandırılmaktadır. </a:t>
            </a:r>
          </a:p>
          <a:p>
            <a:r>
              <a:rPr lang="tr-TR" dirty="0"/>
              <a:t>Bu dönemde gelişecek olan hareketlerin öncüleridir.</a:t>
            </a:r>
          </a:p>
          <a:p>
            <a:r>
              <a:rPr lang="tr-TR" dirty="0"/>
              <a:t>Çocuğun hareketlerinin sayısında ve niteliğinde artış gözlemlenmektedir. </a:t>
            </a:r>
          </a:p>
          <a:p>
            <a:r>
              <a:rPr lang="tr-TR" dirty="0"/>
              <a:t>Çocuk hareket becerilerini keşfederek geliştirir, hareketlerinde akıcılık ve kontrol vardır. </a:t>
            </a:r>
          </a:p>
          <a:p>
            <a:r>
              <a:rPr lang="tr-TR" dirty="0"/>
              <a:t>3-4 yaşlarında hareketleri ve ritmik koordinasyonları arttığı için hareketleri uyumludur. 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4C323B5-A126-7F46-99C7-5D56579033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26968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2433B4-EF82-F646-BDDE-EB5182D7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Motor Gelişim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AD38EE7-EE03-D24D-BBD5-E0B978E05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36" y="1099999"/>
            <a:ext cx="7809903" cy="3672297"/>
          </a:xfrm>
        </p:spPr>
        <p:txBody>
          <a:bodyPr/>
          <a:lstStyle/>
          <a:p>
            <a:r>
              <a:rPr lang="tr-TR" dirty="0"/>
              <a:t>Yürüme, koşma, yukarı atlama, sıçrama ve tırmanma gibi vücut hareketlerini bir yöne doğru hareket ettirir. Buna </a:t>
            </a:r>
            <a:r>
              <a:rPr lang="tr-TR" b="1" i="1" dirty="0" err="1"/>
              <a:t>lokomotor</a:t>
            </a:r>
            <a:r>
              <a:rPr lang="tr-TR" b="1" i="1" dirty="0"/>
              <a:t> beceriler </a:t>
            </a:r>
            <a:r>
              <a:rPr lang="tr-TR" dirty="0"/>
              <a:t>denilmektedir. </a:t>
            </a:r>
          </a:p>
          <a:p>
            <a:r>
              <a:rPr lang="tr-TR" dirty="0"/>
              <a:t>Topu atma, yuvarlama, vurma, tutma ve sürme gibi </a:t>
            </a:r>
            <a:r>
              <a:rPr lang="tr-TR" b="1" i="1" dirty="0"/>
              <a:t>nesne kontrolü becerilerinde </a:t>
            </a:r>
            <a:r>
              <a:rPr lang="tr-TR" dirty="0"/>
              <a:t>de gelişim görülmektedir. </a:t>
            </a:r>
          </a:p>
          <a:p>
            <a:r>
              <a:rPr lang="tr-TR" dirty="0"/>
              <a:t>Çömelme, uzanma, vücudu çevirme, tek ayak üzerinde durma gibi </a:t>
            </a:r>
            <a:r>
              <a:rPr lang="tr-TR" b="1" i="1" dirty="0"/>
              <a:t>denge becerilerinde </a:t>
            </a:r>
            <a:r>
              <a:rPr lang="tr-TR" dirty="0"/>
              <a:t>de gelişim göstermektedir.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56B5D7C-7DD5-1141-934E-D0935C8832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7366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9"/>
          <p:cNvSpPr txBox="1">
            <a:spLocks noGrp="1"/>
          </p:cNvSpPr>
          <p:nvPr>
            <p:ph type="body" idx="1"/>
          </p:nvPr>
        </p:nvSpPr>
        <p:spPr>
          <a:xfrm>
            <a:off x="1949492" y="2321168"/>
            <a:ext cx="5838300" cy="66053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tr-TR" dirty="0"/>
              <a:t>Kaba Motor Beceriler</a:t>
            </a:r>
            <a:endParaRPr dirty="0"/>
          </a:p>
        </p:txBody>
      </p:sp>
      <p:sp>
        <p:nvSpPr>
          <p:cNvPr id="801" name="Google Shape;801;p19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802" name="Google Shape;802;p19"/>
          <p:cNvSpPr/>
          <p:nvPr/>
        </p:nvSpPr>
        <p:spPr>
          <a:xfrm rot="10800000">
            <a:off x="4868642" y="2921173"/>
            <a:ext cx="1928758" cy="60527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9941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13161D-1DB7-3E4D-89EC-E63361BBB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Kaba Motor Beceriler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BBF7A88-2F0E-BE47-A448-49648A974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069" y="1117417"/>
            <a:ext cx="7949240" cy="3707131"/>
          </a:xfrm>
        </p:spPr>
        <p:txBody>
          <a:bodyPr/>
          <a:lstStyle/>
          <a:p>
            <a:r>
              <a:rPr lang="tr-TR" dirty="0"/>
              <a:t>Bu dönemde çocuk artık bağımsız düzgün hareketler yapabilmeye başlamaktadır. </a:t>
            </a:r>
          </a:p>
          <a:p>
            <a:r>
              <a:rPr lang="tr-TR" dirty="0"/>
              <a:t>Amaçlı olarak hareket edebilmektedirler. </a:t>
            </a:r>
          </a:p>
          <a:p>
            <a:r>
              <a:rPr lang="tr-TR" dirty="0"/>
              <a:t>3 yaşlarında atlama, zıplama, geri ve ileri koşma becerilerini yerine getirebilmektedirler.</a:t>
            </a:r>
          </a:p>
          <a:p>
            <a:r>
              <a:rPr lang="tr-TR" dirty="0"/>
              <a:t>4 yaşlarında daha atletik hareketler yapabilmektedirler. </a:t>
            </a:r>
          </a:p>
          <a:p>
            <a:r>
              <a:rPr lang="tr-TR" dirty="0"/>
              <a:t>5 yaşlarında daha maceracı hale gelerek parkta tırmanma, koşma ve yarışma gibi becerileri yerine getirebilmektedirler.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27EBC46-DD0A-3D48-859F-336EEAE306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5005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33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3965715-1D00-2947-9E76-A0296ACF1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236" y="583474"/>
            <a:ext cx="6261462" cy="3648891"/>
          </a:xfrm>
        </p:spPr>
        <p:txBody>
          <a:bodyPr/>
          <a:lstStyle/>
          <a:p>
            <a:pPr marL="228600" indent="0" algn="l"/>
            <a:r>
              <a:rPr lang="tr-TR" sz="1600" b="1" dirty="0"/>
              <a:t>36-72 ay arası meydana gelen kaba motor beceriler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Yuvarlanan topa tekme atar.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Tek ayak üzerinde sıçrar.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Ayak değiştirerek merdiven çıkar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Topuk parmak ucu yürür.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Atılan topu yakalar.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Parmak ucunda koşar.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Topuk parmak ucu temaslı geri geri yürür.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Yerden zıplayan topu yakalar.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603684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9"/>
          <p:cNvSpPr txBox="1">
            <a:spLocks noGrp="1"/>
          </p:cNvSpPr>
          <p:nvPr>
            <p:ph type="body" idx="1"/>
          </p:nvPr>
        </p:nvSpPr>
        <p:spPr>
          <a:xfrm>
            <a:off x="1949492" y="2222328"/>
            <a:ext cx="5838300" cy="759372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tr-TR" dirty="0"/>
              <a:t>İnce Motor Beceriler</a:t>
            </a:r>
            <a:endParaRPr dirty="0"/>
          </a:p>
        </p:txBody>
      </p:sp>
      <p:sp>
        <p:nvSpPr>
          <p:cNvPr id="801" name="Google Shape;801;p19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802" name="Google Shape;802;p19"/>
          <p:cNvSpPr/>
          <p:nvPr/>
        </p:nvSpPr>
        <p:spPr>
          <a:xfrm rot="10800000">
            <a:off x="4868642" y="2921173"/>
            <a:ext cx="1928758" cy="60527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0596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952EFD-4A2A-3446-8224-7F71CD708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İnce Motor Beceriler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97075E5-07B1-AC45-ACB8-33D176A5C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571" y="1221919"/>
            <a:ext cx="7966658" cy="3532961"/>
          </a:xfrm>
        </p:spPr>
        <p:txBody>
          <a:bodyPr/>
          <a:lstStyle/>
          <a:p>
            <a:r>
              <a:rPr lang="tr-TR" dirty="0"/>
              <a:t>3 yaşlarında küçük nesneleri baş ve işaret parmakları ile tutabilmektedirler.</a:t>
            </a:r>
          </a:p>
          <a:p>
            <a:r>
              <a:rPr lang="tr-TR" dirty="0"/>
              <a:t>Legolar ile uzun kuleler yapabilirler. </a:t>
            </a:r>
          </a:p>
          <a:p>
            <a:r>
              <a:rPr lang="tr-TR" dirty="0"/>
              <a:t>Yapboz yaparken parçaları yerleştirmekte tam yetkin değillerdir. </a:t>
            </a:r>
          </a:p>
          <a:p>
            <a:r>
              <a:rPr lang="tr-TR" dirty="0"/>
              <a:t>4 yaşlarında ince motor becerilerde daha becerikli hale gelmişlerdir. </a:t>
            </a:r>
          </a:p>
          <a:p>
            <a:r>
              <a:rPr lang="tr-TR" dirty="0"/>
              <a:t>5 yaşlarında ise daha fazla ustalaşmış olurlar.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4BE25EA-0D65-7648-9D65-494CAAFFCD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86435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9DD9DB0-D9F3-6E41-A42D-EF9C5915A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181" y="664824"/>
            <a:ext cx="7925638" cy="3813852"/>
          </a:xfrm>
        </p:spPr>
        <p:txBody>
          <a:bodyPr/>
          <a:lstStyle/>
          <a:p>
            <a:pPr marL="228600" indent="0" algn="l"/>
            <a:r>
              <a:rPr lang="tr-TR" sz="1600" b="1" dirty="0"/>
              <a:t>36-72 ay arası meydana gelen ince motor beceriler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Daire çizer.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Makasla keser.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X işaretini kopyalar.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Düz çizgi kesebilir.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Üç kısımlı adam çizer. 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Eğimli çizgileri kesebilir.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İsmindeki harflerden bazılarını büyük harf şeklinde yazar.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Bakarak küçük harflerden birkaçını yazar 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endParaRPr lang="tr-TR" sz="1600" dirty="0"/>
          </a:p>
          <a:p>
            <a:endParaRPr lang="tr-TR" sz="16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AB8EAA7-CA61-E445-81DD-C728034BD6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96432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31C160-826B-1546-B8D2-E3C0FB38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Uyku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CECA52-71CC-7840-8319-64F998A94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893" y="1275400"/>
            <a:ext cx="7618314" cy="3341400"/>
          </a:xfrm>
        </p:spPr>
        <p:txBody>
          <a:bodyPr/>
          <a:lstStyle/>
          <a:p>
            <a:r>
              <a:rPr lang="tr-TR" dirty="0"/>
              <a:t>İlk çocukluk döneminde 11-13 saat uyumaları önerilmektedir.</a:t>
            </a:r>
          </a:p>
          <a:p>
            <a:r>
              <a:rPr lang="tr-TR" dirty="0"/>
              <a:t>Gece boyunca uyanmadan uyuyabilirler.</a:t>
            </a:r>
          </a:p>
          <a:p>
            <a:r>
              <a:rPr lang="tr-TR" dirty="0"/>
              <a:t>Gündüzleri de bir kere öğle uykusuna yatabilirler.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FEAC2C7-2780-A946-9EC3-AAD9E12720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44048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A19E32-8D7B-3B49-A9ED-64D42B671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Beslenme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51153D1-6688-5441-AB18-4D4FD5D24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Çocukların yeme alışkanlıkları büyük çoğunlukla ebeveynlerinin yeme davranışlarından etkilenmektedir. </a:t>
            </a:r>
          </a:p>
          <a:p>
            <a:r>
              <a:rPr lang="tr-TR" dirty="0"/>
              <a:t>Bu dönemde damak tadının oluşmasıyla birlikte çocukların iştahlarında azalma olabilmektedir.</a:t>
            </a:r>
          </a:p>
          <a:p>
            <a:r>
              <a:rPr lang="tr-TR" dirty="0"/>
              <a:t>Günümüzde bu dönemler arası aşırı kilolu olma da büyük sorun haline gelmektedir. </a:t>
            </a:r>
          </a:p>
          <a:p>
            <a:pPr marL="13970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8BC11E0-CF7B-C74F-BF34-E571C0DB0D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89595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8"/>
          <p:cNvSpPr txBox="1">
            <a:spLocks noGrp="1"/>
          </p:cNvSpPr>
          <p:nvPr>
            <p:ph type="ctrTitle"/>
          </p:nvPr>
        </p:nvSpPr>
        <p:spPr>
          <a:xfrm>
            <a:off x="752800" y="440350"/>
            <a:ext cx="748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r>
              <a:rPr lang="en" sz="2400" dirty="0"/>
              <a:t>.</a:t>
            </a:r>
            <a:r>
              <a:rPr lang="en" dirty="0"/>
              <a:t> </a:t>
            </a:r>
            <a:r>
              <a:rPr lang="en" dirty="0" err="1"/>
              <a:t>Bilişsel</a:t>
            </a:r>
            <a:r>
              <a:rPr lang="en" dirty="0"/>
              <a:t> </a:t>
            </a:r>
            <a:r>
              <a:rPr lang="en" dirty="0" err="1"/>
              <a:t>Gelişim</a:t>
            </a:r>
            <a:endParaRPr dirty="0"/>
          </a:p>
        </p:txBody>
      </p:sp>
      <p:grpSp>
        <p:nvGrpSpPr>
          <p:cNvPr id="793" name="Google Shape;793;p18"/>
          <p:cNvGrpSpPr/>
          <p:nvPr/>
        </p:nvGrpSpPr>
        <p:grpSpPr>
          <a:xfrm rot="5400000">
            <a:off x="578449" y="951943"/>
            <a:ext cx="713322" cy="674775"/>
            <a:chOff x="1349350" y="2760598"/>
            <a:chExt cx="771075" cy="729408"/>
          </a:xfrm>
        </p:grpSpPr>
        <p:sp>
          <p:nvSpPr>
            <p:cNvPr id="794" name="Google Shape;794;p18"/>
            <p:cNvSpPr/>
            <p:nvPr/>
          </p:nvSpPr>
          <p:spPr>
            <a:xfrm>
              <a:off x="1349350" y="2963403"/>
              <a:ext cx="771066" cy="526603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8"/>
            <p:cNvSpPr/>
            <p:nvPr/>
          </p:nvSpPr>
          <p:spPr>
            <a:xfrm rot="10800000">
              <a:off x="1373630" y="2760598"/>
              <a:ext cx="746795" cy="510027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104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4DBC7D-FB73-3247-A38A-BCC48B906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CF3D373-15CB-B14E-BEAF-B40A23DC8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239" y="1275429"/>
            <a:ext cx="7566063" cy="3341371"/>
          </a:xfrm>
        </p:spPr>
        <p:txBody>
          <a:bodyPr/>
          <a:lstStyle/>
          <a:p>
            <a:r>
              <a:rPr lang="tr-TR" dirty="0"/>
              <a:t>İlk çocukluk döneminde çocuklar benzerlik, karşılaştırma, görme, hatırlama, problem çözme, sınıflandırma, sıraya koyma, eşleme gibi yaşam boyu kullanacakları temel becerileri edinmektedirler. </a:t>
            </a:r>
          </a:p>
          <a:p>
            <a:r>
              <a:rPr lang="tr-TR" dirty="0"/>
              <a:t>Bu dönemde kavram öğretimi önemlidir.</a:t>
            </a:r>
          </a:p>
          <a:p>
            <a:r>
              <a:rPr lang="tr-TR" dirty="0"/>
              <a:t>İlk çocukluk döneminde çocukların hayali arkadaşları olabilmektedir. Hayali arkadaşlarına sevgi ile yaklaşmakta, onlarla oynamakta ve sık sık hayali arkadaşlarından bahsetmektedirler.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5C09EAC-51FC-0F42-BB71-E4D60D4EE5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27779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FE6474CD-BC60-2348-8D5C-A20025CB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094" y="263629"/>
            <a:ext cx="8325812" cy="4208249"/>
          </a:xfrm>
        </p:spPr>
        <p:txBody>
          <a:bodyPr/>
          <a:lstStyle/>
          <a:p>
            <a:pPr marL="228600" indent="0" algn="l"/>
            <a:r>
              <a:rPr lang="tr-TR" sz="1600" b="1" dirty="0"/>
              <a:t>36-72 ay arası meydana gelen bilişsel beceriler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Renklerden bazılarını tanır ve eşleştirir.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Amaçlı bir şekilde blokları büyüklüklerine göre sıraya dizer.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Basit cevaplar gerektiren sorular sorar.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Büyük-küçük, uzun kısa nesneyi ayırt edebilir.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Renklerin isimlerini söyler.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Zıtlıkları söyler.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Bazı harfleri tanır.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Zaman kavramını kavrar. Dün, bugün, yarın hakkında konuşur. 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r>
              <a:rPr lang="tr-TR" sz="1600" dirty="0"/>
              <a:t>Ritmik bir şekilde ona kadar sayar.</a:t>
            </a:r>
          </a:p>
          <a:p>
            <a:pPr marL="514350" indent="-285750" algn="l">
              <a:buFont typeface="Arial" panose="020B0604020202020204" pitchFamily="34" charset="0"/>
              <a:buChar char="•"/>
            </a:pPr>
            <a:endParaRPr lang="tr-TR" sz="1600" dirty="0"/>
          </a:p>
          <a:p>
            <a:endParaRPr lang="tr-TR" sz="1600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CEFDB12-3E16-054A-8A42-0CAFA41400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6297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C6F7D2E4-D693-9B45-B602-ACE970561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b="1" dirty="0" err="1"/>
              <a:t>Piaget’nin</a:t>
            </a:r>
            <a:r>
              <a:rPr lang="tr-TR" b="1" dirty="0"/>
              <a:t> İşlem Öncesi Evresi</a:t>
            </a:r>
          </a:p>
          <a:p>
            <a:pPr marL="50800" indent="0">
              <a:buNone/>
            </a:pPr>
            <a:r>
              <a:rPr lang="tr-TR" dirty="0"/>
              <a:t>2-7 yaş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F9DBC59-6DAA-0C47-8307-A34B989E45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7983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500AFD-ADCB-2946-A300-D1FAEAE11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Piaget’nin</a:t>
            </a:r>
            <a:r>
              <a:rPr lang="tr-TR" dirty="0"/>
              <a:t> İşlem Öncesi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4EE95DF-C6ED-1240-80B0-766669C5A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861" y="1099999"/>
            <a:ext cx="7923115" cy="3672297"/>
          </a:xfrm>
        </p:spPr>
        <p:txBody>
          <a:bodyPr/>
          <a:lstStyle/>
          <a:p>
            <a:r>
              <a:rPr lang="tr-TR" dirty="0"/>
              <a:t>İşlemler, çocuğun fiziksel olarak yapmadan zihinsel, akıl yoluyla kabul ettiği faaliyetler bütününün içselleştirilmesidir.</a:t>
            </a:r>
          </a:p>
          <a:p>
            <a:r>
              <a:rPr lang="tr-TR" dirty="0"/>
              <a:t>Bu dönemde davranışlarda, düşünce seviyesini organize etme yeteneğini kazanmaya başlamıştır. </a:t>
            </a:r>
          </a:p>
          <a:p>
            <a:r>
              <a:rPr lang="tr-TR" dirty="0"/>
              <a:t>Sembollerin ilkel kullanımından daha karmaşık kullanımına geçişi kapsamaktadır. </a:t>
            </a:r>
          </a:p>
          <a:p>
            <a:r>
              <a:rPr lang="tr-TR" dirty="0"/>
              <a:t>Dil gelişimde kelimeler artar ve sosyal gelişim açısından –</a:t>
            </a:r>
            <a:r>
              <a:rPr lang="tr-TR" dirty="0" err="1"/>
              <a:t>mış</a:t>
            </a:r>
            <a:r>
              <a:rPr lang="tr-TR" dirty="0"/>
              <a:t> gibi oyunlar görülmeye başlar.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B0170F0-0851-7945-A754-5836D6BA77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6589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14E96C-5014-CD40-93DC-2599F303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 dönemin sınırlılıkları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D1FB244-E2B4-D04C-808C-8F12BD1F0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263" y="1185078"/>
            <a:ext cx="7980265" cy="3431722"/>
          </a:xfrm>
        </p:spPr>
        <p:txBody>
          <a:bodyPr/>
          <a:lstStyle/>
          <a:p>
            <a:r>
              <a:rPr lang="tr-TR" b="1" dirty="0">
                <a:solidFill>
                  <a:schemeClr val="bg2"/>
                </a:solidFill>
              </a:rPr>
              <a:t>Somutluk: </a:t>
            </a:r>
          </a:p>
          <a:p>
            <a:r>
              <a:rPr lang="tr-TR" dirty="0"/>
              <a:t>Analiz ve sentez yapmak için sembolleri kullanmaktadır.</a:t>
            </a:r>
          </a:p>
          <a:p>
            <a:r>
              <a:rPr lang="tr-TR" b="1" dirty="0">
                <a:solidFill>
                  <a:schemeClr val="bg2"/>
                </a:solidFill>
              </a:rPr>
              <a:t>Merkezileşme:</a:t>
            </a:r>
          </a:p>
          <a:p>
            <a:r>
              <a:rPr lang="tr-TR" dirty="0"/>
              <a:t>Çocuğun kıyaslama yaparken nesnenin sadece bir boyutunu ele almasıdır. </a:t>
            </a:r>
          </a:p>
          <a:p>
            <a:r>
              <a:rPr lang="tr-TR" b="1" dirty="0">
                <a:solidFill>
                  <a:schemeClr val="bg2"/>
                </a:solidFill>
              </a:rPr>
              <a:t>Geriye </a:t>
            </a:r>
            <a:r>
              <a:rPr lang="tr-TR" b="1" dirty="0" err="1">
                <a:solidFill>
                  <a:schemeClr val="bg2"/>
                </a:solidFill>
              </a:rPr>
              <a:t>Dönüşebilirlik</a:t>
            </a:r>
            <a:r>
              <a:rPr lang="tr-TR" b="1" dirty="0">
                <a:solidFill>
                  <a:schemeClr val="bg2"/>
                </a:solidFill>
              </a:rPr>
              <a:t>:</a:t>
            </a:r>
          </a:p>
          <a:p>
            <a:r>
              <a:rPr lang="tr-TR" dirty="0"/>
              <a:t> Başlangıç noktasına geri dönememektedir.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D968BA7-D467-DE4C-AE25-8DE839BEF6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52115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FFF9A3-DEFD-F54D-8530-BFEC2F1C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Piaget’nin</a:t>
            </a:r>
            <a:r>
              <a:rPr lang="tr-TR" b="1" dirty="0"/>
              <a:t> İşlem Öncesi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DB8FAA4-492F-2D44-BD7E-B9B99CC53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698" y="1136062"/>
            <a:ext cx="8442331" cy="4007438"/>
          </a:xfrm>
        </p:spPr>
        <p:txBody>
          <a:bodyPr/>
          <a:lstStyle/>
          <a:p>
            <a:r>
              <a:rPr lang="tr-TR" dirty="0"/>
              <a:t>Bu dönemde çocuklar dünyayı kelimeler, imgeler ve çizimlerle ifade etmektedirler.</a:t>
            </a:r>
          </a:p>
          <a:p>
            <a:r>
              <a:rPr lang="tr-TR" dirty="0"/>
              <a:t>Konuşmalar bilginin geçişini sağlamaya yöneliktir. </a:t>
            </a:r>
          </a:p>
          <a:p>
            <a:r>
              <a:rPr lang="tr-TR" dirty="0"/>
              <a:t>Kavramlar oluşturup, basit mantıksal ilişkiler kurmaktadırlar.</a:t>
            </a:r>
          </a:p>
          <a:p>
            <a:r>
              <a:rPr lang="tr-TR" dirty="0"/>
              <a:t>Bu dönem çocuğu benmerkezci ve inatçıdır.</a:t>
            </a:r>
          </a:p>
          <a:p>
            <a:r>
              <a:rPr lang="tr-TR" dirty="0"/>
              <a:t>Bu dönem iki alt evreden oluşmaktadır. </a:t>
            </a:r>
          </a:p>
          <a:p>
            <a:pPr lvl="1"/>
            <a:r>
              <a:rPr lang="tr-TR" i="1" dirty="0"/>
              <a:t>Sembolik işlev</a:t>
            </a:r>
          </a:p>
          <a:p>
            <a:pPr lvl="1"/>
            <a:r>
              <a:rPr lang="tr-TR" i="1" dirty="0"/>
              <a:t>Sezgisel düşünce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4710813-E4D0-E646-9778-F3971911A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0036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A8F7A2-C0C9-1B43-B70E-9F4E7848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Sembolik İşlev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B27FBB9-5BE8-CC4F-88A2-B4082C3DF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" y="1075132"/>
            <a:ext cx="8536477" cy="3998700"/>
          </a:xfrm>
        </p:spPr>
        <p:txBody>
          <a:bodyPr/>
          <a:lstStyle/>
          <a:p>
            <a:r>
              <a:rPr lang="tr-TR" dirty="0"/>
              <a:t>İşlem öncesi dönemin ilk evresidir. </a:t>
            </a:r>
          </a:p>
          <a:p>
            <a:r>
              <a:rPr lang="tr-TR" dirty="0"/>
              <a:t>2-4 yaşlar arasını kapsamaktadır. </a:t>
            </a:r>
          </a:p>
          <a:p>
            <a:r>
              <a:rPr lang="tr-TR" dirty="0"/>
              <a:t>Çocuklar göremedikleri nesnenin zihinsel tasarımını yapabilirler.</a:t>
            </a:r>
          </a:p>
          <a:p>
            <a:r>
              <a:rPr lang="tr-TR" dirty="0"/>
              <a:t>İnsan, araba, bulut gibi çevresinde gördüklerini semboller halinde ifade eder.</a:t>
            </a:r>
          </a:p>
          <a:p>
            <a:r>
              <a:rPr lang="tr-TR" dirty="0"/>
              <a:t>-</a:t>
            </a:r>
            <a:r>
              <a:rPr lang="tr-TR" dirty="0" err="1"/>
              <a:t>mış</a:t>
            </a:r>
            <a:r>
              <a:rPr lang="tr-TR" dirty="0"/>
              <a:t> gibi oyunlar oynayabilir (Bir sopayı atmış gibi kullanır).</a:t>
            </a:r>
          </a:p>
          <a:p>
            <a:r>
              <a:rPr lang="tr-TR" dirty="0"/>
              <a:t>Dil çok hızlı gelişse de duygu ve düşüncelerini ifade edebilecek bilişsel ve fiziksel olgunlaşma gerçekleşmemiştir.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0157446-9AC7-574C-9A69-5C55861621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08670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D7FB89-6533-A747-A380-DEAC159CB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Sembolik İşlev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88FD8BF-ED5C-884E-A7E8-A8B68B5D7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Çocuklar, mevcut olmayan bir nesneyi ve kişiyi temsil eden bir sözcük, sembol veya varlığın zihinsel olarak ifade etme yeteneğini geliştirmektedir. </a:t>
            </a:r>
          </a:p>
          <a:p>
            <a:r>
              <a:rPr lang="tr-TR" dirty="0"/>
              <a:t>Çocuk bu semboller yardımıyla sadece yakın çevresini değil, geçmiş olaylarla da ilgilenmektedirler.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9069B0B-1E88-BD40-8153-2FB8B4F92A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7744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AB5574-FD9C-6145-A304-41F51246E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Sembolik İşlev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FF035E4-7516-454A-B96B-EC93E6061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656" y="1136092"/>
            <a:ext cx="7836029" cy="3480708"/>
          </a:xfrm>
        </p:spPr>
        <p:txBody>
          <a:bodyPr/>
          <a:lstStyle/>
          <a:p>
            <a:pPr marL="139700" indent="0">
              <a:buNone/>
            </a:pPr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Egosantrizm (Benmerkezcilik):</a:t>
            </a:r>
          </a:p>
          <a:p>
            <a:r>
              <a:rPr lang="tr-TR" dirty="0"/>
              <a:t>Kişinin kendi bakış açısıyla başkasının bakış açısı arasındaki farkı kavrayamamasıdır. </a:t>
            </a:r>
          </a:p>
          <a:p>
            <a:r>
              <a:rPr lang="tr-TR" dirty="0"/>
              <a:t>Başkasının duygusunu ve gereksinimlerini anlamada yetersizliktir.</a:t>
            </a:r>
          </a:p>
          <a:p>
            <a:r>
              <a:rPr lang="tr-TR" dirty="0"/>
              <a:t>Her şeyin kendisi için olduğunu sanabilirler. Örneğin bulutlar, güneşler onun için vardır. </a:t>
            </a:r>
          </a:p>
          <a:p>
            <a:r>
              <a:rPr lang="tr-TR" dirty="0"/>
              <a:t>Çocuk bir problem durumunun sonucunu diğer durumlara genelleyemez.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139700" indent="0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3BC9E36-4D7A-9B4B-B9BE-482094E0AC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791880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69C8FD-194B-AD4D-8435-F5551DE9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Benmerkezcilik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BE4DF90-6120-1646-997F-6F7A192CA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000" y="1352549"/>
            <a:ext cx="7496394" cy="3341400"/>
          </a:xfrm>
        </p:spPr>
        <p:txBody>
          <a:bodyPr/>
          <a:lstStyle/>
          <a:p>
            <a:r>
              <a:rPr lang="tr-TR" dirty="0"/>
              <a:t>Bu dönemde çok kendisini dünyanın merkezi olarak görür. </a:t>
            </a:r>
          </a:p>
          <a:p>
            <a:r>
              <a:rPr lang="tr-TR" dirty="0"/>
              <a:t>Kendisini başkalarının yerine koyamadığı için kendi bildiği bir şeyi herkesin bildiğini düşünür. </a:t>
            </a:r>
          </a:p>
          <a:p>
            <a:r>
              <a:rPr lang="tr-TR" dirty="0"/>
              <a:t>Benmerkezci düşünce nedeniyle çocuk koşullara değil olayların sonuçlarına bakarak karar verir.</a:t>
            </a:r>
          </a:p>
          <a:p>
            <a:r>
              <a:rPr lang="tr-TR" dirty="0"/>
              <a:t>Bu dönemin sonuna doğru benmerkezcilik azalarak mantıklı düşünme başlamaktadır.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BED8FBB-5006-1A41-9DD0-F789789AFB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486359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90FF47-3970-E843-8757-D243C2D7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6CBD5E-5D38-C94D-A17A-7FD31B14F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Saklambaç oynarken koltuğun arkasına yatabilir. Ayaklarının dışarıda kalması ve görünüyor olmasının kolayca yakalanabilmesine neden olacağını anlayamaz. </a:t>
            </a:r>
          </a:p>
          <a:p>
            <a:pPr algn="just"/>
            <a:r>
              <a:rPr lang="tr-TR" dirty="0"/>
              <a:t>Kendisi koltuğun arkasındayken saklambaç oynadığı annesini görmediği için annesinin de onu görmüyor olduğunu düşünmektedir. </a:t>
            </a:r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A7E55ED-595B-8C42-BEAE-1881D775BF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8658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6B8C69-B68B-0B43-9DE7-DF7A7016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Sembolik İşlev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3A4B924-7469-4A46-8FCD-CDB6196B4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091" y="1134208"/>
            <a:ext cx="8343901" cy="3833446"/>
          </a:xfrm>
        </p:spPr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Üç Dağ Görevi:</a:t>
            </a:r>
          </a:p>
          <a:p>
            <a:r>
              <a:rPr lang="tr-TR" dirty="0"/>
              <a:t>Farklı boyutlarda üç dağın olduğu bir maket etrafında çocuğun gezerek her açıdan nasıl göründüğüne aşina olması sağlanır. </a:t>
            </a:r>
          </a:p>
          <a:p>
            <a:r>
              <a:rPr lang="tr-TR" dirty="0"/>
              <a:t>Çocuk maketin bir tarafına oturtulur. </a:t>
            </a:r>
          </a:p>
          <a:p>
            <a:r>
              <a:rPr lang="tr-TR" dirty="0"/>
              <a:t>Maketin karşı tarafına bir bebek oturtulur ve çocuğa bu bebeğin gördüğü düşünülen farklı açılardan fotoğraflar gösterilir. </a:t>
            </a:r>
          </a:p>
          <a:p>
            <a:r>
              <a:rPr lang="tr-TR" dirty="0"/>
              <a:t>Çocuğa, bebeğin gördüğünü açının hangisi olduğu sorulur.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01342F8-9278-A647-B90B-65D9B02C99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5347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6B8C69-B68B-0B43-9DE7-DF7A7016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Sembolik İşlev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3A4B924-7469-4A46-8FCD-CDB6196B4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560" y="1521069"/>
            <a:ext cx="7543801" cy="2769577"/>
          </a:xfrm>
        </p:spPr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Üç Dağ Görevi:</a:t>
            </a:r>
          </a:p>
          <a:p>
            <a:r>
              <a:rPr lang="tr-TR" dirty="0">
                <a:solidFill>
                  <a:schemeClr val="tx1"/>
                </a:solidFill>
              </a:rPr>
              <a:t>İşlem öncesi dönem çocuğu bebeğin gördüğü açıyı değil; kendi gördüğü açının fotoğrafını seçmektedir. </a:t>
            </a:r>
          </a:p>
          <a:p>
            <a:r>
              <a:rPr lang="tr-TR" dirty="0">
                <a:solidFill>
                  <a:schemeClr val="tx1"/>
                </a:solidFill>
              </a:rPr>
              <a:t>Bu dönem çocukları, başkasının bakış açısını alma becerisinde çoğunlukla iyi değillerdir.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01342F8-9278-A647-B90B-65D9B02C99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282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F4B074-66B6-1D4E-8A84-31C8B4250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Sembolik İşlev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26D32C9-2D09-E848-B8FA-0FB2502D6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5">
                    <a:lumMod val="50000"/>
                  </a:schemeClr>
                </a:solidFill>
              </a:rPr>
              <a:t>Canlandırmacılık</a:t>
            </a:r>
            <a:r>
              <a:rPr lang="tr-TR" b="1" dirty="0">
                <a:solidFill>
                  <a:schemeClr val="accent5">
                    <a:lumMod val="50000"/>
                  </a:schemeClr>
                </a:solidFill>
              </a:rPr>
              <a:t> (Animizm): </a:t>
            </a:r>
          </a:p>
          <a:p>
            <a:r>
              <a:rPr lang="tr-TR" dirty="0">
                <a:solidFill>
                  <a:schemeClr val="tx1"/>
                </a:solidFill>
              </a:rPr>
              <a:t>Cansız olan nesnelerin canlı varlıklar gibi görülmesidir. </a:t>
            </a:r>
          </a:p>
          <a:p>
            <a:r>
              <a:rPr lang="tr-TR" dirty="0">
                <a:solidFill>
                  <a:schemeClr val="tx1"/>
                </a:solidFill>
              </a:rPr>
              <a:t>İşlem önce dönem sınırlılıklarından bir diğeridir.</a:t>
            </a:r>
          </a:p>
          <a:p>
            <a:r>
              <a:rPr lang="tr-TR" dirty="0">
                <a:solidFill>
                  <a:schemeClr val="tx1"/>
                </a:solidFill>
              </a:rPr>
              <a:t>Örneğin; düştüğünde düşmesine sebep olan kaldırıma kızması. </a:t>
            </a:r>
          </a:p>
          <a:p>
            <a:r>
              <a:rPr lang="tr-TR" dirty="0">
                <a:solidFill>
                  <a:schemeClr val="tx1"/>
                </a:solidFill>
              </a:rPr>
              <a:t>Örneğin; çizdiği karalama resminin dondurma yiyen bir köpek olduğunu söyleyebilmesi.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F2473F7-09AD-3344-9284-3FA01E7FC9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72689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A8DE97-2D7D-CD48-B063-CB389DFD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Sezgisel Düşünce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C1FE78F-C0C0-BA4B-93A5-50FE1FBF8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319" y="1231886"/>
            <a:ext cx="7722818" cy="3384914"/>
          </a:xfrm>
        </p:spPr>
        <p:txBody>
          <a:bodyPr/>
          <a:lstStyle/>
          <a:p>
            <a:r>
              <a:rPr lang="tr-TR" dirty="0"/>
              <a:t>4-7 yaşlar arasını kapsamaktadır.</a:t>
            </a:r>
          </a:p>
          <a:p>
            <a:r>
              <a:rPr lang="tr-TR" dirty="0"/>
              <a:t>Bilişsel gelişimde büyük ilerlemeler görülmektedir. </a:t>
            </a:r>
          </a:p>
          <a:p>
            <a:r>
              <a:rPr lang="tr-TR" dirty="0"/>
              <a:t>Çocuklar artık ilkel akıl yürütme stratejileri kullanırlar ve sorular sorarak bunların cevaplarını ararlar.</a:t>
            </a:r>
          </a:p>
          <a:p>
            <a:r>
              <a:rPr lang="tr-TR" dirty="0"/>
              <a:t>Bu dönemde de odaklanma ve korunum kavramlarında sınırlılıklar vardır.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405BC5B-1053-F54A-99EA-164359CB64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240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506D66-83F7-8E41-9930-16840272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Sezgisel Düşünce Alt Evresi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FD40525-40A9-8C45-A215-F98B3E513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Çocuk gerçek nesnelerin yerini alan zihinsel sembolleri biçimlendirme, nesne ve olaylara işaret etmek için kelimeleri kullanabilme ve basit düzeyde akıl yürütebilme yeteneğine sahiptirler.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948106-765C-C141-8EB2-A371727C96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19769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C67168-430F-2E48-9A8B-6AB6DA3FF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Sezgisel Düşünce Alt Evresi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45366AC-C736-1040-9E86-97A57769F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144" y="1352549"/>
            <a:ext cx="7513811" cy="3341400"/>
          </a:xfrm>
        </p:spPr>
        <p:txBody>
          <a:bodyPr/>
          <a:lstStyle/>
          <a:p>
            <a:r>
              <a:rPr lang="tr-TR" dirty="0"/>
              <a:t>Düşünce düzeyi hala basit düzeydedir ve nesneleri ayırt etme konusunda yeterince başarılı değillerdir.</a:t>
            </a:r>
          </a:p>
          <a:p>
            <a:r>
              <a:rPr lang="tr-TR" dirty="0"/>
              <a:t>Olduğunu bildiği ancak görmediği olayları anlamakta güçlük çekebilmektedir.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A884FFD-0191-884F-ADC9-6D91A376FD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6949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3F2D38-F62C-1B4B-9C90-141039453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Bu dönemin sınırlılıkları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00CBCFF-4CA3-854B-8013-C1F054251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196" y="1191984"/>
            <a:ext cx="7947607" cy="3517344"/>
          </a:xfrm>
        </p:spPr>
        <p:txBody>
          <a:bodyPr/>
          <a:lstStyle/>
          <a:p>
            <a:r>
              <a:rPr lang="tr-TR" b="1" dirty="0">
                <a:solidFill>
                  <a:schemeClr val="accent4">
                    <a:lumMod val="50000"/>
                  </a:schemeClr>
                </a:solidFill>
              </a:rPr>
              <a:t>Odaklanma: </a:t>
            </a:r>
          </a:p>
          <a:p>
            <a:r>
              <a:rPr lang="tr-TR" dirty="0"/>
              <a:t>Dikkatin sadece bir noktada toplanıp diğerlerinin göz ardı edilmesidir. </a:t>
            </a:r>
          </a:p>
          <a:p>
            <a:r>
              <a:rPr lang="tr-TR" dirty="0"/>
              <a:t>Odaklanmanın olmaması; çocukların bir nesne ya da durumun şeklinin değiştirilmesinin, o nesne ya da durumun temel özelliklerinin değişmeyeceğini düşünmesine sebep olmaktadır. Bu da </a:t>
            </a:r>
            <a:r>
              <a:rPr lang="tr-TR" b="1" dirty="0">
                <a:solidFill>
                  <a:schemeClr val="accent4">
                    <a:lumMod val="50000"/>
                  </a:schemeClr>
                </a:solidFill>
              </a:rPr>
              <a:t>korunum</a:t>
            </a:r>
            <a:r>
              <a:rPr lang="tr-TR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tr-TR" dirty="0"/>
              <a:t>kavramıdır.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0677182-2802-ED4D-9511-A254BC8BDC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31776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6F178F4C-2F92-7542-9E4D-177C03D9E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dirty="0" err="1"/>
              <a:t>Vygotsky’nin</a:t>
            </a:r>
            <a:r>
              <a:rPr lang="tr-TR" dirty="0"/>
              <a:t> </a:t>
            </a:r>
            <a:r>
              <a:rPr lang="tr-TR" dirty="0" err="1"/>
              <a:t>Sosyo</a:t>
            </a:r>
            <a:r>
              <a:rPr lang="tr-TR" dirty="0"/>
              <a:t>-Kültürel Kuramı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A1FF83F-E931-0140-86F1-CAB2240F4F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188324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FF1B7B0-58DD-344B-8CC8-E01738128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538" y="1430926"/>
            <a:ext cx="7627023" cy="3341400"/>
          </a:xfrm>
        </p:spPr>
        <p:txBody>
          <a:bodyPr/>
          <a:lstStyle/>
          <a:p>
            <a:r>
              <a:rPr lang="tr-TR" dirty="0" err="1"/>
              <a:t>Vygotsky</a:t>
            </a:r>
            <a:r>
              <a:rPr lang="tr-TR" dirty="0"/>
              <a:t>, çocuğun sosyal dünyası ile bilişsel gelişimi arasında bir etkileşimin olduğunu belirtmektedir. </a:t>
            </a:r>
          </a:p>
          <a:p>
            <a:r>
              <a:rPr lang="tr-TR" dirty="0"/>
              <a:t>Çocuğun yaşadığı çevrenin önemine dikkat çekmektedir. </a:t>
            </a:r>
          </a:p>
          <a:p>
            <a:r>
              <a:rPr lang="tr-TR" dirty="0"/>
              <a:t>Her çocuğun gelişmek için uygun potansiyele sahip olduğunu ancak bu kapasitenin farkına varma konusunda yetişkinler tarafından desteklenmesi gerektiğini vurgulamaktadır.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0BF6831-2F00-2A43-92D7-314E5EA630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38475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B985AC-BBB5-F445-A7F1-A12C21AC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70625BB-F9CE-B441-939A-FB2614D6A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000" y="1352549"/>
            <a:ext cx="7172000" cy="3431722"/>
          </a:xfrm>
        </p:spPr>
        <p:txBody>
          <a:bodyPr/>
          <a:lstStyle/>
          <a:p>
            <a:r>
              <a:rPr lang="tr-TR" dirty="0" err="1"/>
              <a:t>Vygotsky</a:t>
            </a:r>
            <a:r>
              <a:rPr lang="tr-TR" dirty="0"/>
              <a:t> de </a:t>
            </a:r>
            <a:r>
              <a:rPr lang="tr-TR" dirty="0" err="1"/>
              <a:t>Piaget</a:t>
            </a:r>
            <a:r>
              <a:rPr lang="tr-TR" dirty="0"/>
              <a:t> gibi çocukların kendi bilgi ve anlayışlarını aktif olarak yapılandırdıklarını vurgulamıştır. </a:t>
            </a:r>
          </a:p>
          <a:p>
            <a:r>
              <a:rPr lang="tr-TR" dirty="0" err="1"/>
              <a:t>Vygotsky’nin</a:t>
            </a:r>
            <a:r>
              <a:rPr lang="tr-TR" dirty="0"/>
              <a:t> kuramında çocuklar </a:t>
            </a:r>
            <a:r>
              <a:rPr lang="tr-TR" dirty="0" err="1"/>
              <a:t>Piaget’nin</a:t>
            </a:r>
            <a:r>
              <a:rPr lang="tr-TR" dirty="0"/>
              <a:t> kuramında olduğundan daha sosyal birer varlık olarak tanımlanmaktadır. </a:t>
            </a:r>
          </a:p>
          <a:p>
            <a:r>
              <a:rPr lang="tr-TR" dirty="0"/>
              <a:t>Çocuklar temelde düşünme ve anlama yollarını öncelikle sosyal etkileşimleri yollarıyla gerçekleştirmektedirler.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D1983F5-9205-5C46-8858-4C71D83295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696604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823A59-4027-A049-9E4F-EA7567534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1B70D1E-BC04-B24A-A412-F731BFB6F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Vygotsky</a:t>
            </a:r>
            <a:r>
              <a:rPr lang="tr-TR" dirty="0"/>
              <a:t>, çocukların diğerleri ile etkileşimleri sonucunda öğrendiklerini ve çocukların çevrelerindeki kişilerin çocuğun öğrenmesinde etkili olduğunu söylemektedir. </a:t>
            </a:r>
          </a:p>
          <a:p>
            <a:r>
              <a:rPr lang="tr-TR" dirty="0"/>
              <a:t>Kültürel bir araç olan dil, çocuğun fiziksel ve sosyal </a:t>
            </a:r>
            <a:r>
              <a:rPr lang="tr-TR"/>
              <a:t>gelişimin yansıtmaktadır. </a:t>
            </a:r>
          </a:p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196C584-21B7-B248-B318-8B22CD98C2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304401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EC5FEF-9432-6946-B14A-91123DF8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Yakınsak Gelişim Alanı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859A039-D1E1-B648-96E5-457DDA756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 err="1"/>
              <a:t>Vygotsky</a:t>
            </a:r>
            <a:r>
              <a:rPr lang="tr-TR" dirty="0"/>
              <a:t> çocukların bilişsel gelişiminde sosyal etkileşimi ve öğretimin taşıdığı öneme ilişkin inancı, </a:t>
            </a:r>
            <a:r>
              <a:rPr lang="tr-TR" b="1" dirty="0"/>
              <a:t>yakınsak gelişim alanı </a:t>
            </a:r>
            <a:r>
              <a:rPr lang="tr-TR" dirty="0"/>
              <a:t>kavramı ile açıklamıştır. </a:t>
            </a:r>
          </a:p>
          <a:p>
            <a:pPr algn="just"/>
            <a:r>
              <a:rPr lang="tr-TR" dirty="0"/>
              <a:t>Çocuğun tek başına yapmakta zorlanacağı ancak yetişkinlerin ya da kendinden yetenekli akranlarının rehberliği ile öğrenebilmelerini ifade eden bir kavramdır.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E38A62D-CDF3-8844-BE73-07CE0F4D00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28780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31EB13-E62B-BD43-A1B5-A588037A2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Destek Olma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3D70D0A-0950-B841-BAEC-DD1F79942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Verilen desteğin düzeyindeki değişimdir. </a:t>
            </a:r>
          </a:p>
          <a:p>
            <a:r>
              <a:rPr lang="tr-TR" dirty="0"/>
              <a:t>Öğretim boyunca daha yetkin olan kişi çocuğun o andaki performansına uygun olacak düzeyde rehberlik etmektedir. </a:t>
            </a:r>
          </a:p>
          <a:p>
            <a:r>
              <a:rPr lang="tr-TR" dirty="0"/>
              <a:t>Yeni bir görev öğrenilirken yetkin olan kişi doğrudan öğretim yapabilir ancak çocuğun yeterliliği arttıkça kademeli olarak desteğini azaltmaktadır.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7B9920B-693B-9541-B992-9ABBF324F2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18318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75BC5D-337F-D749-A8A1-A3CCA711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Dil ve Düşünce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48AF05-7191-C142-AB42-78EAC3421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852" y="1299794"/>
            <a:ext cx="7479731" cy="3500805"/>
          </a:xfrm>
        </p:spPr>
        <p:txBody>
          <a:bodyPr/>
          <a:lstStyle/>
          <a:p>
            <a:r>
              <a:rPr lang="tr-TR" dirty="0"/>
              <a:t>Destek olmak için diyalog kurmak çocuğun gelişiminde dilin önemini göstermektedir.</a:t>
            </a:r>
          </a:p>
          <a:p>
            <a:r>
              <a:rPr lang="tr-TR" dirty="0"/>
              <a:t>Çocuklar dili sadece sosyal anlamda iletişim kurmak için değil aynı zamanda çözmeleri gereken görevler için de kullanmaktadır. </a:t>
            </a:r>
          </a:p>
          <a:p>
            <a:r>
              <a:rPr lang="tr-TR" dirty="0"/>
              <a:t>Dili; planlama yapmak, rehberlik etmek ve kendi davranışlarını gözlemlemek için kullanmaktadırlar. </a:t>
            </a:r>
          </a:p>
          <a:p>
            <a:r>
              <a:rPr lang="tr-TR" dirty="0"/>
              <a:t>Bu kullanıma ise </a:t>
            </a:r>
            <a:r>
              <a:rPr lang="tr-TR" b="1" i="1" dirty="0"/>
              <a:t>özel konuşma </a:t>
            </a:r>
            <a:r>
              <a:rPr lang="tr-TR" dirty="0"/>
              <a:t>denilmektedir. Düşünce için önemlidir.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6EA1B-CFCE-8948-93CB-5C43158BD4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123500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8BC80C-B64C-3947-AA08-ABA47F2AE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Dil ve Düşünce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0D48A70-E60A-224B-ABC6-5BE66D594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646" y="1352548"/>
            <a:ext cx="7700800" cy="3518389"/>
          </a:xfrm>
        </p:spPr>
        <p:txBody>
          <a:bodyPr/>
          <a:lstStyle/>
          <a:p>
            <a:r>
              <a:rPr lang="tr-TR" dirty="0" err="1"/>
              <a:t>Vygotsky</a:t>
            </a:r>
            <a:r>
              <a:rPr lang="tr-TR" dirty="0"/>
              <a:t> dil ve düşüncenin başlangıç olarak birbirinden bağımsız olarak geliştiğini ve sonrasında birleştiğini söylemektedir. </a:t>
            </a:r>
          </a:p>
          <a:p>
            <a:r>
              <a:rPr lang="tr-TR" dirty="0"/>
              <a:t>3-7 yaş arasında çocuk kendi kendine koşmaktadır. Bir süre sonra kendi kendine konuşma çocuğun kendi doğası haline gelir. Artık sözcüklere dökmeden de eylemleri gerçekleştirmeye başlamaktadır. </a:t>
            </a:r>
          </a:p>
          <a:p>
            <a:r>
              <a:rPr lang="tr-TR" dirty="0"/>
              <a:t>Ben merkezci konuşmayı içsel konuşma olarak içselleştirirler.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2EF8B5E-0CC3-3B43-AFB5-DA7BAD77AB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72393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5FF4D7-8BD0-D04C-B706-CC145E961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Dil ve Düşünce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6C5D219-8A66-F044-8C84-39E054C5F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Kendi kendine konuşmaya örnek olarak </a:t>
            </a:r>
            <a:r>
              <a:rPr lang="tr-TR" dirty="0" err="1"/>
              <a:t>lego</a:t>
            </a:r>
            <a:r>
              <a:rPr lang="tr-TR" dirty="0"/>
              <a:t> oynayan bir çocuğun konuşması:</a:t>
            </a:r>
          </a:p>
          <a:p>
            <a:pPr lvl="1"/>
            <a:r>
              <a:rPr lang="tr-TR" dirty="0"/>
              <a:t>İlk önce hangisini koysam? Önce şu yeşili koyayım sonra bir tane de mavi. Olmadı. O zaman bunu koyayım. ...</a:t>
            </a:r>
          </a:p>
          <a:p>
            <a:pPr marL="533400" lvl="1" indent="0">
              <a:buNone/>
            </a:pPr>
            <a:r>
              <a:rPr lang="tr-TR" dirty="0"/>
              <a:t>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BCE37B1-81DA-CF4F-82E5-6447D616D5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23001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ED1328-9808-8C40-89D5-DEDCEB501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Vygotsky’nin</a:t>
            </a:r>
            <a:r>
              <a:rPr lang="tr-TR" dirty="0"/>
              <a:t> öğretim stratejileri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43F6D7-D367-8045-B9AD-AAC847F56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Çocuğun yakınsak gelişimin alanı ile ilgili performansı belirlenmeli,</a:t>
            </a:r>
          </a:p>
          <a:p>
            <a:r>
              <a:rPr lang="tr-TR" dirty="0"/>
              <a:t>Çocuğun yakınsak gelişim alanı öğretim sırasında kullanılmalı,</a:t>
            </a:r>
          </a:p>
          <a:p>
            <a:r>
              <a:rPr lang="tr-TR" dirty="0"/>
              <a:t>Daha yetenekli akranlar öğretimde kullanılmalı,</a:t>
            </a:r>
          </a:p>
          <a:p>
            <a:r>
              <a:rPr lang="tr-TR" dirty="0"/>
              <a:t>Yönergeleri anlamlı olarak vermeye özen gösterilmelidir.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87B0F2-B1AC-2243-A1BD-538EF2D01A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50863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6E6565-C9AB-1F44-8071-755C09E96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4" y="526700"/>
            <a:ext cx="7977052" cy="460500"/>
          </a:xfrm>
        </p:spPr>
        <p:txBody>
          <a:bodyPr/>
          <a:lstStyle/>
          <a:p>
            <a:r>
              <a:rPr lang="tr-TR" sz="2400" dirty="0"/>
              <a:t>Çocukların kavramları kazanmalarındaki aşamalar: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7555E7C-F1B5-AB40-B106-18CC865EE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713" y="1275400"/>
            <a:ext cx="8307978" cy="3749446"/>
          </a:xfrm>
        </p:spPr>
        <p:txBody>
          <a:bodyPr/>
          <a:lstStyle/>
          <a:p>
            <a:r>
              <a:rPr lang="tr-TR" b="1" dirty="0"/>
              <a:t>Birinci evre: </a:t>
            </a:r>
            <a:r>
              <a:rPr lang="tr-TR" dirty="0"/>
              <a:t>Kelimenin anlamı, sadece çocuğun zihnindeki görüntüye dönüşen bir nesnenin görünüşüdür. </a:t>
            </a:r>
          </a:p>
          <a:p>
            <a:r>
              <a:rPr lang="tr-TR" b="1" dirty="0"/>
              <a:t>İkinci evre: </a:t>
            </a:r>
            <a:r>
              <a:rPr lang="tr-TR" dirty="0"/>
              <a:t>Nesneler çocuğun zihninde sadece onun özel izlenimiyle değil aynı zamanda nesneler arasında gerçekte var olan bağlar sayesinde bir araya gelmektedir. Bağ; somut ve </a:t>
            </a:r>
            <a:r>
              <a:rPr lang="tr-TR" dirty="0" err="1"/>
              <a:t>nedenseldir</a:t>
            </a:r>
            <a:r>
              <a:rPr lang="tr-TR" dirty="0"/>
              <a:t>. </a:t>
            </a:r>
          </a:p>
          <a:p>
            <a:r>
              <a:rPr lang="tr-TR" b="1" dirty="0"/>
              <a:t>Üçüncü evre: </a:t>
            </a:r>
            <a:r>
              <a:rPr lang="tr-TR" dirty="0"/>
              <a:t>Önceki iki evrenin içermediği özellikleri içermektedir. Soyut ve mantıklı düşüncedir. Nesneleri benzerliklerine göre gruplama başlamaktadır.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DE94DBD-5A51-E24D-84B9-F9303BDE46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892363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005A47B2-8569-3E4E-894A-EF7391E3DC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49</a:t>
            </a:fld>
            <a:endParaRPr lang="en"/>
          </a:p>
        </p:txBody>
      </p:sp>
      <p:graphicFrame>
        <p:nvGraphicFramePr>
          <p:cNvPr id="3" name="Tablo 3">
            <a:extLst>
              <a:ext uri="{FF2B5EF4-FFF2-40B4-BE49-F238E27FC236}">
                <a16:creationId xmlns:a16="http://schemas.microsoft.com/office/drawing/2014/main" id="{8201D1AC-FB94-8946-9484-A2239A9D0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29169"/>
              </p:ext>
            </p:extLst>
          </p:nvPr>
        </p:nvGraphicFramePr>
        <p:xfrm>
          <a:off x="890290" y="1046981"/>
          <a:ext cx="8119744" cy="370528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787905">
                  <a:extLst>
                    <a:ext uri="{9D8B030D-6E8A-4147-A177-3AD203B41FA5}">
                      <a16:colId xmlns:a16="http://schemas.microsoft.com/office/drawing/2014/main" val="3404540840"/>
                    </a:ext>
                  </a:extLst>
                </a:gridCol>
                <a:gridCol w="2597910">
                  <a:extLst>
                    <a:ext uri="{9D8B030D-6E8A-4147-A177-3AD203B41FA5}">
                      <a16:colId xmlns:a16="http://schemas.microsoft.com/office/drawing/2014/main" val="3610304305"/>
                    </a:ext>
                  </a:extLst>
                </a:gridCol>
                <a:gridCol w="3733929">
                  <a:extLst>
                    <a:ext uri="{9D8B030D-6E8A-4147-A177-3AD203B41FA5}">
                      <a16:colId xmlns:a16="http://schemas.microsoft.com/office/drawing/2014/main" val="3836375617"/>
                    </a:ext>
                  </a:extLst>
                </a:gridCol>
              </a:tblGrid>
              <a:tr h="462908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/>
                        <a:t>Vygotsky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/>
                        <a:t>Piaget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247089"/>
                  </a:ext>
                </a:extLst>
              </a:tr>
              <a:tr h="646804">
                <a:tc>
                  <a:txBody>
                    <a:bodyPr/>
                    <a:lstStyle/>
                    <a:p>
                      <a:r>
                        <a:rPr lang="tr-TR" b="1" dirty="0"/>
                        <a:t>Sosyokültürel yapı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Güçlü vurgu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Zayıf vurgu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19350"/>
                  </a:ext>
                </a:extLst>
              </a:tr>
              <a:tr h="462908">
                <a:tc>
                  <a:txBody>
                    <a:bodyPr/>
                    <a:lstStyle/>
                    <a:p>
                      <a:r>
                        <a:rPr lang="tr-TR" b="1" dirty="0"/>
                        <a:t>Yapısalcılık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Sosyal yapısalcı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Bilişsel yapısalcı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786465"/>
                  </a:ext>
                </a:extLst>
              </a:tr>
              <a:tr h="742930">
                <a:tc>
                  <a:txBody>
                    <a:bodyPr/>
                    <a:lstStyle/>
                    <a:p>
                      <a:r>
                        <a:rPr lang="tr-TR" b="1" dirty="0"/>
                        <a:t>Evreler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Gelişim evreleri yoktur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Gelişimsel evreler vardır (Duyu-motor, işlem öncesi, somut işlemler, soyut işlemler)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73750"/>
                  </a:ext>
                </a:extLst>
              </a:tr>
              <a:tr h="646804">
                <a:tc>
                  <a:txBody>
                    <a:bodyPr/>
                    <a:lstStyle/>
                    <a:p>
                      <a:r>
                        <a:rPr lang="tr-TR" b="1" dirty="0"/>
                        <a:t>Anahtar süreçler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Yakınsak gelişim alanı, dil, diyalog, kültürün araçları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Şema, özümseme, adaptasyon, korunum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146358"/>
                  </a:ext>
                </a:extLst>
              </a:tr>
              <a:tr h="742930">
                <a:tc>
                  <a:txBody>
                    <a:bodyPr/>
                    <a:lstStyle/>
                    <a:p>
                      <a:r>
                        <a:rPr lang="tr-TR" b="1" dirty="0"/>
                        <a:t>Dilin rolü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Dil büyük bir öneme sahiptir. Düşünceyi şekillendirmektedir.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Dilin rolü zayıftır. Biliş, dili yönetir.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964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41448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5FDAC8-11F4-A240-B607-8555F1D2E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Bilgi İşleme Süreci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D0180ED-B7ED-5A40-B885-5A2D73CA5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Dikkat: </a:t>
            </a:r>
            <a:r>
              <a:rPr lang="tr-TR" dirty="0"/>
              <a:t>Okul öncesi dönemde çocuğun dikkat becerileri artmaktadır. </a:t>
            </a:r>
          </a:p>
          <a:p>
            <a:r>
              <a:rPr lang="tr-TR" dirty="0"/>
              <a:t>Bebeklik döneminde yürümeye başladıktan sonra çevrede farklı uyaranlar arası dolaşan bebek bu dönemde artık dikkat süresi uzamıştır. Bir etkinliğe daha uzun süre dikkatini verebilmektedir.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D9E8284-1D52-FF41-89C5-872074A3D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18297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14AA33-E176-CE4E-9FE4-E5732929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Bilgi İşleme Süreci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3269784-6846-D74B-B92B-D6F32E744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Bellek: </a:t>
            </a:r>
            <a:r>
              <a:rPr lang="tr-TR" dirty="0"/>
              <a:t>Bilginin akılda kalışı çocuğun bilişsel gelişimi açısından önemlidir.</a:t>
            </a:r>
          </a:p>
          <a:p>
            <a:r>
              <a:rPr lang="tr-TR" b="1" dirty="0"/>
              <a:t>Kısa süreli bellek: </a:t>
            </a:r>
            <a:r>
              <a:rPr lang="tr-TR" dirty="0"/>
              <a:t>Bilgi, tekrarlı kullanılmazsa 30 saniye kadar bellekte tutulur. Bilgi tekrar edilir ise daha uzun kalmaktadır. </a:t>
            </a:r>
          </a:p>
          <a:p>
            <a:r>
              <a:rPr lang="tr-TR" b="1" dirty="0"/>
              <a:t>Uzun süreli bellek: </a:t>
            </a:r>
            <a:r>
              <a:rPr lang="tr-TR" dirty="0"/>
              <a:t>Yaşla birlikte belleklerinde artış olmaktadır. Bu dönemde uygun ipuçları ve yönergeler verilirse bilgiyi hatırlayabilirler. </a:t>
            </a:r>
            <a:endParaRPr lang="tr-TR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50C68D1-FD05-1547-BC52-F7499F90DD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90804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CD0875-9E70-544D-98D5-B7724D2BA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Bilgi İşleme Süreci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7E22D14-C8D5-8042-8434-1396F15BC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8999" y="1352548"/>
            <a:ext cx="7391891" cy="3489417"/>
          </a:xfrm>
        </p:spPr>
        <p:txBody>
          <a:bodyPr/>
          <a:lstStyle/>
          <a:p>
            <a:r>
              <a:rPr lang="tr-TR" dirty="0"/>
              <a:t>Çocukların yaşları arttıkça olaylardaki ayrıntıları daha belirgin bir şekilde hatırlamaya başlarlar. </a:t>
            </a:r>
          </a:p>
          <a:p>
            <a:r>
              <a:rPr lang="tr-TR" dirty="0"/>
              <a:t>Bilgiyi hatırlamak için kullanılan bazı stratejiler vardır. Ancak bu stratejiler okul dönemi çocuğunda görülmeye başlar. </a:t>
            </a:r>
          </a:p>
          <a:p>
            <a:r>
              <a:rPr lang="tr-TR" dirty="0"/>
              <a:t>Erken çocukluk döneminde daha önceden uyarıcı yönelimli hareket eden çocuk, daha </a:t>
            </a:r>
            <a:r>
              <a:rPr lang="tr-TR" i="1" dirty="0"/>
              <a:t>esnek ve hedefe yönelik sorun çözme </a:t>
            </a:r>
            <a:r>
              <a:rPr lang="tr-TR" dirty="0"/>
              <a:t>kapasitesine erişmiştir.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A136316-22B1-894C-94B9-3361A56779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478431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0D96935-3B83-A742-9480-860E67AE88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53</a:t>
            </a:fld>
            <a:endParaRPr lang="en"/>
          </a:p>
        </p:txBody>
      </p:sp>
      <p:sp>
        <p:nvSpPr>
          <p:cNvPr id="3" name="Google Shape;1023;p37">
            <a:extLst>
              <a:ext uri="{FF2B5EF4-FFF2-40B4-BE49-F238E27FC236}">
                <a16:creationId xmlns:a16="http://schemas.microsoft.com/office/drawing/2014/main" id="{2D94F886-932D-EE45-9DB4-293ADF74AB1C}"/>
              </a:ext>
            </a:extLst>
          </p:cNvPr>
          <p:cNvSpPr txBox="1">
            <a:spLocks/>
          </p:cNvSpPr>
          <p:nvPr/>
        </p:nvSpPr>
        <p:spPr>
          <a:xfrm>
            <a:off x="1213339" y="1529861"/>
            <a:ext cx="7354975" cy="1951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 b="0" i="0" u="none" strike="noStrike" cap="none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9pPr>
          </a:lstStyle>
          <a:p>
            <a:pPr algn="ctr"/>
            <a:r>
              <a:rPr lang="tr-TR" sz="2400" dirty="0">
                <a:solidFill>
                  <a:schemeClr val="tx1"/>
                </a:solidFill>
              </a:rPr>
              <a:t>Bir sonraki hafta;</a:t>
            </a:r>
          </a:p>
          <a:p>
            <a:pPr algn="ctr"/>
            <a:r>
              <a:rPr lang="tr-TR" sz="2400" dirty="0">
                <a:solidFill>
                  <a:schemeClr val="tx1"/>
                </a:solidFill>
              </a:rPr>
              <a:t>ilk çocukluk döneminde</a:t>
            </a:r>
          </a:p>
          <a:p>
            <a:pPr algn="ctr"/>
            <a:r>
              <a:rPr lang="tr-TR" sz="2400" dirty="0">
                <a:solidFill>
                  <a:schemeClr val="tx1"/>
                </a:solidFill>
              </a:rPr>
              <a:t> dil gelişimi </a:t>
            </a:r>
          </a:p>
          <a:p>
            <a:pPr algn="ctr"/>
            <a:r>
              <a:rPr lang="tr-TR" sz="2400" dirty="0">
                <a:solidFill>
                  <a:schemeClr val="tx1"/>
                </a:solidFill>
              </a:rPr>
              <a:t>ve </a:t>
            </a:r>
          </a:p>
          <a:p>
            <a:pPr algn="ctr"/>
            <a:r>
              <a:rPr lang="tr-TR" sz="2400" dirty="0">
                <a:solidFill>
                  <a:schemeClr val="tx1"/>
                </a:solidFill>
              </a:rPr>
              <a:t>sosyal-duygusal gelişim ele alınacaktır. </a:t>
            </a:r>
          </a:p>
        </p:txBody>
      </p:sp>
    </p:spTree>
    <p:extLst>
      <p:ext uri="{BB962C8B-B14F-4D97-AF65-F5344CB8AC3E}">
        <p14:creationId xmlns:p14="http://schemas.microsoft.com/office/powerpoint/2010/main" val="11726947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6860FA-5274-A345-9B9B-98778200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8D10A6C-62EC-FF42-964D-463D47C493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54</a:t>
            </a:fld>
            <a:endParaRPr lang="en"/>
          </a:p>
        </p:txBody>
      </p:sp>
      <p:sp>
        <p:nvSpPr>
          <p:cNvPr id="4" name="Metin Yer Tutucusu 2">
            <a:extLst>
              <a:ext uri="{FF2B5EF4-FFF2-40B4-BE49-F238E27FC236}">
                <a16:creationId xmlns:a16="http://schemas.microsoft.com/office/drawing/2014/main" id="{F0C7B84C-5DBB-FA4D-B350-B09E4D14610A}"/>
              </a:ext>
            </a:extLst>
          </p:cNvPr>
          <p:cNvSpPr txBox="1">
            <a:spLocks/>
          </p:cNvSpPr>
          <p:nvPr/>
        </p:nvSpPr>
        <p:spPr>
          <a:xfrm>
            <a:off x="1" y="1125415"/>
            <a:ext cx="7948246" cy="40180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Aral, N. (2011). Bilişsel Gelişim. Çocuk Gelişimi (Aral, N. &amp; Baran, G. Ed..). İstanbul: Yapa.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Aytekin, Ç. (2016). Fiziksel Büyüme ve Gelişim. Doğum öncesinden ergenliğe çocuk gelişimi (Nilgün Metin,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Başar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Şenyılmaz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P. (2009). Erken Çocukluk Döneminde Motor Gelişim. Erken Çocukluk Gelişimi ve Eğitimi.(Yeşim Fazlıoğlu, ed.). İstanbul: Kriter Yayınevi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Bayhan, P. ve Artan, İ. (2012). Çocuk Gelişimi ve Eğitimi. İstanbul: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Morpa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yayınevi</a:t>
            </a:r>
          </a:p>
          <a:p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Bee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H,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Boyd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 (2009). Çocuk Gelişim Psikolojisi. İstanbul: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Kaknüs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Yayınları.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Bütün Ayhan, A. (2017). Bilişsel Gelişim. Eğitim Psikolojisi. (Neriman Aral &amp; Tayyip Duman, ed.) 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Yaşar, M. &amp; Kaya, Ü. Ü. (2020). Türkiye’de 36-72 Aylık Çocuk Profili. Erken Çocukluk Döneminde Gelişim II (2. Baskı). Ankara: Anı yayıncılık.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Ceylan, R. (2009). Erken Çocuklukta Büyüme ve Gelişime. Erken Çocukluk Gelişimi ve Eğitimi.(Yeşim Fazlıoğlu, ed.). İstanbul: Kriter Yayınevi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Didin, E. &amp; Köksal Akyol, A. (2020). Bilişsel Gelişim. Erken Çocukluk Döneminde Gelişim II (2. Baskı). Ankara: Anı yayıncılık.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Erdoğan, S. (2011). Fiziksel Gelişim. Çocuk Gelişimi (Neriman Aral &amp; Gülen Baran, ed.). Ankara: Yapa.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Gürsoy, F. &amp; Özaslan, H. (2020). Fizik Gelişim. Erken Çocukluk Döneminde Gelişim II (2. Baskı). Ankara: Anı yayıncılık.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Özer, D. (2017). Motor Gelişim. Eğitim Psikolojisi. (Neriman Aral &amp; Tayyip Duman, ed.) 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</a:t>
            </a:r>
          </a:p>
          <a:p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Pedük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Ş. (2011).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Psikomotor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Gelişim. Çocuk Gelişimi (Neriman Aral &amp; Gülen Baran, ed.). Ankara: Yapa. </a:t>
            </a:r>
          </a:p>
          <a:p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Santrock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 W. (2011). Yaşam boyu gelişim. (G. Yüksel, Çev. Ed.) Ankara: Nobel yayıncılık.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Senemoğlu, N. (2016).. Gelişim Öğrenme ve Öğretim Kuramdan Uygulamaya. Ankara: Anı Yayıncılık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Şahin, S. (2016). Bilişsel Gelişim. Doğum öncesinden ergenliğe çocuk gelişimi (Nilgün Metin,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endParaRPr lang="tr-TR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791944"/>
      </p:ext>
    </p:extLst>
  </p:cSld>
  <p:clrMapOvr>
    <a:masterClrMapping/>
  </p:clrMapOvr>
</p:sld>
</file>

<file path=ppt/theme/theme1.xml><?xml version="1.0" encoding="utf-8"?>
<a:theme xmlns:a="http://schemas.openxmlformats.org/drawingml/2006/main" name="Ely template">
  <a:themeElements>
    <a:clrScheme name="Custom 347">
      <a:dk1>
        <a:srgbClr val="21355A"/>
      </a:dk1>
      <a:lt1>
        <a:srgbClr val="FFFFFF"/>
      </a:lt1>
      <a:dk2>
        <a:srgbClr val="59BB00"/>
      </a:dk2>
      <a:lt2>
        <a:srgbClr val="00BABE"/>
      </a:lt2>
      <a:accent1>
        <a:srgbClr val="3AA0FF"/>
      </a:accent1>
      <a:accent2>
        <a:srgbClr val="3924BB"/>
      </a:accent2>
      <a:accent3>
        <a:srgbClr val="D63ED1"/>
      </a:accent3>
      <a:accent4>
        <a:srgbClr val="FF0000"/>
      </a:accent4>
      <a:accent5>
        <a:srgbClr val="FF8200"/>
      </a:accent5>
      <a:accent6>
        <a:srgbClr val="FFCC00"/>
      </a:accent6>
      <a:hlink>
        <a:srgbClr val="1C7AD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</TotalTime>
  <Words>2561</Words>
  <Application>Microsoft Office PowerPoint</Application>
  <PresentationFormat>Ekran Gösterisi (16:9)</PresentationFormat>
  <Paragraphs>308</Paragraphs>
  <Slides>54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60" baseType="lpstr">
      <vt:lpstr>Arial</vt:lpstr>
      <vt:lpstr>Mali SemiBold</vt:lpstr>
      <vt:lpstr>Calibri</vt:lpstr>
      <vt:lpstr>Mali</vt:lpstr>
      <vt:lpstr>Nunito Light</vt:lpstr>
      <vt:lpstr>Ely template</vt:lpstr>
      <vt:lpstr>İlk Çocukluk Dönemi</vt:lpstr>
      <vt:lpstr>PowerPoint Sunusu</vt:lpstr>
      <vt:lpstr>PowerPoint Sunusu</vt:lpstr>
      <vt:lpstr>1. Motor Gelişim</vt:lpstr>
      <vt:lpstr>PowerPoint Sunusu</vt:lpstr>
      <vt:lpstr>Boy ve Kilo</vt:lpstr>
      <vt:lpstr>Beyin</vt:lpstr>
      <vt:lpstr>Beyin </vt:lpstr>
      <vt:lpstr>Motor Gelişim</vt:lpstr>
      <vt:lpstr>Motor Gelişim</vt:lpstr>
      <vt:lpstr>PowerPoint Sunusu</vt:lpstr>
      <vt:lpstr>Kaba Motor Beceriler</vt:lpstr>
      <vt:lpstr>PowerPoint Sunusu</vt:lpstr>
      <vt:lpstr>PowerPoint Sunusu</vt:lpstr>
      <vt:lpstr>İnce Motor Beceriler</vt:lpstr>
      <vt:lpstr>PowerPoint Sunusu</vt:lpstr>
      <vt:lpstr>Uyku</vt:lpstr>
      <vt:lpstr>Beslenme</vt:lpstr>
      <vt:lpstr>2. Bilişsel Gelişim</vt:lpstr>
      <vt:lpstr>PowerPoint Sunusu</vt:lpstr>
      <vt:lpstr>PowerPoint Sunusu</vt:lpstr>
      <vt:lpstr>PowerPoint Sunusu</vt:lpstr>
      <vt:lpstr>Piaget’nin İşlem Öncesi Evresi</vt:lpstr>
      <vt:lpstr>Bu dönemin sınırlılıkları </vt:lpstr>
      <vt:lpstr>Piaget’nin İşlem Öncesi Evresi</vt:lpstr>
      <vt:lpstr>1. Sembolik İşlev Alt Evresi</vt:lpstr>
      <vt:lpstr>1. Sembolik İşlev Alt Evresi</vt:lpstr>
      <vt:lpstr>1. Sembolik İşlev Alt Evresi</vt:lpstr>
      <vt:lpstr>Benmerkezcilik</vt:lpstr>
      <vt:lpstr>PowerPoint Sunusu</vt:lpstr>
      <vt:lpstr>1. Sembolik İşlev Alt Evresi</vt:lpstr>
      <vt:lpstr>1. Sembolik İşlev Alt Evresi</vt:lpstr>
      <vt:lpstr>1. Sembolik İşlev Alt Evresi</vt:lpstr>
      <vt:lpstr>2. Sezgisel Düşünce Alt Evresi</vt:lpstr>
      <vt:lpstr>2. Sezgisel Düşünce Alt Evresi</vt:lpstr>
      <vt:lpstr>2. Sezgisel Düşünce Alt Evresi</vt:lpstr>
      <vt:lpstr>Bu dönemin sınırlılıkları</vt:lpstr>
      <vt:lpstr>PowerPoint Sunusu</vt:lpstr>
      <vt:lpstr>PowerPoint Sunusu</vt:lpstr>
      <vt:lpstr>PowerPoint Sunusu</vt:lpstr>
      <vt:lpstr>PowerPoint Sunusu</vt:lpstr>
      <vt:lpstr>Yakınsak Gelişim Alanı</vt:lpstr>
      <vt:lpstr>Destek Olma</vt:lpstr>
      <vt:lpstr>Dil ve Düşünce</vt:lpstr>
      <vt:lpstr>Dil ve Düşünce</vt:lpstr>
      <vt:lpstr>Dil ve Düşünce</vt:lpstr>
      <vt:lpstr>Vygotsky’nin öğretim stratejileri</vt:lpstr>
      <vt:lpstr>Çocukların kavramları kazanmalarındaki aşamalar:</vt:lpstr>
      <vt:lpstr>PowerPoint Sunusu</vt:lpstr>
      <vt:lpstr>Bilgi İşleme Süreci</vt:lpstr>
      <vt:lpstr>Bilgi İşleme Süreci</vt:lpstr>
      <vt:lpstr>Bilgi İşleme Süreci</vt:lpstr>
      <vt:lpstr>PowerPoint Sunusu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İlk Çocukluk Dönemi</dc:title>
  <dc:creator>figen</dc:creator>
  <cp:lastModifiedBy>figen</cp:lastModifiedBy>
  <cp:revision>61</cp:revision>
  <dcterms:modified xsi:type="dcterms:W3CDTF">2020-12-10T11:55:31Z</dcterms:modified>
</cp:coreProperties>
</file>