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50"/>
  </p:notesMasterIdLst>
  <p:sldIdLst>
    <p:sldId id="256" r:id="rId2"/>
    <p:sldId id="345" r:id="rId3"/>
    <p:sldId id="346" r:id="rId4"/>
    <p:sldId id="347" r:id="rId5"/>
    <p:sldId id="348" r:id="rId6"/>
    <p:sldId id="352" r:id="rId7"/>
    <p:sldId id="349" r:id="rId8"/>
    <p:sldId id="350" r:id="rId9"/>
    <p:sldId id="351" r:id="rId10"/>
    <p:sldId id="365" r:id="rId11"/>
    <p:sldId id="356" r:id="rId12"/>
    <p:sldId id="322" r:id="rId13"/>
    <p:sldId id="324" r:id="rId14"/>
    <p:sldId id="325" r:id="rId15"/>
    <p:sldId id="326" r:id="rId16"/>
    <p:sldId id="327" r:id="rId17"/>
    <p:sldId id="329" r:id="rId18"/>
    <p:sldId id="328" r:id="rId19"/>
    <p:sldId id="330" r:id="rId20"/>
    <p:sldId id="331" r:id="rId21"/>
    <p:sldId id="332" r:id="rId22"/>
    <p:sldId id="333" r:id="rId23"/>
    <p:sldId id="334" r:id="rId24"/>
    <p:sldId id="335" r:id="rId25"/>
    <p:sldId id="336" r:id="rId26"/>
    <p:sldId id="337" r:id="rId27"/>
    <p:sldId id="338" r:id="rId28"/>
    <p:sldId id="339" r:id="rId29"/>
    <p:sldId id="343" r:id="rId30"/>
    <p:sldId id="340" r:id="rId31"/>
    <p:sldId id="344" r:id="rId32"/>
    <p:sldId id="341" r:id="rId33"/>
    <p:sldId id="364" r:id="rId34"/>
    <p:sldId id="353" r:id="rId35"/>
    <p:sldId id="369" r:id="rId36"/>
    <p:sldId id="370" r:id="rId37"/>
    <p:sldId id="354" r:id="rId38"/>
    <p:sldId id="355" r:id="rId39"/>
    <p:sldId id="359" r:id="rId40"/>
    <p:sldId id="357" r:id="rId41"/>
    <p:sldId id="358" r:id="rId42"/>
    <p:sldId id="360" r:id="rId43"/>
    <p:sldId id="361" r:id="rId44"/>
    <p:sldId id="363" r:id="rId45"/>
    <p:sldId id="367" r:id="rId46"/>
    <p:sldId id="366" r:id="rId47"/>
    <p:sldId id="278" r:id="rId48"/>
    <p:sldId id="323" r:id="rId49"/>
  </p:sldIdLst>
  <p:sldSz cx="9144000" cy="5143500" type="screen16x9"/>
  <p:notesSz cx="6858000" cy="9144000"/>
  <p:embeddedFontLst>
    <p:embeddedFont>
      <p:font typeface="Raleway Thin" panose="020B0604020202020204" charset="-94"/>
      <p:regular r:id="rId51"/>
      <p:bold r:id="rId52"/>
      <p:italic r:id="rId53"/>
      <p:boldItalic r:id="rId54"/>
    </p:embeddedFont>
    <p:embeddedFont>
      <p:font typeface="Calibri" panose="020F0502020204030204" pitchFamily="34" charset="0"/>
      <p:regular r:id="rId55"/>
      <p:bold r:id="rId56"/>
      <p:italic r:id="rId57"/>
      <p:boldItalic r:id="rId58"/>
    </p:embeddedFont>
    <p:embeddedFont>
      <p:font typeface="Satisfy" panose="020B0604020202020204" charset="0"/>
      <p:regular r:id="rId5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0BF1EB4-3A25-41AD-A42F-6A2342810EE1}">
  <a:tblStyle styleId="{40BF1EB4-3A25-41AD-A42F-6A2342810EE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19"/>
    <p:restoredTop sz="94595"/>
  </p:normalViewPr>
  <p:slideViewPr>
    <p:cSldViewPr snapToGrid="0" snapToObjects="1">
      <p:cViewPr varScale="1">
        <p:scale>
          <a:sx n="66" d="100"/>
          <a:sy n="66" d="100"/>
        </p:scale>
        <p:origin x="3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5.fntdata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3.fntdata"/><Relationship Id="rId58" Type="http://schemas.openxmlformats.org/officeDocument/2006/relationships/font" Target="fonts/font8.fntdata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font" Target="fonts/font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4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7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2.fntdata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9201ee5e95_0_6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9201ee5e95_0_6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0" scaled="0"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855300" y="848825"/>
            <a:ext cx="5850900" cy="1715100"/>
          </a:xfrm>
          <a:prstGeom prst="rect">
            <a:avLst/>
          </a:prstGeom>
          <a:effectLst>
            <a:outerShdw blurRad="14288" dist="28575" dir="2700000" algn="bl" rotWithShape="0">
              <a:srgbClr val="655A87">
                <a:alpha val="20000"/>
              </a:srgb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855300" y="836000"/>
            <a:ext cx="61101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855300" y="1506350"/>
            <a:ext cx="6110100" cy="2835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𖤓"/>
              <a:defRPr/>
            </a:lvl1pPr>
            <a:lvl2pPr marL="914400" lvl="1" indent="-368300" rtl="0">
              <a:spcBef>
                <a:spcPts val="600"/>
              </a:spcBef>
              <a:spcAft>
                <a:spcPts val="0"/>
              </a:spcAft>
              <a:buSzPts val="2200"/>
              <a:buChar char="𖡼"/>
              <a:defRPr/>
            </a:lvl2pPr>
            <a:lvl3pPr marL="1371600" lvl="2" indent="-368300" rtl="0">
              <a:spcBef>
                <a:spcPts val="600"/>
              </a:spcBef>
              <a:spcAft>
                <a:spcPts val="0"/>
              </a:spcAft>
              <a:buSzPts val="2200"/>
              <a:buChar char="𖡼"/>
              <a:defRPr/>
            </a:lvl3pPr>
            <a:lvl4pPr marL="1828800" lvl="3" indent="-368300" rtl="0">
              <a:spcBef>
                <a:spcPts val="600"/>
              </a:spcBef>
              <a:spcAft>
                <a:spcPts val="0"/>
              </a:spcAft>
              <a:buSzPts val="2200"/>
              <a:buChar char="●"/>
              <a:defRPr/>
            </a:lvl4pPr>
            <a:lvl5pPr marL="2286000" lvl="4" indent="-368300" rtl="0">
              <a:spcBef>
                <a:spcPts val="600"/>
              </a:spcBef>
              <a:spcAft>
                <a:spcPts val="0"/>
              </a:spcAft>
              <a:buSzPts val="2200"/>
              <a:buChar char="○"/>
              <a:defRPr/>
            </a:lvl5pPr>
            <a:lvl6pPr marL="2743200" lvl="5" indent="-368300" rtl="0">
              <a:spcBef>
                <a:spcPts val="600"/>
              </a:spcBef>
              <a:spcAft>
                <a:spcPts val="0"/>
              </a:spcAft>
              <a:buSzPts val="2200"/>
              <a:buChar char="■"/>
              <a:defRPr/>
            </a:lvl6pPr>
            <a:lvl7pPr marL="3200400" lvl="6" indent="-368300" rtl="0">
              <a:spcBef>
                <a:spcPts val="600"/>
              </a:spcBef>
              <a:spcAft>
                <a:spcPts val="0"/>
              </a:spcAft>
              <a:buSzPts val="2200"/>
              <a:buChar char="●"/>
              <a:defRPr/>
            </a:lvl7pPr>
            <a:lvl8pPr marL="3657600" lvl="7" indent="-368300" rtl="0">
              <a:spcBef>
                <a:spcPts val="600"/>
              </a:spcBef>
              <a:spcAft>
                <a:spcPts val="0"/>
              </a:spcAft>
              <a:buSzPts val="2200"/>
              <a:buChar char="○"/>
              <a:defRPr/>
            </a:lvl8pPr>
            <a:lvl9pPr marL="4114800" lvl="8" indent="-368300" rtl="0">
              <a:spcBef>
                <a:spcPts val="600"/>
              </a:spcBef>
              <a:spcAft>
                <a:spcPts val="600"/>
              </a:spcAft>
              <a:buSzPts val="22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mplete" type="blank">
  <p:cSld name="BLANK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0" scaled="0"/>
        </a:gra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1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>
                <a:solidFill>
                  <a:schemeClr val="accent2"/>
                </a:solidFill>
              </a:defRPr>
            </a:lvl1pPr>
            <a:lvl2pPr lvl="1" rtl="0">
              <a:buNone/>
              <a:defRPr>
                <a:solidFill>
                  <a:schemeClr val="accent2"/>
                </a:solidFill>
              </a:defRPr>
            </a:lvl2pPr>
            <a:lvl3pPr lvl="2" rtl="0">
              <a:buNone/>
              <a:defRPr>
                <a:solidFill>
                  <a:schemeClr val="accent2"/>
                </a:solidFill>
              </a:defRPr>
            </a:lvl3pPr>
            <a:lvl4pPr lvl="3" rtl="0">
              <a:buNone/>
              <a:defRPr>
                <a:solidFill>
                  <a:schemeClr val="accent2"/>
                </a:solidFill>
              </a:defRPr>
            </a:lvl4pPr>
            <a:lvl5pPr lvl="4" rtl="0">
              <a:buNone/>
              <a:defRPr>
                <a:solidFill>
                  <a:schemeClr val="accent2"/>
                </a:solidFill>
              </a:defRPr>
            </a:lvl5pPr>
            <a:lvl6pPr lvl="5" rtl="0">
              <a:buNone/>
              <a:defRPr>
                <a:solidFill>
                  <a:schemeClr val="accent2"/>
                </a:solidFill>
              </a:defRPr>
            </a:lvl6pPr>
            <a:lvl7pPr lvl="6" rtl="0">
              <a:buNone/>
              <a:defRPr>
                <a:solidFill>
                  <a:schemeClr val="accent2"/>
                </a:solidFill>
              </a:defRPr>
            </a:lvl7pPr>
            <a:lvl8pPr lvl="7" rtl="0">
              <a:buNone/>
              <a:defRPr>
                <a:solidFill>
                  <a:schemeClr val="accent2"/>
                </a:solidFill>
              </a:defRPr>
            </a:lvl8pPr>
            <a:lvl9pPr lvl="8" rtl="0">
              <a:buNone/>
              <a:defRPr>
                <a:solidFill>
                  <a:schemeClr val="accent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16200038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55300" y="836000"/>
            <a:ext cx="61101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283C0"/>
              </a:buClr>
              <a:buSzPts val="3200"/>
              <a:buFont typeface="Satisfy"/>
              <a:buNone/>
              <a:defRPr sz="3200">
                <a:solidFill>
                  <a:srgbClr val="9283C0"/>
                </a:solidFill>
                <a:latin typeface="Satisfy"/>
                <a:ea typeface="Satisfy"/>
                <a:cs typeface="Satisfy"/>
                <a:sym typeface="Satisfy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283C0"/>
              </a:buClr>
              <a:buSzPts val="3200"/>
              <a:buFont typeface="Satisfy"/>
              <a:buNone/>
              <a:defRPr sz="3200">
                <a:solidFill>
                  <a:srgbClr val="9283C0"/>
                </a:solidFill>
                <a:latin typeface="Satisfy"/>
                <a:ea typeface="Satisfy"/>
                <a:cs typeface="Satisfy"/>
                <a:sym typeface="Satisfy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283C0"/>
              </a:buClr>
              <a:buSzPts val="3200"/>
              <a:buFont typeface="Satisfy"/>
              <a:buNone/>
              <a:defRPr sz="3200">
                <a:solidFill>
                  <a:srgbClr val="9283C0"/>
                </a:solidFill>
                <a:latin typeface="Satisfy"/>
                <a:ea typeface="Satisfy"/>
                <a:cs typeface="Satisfy"/>
                <a:sym typeface="Satisfy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283C0"/>
              </a:buClr>
              <a:buSzPts val="3200"/>
              <a:buFont typeface="Satisfy"/>
              <a:buNone/>
              <a:defRPr sz="3200">
                <a:solidFill>
                  <a:srgbClr val="9283C0"/>
                </a:solidFill>
                <a:latin typeface="Satisfy"/>
                <a:ea typeface="Satisfy"/>
                <a:cs typeface="Satisfy"/>
                <a:sym typeface="Satisfy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283C0"/>
              </a:buClr>
              <a:buSzPts val="3200"/>
              <a:buFont typeface="Satisfy"/>
              <a:buNone/>
              <a:defRPr sz="3200">
                <a:solidFill>
                  <a:srgbClr val="9283C0"/>
                </a:solidFill>
                <a:latin typeface="Satisfy"/>
                <a:ea typeface="Satisfy"/>
                <a:cs typeface="Satisfy"/>
                <a:sym typeface="Satisfy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283C0"/>
              </a:buClr>
              <a:buSzPts val="3200"/>
              <a:buFont typeface="Satisfy"/>
              <a:buNone/>
              <a:defRPr sz="3200">
                <a:solidFill>
                  <a:srgbClr val="9283C0"/>
                </a:solidFill>
                <a:latin typeface="Satisfy"/>
                <a:ea typeface="Satisfy"/>
                <a:cs typeface="Satisfy"/>
                <a:sym typeface="Satisfy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283C0"/>
              </a:buClr>
              <a:buSzPts val="3200"/>
              <a:buFont typeface="Satisfy"/>
              <a:buNone/>
              <a:defRPr sz="3200">
                <a:solidFill>
                  <a:srgbClr val="9283C0"/>
                </a:solidFill>
                <a:latin typeface="Satisfy"/>
                <a:ea typeface="Satisfy"/>
                <a:cs typeface="Satisfy"/>
                <a:sym typeface="Satisfy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283C0"/>
              </a:buClr>
              <a:buSzPts val="3200"/>
              <a:buFont typeface="Satisfy"/>
              <a:buNone/>
              <a:defRPr sz="3200">
                <a:solidFill>
                  <a:srgbClr val="9283C0"/>
                </a:solidFill>
                <a:latin typeface="Satisfy"/>
                <a:ea typeface="Satisfy"/>
                <a:cs typeface="Satisfy"/>
                <a:sym typeface="Satisfy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283C0"/>
              </a:buClr>
              <a:buSzPts val="3200"/>
              <a:buFont typeface="Satisfy"/>
              <a:buNone/>
              <a:defRPr sz="3200">
                <a:solidFill>
                  <a:srgbClr val="9283C0"/>
                </a:solidFill>
                <a:latin typeface="Satisfy"/>
                <a:ea typeface="Satisfy"/>
                <a:cs typeface="Satisfy"/>
                <a:sym typeface="Satisf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55300" y="1506350"/>
            <a:ext cx="6110100" cy="28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FD6EF"/>
              </a:buClr>
              <a:buSzPts val="2000"/>
              <a:buFont typeface="Raleway Thin"/>
              <a:buChar char="𖤓"/>
              <a:defRPr sz="2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marL="914400" lvl="1" indent="-3683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Raleway Thin"/>
              <a:buChar char="𖡼"/>
              <a:defRPr sz="2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2pPr>
            <a:lvl3pPr marL="1371600" lvl="2" indent="-3683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Raleway Thin"/>
              <a:buChar char="𖡼"/>
              <a:defRPr sz="2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3pPr>
            <a:lvl4pPr marL="1828800" lvl="3" indent="-3683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leway Thin"/>
              <a:buChar char="●"/>
              <a:defRPr sz="2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4pPr>
            <a:lvl5pPr marL="2286000" lvl="4" indent="-3683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leway Thin"/>
              <a:buChar char="○"/>
              <a:defRPr sz="2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5pPr>
            <a:lvl6pPr marL="2743200" lvl="5" indent="-3683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leway Thin"/>
              <a:buChar char="■"/>
              <a:defRPr sz="2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6pPr>
            <a:lvl7pPr marL="3200400" lvl="6" indent="-3683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leway Thin"/>
              <a:buChar char="●"/>
              <a:defRPr sz="2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7pPr>
            <a:lvl8pPr marL="3657600" lvl="7" indent="-3683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leway Thin"/>
              <a:buChar char="○"/>
              <a:defRPr sz="2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8pPr>
            <a:lvl9pPr marL="4114800" lvl="8" indent="-368300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2200"/>
              <a:buFont typeface="Raleway Thin"/>
              <a:buChar char="■"/>
              <a:defRPr sz="2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500">
                <a:solidFill>
                  <a:schemeClr val="lt1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lvl="1" algn="r" rtl="0">
              <a:buNone/>
              <a:defRPr sz="1500">
                <a:solidFill>
                  <a:schemeClr val="lt1"/>
                </a:solidFill>
                <a:latin typeface="Raleway Thin"/>
                <a:ea typeface="Raleway Thin"/>
                <a:cs typeface="Raleway Thin"/>
                <a:sym typeface="Raleway Thin"/>
              </a:defRPr>
            </a:lvl2pPr>
            <a:lvl3pPr lvl="2" algn="r" rtl="0">
              <a:buNone/>
              <a:defRPr sz="1500">
                <a:solidFill>
                  <a:schemeClr val="lt1"/>
                </a:solidFill>
                <a:latin typeface="Raleway Thin"/>
                <a:ea typeface="Raleway Thin"/>
                <a:cs typeface="Raleway Thin"/>
                <a:sym typeface="Raleway Thin"/>
              </a:defRPr>
            </a:lvl3pPr>
            <a:lvl4pPr lvl="3" algn="r" rtl="0">
              <a:buNone/>
              <a:defRPr sz="1500">
                <a:solidFill>
                  <a:schemeClr val="lt1"/>
                </a:solidFill>
                <a:latin typeface="Raleway Thin"/>
                <a:ea typeface="Raleway Thin"/>
                <a:cs typeface="Raleway Thin"/>
                <a:sym typeface="Raleway Thin"/>
              </a:defRPr>
            </a:lvl4pPr>
            <a:lvl5pPr lvl="4" algn="r" rtl="0">
              <a:buNone/>
              <a:defRPr sz="1500">
                <a:solidFill>
                  <a:schemeClr val="lt1"/>
                </a:solidFill>
                <a:latin typeface="Raleway Thin"/>
                <a:ea typeface="Raleway Thin"/>
                <a:cs typeface="Raleway Thin"/>
                <a:sym typeface="Raleway Thin"/>
              </a:defRPr>
            </a:lvl5pPr>
            <a:lvl6pPr lvl="5" algn="r" rtl="0">
              <a:buNone/>
              <a:defRPr sz="1500">
                <a:solidFill>
                  <a:schemeClr val="lt1"/>
                </a:solidFill>
                <a:latin typeface="Raleway Thin"/>
                <a:ea typeface="Raleway Thin"/>
                <a:cs typeface="Raleway Thin"/>
                <a:sym typeface="Raleway Thin"/>
              </a:defRPr>
            </a:lvl6pPr>
            <a:lvl7pPr lvl="6" algn="r" rtl="0">
              <a:buNone/>
              <a:defRPr sz="1500">
                <a:solidFill>
                  <a:schemeClr val="lt1"/>
                </a:solidFill>
                <a:latin typeface="Raleway Thin"/>
                <a:ea typeface="Raleway Thin"/>
                <a:cs typeface="Raleway Thin"/>
                <a:sym typeface="Raleway Thin"/>
              </a:defRPr>
            </a:lvl7pPr>
            <a:lvl8pPr lvl="7" algn="r" rtl="0">
              <a:buNone/>
              <a:defRPr sz="1500">
                <a:solidFill>
                  <a:schemeClr val="lt1"/>
                </a:solidFill>
                <a:latin typeface="Raleway Thin"/>
                <a:ea typeface="Raleway Thin"/>
                <a:cs typeface="Raleway Thin"/>
                <a:sym typeface="Raleway Thin"/>
              </a:defRPr>
            </a:lvl8pPr>
            <a:lvl9pPr lvl="8" algn="r" rtl="0">
              <a:buNone/>
              <a:defRPr sz="1500">
                <a:solidFill>
                  <a:schemeClr val="lt1"/>
                </a:solidFill>
                <a:latin typeface="Raleway Thin"/>
                <a:ea typeface="Raleway Thin"/>
                <a:cs typeface="Raleway Thin"/>
                <a:sym typeface="Raleway Th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7" r:id="rId3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://ustunlervedahilerenstitusu.com/hakkimizda/" TargetMode="External"/><Relationship Id="rId2" Type="http://schemas.openxmlformats.org/officeDocument/2006/relationships/hyperlink" Target="https://uyep.anadolu.edu.tr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agc.org/resources-publications/resources/gifted-education-us" TargetMode="External"/><Relationship Id="rId5" Type="http://schemas.openxmlformats.org/officeDocument/2006/relationships/hyperlink" Target="https://www.egitimpedia.com/kayip-dehalara-ulasmak-dunyada-ustun-yeteneklilere-yonelik-egitimdeki-yeni-gelismeler" TargetMode="External"/><Relationship Id="rId4" Type="http://schemas.openxmlformats.org/officeDocument/2006/relationships/hyperlink" Target="https://cocukuni.karabuk.edu.tr/icerikGoster.aspx?K=S&amp;id=1&amp;BA=index.asp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130627" y="360028"/>
            <a:ext cx="8274819" cy="247988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 algn="ctr"/>
            <a:r>
              <a:rPr lang="tr-TR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Dünyada ve Türkiye'deki uygulamalar ve yapılan araştırmalar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2F115F80-3691-AF4C-B449-01458192BD7C}"/>
              </a:ext>
            </a:extLst>
          </p:cNvPr>
          <p:cNvSpPr txBox="1"/>
          <p:nvPr/>
        </p:nvSpPr>
        <p:spPr>
          <a:xfrm>
            <a:off x="681129" y="3762103"/>
            <a:ext cx="18806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Prof. Dr. </a:t>
            </a:r>
            <a:r>
              <a:rPr lang="en-AU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Figen</a:t>
            </a:r>
            <a:r>
              <a:rPr lang="en-AU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GÜRSOY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C2701CB-B0D9-5D45-819A-90971163B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300" y="835999"/>
            <a:ext cx="7207152" cy="2035019"/>
          </a:xfrm>
        </p:spPr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Ülkemizde Yapılan Uygulamalara Örnekler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35FDEA1-7CD8-7349-943D-B5F5A299424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96205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B44CDF2-D603-F145-B82C-4EE6329A3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Bilim ve Sanat Merkezleri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34667F8-C79E-1347-A943-C749172555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5300" y="1506349"/>
            <a:ext cx="7549084" cy="3167301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BİLSEM’lerde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, müfredat zenginleştirme yöntemi ile çocukların yaratıcılıklarını, gelişimsel ihtiyaçlarını ve sosyal-duygusal gelişimlerini desteklemek amacıyla programlar uygulanmaktadır.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Gerçek yaşamdan problem durumlarını belirlemek ve bunlara çözüm önerileri sunarak değerlendirip yorum yazma aşamalarını içeren projeler üzerinde çalışılmaktadır.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Örgün eğitime ek olarak proje tabanlı destek sağlanmaktadır. </a:t>
            </a:r>
          </a:p>
          <a:p>
            <a:pPr marL="101600" indent="0" algn="just">
              <a:buNone/>
            </a:pP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BF598AF-1394-F24C-B965-A363BEE5847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3860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52D6FFA-E5DF-0645-8E96-149019C10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300" y="352423"/>
            <a:ext cx="6110100" cy="396300"/>
          </a:xfrm>
        </p:spPr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Bilim ve Sanat Merkezleri Devamı…</a:t>
            </a:r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70F92F3-0C68-0D41-A715-17E26FCCA3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0934" y="1038382"/>
            <a:ext cx="8482131" cy="3832069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BİLMSEM’lerde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eğitim alan çocuklar ulusal veya uluslar arası düzenlenen yarışmalara katılmaktadırlar.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Ayrıca çocuklara yönelik yaz-kış kampları, bilim kampları gibi düzenlenerek zenginleştirme çalışmaları yapılmaktadır.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Bilsem’lerde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eğitim-öğretim; birinci dönem (Eylül-Ocak), ikinci dönem (Şubat-Haziran) ve yaz okulu, öğrenci kampları (Temmuz, Ağustos) olacak şekilde yılda üç dönemdir.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Çocuk kayıtlı olduğu örgün eğitim okuluna sabah ya da öğleden sonra gitme durumuna gelmektedir. Eğer tam gün örgün okulunda ders alıyorsa akşamları gelmektedir.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0C5550A-4AB7-5D4A-82EB-2F1D8E4B571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80240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54C146D-9222-4D47-860A-9CF1EE3FC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Bilim ve Sanat Merkezleri Devamı…</a:t>
            </a:r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DD32859-4D9F-C247-B887-DA32756F0A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1. Öğretmenler tarafından aday gösterilme,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BİLSEM’ler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grup başarı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tesletlerini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uygulanması,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3. Bireysel zeka testinin (WISC) uygulanması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4. Zeka bölümü 130 ve üzeri olan çocukların dahil edilmesi aşamaları izlenmektedir.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B7247BC-F554-2D47-A4EE-1716C8D1B51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pic>
        <p:nvPicPr>
          <p:cNvPr id="1025" name="Picture 1" descr="page90image1720738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574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age90image1720738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574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8965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81DAB71-6628-954F-B696-2E0E6A48C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Destek Eğitim Odaları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5C418CA-18AA-2E4C-95A3-F67C4EE3DA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5299" y="1506350"/>
            <a:ext cx="7453431" cy="2835900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Okullarda, özel gereksinimli çocuklar için tipik gelişen akranları ile aynı sınıfta eğitime devam ederken çocukların ihtiyaçlarına yönelik destek sağlanacak destek eğitim odaları açılabilmektedir.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Destek eğitim sınıf öğretmeni veya alan öğretmeni tarafından verilmektedir. </a:t>
            </a:r>
          </a:p>
          <a:p>
            <a:pPr algn="just"/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EF31CE7-0233-0A42-A137-E5EE9C323FD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40834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7FC0BE1-1123-4C47-AE69-A759B4BA5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58" y="409000"/>
            <a:ext cx="8953083" cy="393600"/>
          </a:xfrm>
        </p:spPr>
        <p:txBody>
          <a:bodyPr/>
          <a:lstStyle/>
          <a:p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TÜBİTAK (</a:t>
            </a:r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Türkiye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Bilimsel ve Teknolojik </a:t>
            </a:r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Araştırma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Kurumu)’</a:t>
            </a:r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ın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Çalışmaları 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D98512E-3199-204A-99D4-4E6AEE1DA7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2738" y="1321712"/>
            <a:ext cx="7821645" cy="28359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TÜBİTAK, bilimsel ve teknoloji alanında araştırma ve  gelişmek için çalışan bir kuruluştur. TÜBİTAK’ın amaçları arasında; geleceğin bilim insanlarının keşfedilmesi ve onların teşvik edilmesi de yer almaktadır.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Bu kapsamda her yıl lise ve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üniversite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öğrencileri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arasından fen ve matematik alanlarında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olağan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üstün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başarı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gösteren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öğrencilere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özel burs imkanı sağlamaktadır. </a:t>
            </a:r>
          </a:p>
          <a:p>
            <a:pPr>
              <a:buFont typeface="Arial" panose="020B0604020202020204" pitchFamily="34" charset="0"/>
              <a:buChar char="•"/>
            </a:pP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44DFE47-4929-BC4B-B43E-E22A31C27FC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16108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4D6364D-8DCC-9B46-B514-886795E9E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99" y="836000"/>
            <a:ext cx="7110531" cy="396300"/>
          </a:xfrm>
        </p:spPr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Üstün Yetenekliler Eğitim Programı (ÜYEP)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9A5D2A9-59FA-7F41-9D5B-3153B0C800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8729" y="1471600"/>
            <a:ext cx="7911693" cy="348726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Anadolu Üniversitesinin TÜBİTAK desteği ile kurmuş olduğu bir programdır.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Üstün yetenekli çocuklara örgün eğitimlerinde ek olarak bireysel farklılıklarına uygun destekleyici eğitim programı sunulmaktadır.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2007/2008 eğitim öğretim döneminde ilk kez uygulamaya başlamıştır.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Çocuklara verilen desteğe ek olarak ebeveynlere de danışmanlık hizmeti verilmektedir.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06347816-6E83-6345-8911-AFEDE35DD70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39254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4B518E6-3317-8445-92D3-3745BE669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31" y="836000"/>
            <a:ext cx="9126415" cy="396300"/>
          </a:xfrm>
        </p:spPr>
        <p:txBody>
          <a:bodyPr/>
          <a:lstStyle/>
          <a:p>
            <a:r>
              <a:rPr lang="tr-TR" sz="2600" dirty="0">
                <a:latin typeface="Calibri" panose="020F0502020204030204" pitchFamily="34" charset="0"/>
                <a:cs typeface="Calibri" panose="020F0502020204030204" pitchFamily="34" charset="0"/>
              </a:rPr>
              <a:t>Prof. Dr. </a:t>
            </a:r>
            <a:r>
              <a:rPr lang="tr-TR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Necate</a:t>
            </a:r>
            <a:r>
              <a:rPr lang="tr-TR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Baykoç</a:t>
            </a:r>
            <a:r>
              <a:rPr lang="tr-TR" sz="2600" dirty="0">
                <a:latin typeface="Calibri" panose="020F0502020204030204" pitchFamily="34" charset="0"/>
                <a:cs typeface="Calibri" panose="020F0502020204030204" pitchFamily="34" charset="0"/>
              </a:rPr>
              <a:t> Üstün Zekalılar-Yetenekliler ve </a:t>
            </a:r>
            <a:r>
              <a:rPr lang="tr-TR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Dahiler</a:t>
            </a:r>
            <a:r>
              <a:rPr lang="tr-TR" sz="2600" dirty="0">
                <a:latin typeface="Calibri" panose="020F0502020204030204" pitchFamily="34" charset="0"/>
                <a:cs typeface="Calibri" panose="020F0502020204030204" pitchFamily="34" charset="0"/>
              </a:rPr>
              <a:t> Enstitüsü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B644BE8-4799-B54F-A437-B7BC48A61A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5300" y="1506350"/>
            <a:ext cx="7840292" cy="28359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Prof. Dr.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Necate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Baykoç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Üstün Zekalılar-Yetenekliler ve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Dahiler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Enstitüsü, Ankara ve İstanbul’da 0-21 yaş arası çocuk ve gençlere yönelik bireysel destek programları sunulmaktadır.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NB İlgi ve Yetenek Alanları Geliştirme Programı kullanılmaktadır.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Zenginleştirme kapsamında özel alanlara yönelik yetenek grup çalışmaları gerçekleştirilmektedir.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Aynı zamanda çocukların ebeveynlerine ve kurumlara da danışmanlık hizmetleri verilmektedir.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B8E90861-716A-9142-BF2D-E8FA743A894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0989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241561B-538A-1545-B46C-B537F66FB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100" y="603100"/>
            <a:ext cx="8097784" cy="396300"/>
          </a:xfrm>
        </p:spPr>
        <p:txBody>
          <a:bodyPr/>
          <a:lstStyle/>
          <a:p>
            <a:r>
              <a:rPr lang="tr-TR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Karabük</a:t>
            </a:r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Üniversitesi</a:t>
            </a:r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Üstün</a:t>
            </a:r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 Yetenekliler Uygulama ve </a:t>
            </a:r>
            <a:r>
              <a:rPr lang="tr-TR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Araştırma</a:t>
            </a:r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 Merkezi 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1C0EA9A-A239-4D46-A6ED-36E172A0DF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5300" y="1506350"/>
            <a:ext cx="7640584" cy="28359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Üstün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yetenekli çocukların erken dönemlerde tanılanması ve desteklenmesi amacıyla hizmet vermektedir.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Destek eğitimler, yeteneklere özel kurslar, ebeveyn ve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öğretmen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eğitimleri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, rehberlik ve danışmanlık hizmetleri, sosyal faaliyetler açısından hizmet vermektedir. </a:t>
            </a:r>
          </a:p>
          <a:p>
            <a:pPr>
              <a:buFont typeface="Arial" panose="020B0604020202020204" pitchFamily="34" charset="0"/>
              <a:buChar char="•"/>
            </a:pP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6031A99-D274-3743-99F4-97CD27CBE74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39997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3518523-A12B-EE40-8728-5B606A56E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2500" y="2373600"/>
            <a:ext cx="6110100" cy="396300"/>
          </a:xfrm>
        </p:spPr>
        <p:txBody>
          <a:bodyPr/>
          <a:lstStyle/>
          <a:p>
            <a:pPr algn="ctr"/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Araştırma Örnekleri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57FE018-D19C-784B-82DC-BC7434009A5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23681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E3EB756-1C5C-B849-B0A1-ADE614F52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Araştırma Örneği 1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F2D1DD6-52E3-084B-A206-EEFE038C60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Saranlı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, A. G., &amp; Metin, E. N. (2014). SENG üstün yetenekliler aile eğitimi modelinin üstün yetenekli çocuklar ve ailelerine etkileri. Eğitim ve Bilim, 39(175).</a:t>
            </a:r>
          </a:p>
          <a:p>
            <a:pPr algn="ctr"/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B59539CB-7A64-DE4F-B39A-772893DF9AE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67901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97D6300-37C3-0043-A439-08E4B343C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6101" y="733649"/>
            <a:ext cx="8516983" cy="3783377"/>
          </a:xfrm>
        </p:spPr>
        <p:txBody>
          <a:bodyPr/>
          <a:lstStyle/>
          <a:p>
            <a:pPr marL="101600" indent="0" algn="just">
              <a:buNone/>
            </a:pPr>
            <a:endParaRPr lang="tr-T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1600" indent="0" algn="just">
              <a:buNone/>
            </a:pP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Çalışmanın amacı: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Üstün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yetenekli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çocukların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aileleri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için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geliştirilmis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̧ “SENG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Üstün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Yetenekliler Aile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Eğitimi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Programı”nın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Emotional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Needs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Gifted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Children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üstün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yetenekli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çocuğu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olan aileler ve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çocukları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üzerindeki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etkilerini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araştırmaktır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101600" indent="0" algn="just">
              <a:buNone/>
            </a:pP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1600" indent="0" algn="just">
              <a:buNone/>
            </a:pP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Çalışma grubu: 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Ankara Yasemin Karakaya Bilim ve Sanat Merkezi'ne devam eden 3., 4. ve 5. sınıf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üstün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yetenekli (20 deney, 20 kontrol grubu)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çocukların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aileleridir. </a:t>
            </a:r>
          </a:p>
          <a:p>
            <a:pPr marL="101600" indent="0" algn="just">
              <a:buNone/>
            </a:pP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1600" indent="0" algn="just">
              <a:buNone/>
            </a:pP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Veri toplama araçları: 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Hacettepe Ruhsal Uyum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Ölçeği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ve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Çocuklar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için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Sosyal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Desteği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Değerlendirme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Ölçeğidir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101600" indent="0" algn="ctr">
              <a:buNone/>
            </a:pP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1600" indent="0" algn="ctr">
              <a:buNone/>
            </a:pP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1600" indent="0" algn="just">
              <a:buNone/>
            </a:pP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84683CB-BB2B-D445-8001-B3913E27597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461762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60962CC-D90E-1E4C-9E1B-B3CFF8701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99" y="836000"/>
            <a:ext cx="6390889" cy="371698"/>
          </a:xfrm>
        </p:spPr>
        <p:txBody>
          <a:bodyPr/>
          <a:lstStyle/>
          <a:p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SENG </a:t>
            </a:r>
            <a:r>
              <a:rPr lang="tr-TR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Üstün</a:t>
            </a:r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 Yetenekliler Aile </a:t>
            </a:r>
            <a:r>
              <a:rPr lang="tr-TR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Eğitimi</a:t>
            </a:r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 Modeli 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E7F4496-A29E-F240-8AA9-B0B192345E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9343" y="1506349"/>
            <a:ext cx="8383741" cy="3560901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Üstün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yetenekli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çocukların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ailelerine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yönelik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ABD’de geliştirilmiş ve 25 yıldır birçok farklı ülkede uygulanmaktadır.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Programın amacı;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üstün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yetenekli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çocukların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sosyal-duygusal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ihtiyaçlarını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anlama ve çocukların bu ihtiyaçlarını aile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eğitimi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programı sayesinde karşılayabilmektir.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Program,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üstün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yetenekli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çocukların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yaşayabilecekleri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sosyal-duygusal sorunları ortaya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çıkmadan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önleyebilmeyi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ve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çocukların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ihtiyaçlarına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yönelik ailelere bilgi 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sağlayarak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endişelerini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azaltmak amaçlanmaktadır. </a:t>
            </a:r>
          </a:p>
          <a:p>
            <a:pPr>
              <a:buFont typeface="Arial" panose="020B0604020202020204" pitchFamily="34" charset="0"/>
              <a:buChar char="•"/>
            </a:pP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605AD38-46E4-7B4A-BE8D-26217B1D026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769646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AF2936B-1B5E-9243-9E9C-8B7FA7B53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300" y="836000"/>
            <a:ext cx="7408806" cy="354445"/>
          </a:xfrm>
        </p:spPr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SENG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Üstün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Yetenekliler Aile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Eğitimi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Modeli </a:t>
            </a:r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79FDC34-7720-CA47-B5F1-0D4F3AFDDA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5300" y="1506350"/>
            <a:ext cx="7408806" cy="2835900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Programda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üstün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yetenekli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çocukların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özellikle sosyal-duygusal olmak üzere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diğer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gelişimsel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alanlardaki ihtiyaçlarına yönelik 10 konu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başlığı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altında 10 hafta boyunca ele alınmaktadır.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Her oturum 1,5 saat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sürmektedir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E417F77-D99B-7D42-A246-7A8703A5CE7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731536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7DF03BD-CEFC-C648-A71B-7471A46C6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518" y="249403"/>
            <a:ext cx="7011991" cy="302687"/>
          </a:xfrm>
        </p:spPr>
        <p:txBody>
          <a:bodyPr/>
          <a:lstStyle/>
          <a:p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SENG </a:t>
            </a:r>
            <a:r>
              <a:rPr lang="tr-TR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Üstün</a:t>
            </a:r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 Yetenekliler Aile </a:t>
            </a:r>
            <a:r>
              <a:rPr lang="tr-TR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Eğitimi</a:t>
            </a:r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 Modeli Konu Başlıkları</a:t>
            </a:r>
            <a:endParaRPr lang="tr-TR" sz="2200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5162706-5033-D143-BD29-613D44B154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0916" y="746597"/>
            <a:ext cx="8762168" cy="4320654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Üstün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Yetenekli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Çocukların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Özellikleri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Üstün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Yetenekli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Çocuk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ve Ailesi Arasındaki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İletişimde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Anahtar Konular,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Üstün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Yetenekli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Çocukta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Motivasyon ve Akademik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Başarısızlık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Üstün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Yetenekli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Çocukta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Disiplini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Sağlamak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ve Kendini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Düzenlemeyi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Öğretmek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Üstün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Yetenekli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Çocukta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Duyarlılıklar,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Mükemmeliyetçilik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ve Stres,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Üstün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Yetenekli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Çocukta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İdealize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Etme,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Mutsuzluk ve Depresyon,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Üstün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Yetenekli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Çocukta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Arkadaşlar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Akranlar ve Sosyal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Çevre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Kardeşi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Olan ve Tek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Yetişen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Üstün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Yetenekli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Çocuklar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, 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Üstün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Yetenekli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Çocukta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Değerler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, Gelenekler ve Benzersizlik,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Üstün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Yetenekli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Çocuklarda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Başarılı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Ebeveynliğin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Zorlukları</a:t>
            </a:r>
          </a:p>
          <a:p>
            <a:endParaRPr lang="tr-T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2AE3F1E-AF61-E241-A177-F92A5A995D8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592815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31AF97B-4814-7749-8EE2-E49ED1074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D0DB4A7-C3CB-D640-9515-B386C5783D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5299" y="1506349"/>
            <a:ext cx="7150013" cy="3167301"/>
          </a:xfrm>
        </p:spPr>
        <p:txBody>
          <a:bodyPr/>
          <a:lstStyle/>
          <a:p>
            <a:pPr algn="just"/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Sonuç: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Uygulanan SENG Üstün Yetenekliler Aile Eğitim Programı sonucunda; </a:t>
            </a:r>
          </a:p>
          <a:p>
            <a:pPr algn="just"/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Uygulama grubundaki ebeveynlerin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üstün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yetenekli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çocuklarının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sosyal-duygusal ve ruhsal uyumuna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ilişkin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algılarının olumlu anlamda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değişim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gösterdiği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görülmüştür.</a:t>
            </a:r>
          </a:p>
          <a:p>
            <a:pPr algn="just"/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D252DC7-009C-A04A-93FC-5C3DED50E6C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616197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BF7E3E3-D2EB-4C4F-892F-2EFDDA965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Araştırma Örneği 2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DDA9003-7A3B-054B-A925-EA8BB5BF7C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Saranli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, A. G. (2017). Eş zamanlı olmayan gelişimin üstün yetenekli çocuklardaki görünümü üzerine bir örnek olay çalışması. </a:t>
            </a:r>
            <a:r>
              <a:rPr lang="tr-TR" i="1" dirty="0" err="1">
                <a:latin typeface="Calibri" panose="020F0502020204030204" pitchFamily="34" charset="0"/>
                <a:cs typeface="Calibri" panose="020F0502020204030204" pitchFamily="34" charset="0"/>
              </a:rPr>
              <a:t>Ozel</a:t>
            </a:r>
            <a:r>
              <a:rPr lang="tr-TR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i="1" dirty="0" err="1">
                <a:latin typeface="Calibri" panose="020F0502020204030204" pitchFamily="34" charset="0"/>
                <a:cs typeface="Calibri" panose="020F0502020204030204" pitchFamily="34" charset="0"/>
              </a:rPr>
              <a:t>Egitim</a:t>
            </a:r>
            <a:r>
              <a:rPr lang="tr-TR" i="1" dirty="0">
                <a:latin typeface="Calibri" panose="020F0502020204030204" pitchFamily="34" charset="0"/>
                <a:cs typeface="Calibri" panose="020F0502020204030204" pitchFamily="34" charset="0"/>
              </a:rPr>
              <a:t> Dergisi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tr-TR" i="1" dirty="0"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(1), 89.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4C1305C-D781-E941-ABC9-0E8D06EB97C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07670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8A3667D-9074-FA4A-945F-CA798A3A4E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9692" y="367662"/>
            <a:ext cx="8753392" cy="4532142"/>
          </a:xfrm>
        </p:spPr>
        <p:txBody>
          <a:bodyPr/>
          <a:lstStyle/>
          <a:p>
            <a:pPr marL="101600" indent="0" algn="just">
              <a:buNone/>
            </a:pPr>
            <a:r>
              <a:rPr lang="tr-TR" sz="1800" b="1" dirty="0">
                <a:latin typeface="Calibri" panose="020F0502020204030204" pitchFamily="34" charset="0"/>
                <a:cs typeface="Calibri" panose="020F0502020204030204" pitchFamily="34" charset="0"/>
              </a:rPr>
              <a:t>Çalışmanın amacı: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Üstün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yetenekli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çocukları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tanımlayan ve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çoğunlukla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yeterince bilgi sahibi olunmayan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önemli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kavramlardan olan eş zamanlı olmayan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gelişim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kavramı ayrıntılarıyla ele almak ve bir örnek olay sunmaktır. </a:t>
            </a:r>
          </a:p>
          <a:p>
            <a:pPr marL="101600" indent="0" algn="just">
              <a:buNone/>
            </a:pPr>
            <a:endParaRPr lang="tr-T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1600" indent="0" algn="just">
              <a:buNone/>
            </a:pPr>
            <a:r>
              <a:rPr lang="tr-TR" sz="1800" b="1" dirty="0">
                <a:latin typeface="Calibri" panose="020F0502020204030204" pitchFamily="34" charset="0"/>
                <a:cs typeface="Calibri" panose="020F0502020204030204" pitchFamily="34" charset="0"/>
              </a:rPr>
              <a:t>Çalışma grubu: 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5 yaş 3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aylıkgelişimi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eş zamanlı olmayan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Rüzgâr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rumuzlu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üstün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potansiyelli bir çocuktur.</a:t>
            </a:r>
          </a:p>
          <a:p>
            <a:pPr marL="101600" indent="0" algn="just">
              <a:buNone/>
            </a:pPr>
            <a:endParaRPr lang="tr-T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1600" indent="0" algn="just">
              <a:buNone/>
            </a:pPr>
            <a:r>
              <a:rPr lang="tr-TR" sz="1800" b="1" dirty="0">
                <a:latin typeface="Calibri" panose="020F0502020204030204" pitchFamily="34" charset="0"/>
                <a:cs typeface="Calibri" panose="020F0502020204030204" pitchFamily="34" charset="0"/>
              </a:rPr>
              <a:t>Veri toplama araçları: 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Görüşmeler, gözlemler,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Üstün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Yetenek Derecelendirme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Ölçeği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, Denver II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Gelişimsel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Tarama Testi,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Peabody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Resim-Kelime Testi,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Tifaldi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Dil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Gelişim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Testi, Akran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Sosyometri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Ölçeği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Stanford-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Binet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Zekâ Testi. </a:t>
            </a:r>
          </a:p>
          <a:p>
            <a:pPr marL="101600" indent="0" algn="just">
              <a:buNone/>
            </a:pPr>
            <a:endParaRPr lang="tr-T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1600" indent="0" algn="just">
              <a:buNone/>
            </a:pPr>
            <a:r>
              <a:rPr lang="tr-TR" sz="1800" b="1" dirty="0">
                <a:latin typeface="Calibri" panose="020F0502020204030204" pitchFamily="34" charset="0"/>
                <a:cs typeface="Calibri" panose="020F0502020204030204" pitchFamily="34" charset="0"/>
              </a:rPr>
              <a:t>Veri toplama süreci: 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Aileyle yapılan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görüşmeler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ve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Rüzgâr’a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uygulanan testler 3 aylık bir sürede toplanmıştır. </a:t>
            </a:r>
          </a:p>
          <a:p>
            <a:pPr marL="101600" indent="0" algn="just">
              <a:buNone/>
            </a:pPr>
            <a:endParaRPr lang="tr-T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1600" indent="0" algn="just">
              <a:buNone/>
            </a:pPr>
            <a:endParaRPr lang="tr-T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1600" indent="0" algn="just">
              <a:buNone/>
            </a:pPr>
            <a:endParaRPr lang="tr-T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1600" indent="0" algn="just">
              <a:buNone/>
            </a:pPr>
            <a:endParaRPr lang="tr-T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1600" indent="0" algn="just">
              <a:buNone/>
            </a:pPr>
            <a:endParaRPr lang="tr-T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1600" indent="0" algn="just">
              <a:buNone/>
            </a:pPr>
            <a:endParaRPr lang="tr-T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C661037-1E0D-4C44-B396-B4A8E154C4B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657194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D086366-ACF9-8D4A-85D1-5BEBF0224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741" y="407138"/>
            <a:ext cx="7408806" cy="542187"/>
          </a:xfrm>
        </p:spPr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Aile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Görüşmelerinden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Elde Edilen Bulgular </a:t>
            </a:r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64451A6-1681-C444-84A6-E60C5FC261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0741" y="1564775"/>
            <a:ext cx="8217433" cy="2900493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Annesi,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Rüzgâr’ın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düşünce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süreçlerinin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farklı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olduğunu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ifade etmiştir.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Çocuğunun bir cevap ile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yetinmediğini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ve daha fazlasını bilmek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istediğini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belirtmiştir.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Annesi çoğunlukla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Rüzgâr’ın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hak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ettiği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eğitime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ulaşması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açısından kendisini yetersiz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hissettiğini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ifade etmiştir.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Çocuğunun sorularına yeterli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açıklamaları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vermek için zeki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olmadığını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düşünmektedir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BB65E68-AB65-9648-B16B-D7A0ADD558A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90749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44658B4-4ED9-B740-A89E-BBDD7D238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28" y="604450"/>
            <a:ext cx="8780556" cy="393600"/>
          </a:xfrm>
        </p:spPr>
        <p:txBody>
          <a:bodyPr/>
          <a:lstStyle/>
          <a:p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Okul </a:t>
            </a:r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Öncesi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Öğretmeni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ile Yapılan </a:t>
            </a:r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Görüşmelerden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Elde Edilen Bulgular 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163D661-D938-9D44-B344-C53F068C73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3210" y="1153799"/>
            <a:ext cx="8374964" cy="3519851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Bir yıldır anaokuluna devam etmektedir.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Sınıfta parlak bir çocuktur.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Akranlarına patronluk taslamaktadır.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Davranış problemleri vardır.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Diğer çocukları oyunlarına karışmakta ve reddedilince de öfkelenmektedir. Böyle durumlarda dışlanmış görünmektedir.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Kendinden yaşça büyük yetişkinler ile iletişimi daha iyi görünmektedir.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Oyun kurallarına uymak, söz kesmek ve ısrarcı olmak gibi özellikler sergilemektedir.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AFEAD7F-09A5-5547-930E-C67AFAA8ABD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532293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1FE0E51-F81E-D543-BF98-10469BCB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Çocuk</a:t>
            </a:r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Gözleminden</a:t>
            </a:r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 Elde Edilen Bulgular 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E0C37F9-34E0-2141-9391-8B78615F6A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5299" y="1506350"/>
            <a:ext cx="7219025" cy="2801150"/>
          </a:xfrm>
        </p:spPr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Yetişkin ile kurduğu iletişimde akıcıdır.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İlgilendiği konular üzerinde sohbet etmekte isteklidir.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Uygulanan testler sürecinde uyumludur.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Test sürecinde dikkat süresinin oldukça uzun olduğu görülmüştür.</a:t>
            </a:r>
          </a:p>
          <a:p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04A5700-F649-D748-8849-D8D06136A54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1729871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FAA1231-263E-7F4F-A030-482EE432E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Üstün</a:t>
            </a:r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 Yetenek Derecelendirme </a:t>
            </a:r>
            <a:r>
              <a:rPr lang="tr-TR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Ölçeği</a:t>
            </a:r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8E850B9-87C8-7047-8320-A044E64B6D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Öğretmeni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ve ebeveynleri tarafından doldurulan ölçeğin maddelerin %70’inden fazlasını “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Çoğunlukla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”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şeklinde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işaretlediği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görülmüştür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>
              <a:buFont typeface="Arial" panose="020B0604020202020204" pitchFamily="34" charset="0"/>
              <a:buChar char="•"/>
            </a:pP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Bu da çocuğun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üstün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yetenekli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çocuklarda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gözlemlenen pek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çok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davranışsal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özelliğe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çoğunlukla sahip olduğunu göstermektedir.</a:t>
            </a:r>
          </a:p>
          <a:p>
            <a:pPr>
              <a:buFont typeface="Arial" panose="020B0604020202020204" pitchFamily="34" charset="0"/>
              <a:buChar char="•"/>
            </a:pP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7ABC1B2-4EA4-0B43-95AF-E65861DFB10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874220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342C159-B557-914F-AABF-E21C90B7D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Tifaldi</a:t>
            </a:r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 dil </a:t>
            </a:r>
            <a:r>
              <a:rPr lang="tr-TR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gelişimi</a:t>
            </a:r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 testi 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A8C5DF6-EF47-3C4E-9CF6-C2B158D59B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5299" y="1506350"/>
            <a:ext cx="7549085" cy="28359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Tifaldi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ifade edici dil alt testinde çocuk, norm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değerlerinin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çok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fazla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üzerine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çıkmıştır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Dil gelişimi açısından yaş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eşdeğerisi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12 yaş ve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üstu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̈ olarak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saptanmıştır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9DDB9C0-1F4D-CA40-A83E-7753B1FAD43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167512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342C159-B557-914F-AABF-E21C90B7D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Peabody</a:t>
            </a:r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 resim-kelime testi 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A8C5DF6-EF47-3C4E-9CF6-C2B158D59B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5300" y="1506350"/>
            <a:ext cx="7011991" cy="3167301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Testte sunulan 100 kartın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üzerindeki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kelimelerin hepsini 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bilmis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̧ ve teste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büyük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bir dikkat ve uyum sergilemiş.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Test bitince daha fazlasını yapmak istediğini belirtmiştir.</a:t>
            </a:r>
          </a:p>
          <a:p>
            <a:pPr>
              <a:buFont typeface="Arial" panose="020B0604020202020204" pitchFamily="34" charset="0"/>
              <a:buChar char="•"/>
            </a:pP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Peabody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Resim Kelime Testi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sonuçlarına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göre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alıcı dilde 12 yaş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özelliklerini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sergilediği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gözlemlenmiştir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9DDB9C0-1F4D-CA40-A83E-7753B1FAD43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178055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342C159-B557-914F-AABF-E21C90B7D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Denver II </a:t>
            </a:r>
            <a:r>
              <a:rPr lang="tr-TR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gelişim</a:t>
            </a:r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 tarama testi 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A8C5DF6-EF47-3C4E-9CF6-C2B158D59B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5300" y="1506350"/>
            <a:ext cx="7322542" cy="28359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Yaşından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daha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üst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seviyede performans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göstererek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kişisel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sosyal ve ince motor alanlardaki birer madde haricinde bütün maddeleri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tamamlamıştır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Yani 6 yaş seviyesinde son bulan testin son sorusuna kadar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başarıyla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ilerlemiştir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>
              <a:buFont typeface="Arial" panose="020B0604020202020204" pitchFamily="34" charset="0"/>
              <a:buChar char="•"/>
            </a:pP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9DDB9C0-1F4D-CA40-A83E-7753B1FAD43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51450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342C159-B557-914F-AABF-E21C90B7D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Akran </a:t>
            </a:r>
            <a:r>
              <a:rPr lang="tr-TR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sosyometri</a:t>
            </a:r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ölçeği</a:t>
            </a:r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A8C5DF6-EF47-3C4E-9CF6-C2B158D59B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0950" y="1471600"/>
            <a:ext cx="8097784" cy="334194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Sınıfında bulunan 13 çocuk ile bireysel olarak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sosyometri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uygulaması yapılmıştır.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Çocuklar sosyal bir problem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çözmek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veya sosyal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ilişki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kurmak, sohbet etmek gibi durumlarda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başvuracakları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arkadaşları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olarak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Rüzgâr’ın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belirtmişlerdir.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Çözmeye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çalıştıkları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bir soru, ezberleyemedikleri, hatırlayamadıkları bir bilgi vb.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olduğunda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Rüzgâr’ın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bu tarz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görevler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için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uygun bir aday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olabileceği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belirlenmiştir.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9DDB9C0-1F4D-CA40-A83E-7753B1FAD43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256859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342C159-B557-914F-AABF-E21C90B7D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Stanford-</a:t>
            </a:r>
            <a:r>
              <a:rPr lang="tr-TR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Binet</a:t>
            </a:r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 zekâ testi 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A8C5DF6-EF47-3C4E-9CF6-C2B158D59B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5300" y="1506350"/>
            <a:ext cx="6718692" cy="2835900"/>
          </a:xfrm>
        </p:spPr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Alt testlerin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tümünde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de takvim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yaşından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2 yaş ila 3 yaş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üstte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çıktığı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saptalnmıştır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9DDB9C0-1F4D-CA40-A83E-7753B1FAD43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553930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5D91840-1663-D04D-BC01-9C13F9ACC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Araştırma Örneği 3</a:t>
            </a:r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2D12142-3DA1-8246-8C8B-C0D8FB2137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Dağlıoğlu, H. E., &amp;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Suveren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, S. (2013). Okul öncesi dönem üstün yetenekli çocukların belirlenmesinde öğretmen ve aile görüşleri ile çocukların performanslarının tutarlılığının incelenmesi. </a:t>
            </a:r>
            <a:r>
              <a:rPr lang="tr-TR" i="1" dirty="0">
                <a:latin typeface="Calibri" panose="020F0502020204030204" pitchFamily="34" charset="0"/>
                <a:cs typeface="Calibri" panose="020F0502020204030204" pitchFamily="34" charset="0"/>
              </a:rPr>
              <a:t>Kuram ve Uygulamada Eğitim Bilimleri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tr-TR" i="1" dirty="0"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(1), 431-453.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CF656AA-59B7-A44A-BA99-9D5FD6657F1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950444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3B52318-3DAA-5F4A-85F7-64AFF4C080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815" y="170651"/>
            <a:ext cx="8849269" cy="4814304"/>
          </a:xfrm>
        </p:spPr>
        <p:txBody>
          <a:bodyPr/>
          <a:lstStyle/>
          <a:p>
            <a:pPr marL="101600" indent="0" algn="just">
              <a:buNone/>
            </a:pP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Çalışmanın amacı: 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Okul öncesi dönemde üstün yetenekli çocukları saptarken başvurulan aile ve öğretmenlerin görüşlerinin ve çocukların performanslarının tutarlı olup olmadığını belirlemektir.</a:t>
            </a:r>
          </a:p>
          <a:p>
            <a:pPr marL="101600" indent="0" algn="just">
              <a:buNone/>
            </a:pP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1600" indent="0" algn="just">
              <a:buNone/>
            </a:pP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Çalışma grubu: 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Düzce’de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anasınıfına devam eden 600 çocuk arasından öğretmen veya ebeveynleri tarafından aday gösterilen toplam 113 çocuktur.</a:t>
            </a:r>
          </a:p>
          <a:p>
            <a:pPr marL="101600" indent="0" algn="just">
              <a:buNone/>
            </a:pPr>
            <a:endParaRPr lang="tr-T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1600" indent="0" algn="just">
              <a:buNone/>
            </a:pP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Veri toplama araçları: 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Aile gözlem formu, öğretmen gözlem formu, Temel Kabiliyetler Testi 5-7 (TKT 5-7) ve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Goodenough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-Harris Bir Adam Çiz Testidir. </a:t>
            </a:r>
          </a:p>
          <a:p>
            <a:pPr marL="101600" indent="0" algn="just">
              <a:buNone/>
            </a:pP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1600" indent="0" algn="just">
              <a:buNone/>
            </a:pP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Sonuç: 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Öğretmen ve aile görüşlerine göre, üstün yetenekli çocukları (50 çocuk) belirlemede öğretmen ve aileler %44,3 başarılı olmuşlardır.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Üstün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yetenekli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çocukları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belirlemede ailelerin,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öğretmenlere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göre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daha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başarılı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oldukları da belirlenmiştir.</a:t>
            </a:r>
          </a:p>
          <a:p>
            <a:pPr marL="101600" indent="0" algn="just">
              <a:buNone/>
            </a:pP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9EF1B6E-5B8A-0243-A2C0-BC654D8E36E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135985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4235C44-EC6F-0142-81CA-88C07E21D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Araştırma Örneği 4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C90583F-CD47-E949-BC78-ECB5E9B375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Kazu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, İ. Y., &amp; Şenol, C. (2012).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Views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Teachers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about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Gifted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Curriculum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(Case of BİLSEM)/Üstün Yetenekliler Eğitim Programlarına İlişkin Öğretmen Görüşleri (BİLSEM Örneği). </a:t>
            </a:r>
            <a:r>
              <a:rPr lang="tr-TR" i="1" dirty="0">
                <a:latin typeface="Calibri" panose="020F0502020204030204" pitchFamily="34" charset="0"/>
                <a:cs typeface="Calibri" panose="020F0502020204030204" pitchFamily="34" charset="0"/>
              </a:rPr>
              <a:t>e-Uluslararası Eğitim Araştırmaları Dergisi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tr-TR" i="1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(2), 13-35.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D274772-33C3-B348-A96C-71ECF48C31B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317101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DAA6767-9DA7-D949-A8BA-9445317C52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012" y="407311"/>
            <a:ext cx="8596072" cy="4147103"/>
          </a:xfrm>
        </p:spPr>
        <p:txBody>
          <a:bodyPr/>
          <a:lstStyle/>
          <a:p>
            <a:pPr marL="101600" indent="0" algn="just">
              <a:buNone/>
            </a:pP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Çalışmanın amacı: 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Bilim ve Sanat Merkezleri’nde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görev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yapmakta olan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öğretmenlerin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üstün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yetenekliler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eğitim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programlarına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ilişkin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görüşlerini belirlemektir. </a:t>
            </a:r>
          </a:p>
          <a:p>
            <a:pPr marL="101600" indent="0" algn="just">
              <a:buNone/>
            </a:pP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Çalışma grubu: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Türkiye’deki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24 Bilim ve Sanat Merkezlerinde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görev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yapan 318 öğretmendir. </a:t>
            </a:r>
          </a:p>
          <a:p>
            <a:pPr marL="101600" indent="0" algn="just">
              <a:buNone/>
            </a:pP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Veri toplama aracı: 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Araştırmacı tarafından oluşturulan 47 madde ve 14 açık uçlu soru olan geçerlik güvenirliği yapılan bir anket kullanılmıştır. </a:t>
            </a:r>
          </a:p>
          <a:p>
            <a:pPr marL="101600" indent="0" algn="just">
              <a:buNone/>
            </a:pP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Sonuç: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BİLSEM’lerde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verilen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eğitimin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çocukların bireysel yeteneklerinin farkında olmalarına yardımcı olduğu öğretmenler tarafından daha fazla düşünülmektedir.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Öğretmenlerin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çoğunluğu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BİLSEM’lerin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fiziki ortam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şartları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ve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oçocukların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devam etmemeleri konularında sorun yaşadıklarını belirtmişlerdir. Bununla birlikte öğretmenler, çocuklar ile iletişim konusunda sorun yaşamadıklarını belirtmişlerdir. </a:t>
            </a:r>
          </a:p>
          <a:p>
            <a:pPr algn="just"/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CBDD95F-B831-484F-BB9E-71F4D6D39B6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047723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3C00F24-0417-4B4B-8368-FCE32E260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Araştırma Örneği 5</a:t>
            </a:r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7E8B1C3-5C42-A34D-AD19-730664D200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Bell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, A., </a:t>
            </a:r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Chetty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, R., </a:t>
            </a:r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Jaravel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, X., </a:t>
            </a:r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Petkova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, N., &amp; Van </a:t>
            </a:r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Reenen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, J. (2018). </a:t>
            </a:r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Lost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Einsteins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who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becomes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an </a:t>
            </a:r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inventor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America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? (No. 522). </a:t>
            </a:r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Centre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Economic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Performance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, LSE.</a:t>
            </a:r>
          </a:p>
          <a:p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6457172-BBD1-2D40-8C52-A7C269EB5EA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377275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336A3B9-300F-FE4B-ACB5-7B248DEE63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1692" y="668303"/>
            <a:ext cx="8601392" cy="4005348"/>
          </a:xfrm>
        </p:spPr>
        <p:txBody>
          <a:bodyPr/>
          <a:lstStyle/>
          <a:p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Bell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ve arkadaşlarının 2018 yılında yayınladıkları «Kayıp Einsteinlar» konusuna vurgu yaptıkları  ve bir milyon mucidin hayatını inceleyerek derledikleri makalede; </a:t>
            </a:r>
          </a:p>
          <a:p>
            <a:pPr>
              <a:buFont typeface="Wingdings" pitchFamily="2" charset="2"/>
              <a:buChar char="Ø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Yeniliğe maruz kalmak, çocukların mucit olma şansını önemli ölçüde artırdığını,</a:t>
            </a:r>
          </a:p>
          <a:p>
            <a:pPr>
              <a:buFont typeface="Wingdings" pitchFamily="2" charset="2"/>
              <a:buChar char="Ø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Yüksek gelirli Amerikan ailelerinden gelen çocukların mucit olma olasılığı, düşük gelirli ailelerin çocuklarına göre on kat daha fazla olduğu,</a:t>
            </a:r>
          </a:p>
          <a:p>
            <a:pPr>
              <a:buFont typeface="Wingdings" pitchFamily="2" charset="2"/>
              <a:buChar char="Ø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Kızların kadın mucitlere maruz kalma oranı; erkeklerin erkek mucitlere maruz kaldığı kadar olsaydı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inovasyondaki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cinsiyet farkının yarı yarıya düşebilecek olduğunu belirtmişlerdir.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BA0DF41A-3AF8-A748-B46C-C425C8707C5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91286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3DC9430-2835-6E4F-9B29-59C1B0022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Araştırma Örneği 6</a:t>
            </a:r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9C7D6B0-89BB-AD4E-9FA8-FDCD9DE019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Walsh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, R.,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Bowes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, J., &amp;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Sweller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, N. (2017).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Why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would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say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goodnight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moon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Response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young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intellectually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gifted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children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lower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higher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order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questions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during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storybook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reading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. </a:t>
            </a:r>
            <a:r>
              <a:rPr lang="tr-TR" i="1" dirty="0" err="1">
                <a:latin typeface="Calibri" panose="020F0502020204030204" pitchFamily="34" charset="0"/>
                <a:cs typeface="Calibri" panose="020F0502020204030204" pitchFamily="34" charset="0"/>
              </a:rPr>
              <a:t>Journal</a:t>
            </a:r>
            <a:r>
              <a:rPr lang="tr-TR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i="1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tr-TR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i="1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i="1" dirty="0" err="1">
                <a:latin typeface="Calibri" panose="020F0502020204030204" pitchFamily="34" charset="0"/>
                <a:cs typeface="Calibri" panose="020F0502020204030204" pitchFamily="34" charset="0"/>
              </a:rPr>
              <a:t>Education</a:t>
            </a:r>
            <a:r>
              <a:rPr lang="tr-TR" i="1" dirty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tr-TR" i="1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i="1" dirty="0" err="1">
                <a:latin typeface="Calibri" panose="020F0502020204030204" pitchFamily="34" charset="0"/>
                <a:cs typeface="Calibri" panose="020F0502020204030204" pitchFamily="34" charset="0"/>
              </a:rPr>
              <a:t>Gifted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tr-TR" i="1" dirty="0">
                <a:latin typeface="Calibri" panose="020F0502020204030204" pitchFamily="34" charset="0"/>
                <a:cs typeface="Calibri" panose="020F0502020204030204" pitchFamily="34" charset="0"/>
              </a:rPr>
              <a:t>40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(3), 220-246.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DEA24E1-E47A-2C45-B75A-1C741CC021E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81837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78BC48B-92A6-8B4E-833B-D1C6496120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3269" y="433688"/>
            <a:ext cx="8438169" cy="4067973"/>
          </a:xfrm>
        </p:spPr>
        <p:txBody>
          <a:bodyPr/>
          <a:lstStyle/>
          <a:p>
            <a:pPr marL="101600" indent="0">
              <a:buNone/>
            </a:pPr>
            <a:r>
              <a:rPr lang="tr-TR" sz="1800" b="1" dirty="0">
                <a:latin typeface="Calibri" panose="020F0502020204030204" pitchFamily="34" charset="0"/>
                <a:cs typeface="Calibri" panose="020F0502020204030204" pitchFamily="34" charset="0"/>
              </a:rPr>
              <a:t>Çalışmanın amacı: 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Üstün yetenekli çocukların hikâye okumada verdikleri düşük ve yüksek sorgulamaya yönelik cevapların ve bilişsel tepkilerini incelemektir.</a:t>
            </a:r>
          </a:p>
          <a:p>
            <a:pPr marL="101600" indent="0">
              <a:buNone/>
            </a:pPr>
            <a:r>
              <a:rPr lang="tr-TR" sz="1800" b="1" dirty="0">
                <a:latin typeface="Calibri" panose="020F0502020204030204" pitchFamily="34" charset="0"/>
                <a:cs typeface="Calibri" panose="020F0502020204030204" pitchFamily="34" charset="0"/>
              </a:rPr>
              <a:t>Çalışma grubu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Sidney’de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orta ekonomik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düzeydeli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okul öncesi eğitim gören sekiz üstün yetenekli çocuktur.</a:t>
            </a:r>
          </a:p>
          <a:p>
            <a:pPr marL="101600" indent="0">
              <a:buNone/>
            </a:pPr>
            <a:r>
              <a:rPr lang="tr-TR" sz="1800" b="1" dirty="0">
                <a:latin typeface="Calibri" panose="020F0502020204030204" pitchFamily="34" charset="0"/>
                <a:cs typeface="Calibri" panose="020F0502020204030204" pitchFamily="34" charset="0"/>
              </a:rPr>
              <a:t>Veri toplama aracı: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Peabody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Resim Kelime Testi ve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Raven’in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Standart İlerleyen Matrisler Testidir. </a:t>
            </a:r>
          </a:p>
          <a:p>
            <a:pPr marL="101600" indent="0">
              <a:buNone/>
            </a:pPr>
            <a:r>
              <a:rPr lang="tr-TR" sz="1800" b="1" dirty="0">
                <a:latin typeface="Calibri" panose="020F0502020204030204" pitchFamily="34" charset="0"/>
                <a:cs typeface="Calibri" panose="020F0502020204030204" pitchFamily="34" charset="0"/>
              </a:rPr>
              <a:t>Sonuç: 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Hikaye okurken öğretmenin sorduğu sorularının en sık görülen biçimi olan alt düzey bilişsel sorulardır ve bu sorular, alt düzey yanıtları ortaya çıkarmıştır. Öğretmenlerin hikaye hakkında sordukları üst düzey sorular ise % 88 oranında üst düzey çocuk yanıtlarını ortaya çıkarmıştır. </a:t>
            </a:r>
          </a:p>
          <a:p>
            <a:pPr marL="101600" indent="0">
              <a:buNone/>
            </a:pP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Sonuç olarak okunan hikaye üzerinden üst düzey bilişsel soru sormak, özellikle üstün yetenekli çocukların düşüncelerini genişletmek için oldukça önemlidir.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B1842933-4A7F-DC47-A569-566BABB5253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286501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0914D0D-7C15-F44F-BB1C-32DFBD9D1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Araştırma Örneği 7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E63DB80-EA6C-B24C-B69E-472C6CF7F0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İdin, Ş., &amp; Kayhan, N. (2016). Avrupa Birliği Ülkeleri ve Türkiye'de İlköğretim Döneminde Üstün Zekâlı-Yetenekli Öğrenciler İçin Özel Eğitim Uygulamaları. </a:t>
            </a:r>
            <a:r>
              <a:rPr lang="tr-TR" i="1" dirty="0" err="1">
                <a:latin typeface="Calibri" panose="020F0502020204030204" pitchFamily="34" charset="0"/>
                <a:cs typeface="Calibri" panose="020F0502020204030204" pitchFamily="34" charset="0"/>
              </a:rPr>
              <a:t>Journal</a:t>
            </a:r>
            <a:r>
              <a:rPr lang="tr-TR" i="1" dirty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tr-TR" i="1" dirty="0" err="1">
                <a:latin typeface="Calibri" panose="020F0502020204030204" pitchFamily="34" charset="0"/>
                <a:cs typeface="Calibri" panose="020F0502020204030204" pitchFamily="34" charset="0"/>
              </a:rPr>
              <a:t>Kirsehir</a:t>
            </a:r>
            <a:r>
              <a:rPr lang="tr-TR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i="1" dirty="0" err="1">
                <a:latin typeface="Calibri" panose="020F0502020204030204" pitchFamily="34" charset="0"/>
                <a:cs typeface="Calibri" panose="020F0502020204030204" pitchFamily="34" charset="0"/>
              </a:rPr>
              <a:t>Education</a:t>
            </a:r>
            <a:r>
              <a:rPr lang="tr-TR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i="1" dirty="0" err="1">
                <a:latin typeface="Calibri" panose="020F0502020204030204" pitchFamily="34" charset="0"/>
                <a:cs typeface="Calibri" panose="020F0502020204030204" pitchFamily="34" charset="0"/>
              </a:rPr>
              <a:t>Faculty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tr-TR" i="1" dirty="0"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(2).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E192379-11D3-B14E-98AF-4BEB9A30E0C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944745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0BDB12B-FDC0-0442-B331-AA9AE97DEC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7714" y="554977"/>
            <a:ext cx="8528572" cy="4118674"/>
          </a:xfrm>
        </p:spPr>
        <p:txBody>
          <a:bodyPr/>
          <a:lstStyle/>
          <a:p>
            <a:pPr marL="101600" indent="0">
              <a:buNone/>
            </a:pP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Çalışmanın amacı: 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Türkiye ve Avrupa Birliği’ne üye ülkelerdeki üstün yetenekli olan ilköğretim dönemi çocukların, devam ettikleri eğitim kurumlarındaki eğitim modellerinin, destek hizmetlerin ve görevli personelin karşılaştırılmasıdır.</a:t>
            </a:r>
          </a:p>
          <a:p>
            <a:pPr marL="101600" indent="0">
              <a:buNone/>
            </a:pP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Yöntem: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Betimsel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tür olarak tarama yöntemidir. Veriler ulusal ve uluslar arası raporlardan toplanmıştır.</a:t>
            </a:r>
          </a:p>
          <a:p>
            <a:pPr marL="101600" indent="0">
              <a:buNone/>
            </a:pP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Sonuç: 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Avrupa Birliğine üye olan ülkelerin çoğunluğunda çocukların 4-5 yaşında zorunlu eğitime başladıkları görülmektedir. </a:t>
            </a:r>
          </a:p>
          <a:p>
            <a:pPr marL="101600" indent="0">
              <a:buNone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Üstün yetenekli çocukların tüm eğitim kademelerine devam ederken destek hizmet aldıkları görülmektedir.</a:t>
            </a:r>
          </a:p>
          <a:p>
            <a:pPr marL="101600" indent="0">
              <a:buNone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Ülkemizde de benzer şekilde birlikte eğitim modeli uygulanmakta olup Bilim Sanat Merkezlerinde okul dışı öğrenme kapsamında eğitimler verilmektedir. </a:t>
            </a:r>
          </a:p>
          <a:p>
            <a:pPr marL="101600" indent="0">
              <a:buNone/>
            </a:pP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1600" indent="0">
              <a:buNone/>
            </a:pP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A44F175-FBBB-F64F-86F9-A554FD6E668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270582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96D2FF9-88C6-DA49-B220-4ED8214B0E7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39</a:t>
            </a:fld>
            <a:endParaRPr lang="en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AA23C6F0-CCAA-8D4C-A38F-5427CD19B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6146" y="0"/>
            <a:ext cx="4019394" cy="5143500"/>
          </a:xfrm>
          <a:prstGeom prst="rect">
            <a:avLst/>
          </a:prstGeom>
        </p:spPr>
      </p:pic>
      <p:sp>
        <p:nvSpPr>
          <p:cNvPr id="7" name="Metin Yer Tutucusu 2">
            <a:extLst>
              <a:ext uri="{FF2B5EF4-FFF2-40B4-BE49-F238E27FC236}">
                <a16:creationId xmlns:a16="http://schemas.microsoft.com/office/drawing/2014/main" id="{42A46289-1C34-D942-8618-C4CEA3B5B094}"/>
              </a:ext>
            </a:extLst>
          </p:cNvPr>
          <p:cNvSpPr txBox="1">
            <a:spLocks/>
          </p:cNvSpPr>
          <p:nvPr/>
        </p:nvSpPr>
        <p:spPr>
          <a:xfrm>
            <a:off x="7210754" y="3468608"/>
            <a:ext cx="1933246" cy="1674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FD6EF"/>
              </a:buClr>
              <a:buSzPts val="2000"/>
              <a:buFont typeface="Raleway Thin"/>
              <a:buChar char="𖤓"/>
              <a:defRPr sz="2200" b="0" i="0" u="none" strike="noStrike" cap="none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Raleway Thin"/>
              <a:buChar char="𖡼"/>
              <a:defRPr sz="2200" b="0" i="0" u="none" strike="noStrike" cap="none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Raleway Thin"/>
              <a:buChar char="𖡼"/>
              <a:defRPr sz="2200" b="0" i="0" u="none" strike="noStrike" cap="none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leway Thin"/>
              <a:buChar char="●"/>
              <a:defRPr sz="2200" b="0" i="0" u="none" strike="noStrike" cap="none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leway Thin"/>
              <a:buChar char="○"/>
              <a:defRPr sz="2200" b="0" i="0" u="none" strike="noStrike" cap="none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leway Thin"/>
              <a:buChar char="■"/>
              <a:defRPr sz="2200" b="0" i="0" u="none" strike="noStrike" cap="none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leway Thin"/>
              <a:buChar char="●"/>
              <a:defRPr sz="2200" b="0" i="0" u="none" strike="noStrike" cap="none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leway Thin"/>
              <a:buChar char="○"/>
              <a:defRPr sz="2200" b="0" i="0" u="none" strike="noStrike" cap="none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2200"/>
              <a:buFont typeface="Raleway Thin"/>
              <a:buChar char="■"/>
              <a:defRPr sz="2200" b="0" i="0" u="none" strike="noStrike" cap="none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9pPr>
          </a:lstStyle>
          <a:p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İdin, Ş., &amp; Kayhan, N. (2016). Avrupa Birliği Ülkeleri ve Türkiye'de İlköğretim Döneminde Üstün Zekâlı-Yetenekli Öğrenciler İçin Özel Eğitim Uygulamaları. </a:t>
            </a:r>
            <a:r>
              <a:rPr lang="tr-TR" sz="1000" i="1" dirty="0" err="1">
                <a:latin typeface="Calibri" panose="020F0502020204030204" pitchFamily="34" charset="0"/>
                <a:cs typeface="Calibri" panose="020F0502020204030204" pitchFamily="34" charset="0"/>
              </a:rPr>
              <a:t>Journal</a:t>
            </a:r>
            <a:r>
              <a:rPr lang="tr-TR" sz="1000" i="1" dirty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tr-TR" sz="1000" i="1" dirty="0" err="1">
                <a:latin typeface="Calibri" panose="020F0502020204030204" pitchFamily="34" charset="0"/>
                <a:cs typeface="Calibri" panose="020F0502020204030204" pitchFamily="34" charset="0"/>
              </a:rPr>
              <a:t>Kirsehir</a:t>
            </a:r>
            <a:r>
              <a:rPr lang="tr-TR" sz="1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000" i="1" dirty="0" err="1">
                <a:latin typeface="Calibri" panose="020F0502020204030204" pitchFamily="34" charset="0"/>
                <a:cs typeface="Calibri" panose="020F0502020204030204" pitchFamily="34" charset="0"/>
              </a:rPr>
              <a:t>Education</a:t>
            </a:r>
            <a:r>
              <a:rPr lang="tr-TR" sz="1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000" i="1" dirty="0" err="1">
                <a:latin typeface="Calibri" panose="020F0502020204030204" pitchFamily="34" charset="0"/>
                <a:cs typeface="Calibri" panose="020F0502020204030204" pitchFamily="34" charset="0"/>
              </a:rPr>
              <a:t>Faculty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tr-TR" sz="1000" i="1" dirty="0"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(2).</a:t>
            </a:r>
          </a:p>
          <a:p>
            <a:endParaRPr lang="tr-TR" sz="1000" dirty="0"/>
          </a:p>
        </p:txBody>
      </p:sp>
    </p:spTree>
    <p:extLst>
      <p:ext uri="{BB962C8B-B14F-4D97-AF65-F5344CB8AC3E}">
        <p14:creationId xmlns:p14="http://schemas.microsoft.com/office/powerpoint/2010/main" val="33867604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7CF0652-0FCD-DF40-8B6C-F69A3A7F7F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10754" y="3468608"/>
            <a:ext cx="1933246" cy="1674892"/>
          </a:xfrm>
        </p:spPr>
        <p:txBody>
          <a:bodyPr/>
          <a:lstStyle/>
          <a:p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İdin, Ş., &amp; Kayhan, N. (2016). Avrupa Birliği Ülkeleri ve Türkiye'de İlköğretim Döneminde Üstün Zekâlı-Yetenekli Öğrenciler İçin Özel Eğitim Uygulamaları. </a:t>
            </a:r>
            <a:r>
              <a:rPr lang="tr-TR" sz="1000" i="1" dirty="0" err="1">
                <a:latin typeface="Calibri" panose="020F0502020204030204" pitchFamily="34" charset="0"/>
                <a:cs typeface="Calibri" panose="020F0502020204030204" pitchFamily="34" charset="0"/>
              </a:rPr>
              <a:t>Journal</a:t>
            </a:r>
            <a:r>
              <a:rPr lang="tr-TR" sz="1000" i="1" dirty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tr-TR" sz="1000" i="1" dirty="0" err="1">
                <a:latin typeface="Calibri" panose="020F0502020204030204" pitchFamily="34" charset="0"/>
                <a:cs typeface="Calibri" panose="020F0502020204030204" pitchFamily="34" charset="0"/>
              </a:rPr>
              <a:t>Kirsehir</a:t>
            </a:r>
            <a:r>
              <a:rPr lang="tr-TR" sz="1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000" i="1" dirty="0" err="1">
                <a:latin typeface="Calibri" panose="020F0502020204030204" pitchFamily="34" charset="0"/>
                <a:cs typeface="Calibri" panose="020F0502020204030204" pitchFamily="34" charset="0"/>
              </a:rPr>
              <a:t>Education</a:t>
            </a:r>
            <a:r>
              <a:rPr lang="tr-TR" sz="1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000" i="1" dirty="0" err="1">
                <a:latin typeface="Calibri" panose="020F0502020204030204" pitchFamily="34" charset="0"/>
                <a:cs typeface="Calibri" panose="020F0502020204030204" pitchFamily="34" charset="0"/>
              </a:rPr>
              <a:t>Faculty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tr-TR" sz="1000" i="1" dirty="0"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(2).</a:t>
            </a:r>
          </a:p>
          <a:p>
            <a:endParaRPr lang="tr-TR" sz="1000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D83DD76-2E5B-6948-AD70-CA6FB98F13C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40</a:t>
            </a:fld>
            <a:endParaRPr lang="en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1E865D1F-9016-AC4A-982F-5FC457B20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021" y="0"/>
            <a:ext cx="648353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8463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6BB875E-91B4-D242-B2BA-6CE7BDE8EF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41</a:t>
            </a:fld>
            <a:endParaRPr lang="en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4FFF4DD4-7AF1-4940-A432-DB6468AC0E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0460" y="0"/>
            <a:ext cx="5403079" cy="5143500"/>
          </a:xfrm>
          <a:prstGeom prst="rect">
            <a:avLst/>
          </a:prstGeom>
        </p:spPr>
      </p:pic>
      <p:sp>
        <p:nvSpPr>
          <p:cNvPr id="7" name="Metin Yer Tutucusu 2">
            <a:extLst>
              <a:ext uri="{FF2B5EF4-FFF2-40B4-BE49-F238E27FC236}">
                <a16:creationId xmlns:a16="http://schemas.microsoft.com/office/drawing/2014/main" id="{E4C9662E-406C-C548-A565-5E23E92A0EF7}"/>
              </a:ext>
            </a:extLst>
          </p:cNvPr>
          <p:cNvSpPr txBox="1">
            <a:spLocks/>
          </p:cNvSpPr>
          <p:nvPr/>
        </p:nvSpPr>
        <p:spPr>
          <a:xfrm>
            <a:off x="7210754" y="3468608"/>
            <a:ext cx="1933246" cy="1674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FD6EF"/>
              </a:buClr>
              <a:buSzPts val="2000"/>
              <a:buFont typeface="Raleway Thin"/>
              <a:buChar char="𖤓"/>
              <a:defRPr sz="2200" b="0" i="0" u="none" strike="noStrike" cap="none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Raleway Thin"/>
              <a:buChar char="𖡼"/>
              <a:defRPr sz="2200" b="0" i="0" u="none" strike="noStrike" cap="none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Raleway Thin"/>
              <a:buChar char="𖡼"/>
              <a:defRPr sz="2200" b="0" i="0" u="none" strike="noStrike" cap="none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3pPr>
            <a:lvl4pPr marL="1828800" marR="0" lvl="3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leway Thin"/>
              <a:buChar char="●"/>
              <a:defRPr sz="2200" b="0" i="0" u="none" strike="noStrike" cap="none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4pPr>
            <a:lvl5pPr marL="2286000" marR="0" lvl="4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leway Thin"/>
              <a:buChar char="○"/>
              <a:defRPr sz="2200" b="0" i="0" u="none" strike="noStrike" cap="none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5pPr>
            <a:lvl6pPr marL="2743200" marR="0" lvl="5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leway Thin"/>
              <a:buChar char="■"/>
              <a:defRPr sz="2200" b="0" i="0" u="none" strike="noStrike" cap="none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6pPr>
            <a:lvl7pPr marL="3200400" marR="0" lvl="6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leway Thin"/>
              <a:buChar char="●"/>
              <a:defRPr sz="2200" b="0" i="0" u="none" strike="noStrike" cap="none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7pPr>
            <a:lvl8pPr marL="3657600" marR="0" lvl="7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aleway Thin"/>
              <a:buChar char="○"/>
              <a:defRPr sz="2200" b="0" i="0" u="none" strike="noStrike" cap="none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8pPr>
            <a:lvl9pPr marL="4114800" marR="0" lvl="8" indent="-3683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2200"/>
              <a:buFont typeface="Raleway Thin"/>
              <a:buChar char="■"/>
              <a:defRPr sz="2200" b="0" i="0" u="none" strike="noStrike" cap="none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9pPr>
          </a:lstStyle>
          <a:p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İdin, Ş., &amp; Kayhan, N. (2016). Avrupa Birliği Ülkeleri ve Türkiye'de İlköğretim Döneminde Üstün Zekâlı-Yetenekli Öğrenciler İçin Özel Eğitim Uygulamaları. </a:t>
            </a:r>
            <a:r>
              <a:rPr lang="tr-TR" sz="1000" i="1" dirty="0" err="1">
                <a:latin typeface="Calibri" panose="020F0502020204030204" pitchFamily="34" charset="0"/>
                <a:cs typeface="Calibri" panose="020F0502020204030204" pitchFamily="34" charset="0"/>
              </a:rPr>
              <a:t>Journal</a:t>
            </a:r>
            <a:r>
              <a:rPr lang="tr-TR" sz="1000" i="1" dirty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tr-TR" sz="1000" i="1" dirty="0" err="1">
                <a:latin typeface="Calibri" panose="020F0502020204030204" pitchFamily="34" charset="0"/>
                <a:cs typeface="Calibri" panose="020F0502020204030204" pitchFamily="34" charset="0"/>
              </a:rPr>
              <a:t>Kirsehir</a:t>
            </a:r>
            <a:r>
              <a:rPr lang="tr-TR" sz="1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000" i="1" dirty="0" err="1">
                <a:latin typeface="Calibri" panose="020F0502020204030204" pitchFamily="34" charset="0"/>
                <a:cs typeface="Calibri" panose="020F0502020204030204" pitchFamily="34" charset="0"/>
              </a:rPr>
              <a:t>Education</a:t>
            </a:r>
            <a:r>
              <a:rPr lang="tr-TR" sz="1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000" i="1" dirty="0" err="1">
                <a:latin typeface="Calibri" panose="020F0502020204030204" pitchFamily="34" charset="0"/>
                <a:cs typeface="Calibri" panose="020F0502020204030204" pitchFamily="34" charset="0"/>
              </a:rPr>
              <a:t>Faculty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tr-TR" sz="1000" i="1" dirty="0"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(2).</a:t>
            </a:r>
          </a:p>
          <a:p>
            <a:endParaRPr lang="tr-TR" sz="1000" dirty="0"/>
          </a:p>
        </p:txBody>
      </p:sp>
    </p:spTree>
    <p:extLst>
      <p:ext uri="{BB962C8B-B14F-4D97-AF65-F5344CB8AC3E}">
        <p14:creationId xmlns:p14="http://schemas.microsoft.com/office/powerpoint/2010/main" val="26752460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54E8EFA-CADA-6544-A9D4-68A5383DD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704" y="603100"/>
            <a:ext cx="7954592" cy="396300"/>
          </a:xfrm>
        </p:spPr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Amerika Ulusal Üstün Yetenekli Çocuklar Birliği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09D2775-8366-E649-B96E-BF0E2B9197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704" y="1101902"/>
            <a:ext cx="7809680" cy="2985197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Üstün yetenekli çocuklar okul içinde ilerleme kaydetmelerini sağlamak için onları normal sınıf ortamlarında; zenginleştirme, hızlandırma,  gruplama ve müfredat sıkıştırma gibi farklı eğitim stratejilerine ihtiyaç duymaktadırlar.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Bu kapsamda çocuklara sağlanan eğitimsel hizmetler eyaletler arasında değişim göstermektedir.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Ulusal birlik; çocuklara, ailelere, profesyonellere evde, okulda ve toplumda üstün yetenekli çocukların desteklenmesi için destek sunmaktadır.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0E87D82-32C3-F842-A315-AB154DCD619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42</a:t>
            </a:fld>
            <a:endParaRPr lang="en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11F1C65C-BBD4-584C-B6D1-65EE2A54B7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1561" y="4334255"/>
            <a:ext cx="1740877" cy="75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7501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79A42E6-9B43-F249-AA33-80755CC98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Potential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Plus İngiltere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FE35CCA-7EE8-834F-AD81-1CB0B3712C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5299" y="1506350"/>
            <a:ext cx="7638070" cy="259965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Üstün yeteneğe sahip olan, başarma yeteneğine sahip olan ancak potansiyeline ulaşamayan, çoklu yeteneği olanlar ve çok üstün olan (çocukların yaklaşık % 0,01’ini kapsar) çocuklara hizmet sağlamaktadır.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Çocuklarla, ailelerle ve profesyoneller ile direk çalışarak destek sağlanmaktadır. </a:t>
            </a:r>
          </a:p>
          <a:p>
            <a:pPr>
              <a:buFont typeface="Arial" panose="020B0604020202020204" pitchFamily="34" charset="0"/>
              <a:buChar char="•"/>
            </a:pP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B502FA70-EC72-0546-92ED-0389260C65B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43</a:t>
            </a:fld>
            <a:endParaRPr lang="en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27FCAC6D-D20A-2D46-907F-12A35C6A70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5523" y="4250237"/>
            <a:ext cx="1652954" cy="89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0839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80ADEA5-7A34-2943-918C-B4145F977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300" y="603100"/>
            <a:ext cx="7295169" cy="396300"/>
          </a:xfrm>
        </p:spPr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Avustralya Üstün Yetenekli Destek Merkezi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219BE99-E7D5-F249-8C18-F7CD6A2E7D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0950" y="1356881"/>
            <a:ext cx="8097784" cy="2835900"/>
          </a:xfrm>
        </p:spPr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Merkez, üstün yetenekli çocuklara ve ergenlere, ebeveynlerine veya bakım verenlerine ve öğretmenlerine çok çeşitli hizmetler sunmaktadır. 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Bireysel danışmanlık, sosyal beceri programı, hafta sonu kampları gibi farklı konularda grup etkinlikleri düzenlenmektedir.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BEAE597-6A10-1440-90E1-0097FA228EB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44</a:t>
            </a:fld>
            <a:endParaRPr lang="en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A1C0016A-FE97-2D46-9B1B-BF5335CF44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274"/>
          <a:stretch/>
        </p:blipFill>
        <p:spPr>
          <a:xfrm>
            <a:off x="3940908" y="3914335"/>
            <a:ext cx="1262184" cy="1229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9076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4C6AC54-72B2-D547-A465-64A0E4143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Avustralya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764FABD-4049-DD4A-9F2B-C554BD198B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5299" y="1506349"/>
            <a:ext cx="7277585" cy="297772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Avustralya’da eyaletlere göre üstün yeteneklilerin eğitim ihtiyaçlarının karşılanması farklılaşmaktadır.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Sınıf içi zenginleştirme, farklı okullardan gelen çocukların oluşturduğu ortak gruplar oluşturma, okul dışı özel ilgi merkezleri, üstün yetenekliler özel okulları ve hızlandırılmış eğitim gibi yöntemler tercih edilebilmektedir.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97F653B-9502-C04A-B86E-1F0A576CE08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816890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9A76DF6-5C01-3745-A5D2-06473DEA8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5D6998E-BCC2-D14F-BEA9-60C202169F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5300" y="1409635"/>
            <a:ext cx="7303962" cy="3021688"/>
          </a:xfrm>
        </p:spPr>
        <p:txBody>
          <a:bodyPr/>
          <a:lstStyle/>
          <a:p>
            <a:pPr algn="just"/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Günümüzde İsrail, Rusya, Amerika Birleşik devletleri, Çin gibi bazı ülkeler üstün yetenekliler eğitimini birinci öncelik olarak düşünmektedirler.</a:t>
            </a:r>
          </a:p>
          <a:p>
            <a:pPr algn="just"/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Bu kapsamda yüksek düzeyde tanılama testleri ile toplumlarını sistematik  bir düzen içerisinde taramaktadırlar. Yapılan tarama sonucunda belirlenen üstün yetenekli çocukların eğitimini sağlayacak özel okullar ve üniversiteler bulunmaktadır.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C30CEAD-0B16-1F4B-AAAD-CBEC546C044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446371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5"/>
          <p:cNvSpPr txBox="1">
            <a:spLocks noGrp="1"/>
          </p:cNvSpPr>
          <p:nvPr>
            <p:ph type="ctrTitle" idx="4294967295"/>
          </p:nvPr>
        </p:nvSpPr>
        <p:spPr>
          <a:xfrm>
            <a:off x="1676621" y="2275682"/>
            <a:ext cx="5790758" cy="592136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 dirty="0"/>
              <a:t>Teşekkür ederim </a:t>
            </a:r>
            <a:r>
              <a:rPr lang="tr-TR" sz="2400" dirty="0">
                <a:sym typeface="Wingdings" pitchFamily="2" charset="2"/>
              </a:rPr>
              <a:t></a:t>
            </a:r>
            <a:endParaRPr lang="tr-TR" sz="2400" dirty="0"/>
          </a:p>
        </p:txBody>
      </p:sp>
      <p:sp>
        <p:nvSpPr>
          <p:cNvPr id="293" name="Google Shape;293;p35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47</a:t>
            </a:fld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8F7E5EC-4364-C941-BE47-5D7EC00B1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662" y="246950"/>
            <a:ext cx="6110100" cy="396300"/>
          </a:xfrm>
        </p:spPr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Kaynakça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EE5A2CB-6657-C143-85FF-979F0A0727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01" y="643250"/>
            <a:ext cx="8645354" cy="4424001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Al GENÇ, M. Üstün Yetenekli Bireylere Yönelik Eğitim Uygulamaları1. 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Journal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Gifted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Education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Creativity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, 3(3), 49-66.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Baykoç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Dönmez, N. (2018). Üstün Yetenekli Çocuklar. Özel Gereksinimli Çocuklar (Nilgün Metin, ed.). Ankara: Anı Yayıncılık.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Bell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, A.,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Chetty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, R.,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Jaravel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, X.,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Petkova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, N., &amp; Van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Reenen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, J. (2018). 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Lost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Einsteins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who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becomes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an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inventor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America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? (No. 522).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Centre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Economic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Performance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, LSE.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Çetin, A., &amp; Özyürek, A. (2015). Üstün Yetenekli Çocuklar İçin Bir Erken Müdahale Modeli: Karabük Üniversitesi Üstün Yetenekliler Uygulama ve Araştırma Merkezi. Hacettepe Üniversitesi Sağlık Bilimleri Fakültesi Dergisi.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Dağlıoğlu, H. E., &amp;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Suveren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, S. (2013). Okul öncesi dönem üstün yetenekli çocukların belirlenmesinde öğretmen ve aile görüşleri ile çocukların performanslarının tutarlılığının incelenmesi. </a:t>
            </a:r>
            <a:r>
              <a:rPr lang="tr-TR" sz="1000" i="1" dirty="0">
                <a:latin typeface="Calibri" panose="020F0502020204030204" pitchFamily="34" charset="0"/>
                <a:cs typeface="Calibri" panose="020F0502020204030204" pitchFamily="34" charset="0"/>
              </a:rPr>
              <a:t>Kuram ve Uygulamada Eğitim Bilimleri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tr-TR" sz="1000" i="1" dirty="0"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(1), 431-453.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Kazu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, İ. Y., &amp; Şenol, C. (2012).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Views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Teachers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about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Gifted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Curriculum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(Case of BİLSEM)/Üstün Yetenekliler Eğitim Programlarına İlişkin Öğretmen Görüşleri (BİLSEM Örneği). e-Uluslararası Eğitim Araştırmaları Dergisi, 3(2), 13-35.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İdin, Ş., &amp; Kayhan, N. (2016). Avrupa Birliği Ülkeleri ve Türkiye'de İlköğretim Döneminde Üstün Zekâlı-Yetenekli Öğrenciler İçin Özel Eğitim Uygulamaları. 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Journal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Kirsehir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Education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Faculty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, 17(2).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Özbay, Y. (2013). Üstün Yetenekli Çocuklar ve Aileleri. Ankara: Hangar Marka İletişimi ve Marka Hizmetleri.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Saranlı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, A. G., &amp; Metin, E. N. (2014). SENG üstün yetenekliler aile eğitimi modelinin üstün yetenekli çocuklar ve ailelerine etkileri. Eğitim ve Bilim, 39(175).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Saranli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, A. G. (2017). Eş zamanlı olmayan gelişimin üstün yetenekli çocuklardaki görünümü üzerine bir örnek olay çalışması. 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Ozel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Egitim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Dergisi, 18(1), 89.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MEB.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Özel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Eğitim ve Rehberlik Hizmetleri Genel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Müdürlüğu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̈  (2014). Özel yetenekli çocuklar aile kılavuzu.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Walsh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, R.,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Bowes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, J., &amp;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Sweller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, N. (2017).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Why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would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say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goodnight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moon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Response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young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intellectually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gifted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children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lower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higher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order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questions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during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storybook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reading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. 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Journal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Education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Gifted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, 40(3), 220-246.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https://uyep.anadolu.edu.tr/</a:t>
            </a:r>
            <a:endParaRPr lang="tr-TR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http://ustunlervedahilerenstitusu.com/hakkimizda/</a:t>
            </a:r>
            <a:endParaRPr lang="tr-TR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https://cocukuni.karabuk.edu.tr/icerikGoster.aspx?K=S&amp;id=1&amp;BA=index.aspx</a:t>
            </a:r>
            <a:endParaRPr lang="tr-TR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https://www.egitimpedia.com/kayip-dehalara-ulasmak-dunyada-ustun-yeteneklilere-yonelik-egitimdeki-yeni-gelismeler</a:t>
            </a:r>
            <a:endParaRPr lang="tr-TR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https://www.nagc.org/resources-publications/resources/gifted-education-us</a:t>
            </a:r>
            <a:endParaRPr lang="tr-TR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https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://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www.potentialplusuk.org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https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://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australiangiftedsupport.com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tr-TR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about</a:t>
            </a:r>
            <a:r>
              <a:rPr lang="tr-TR" sz="1000" dirty="0">
                <a:latin typeface="Calibri" panose="020F0502020204030204" pitchFamily="34" charset="0"/>
                <a:cs typeface="Calibri" panose="020F0502020204030204" pitchFamily="34" charset="0"/>
              </a:rPr>
              <a:t>-us/</a:t>
            </a:r>
          </a:p>
          <a:p>
            <a:endParaRPr lang="tr-TR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sz="1000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04EDAE3B-CB40-AE40-854A-960D9A5D0C7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46343224"/>
      </p:ext>
    </p:extLst>
  </p:cSld>
  <p:clrMapOvr>
    <a:masterClrMapping/>
  </p:clrMapOvr>
</p:sld>
</file>

<file path=ppt/theme/theme1.xml><?xml version="1.0" encoding="utf-8"?>
<a:theme xmlns:a="http://schemas.openxmlformats.org/drawingml/2006/main" name="SlidesCarnival base template">
  <a:themeElements>
    <a:clrScheme name="Custom 347">
      <a:dk1>
        <a:srgbClr val="322B3A"/>
      </a:dk1>
      <a:lt1>
        <a:srgbClr val="FFFFFF"/>
      </a:lt1>
      <a:dk2>
        <a:srgbClr val="B6B4BE"/>
      </a:dk2>
      <a:lt2>
        <a:srgbClr val="F1ECEE"/>
      </a:lt2>
      <a:accent1>
        <a:srgbClr val="ECA3BD"/>
      </a:accent1>
      <a:accent2>
        <a:srgbClr val="B9A9E9"/>
      </a:accent2>
      <a:accent3>
        <a:srgbClr val="A1CAF3"/>
      </a:accent3>
      <a:accent4>
        <a:srgbClr val="A9E9D5"/>
      </a:accent4>
      <a:accent5>
        <a:srgbClr val="C3E299"/>
      </a:accent5>
      <a:accent6>
        <a:srgbClr val="F7DDAD"/>
      </a:accent6>
      <a:hlink>
        <a:srgbClr val="55406D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1419</TotalTime>
  <Words>2942</Words>
  <Application>Microsoft Office PowerPoint</Application>
  <PresentationFormat>Ekran Gösterisi (16:9)</PresentationFormat>
  <Paragraphs>247</Paragraphs>
  <Slides>48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48</vt:i4>
      </vt:variant>
    </vt:vector>
  </HeadingPairs>
  <TitlesOfParts>
    <vt:vector size="54" baseType="lpstr">
      <vt:lpstr>Arial</vt:lpstr>
      <vt:lpstr>Raleway Thin</vt:lpstr>
      <vt:lpstr>Calibri</vt:lpstr>
      <vt:lpstr>Wingdings</vt:lpstr>
      <vt:lpstr>Satisfy</vt:lpstr>
      <vt:lpstr>SlidesCarnival base template</vt:lpstr>
      <vt:lpstr>Dünyada ve Türkiye'deki uygulamalar ve yapılan araştırmalar</vt:lpstr>
      <vt:lpstr>Ülkemizde Yapılan Uygulamalara Örnekler</vt:lpstr>
      <vt:lpstr>Bilim ve Sanat Merkezleri</vt:lpstr>
      <vt:lpstr>Bilim ve Sanat Merkezleri Devamı…</vt:lpstr>
      <vt:lpstr>Bilim ve Sanat Merkezleri Devamı…</vt:lpstr>
      <vt:lpstr>Destek Eğitim Odaları</vt:lpstr>
      <vt:lpstr>TÜBİTAK (Türkiye Bilimsel ve Teknolojik Araştırma Kurumu)’ın Çalışmaları </vt:lpstr>
      <vt:lpstr>Üstün Yetenekliler Eğitim Programı (ÜYEP)</vt:lpstr>
      <vt:lpstr>Prof. Dr. Necate Baykoç Üstün Zekalılar-Yetenekliler ve Dahiler Enstitüsü</vt:lpstr>
      <vt:lpstr>Karabük Üniversitesi Üstün Yetenekliler Uygulama ve Araştırma Merkezi </vt:lpstr>
      <vt:lpstr>Araştırma Örnekleri</vt:lpstr>
      <vt:lpstr>Araştırma Örneği 1</vt:lpstr>
      <vt:lpstr>PowerPoint Sunusu</vt:lpstr>
      <vt:lpstr>SENG Üstün Yetenekliler Aile Eğitimi Modeli </vt:lpstr>
      <vt:lpstr>SENG Üstün Yetenekliler Aile Eğitimi Modeli </vt:lpstr>
      <vt:lpstr>SENG Üstün Yetenekliler Aile Eğitimi Modeli Konu Başlıkları</vt:lpstr>
      <vt:lpstr>PowerPoint Sunusu</vt:lpstr>
      <vt:lpstr>Araştırma Örneği 2</vt:lpstr>
      <vt:lpstr>PowerPoint Sunusu</vt:lpstr>
      <vt:lpstr>Aile Görüşmelerinden Elde Edilen Bulgular </vt:lpstr>
      <vt:lpstr>Okul Öncesi Öğretmeni ile Yapılan Görüşmelerden Elde Edilen Bulgular </vt:lpstr>
      <vt:lpstr>Çocuk Gözleminden Elde Edilen Bulgular </vt:lpstr>
      <vt:lpstr>Üstün Yetenek Derecelendirme Ölçeği </vt:lpstr>
      <vt:lpstr>Tifaldi dil gelişimi testi </vt:lpstr>
      <vt:lpstr>Peabody resim-kelime testi </vt:lpstr>
      <vt:lpstr>Denver II gelişim tarama testi </vt:lpstr>
      <vt:lpstr>Akran sosyometri ölçeği </vt:lpstr>
      <vt:lpstr>Stanford-Binet zekâ testi </vt:lpstr>
      <vt:lpstr>Araştırma Örneği 3</vt:lpstr>
      <vt:lpstr>PowerPoint Sunusu</vt:lpstr>
      <vt:lpstr>Araştırma Örneği 4</vt:lpstr>
      <vt:lpstr>PowerPoint Sunusu</vt:lpstr>
      <vt:lpstr>Araştırma Örneği 5</vt:lpstr>
      <vt:lpstr>PowerPoint Sunusu</vt:lpstr>
      <vt:lpstr>Araştırma Örneği 6</vt:lpstr>
      <vt:lpstr>PowerPoint Sunusu</vt:lpstr>
      <vt:lpstr>Araştırma Örneği 7</vt:lpstr>
      <vt:lpstr>PowerPoint Sunusu</vt:lpstr>
      <vt:lpstr>PowerPoint Sunusu</vt:lpstr>
      <vt:lpstr>PowerPoint Sunusu</vt:lpstr>
      <vt:lpstr>PowerPoint Sunusu</vt:lpstr>
      <vt:lpstr>Amerika Ulusal Üstün Yetenekli Çocuklar Birliği</vt:lpstr>
      <vt:lpstr>Potential Plus İngiltere</vt:lpstr>
      <vt:lpstr>Avustralya Üstün Yetenekli Destek Merkezi</vt:lpstr>
      <vt:lpstr>Avustralya</vt:lpstr>
      <vt:lpstr>PowerPoint Sunusu</vt:lpstr>
      <vt:lpstr>Teşekkür ederim </vt:lpstr>
      <vt:lpstr>Kaynakça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Üstün Yetenekliliğin Sınıflandırılması</dc:title>
  <dc:creator>figen</dc:creator>
  <cp:lastModifiedBy>figen</cp:lastModifiedBy>
  <cp:revision>76</cp:revision>
  <dcterms:modified xsi:type="dcterms:W3CDTF">2020-12-12T11:38:59Z</dcterms:modified>
</cp:coreProperties>
</file>