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60" r:id="rId1"/>
    <p:sldMasterId id="2147483673" r:id="rId2"/>
    <p:sldMasterId id="2147483690" r:id="rId3"/>
  </p:sldMasterIdLst>
  <p:notesMasterIdLst>
    <p:notesMasterId r:id="rId12"/>
  </p:notesMasterIdLst>
  <p:sldIdLst>
    <p:sldId id="1082" r:id="rId4"/>
    <p:sldId id="1083" r:id="rId5"/>
    <p:sldId id="1084" r:id="rId6"/>
    <p:sldId id="1085" r:id="rId7"/>
    <p:sldId id="1086" r:id="rId8"/>
    <p:sldId id="1087" r:id="rId9"/>
    <p:sldId id="1088" r:id="rId10"/>
    <p:sldId id="1089" r:id="rId11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176C"/>
    <a:srgbClr val="4616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Açık Stil 1 - Vurgu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164" autoAdjust="0"/>
    <p:restoredTop sz="91471" autoAdjust="0"/>
  </p:normalViewPr>
  <p:slideViewPr>
    <p:cSldViewPr snapToGrid="0">
      <p:cViewPr varScale="1">
        <p:scale>
          <a:sx n="81" d="100"/>
          <a:sy n="81" d="100"/>
        </p:scale>
        <p:origin x="1068" y="78"/>
      </p:cViewPr>
      <p:guideLst>
        <p:guide orient="horz" pos="2160"/>
        <p:guide pos="2880"/>
      </p:guideLst>
    </p:cSldViewPr>
  </p:slid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1" d="100"/>
          <a:sy n="61" d="100"/>
        </p:scale>
        <p:origin x="337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F88CA5-4B52-431F-9D0B-7834703D4155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85FB67-13BD-4A07-A42B-F2DDB568A1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5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C2E16-D5DA-4D9C-92CB-3D0DDCA7AE5C}" type="datetime1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771400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114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12512-3B4A-4C0D-950D-6FFEACF07EB0}" type="datetime1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801106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19078-E88E-432E-B463-E382E09B18DC}" type="datetime1">
              <a:rPr lang="en-US" smtClean="0"/>
              <a:t>2/26/2020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664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8A8-F742-4F69-A35B-1B28FBF07202}" type="datetime1">
              <a:rPr lang="en-US" smtClean="0"/>
              <a:t>2/26/2020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377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0540-C812-4A10-A4A2-8F2918206376}" type="datetime1">
              <a:rPr lang="en-US" smtClean="0"/>
              <a:t>2/26/2020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622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0DDDF-7A43-4041-A150-A5265DD17B5B}" type="datetime1">
              <a:rPr lang="en-US" smtClean="0"/>
              <a:t>2/26/2020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881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2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2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B923B-C384-40AA-8590-01472514B94D}" type="datetime1">
              <a:rPr lang="en-US" smtClean="0"/>
              <a:t>2/26/2020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1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4325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10B27-1C63-4458-A0DE-D05A3D5ED342}" type="datetime1">
              <a:rPr lang="en-US" smtClean="0"/>
              <a:t>2/26/2020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220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021E8-F963-4E7B-98CE-B76E5E287BD9}" type="datetime1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387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3"/>
            <a:ext cx="1828800" cy="5410199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1BD1-7858-4A7D-AB54-A4451F562A85}" type="datetime1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6878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/>
          </p:nvPr>
        </p:nvSpPr>
        <p:spPr>
          <a:xfrm>
            <a:off x="1066800" y="304800"/>
            <a:ext cx="7543800" cy="5791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4DB031-92E8-45A5-8D15-81850C813C05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5071712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093B4-1CC8-466C-AC69-8C4EAAC07B96}" type="datetime1">
              <a:rPr lang="en-US" smtClean="0"/>
              <a:t>2/26/2020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8324808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0254B-BB82-4C80-A262-98BD5C0B4A90}" type="datetime1">
              <a:rPr lang="en-US" smtClean="0"/>
              <a:t>2/26/2020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875713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55901-25EF-4B6B-8217-40AE73B567A5}" type="datetime1">
              <a:rPr lang="en-US" smtClean="0"/>
              <a:t>2/26/2020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6198684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C9F5-99EE-46C1-925D-08171F3997F5}" type="datetime1">
              <a:rPr lang="en-US" smtClean="0"/>
              <a:t>2/26/2020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34804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CB38C-929A-4885-8B3A-FB2E643FA28D}" type="datetime1">
              <a:rPr lang="en-US" smtClean="0"/>
              <a:t>2/26/2020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49294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3DAA0-B6AA-4ACD-9FB1-17185E43A90D}" type="datetime1">
              <a:rPr lang="en-US" smtClean="0"/>
              <a:t>2/26/2020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746902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7F1EA-F52B-42F5-8478-0AF9BFD7E958}" type="datetime1">
              <a:rPr lang="en-US" smtClean="0"/>
              <a:t>2/26/2020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47553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2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2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E4876-F515-4632-ACBF-711C6699D7F1}" type="datetime1">
              <a:rPr lang="en-US" smtClean="0"/>
              <a:t>2/26/2020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1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5445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930EE-5137-4864-99E0-78D0AA38347E}" type="datetime1">
              <a:rPr lang="en-US" smtClean="0"/>
              <a:t>2/26/2020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54796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F37A8-D33E-4B0E-8235-475DB97D5147}" type="datetime1">
              <a:rPr lang="en-US" smtClean="0"/>
              <a:t>2/26/2020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64376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3"/>
            <a:ext cx="1828800" cy="5410199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96E1F-70EC-4C9F-84B9-309ABB33F145}" type="datetime1">
              <a:rPr lang="en-US" smtClean="0"/>
              <a:t>2/26/2020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97439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2F65B9-AF3F-4168-8F3A-EA905B549768}" type="datetime1">
              <a:rPr lang="en-US" smtClean="0"/>
              <a:t>2/26/2020</a:t>
            </a:fld>
            <a:endParaRPr lang="tr-TR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C9CEF-1B2B-47A9-B112-A53E035B6F79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120693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457200" y="1600202"/>
            <a:ext cx="4038600" cy="4530725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30725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D7AFE2-252A-473E-B74B-445E14A41A1C}" type="datetime1">
              <a:rPr lang="en-US" smtClean="0"/>
              <a:t>2/26/2020</a:t>
            </a:fld>
            <a:endParaRPr lang="tr-TR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9C2CDE-511F-4CCA-A6CE-70569E99ECA7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38909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Başlık ve Tab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Tablo Yer Tutucusu 2"/>
          <p:cNvSpPr>
            <a:spLocks noGrp="1"/>
          </p:cNvSpPr>
          <p:nvPr>
            <p:ph type="tbl" idx="1"/>
          </p:nvPr>
        </p:nvSpPr>
        <p:spPr>
          <a:xfrm>
            <a:off x="457200" y="1600202"/>
            <a:ext cx="8229600" cy="4530725"/>
          </a:xfrm>
        </p:spPr>
        <p:txBody>
          <a:bodyPr/>
          <a:lstStyle/>
          <a:p>
            <a:pPr lvl="0"/>
            <a:r>
              <a:rPr lang="tr-TR" noProof="0"/>
              <a:t>Tablo eklemek için simgeyi tıklatın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4C5B5-B0BC-4A99-9668-7AA50979CB18}" type="datetime1">
              <a:rPr lang="en-US" smtClean="0"/>
              <a:t>2/26/2020</a:t>
            </a:fld>
            <a:endParaRPr lang="tr-TR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94B09-DDCA-463B-A0FD-225071502900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45248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Başlık, 4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600202"/>
            <a:ext cx="4038600" cy="2189163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4648200" y="1600202"/>
            <a:ext cx="4038600" cy="2189163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B4A527-8F12-4586-8896-F9A7002F02D4}" type="datetime1">
              <a:rPr lang="en-US" smtClean="0"/>
              <a:t>2/26/2020</a:t>
            </a:fld>
            <a:endParaRPr lang="tr-TR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FE3CA1-1F67-46BC-B6F2-EBF60CBDD860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56343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tin Yer Tutucusu 11"/>
          <p:cNvSpPr>
            <a:spLocks noGrp="1"/>
          </p:cNvSpPr>
          <p:nvPr>
            <p:ph idx="1"/>
          </p:nvPr>
        </p:nvSpPr>
        <p:spPr>
          <a:xfrm>
            <a:off x="410935" y="1299507"/>
            <a:ext cx="7886700" cy="1179054"/>
          </a:xfrm>
          <a:prstGeom prst="rect">
            <a:avLst/>
          </a:prstGeom>
        </p:spPr>
        <p:txBody>
          <a:bodyPr rIns="0" anchor="b" anchorCtr="0">
            <a:noAutofit/>
          </a:bodyPr>
          <a:lstStyle>
            <a:lvl1pPr marL="0" indent="0" algn="l">
              <a:buNone/>
              <a:defRPr sz="2000" b="0" i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tr-TR" noProof="0" smtClean="0"/>
              <a:t>Asıl metin stillerini düzenle</a:t>
            </a:r>
          </a:p>
        </p:txBody>
      </p:sp>
      <p:sp>
        <p:nvSpPr>
          <p:cNvPr id="9" name="Başlık Yer Tutucusu 10"/>
          <p:cNvSpPr>
            <a:spLocks noGrp="1"/>
          </p:cNvSpPr>
          <p:nvPr>
            <p:ph type="title"/>
          </p:nvPr>
        </p:nvSpPr>
        <p:spPr>
          <a:xfrm>
            <a:off x="410935" y="370117"/>
            <a:ext cx="7886700" cy="673965"/>
          </a:xfrm>
          <a:prstGeom prst="rect">
            <a:avLst/>
          </a:prstGeom>
        </p:spPr>
        <p:txBody>
          <a:bodyPr rIns="0" anchor="b" anchorCtr="0">
            <a:normAutofit/>
          </a:bodyPr>
          <a:lstStyle>
            <a:lvl1pPr>
              <a:defRPr sz="2400"/>
            </a:lvl1pPr>
          </a:lstStyle>
          <a:p>
            <a:pPr lvl="0"/>
            <a:r>
              <a:rPr lang="tr-TR" smtClean="0"/>
              <a:t>Asıl başlık stili için tıklatın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362738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Özel Dü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54219885"/>
      </p:ext>
    </p:extLst>
  </p:cSld>
  <p:clrMapOvr>
    <a:masterClrMapping/>
  </p:clrMapOvr>
  <p:hf sldNum="0"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Asıl başlık stili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913B4-353A-43F0-919E-C9E766A5124A}" type="datetime1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Harun TANRIVERMİŞ, Yrd. Doç. Dr. Yeşim ALİEFENDİOĞLU Ekonomi I 2016-2017 Güz Dönemi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4708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44501" y="51739"/>
            <a:ext cx="7654996" cy="513080"/>
          </a:xfrm>
          <a:prstGeom prst="rect">
            <a:avLst/>
          </a:prstGeom>
        </p:spPr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3161" y="2126500"/>
            <a:ext cx="4196080" cy="3253104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2/26/2020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92644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2/26/2020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3929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D5BA3AE7-9ECF-44E5-AA35-A658ADA8F751}" type="datetime1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8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70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632827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89" r:id="rId12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39369955-C8A4-4023-9F6B-3A82C0FA9480}" type="datetime1">
              <a:rPr lang="en-US" smtClean="0"/>
              <a:t>2/26/2020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8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70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941729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Resim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"/>
            <a:ext cx="9144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7028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6" r:id="rId3"/>
    <p:sldLayoutId id="2147483697" r:id="rId4"/>
    <p:sldLayoutId id="2147483698" r:id="rId5"/>
  </p:sldLayoutIdLst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tr-TR" sz="2000" b="1" kern="1200" dirty="0">
          <a:solidFill>
            <a:srgbClr val="160093"/>
          </a:solidFill>
          <a:latin typeface="Arial"/>
          <a:ea typeface="ＭＳ Ｐゴシック" charset="0"/>
          <a:cs typeface="Arial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ikdörtgen 13"/>
          <p:cNvSpPr/>
          <p:nvPr/>
        </p:nvSpPr>
        <p:spPr>
          <a:xfrm>
            <a:off x="503198" y="1533155"/>
            <a:ext cx="8137603" cy="1766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r>
              <a:rPr lang="tr-TR" sz="3200" b="1" dirty="0">
                <a:latin typeface="Arial" panose="020B0604020202020204" pitchFamily="34" charset="0"/>
                <a:cs typeface="Arial" panose="020B0604020202020204" pitchFamily="34" charset="0"/>
              </a:rPr>
              <a:t>GGY </a:t>
            </a:r>
            <a:r>
              <a:rPr lang="tr-T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33</a:t>
            </a:r>
            <a:r>
              <a:rPr lang="tr-T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tr-T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r>
              <a:rPr lang="tr-T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Proje ve Yapım Yönetimi</a:t>
            </a:r>
            <a:endParaRPr lang="tr-TR" sz="3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endParaRPr lang="tr-TR" sz="3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440762" y="4393802"/>
            <a:ext cx="84797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tr-TR" sz="16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Dr</a:t>
            </a:r>
            <a:r>
              <a:rPr lang="tr-TR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tr-TR" sz="16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Mustafa YILMAZ</a:t>
            </a:r>
            <a:endParaRPr lang="tr-TR" sz="1600" b="1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35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09626" y="1121420"/>
            <a:ext cx="5314315" cy="4691028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43204" indent="-231140">
              <a:lnSpc>
                <a:spcPct val="100000"/>
              </a:lnSpc>
              <a:spcBef>
                <a:spcPts val="700"/>
              </a:spcBef>
              <a:buFont typeface="Wingdings"/>
              <a:buChar char=""/>
              <a:tabLst>
                <a:tab pos="243840" algn="l"/>
              </a:tabLst>
            </a:pPr>
            <a:r>
              <a:rPr sz="1400" b="1" spc="-195" dirty="0">
                <a:latin typeface="Arial"/>
                <a:cs typeface="Arial"/>
              </a:rPr>
              <a:t>GİRİŞ</a:t>
            </a:r>
            <a:endParaRPr sz="1400" dirty="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sz="1400" b="1" spc="-235" dirty="0">
                <a:latin typeface="Arial"/>
                <a:cs typeface="Arial"/>
              </a:rPr>
              <a:t>TÜRK </a:t>
            </a:r>
            <a:r>
              <a:rPr sz="1400" b="1" spc="-215" dirty="0">
                <a:latin typeface="Arial"/>
                <a:cs typeface="Arial"/>
              </a:rPr>
              <a:t>İNŞAAT</a:t>
            </a:r>
            <a:r>
              <a:rPr sz="1400" b="1" spc="-245" dirty="0">
                <a:latin typeface="Arial"/>
                <a:cs typeface="Arial"/>
              </a:rPr>
              <a:t> </a:t>
            </a:r>
            <a:r>
              <a:rPr sz="1400" b="1" spc="-265" dirty="0">
                <a:latin typeface="Arial"/>
                <a:cs typeface="Arial"/>
              </a:rPr>
              <a:t>SEKTÖRÜ</a:t>
            </a:r>
            <a:endParaRPr sz="1400" dirty="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sz="1400" b="1" spc="-225" dirty="0">
                <a:latin typeface="Arial"/>
                <a:cs typeface="Arial"/>
              </a:rPr>
              <a:t>SÜRDÜRÜLEBİLİRLİK</a:t>
            </a:r>
            <a:endParaRPr sz="1400" dirty="0">
              <a:latin typeface="Arial"/>
              <a:cs typeface="Arial"/>
            </a:endParaRPr>
          </a:p>
          <a:p>
            <a:pPr marL="626745" lvl="1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sz="1400" spc="-125" dirty="0">
                <a:latin typeface="Arial"/>
                <a:cs typeface="Arial"/>
              </a:rPr>
              <a:t>Çevresel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Sürdürülebilirlik</a:t>
            </a:r>
            <a:endParaRPr sz="1400" dirty="0">
              <a:latin typeface="Arial"/>
              <a:cs typeface="Arial"/>
            </a:endParaRPr>
          </a:p>
          <a:p>
            <a:pPr marL="626745" lvl="1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sz="1400" spc="-100" dirty="0">
                <a:latin typeface="Arial"/>
                <a:cs typeface="Arial"/>
              </a:rPr>
              <a:t>Ekonomik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Sürdürülebilirlik</a:t>
            </a:r>
            <a:endParaRPr sz="1400" dirty="0">
              <a:latin typeface="Arial"/>
              <a:cs typeface="Arial"/>
            </a:endParaRPr>
          </a:p>
          <a:p>
            <a:pPr marL="626745" lvl="1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sz="1400" spc="-155" dirty="0">
                <a:latin typeface="Arial"/>
                <a:cs typeface="Arial"/>
              </a:rPr>
              <a:t>Sosyal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Sürdürülebilirlik</a:t>
            </a:r>
            <a:endParaRPr sz="1400" dirty="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sz="1400" b="1" spc="-225" dirty="0">
                <a:latin typeface="Arial"/>
                <a:cs typeface="Arial"/>
              </a:rPr>
              <a:t>SÜRDÜRÜLEBİLİRLİK</a:t>
            </a:r>
            <a:r>
              <a:rPr sz="1400" b="1" spc="-110" dirty="0">
                <a:latin typeface="Arial"/>
                <a:cs typeface="Arial"/>
              </a:rPr>
              <a:t> </a:t>
            </a:r>
            <a:r>
              <a:rPr sz="1400" b="1" spc="-280" dirty="0">
                <a:latin typeface="Arial"/>
                <a:cs typeface="Arial"/>
              </a:rPr>
              <a:t>ÖLÇEKLERİ</a:t>
            </a:r>
            <a:endParaRPr sz="1400" dirty="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sz="1400" b="1" spc="-225" dirty="0">
                <a:latin typeface="Arial"/>
                <a:cs typeface="Arial"/>
              </a:rPr>
              <a:t>SÜRDÜRÜLEBİLİR  </a:t>
            </a:r>
            <a:r>
              <a:rPr sz="1400" b="1" spc="-185" dirty="0">
                <a:latin typeface="Arial"/>
                <a:cs typeface="Arial"/>
              </a:rPr>
              <a:t>KALKINMA</a:t>
            </a:r>
            <a:r>
              <a:rPr sz="1400" b="1" spc="-235" dirty="0">
                <a:latin typeface="Arial"/>
                <a:cs typeface="Arial"/>
              </a:rPr>
              <a:t> </a:t>
            </a:r>
            <a:r>
              <a:rPr sz="1400" b="1" spc="-265" dirty="0">
                <a:latin typeface="Arial"/>
                <a:cs typeface="Arial"/>
              </a:rPr>
              <a:t>STRATEJİLERİ</a:t>
            </a:r>
            <a:endParaRPr sz="1400" dirty="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sz="1400" b="1" spc="-215" dirty="0">
                <a:latin typeface="Arial"/>
                <a:cs typeface="Arial"/>
              </a:rPr>
              <a:t>İNŞAAT </a:t>
            </a:r>
            <a:r>
              <a:rPr sz="1400" b="1" spc="-245" dirty="0">
                <a:latin typeface="Arial"/>
                <a:cs typeface="Arial"/>
              </a:rPr>
              <a:t>SEKTÖRÜNDE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225" dirty="0">
                <a:latin typeface="Arial"/>
                <a:cs typeface="Arial"/>
              </a:rPr>
              <a:t>SÜRDÜRÜLEBİLİRLİK</a:t>
            </a:r>
            <a:endParaRPr sz="1400" dirty="0">
              <a:latin typeface="Arial"/>
              <a:cs typeface="Arial"/>
            </a:endParaRPr>
          </a:p>
          <a:p>
            <a:pPr marL="626745" lvl="1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sz="1400" spc="-45" dirty="0">
                <a:latin typeface="Arial"/>
                <a:cs typeface="Arial"/>
              </a:rPr>
              <a:t>Sürdürülebilirlik</a:t>
            </a:r>
            <a:r>
              <a:rPr sz="1400" spc="-114" dirty="0">
                <a:latin typeface="Arial"/>
                <a:cs typeface="Arial"/>
              </a:rPr>
              <a:t> </a:t>
            </a:r>
            <a:r>
              <a:rPr sz="1400" spc="-35" dirty="0">
                <a:latin typeface="Arial"/>
                <a:cs typeface="Arial"/>
              </a:rPr>
              <a:t>Mimarlık</a:t>
            </a:r>
            <a:endParaRPr sz="1400" dirty="0">
              <a:latin typeface="Arial"/>
              <a:cs typeface="Arial"/>
            </a:endParaRPr>
          </a:p>
          <a:p>
            <a:pPr marL="626745" lvl="1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sz="1400" spc="-50" dirty="0">
                <a:latin typeface="Arial"/>
                <a:cs typeface="Arial"/>
              </a:rPr>
              <a:t>Sürdürülebilirlik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160" dirty="0">
                <a:latin typeface="Arial"/>
                <a:cs typeface="Arial"/>
              </a:rPr>
              <a:t>Yapım</a:t>
            </a:r>
            <a:endParaRPr sz="1400" dirty="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sz="1400" b="1" spc="-305" dirty="0">
                <a:latin typeface="Arial"/>
                <a:cs typeface="Arial"/>
              </a:rPr>
              <a:t>KÜRESEL  </a:t>
            </a:r>
            <a:r>
              <a:rPr sz="1400" b="1" spc="-300" dirty="0">
                <a:latin typeface="Arial"/>
                <a:cs typeface="Arial"/>
              </a:rPr>
              <a:t>ÖLÇEKTE  </a:t>
            </a:r>
            <a:r>
              <a:rPr sz="1400" b="1" spc="-225" dirty="0">
                <a:latin typeface="Arial"/>
                <a:cs typeface="Arial"/>
              </a:rPr>
              <a:t>SÜRDÜRÜLEBİLİR  YAPI</a:t>
            </a:r>
            <a:r>
              <a:rPr sz="1400" b="1" spc="-215" dirty="0">
                <a:latin typeface="Arial"/>
                <a:cs typeface="Arial"/>
              </a:rPr>
              <a:t> </a:t>
            </a:r>
            <a:r>
              <a:rPr sz="1400" b="1" spc="-200" dirty="0">
                <a:latin typeface="Arial"/>
                <a:cs typeface="Arial"/>
              </a:rPr>
              <a:t>ENDÜSTRİSİ</a:t>
            </a:r>
            <a:endParaRPr sz="1400" dirty="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sz="1400" b="1" spc="-260" dirty="0">
                <a:latin typeface="Arial"/>
                <a:cs typeface="Arial"/>
              </a:rPr>
              <a:t>ULUSAL  </a:t>
            </a:r>
            <a:r>
              <a:rPr sz="1400" b="1" spc="-300" dirty="0">
                <a:latin typeface="Arial"/>
                <a:cs typeface="Arial"/>
              </a:rPr>
              <a:t>ÖLÇEKTE  </a:t>
            </a:r>
            <a:r>
              <a:rPr sz="1400" b="1" spc="-225" dirty="0">
                <a:latin typeface="Arial"/>
                <a:cs typeface="Arial"/>
              </a:rPr>
              <a:t>SÜRDÜRÜLEBİLİR  YAPI</a:t>
            </a:r>
            <a:r>
              <a:rPr sz="1400" b="1" spc="-330" dirty="0">
                <a:latin typeface="Arial"/>
                <a:cs typeface="Arial"/>
              </a:rPr>
              <a:t> </a:t>
            </a:r>
            <a:r>
              <a:rPr sz="1400" b="1" spc="-200" dirty="0">
                <a:latin typeface="Arial"/>
                <a:cs typeface="Arial"/>
              </a:rPr>
              <a:t>ENDÜSTRİSİ</a:t>
            </a:r>
            <a:endParaRPr sz="1400" dirty="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sz="1400" b="1" spc="-235" dirty="0">
                <a:latin typeface="Arial"/>
                <a:cs typeface="Arial"/>
              </a:rPr>
              <a:t>TÜRK </a:t>
            </a:r>
            <a:r>
              <a:rPr sz="1400" b="1" spc="-215" dirty="0">
                <a:latin typeface="Arial"/>
                <a:cs typeface="Arial"/>
              </a:rPr>
              <a:t>İNŞAAT </a:t>
            </a:r>
            <a:r>
              <a:rPr sz="1400" b="1" spc="-245" dirty="0">
                <a:latin typeface="Arial"/>
                <a:cs typeface="Arial"/>
              </a:rPr>
              <a:t>SEKTÖRÜNDE</a:t>
            </a:r>
            <a:r>
              <a:rPr sz="1400" b="1" spc="-135" dirty="0">
                <a:latin typeface="Arial"/>
                <a:cs typeface="Arial"/>
              </a:rPr>
              <a:t> </a:t>
            </a:r>
            <a:r>
              <a:rPr sz="1400" b="1" spc="-225" dirty="0">
                <a:latin typeface="Arial"/>
                <a:cs typeface="Arial"/>
              </a:rPr>
              <a:t>SÜRDÜRÜLEBİLİRLİK</a:t>
            </a:r>
            <a:endParaRPr sz="1400" dirty="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sz="1400" b="1" spc="-225" dirty="0">
                <a:latin typeface="Arial"/>
                <a:cs typeface="Arial"/>
              </a:rPr>
              <a:t>SÜRDÜRÜLEBİLİR YAPI</a:t>
            </a:r>
            <a:r>
              <a:rPr sz="1400" b="1" spc="-250" dirty="0">
                <a:latin typeface="Arial"/>
                <a:cs typeface="Arial"/>
              </a:rPr>
              <a:t> </a:t>
            </a:r>
            <a:r>
              <a:rPr sz="1400" b="1" spc="-245" dirty="0">
                <a:latin typeface="Arial"/>
                <a:cs typeface="Arial"/>
              </a:rPr>
              <a:t>ÖRNEKLERİ</a:t>
            </a:r>
            <a:endParaRPr sz="1400" dirty="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sz="1400" b="1" spc="-225" dirty="0">
                <a:latin typeface="Arial"/>
                <a:cs typeface="Arial"/>
              </a:rPr>
              <a:t>SONUÇ </a:t>
            </a:r>
            <a:r>
              <a:rPr sz="1400" b="1" spc="-135" dirty="0">
                <a:latin typeface="Arial"/>
                <a:cs typeface="Arial"/>
              </a:rPr>
              <a:t>ve</a:t>
            </a:r>
            <a:r>
              <a:rPr sz="1400" b="1" spc="-254" dirty="0">
                <a:latin typeface="Arial"/>
                <a:cs typeface="Arial"/>
              </a:rPr>
              <a:t> </a:t>
            </a:r>
            <a:r>
              <a:rPr sz="1400" b="1" spc="-240" dirty="0">
                <a:latin typeface="Arial"/>
                <a:cs typeface="Arial"/>
              </a:rPr>
              <a:t>ÖNERİLER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49854" y="51739"/>
            <a:ext cx="24834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00" dirty="0"/>
              <a:t>TAKDİM</a:t>
            </a:r>
            <a:r>
              <a:rPr spc="-220" dirty="0"/>
              <a:t> </a:t>
            </a:r>
            <a:r>
              <a:rPr spc="-335" dirty="0"/>
              <a:t>PLANI</a:t>
            </a:r>
          </a:p>
        </p:txBody>
      </p:sp>
    </p:spTree>
    <p:extLst>
      <p:ext uri="{BB962C8B-B14F-4D97-AF65-F5344CB8AC3E}">
        <p14:creationId xmlns:p14="http://schemas.microsoft.com/office/powerpoint/2010/main" val="1651114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3296" y="419864"/>
            <a:ext cx="4585335" cy="23698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</a:pPr>
            <a:r>
              <a:rPr sz="3200" b="1" spc="-455" dirty="0">
                <a:latin typeface="Arial"/>
                <a:cs typeface="Arial"/>
              </a:rPr>
              <a:t>G</a:t>
            </a:r>
            <a:r>
              <a:rPr sz="3200" b="1" spc="-45" dirty="0">
                <a:latin typeface="Arial"/>
                <a:cs typeface="Arial"/>
              </a:rPr>
              <a:t>İ</a:t>
            </a:r>
            <a:r>
              <a:rPr sz="3200" b="1" spc="-395" dirty="0">
                <a:latin typeface="Arial"/>
                <a:cs typeface="Arial"/>
              </a:rPr>
              <a:t>R</a:t>
            </a:r>
            <a:r>
              <a:rPr sz="3200" b="1" spc="-160" dirty="0">
                <a:latin typeface="Arial"/>
                <a:cs typeface="Arial"/>
              </a:rPr>
              <a:t>İ</a:t>
            </a:r>
            <a:r>
              <a:rPr sz="3200" b="1" spc="-625" dirty="0">
                <a:latin typeface="Arial"/>
                <a:cs typeface="Arial"/>
              </a:rPr>
              <a:t>Ş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7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200" spc="-90" dirty="0">
                <a:latin typeface="Arial"/>
                <a:cs typeface="Arial"/>
              </a:rPr>
              <a:t>II. </a:t>
            </a:r>
            <a:r>
              <a:rPr sz="3200" spc="-210" dirty="0">
                <a:latin typeface="Arial"/>
                <a:cs typeface="Arial"/>
              </a:rPr>
              <a:t>Dünya </a:t>
            </a:r>
            <a:r>
              <a:rPr sz="3200" spc="-275" dirty="0">
                <a:latin typeface="Arial"/>
                <a:cs typeface="Arial"/>
              </a:rPr>
              <a:t>savaşı</a:t>
            </a:r>
            <a:r>
              <a:rPr sz="3200" spc="-155" dirty="0">
                <a:latin typeface="Arial"/>
                <a:cs typeface="Arial"/>
              </a:rPr>
              <a:t> </a:t>
            </a:r>
            <a:r>
              <a:rPr sz="3200" spc="-170" dirty="0">
                <a:latin typeface="Arial"/>
                <a:cs typeface="Arial"/>
              </a:rPr>
              <a:t>sonrası;</a:t>
            </a:r>
            <a:endParaRPr sz="3200" dirty="0">
              <a:latin typeface="Arial"/>
              <a:cs typeface="Arial"/>
            </a:endParaRPr>
          </a:p>
          <a:p>
            <a:pPr marL="298450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3200" spc="-145" dirty="0">
                <a:latin typeface="Arial"/>
                <a:cs typeface="Arial"/>
              </a:rPr>
              <a:t>Nüfus</a:t>
            </a:r>
            <a:r>
              <a:rPr sz="3200" spc="-165" dirty="0">
                <a:latin typeface="Arial"/>
                <a:cs typeface="Arial"/>
              </a:rPr>
              <a:t> </a:t>
            </a:r>
            <a:r>
              <a:rPr sz="3200" spc="-145" dirty="0">
                <a:latin typeface="Arial"/>
                <a:cs typeface="Arial"/>
              </a:rPr>
              <a:t>patlaması</a:t>
            </a:r>
            <a:endParaRPr sz="3200" dirty="0">
              <a:latin typeface="Arial"/>
              <a:cs typeface="Arial"/>
            </a:endParaRPr>
          </a:p>
          <a:p>
            <a:pPr marL="298450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3200" spc="-210" dirty="0">
                <a:latin typeface="Arial"/>
                <a:cs typeface="Arial"/>
              </a:rPr>
              <a:t>Köyden </a:t>
            </a:r>
            <a:r>
              <a:rPr sz="3200" spc="-145" dirty="0">
                <a:latin typeface="Arial"/>
                <a:cs typeface="Arial"/>
              </a:rPr>
              <a:t>kente</a:t>
            </a:r>
            <a:r>
              <a:rPr sz="3200" spc="-120" dirty="0">
                <a:latin typeface="Arial"/>
                <a:cs typeface="Arial"/>
              </a:rPr>
              <a:t> </a:t>
            </a:r>
            <a:r>
              <a:rPr sz="3200" spc="-215" dirty="0">
                <a:latin typeface="Arial"/>
                <a:cs typeface="Arial"/>
              </a:rPr>
              <a:t>göç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637906" y="964450"/>
            <a:ext cx="1398587" cy="2209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2069350"/>
            <a:ext cx="9086215" cy="4556125"/>
            <a:chOff x="0" y="2069350"/>
            <a:chExt cx="9086215" cy="4556125"/>
          </a:xfrm>
        </p:grpSpPr>
        <p:sp>
          <p:nvSpPr>
            <p:cNvPr id="5" name="object 5"/>
            <p:cNvSpPr/>
            <p:nvPr/>
          </p:nvSpPr>
          <p:spPr>
            <a:xfrm>
              <a:off x="0" y="3602875"/>
              <a:ext cx="2133600" cy="289559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676400" y="3926725"/>
              <a:ext cx="3044037" cy="269874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357812" y="2069350"/>
              <a:ext cx="2133600" cy="206851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429125" y="2945650"/>
              <a:ext cx="1471612" cy="312419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092277" y="3324948"/>
              <a:ext cx="1993900" cy="320039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833521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6079" y="301119"/>
            <a:ext cx="8328025" cy="28403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636270" algn="ctr">
              <a:lnSpc>
                <a:spcPct val="100000"/>
              </a:lnSpc>
              <a:spcBef>
                <a:spcPts val="95"/>
              </a:spcBef>
            </a:pPr>
            <a:r>
              <a:rPr sz="3200" b="1" spc="-335" dirty="0">
                <a:latin typeface="Arial"/>
                <a:cs typeface="Arial"/>
              </a:rPr>
              <a:t>GİRİŞ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55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800" spc="-140" dirty="0">
                <a:latin typeface="Arial"/>
                <a:cs typeface="Arial"/>
              </a:rPr>
              <a:t>Teknolojiden alınan </a:t>
            </a:r>
            <a:r>
              <a:rPr sz="2800" spc="-160" dirty="0">
                <a:latin typeface="Arial"/>
                <a:cs typeface="Arial"/>
              </a:rPr>
              <a:t>güçle </a:t>
            </a:r>
            <a:r>
              <a:rPr sz="2800" spc="-200" dirty="0">
                <a:latin typeface="Arial"/>
                <a:cs typeface="Arial"/>
              </a:rPr>
              <a:t>doğa </a:t>
            </a:r>
            <a:r>
              <a:rPr sz="2800" spc="-114" dirty="0">
                <a:latin typeface="Arial"/>
                <a:cs typeface="Arial"/>
              </a:rPr>
              <a:t>üstünde</a:t>
            </a:r>
            <a:r>
              <a:rPr sz="2800" spc="-130" dirty="0">
                <a:latin typeface="Arial"/>
                <a:cs typeface="Arial"/>
              </a:rPr>
              <a:t> </a:t>
            </a:r>
            <a:r>
              <a:rPr sz="2800" spc="-135" dirty="0">
                <a:latin typeface="Arial"/>
                <a:cs typeface="Arial"/>
              </a:rPr>
              <a:t>egemenlik</a:t>
            </a:r>
            <a:endParaRPr sz="2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450" dirty="0">
              <a:latin typeface="Arial"/>
              <a:cs typeface="Arial"/>
            </a:endParaRPr>
          </a:p>
          <a:p>
            <a:pPr marL="1270" algn="ctr">
              <a:lnSpc>
                <a:spcPct val="100000"/>
              </a:lnSpc>
            </a:pPr>
            <a:r>
              <a:rPr sz="2800" spc="-204" dirty="0">
                <a:latin typeface="Arial"/>
                <a:cs typeface="Arial"/>
              </a:rPr>
              <a:t>Doğal </a:t>
            </a:r>
            <a:r>
              <a:rPr sz="2800" spc="-125" dirty="0">
                <a:latin typeface="Arial"/>
                <a:cs typeface="Arial"/>
              </a:rPr>
              <a:t>çevrenin</a:t>
            </a:r>
            <a:r>
              <a:rPr sz="2800" spc="-100" dirty="0">
                <a:latin typeface="Arial"/>
                <a:cs typeface="Arial"/>
              </a:rPr>
              <a:t> </a:t>
            </a:r>
            <a:r>
              <a:rPr sz="2800" spc="-55" dirty="0">
                <a:latin typeface="Arial"/>
                <a:cs typeface="Arial"/>
              </a:rPr>
              <a:t>tahribatı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1559" y="3120453"/>
            <a:ext cx="4248285" cy="31862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3983240" y="1544091"/>
            <a:ext cx="510540" cy="1003935"/>
            <a:chOff x="3983240" y="1544091"/>
            <a:chExt cx="510540" cy="1003935"/>
          </a:xfrm>
        </p:grpSpPr>
        <p:sp>
          <p:nvSpPr>
            <p:cNvPr id="5" name="object 5"/>
            <p:cNvSpPr/>
            <p:nvPr/>
          </p:nvSpPr>
          <p:spPr>
            <a:xfrm>
              <a:off x="3995940" y="1556791"/>
              <a:ext cx="485140" cy="978535"/>
            </a:xfrm>
            <a:custGeom>
              <a:avLst/>
              <a:gdLst/>
              <a:ahLst/>
              <a:cxnLst/>
              <a:rect l="l" t="t" r="r" b="b"/>
              <a:pathLst>
                <a:path w="485139" h="978535">
                  <a:moveTo>
                    <a:pt x="363474" y="0"/>
                  </a:moveTo>
                  <a:lnTo>
                    <a:pt x="121157" y="0"/>
                  </a:lnTo>
                  <a:lnTo>
                    <a:pt x="121157" y="736091"/>
                  </a:lnTo>
                  <a:lnTo>
                    <a:pt x="0" y="736091"/>
                  </a:lnTo>
                  <a:lnTo>
                    <a:pt x="242315" y="978407"/>
                  </a:lnTo>
                  <a:lnTo>
                    <a:pt x="484631" y="736091"/>
                  </a:lnTo>
                  <a:lnTo>
                    <a:pt x="363474" y="736091"/>
                  </a:lnTo>
                  <a:lnTo>
                    <a:pt x="363474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995940" y="1556791"/>
              <a:ext cx="485140" cy="978535"/>
            </a:xfrm>
            <a:custGeom>
              <a:avLst/>
              <a:gdLst/>
              <a:ahLst/>
              <a:cxnLst/>
              <a:rect l="l" t="t" r="r" b="b"/>
              <a:pathLst>
                <a:path w="485139" h="978535">
                  <a:moveTo>
                    <a:pt x="0" y="736091"/>
                  </a:moveTo>
                  <a:lnTo>
                    <a:pt x="121157" y="736091"/>
                  </a:lnTo>
                  <a:lnTo>
                    <a:pt x="121157" y="0"/>
                  </a:lnTo>
                  <a:lnTo>
                    <a:pt x="363474" y="0"/>
                  </a:lnTo>
                  <a:lnTo>
                    <a:pt x="363474" y="736091"/>
                  </a:lnTo>
                  <a:lnTo>
                    <a:pt x="484631" y="736091"/>
                  </a:lnTo>
                  <a:lnTo>
                    <a:pt x="242315" y="978407"/>
                  </a:lnTo>
                  <a:lnTo>
                    <a:pt x="0" y="736091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226799" y="4735156"/>
            <a:ext cx="332486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3200" spc="-240" dirty="0">
                <a:latin typeface="Arial"/>
                <a:cs typeface="Arial"/>
              </a:rPr>
              <a:t>Plansız </a:t>
            </a:r>
            <a:r>
              <a:rPr sz="3200" spc="-190" dirty="0">
                <a:latin typeface="Arial"/>
                <a:cs typeface="Arial"/>
              </a:rPr>
              <a:t>ve </a:t>
            </a:r>
            <a:r>
              <a:rPr sz="3200" spc="-20" dirty="0">
                <a:latin typeface="Arial"/>
                <a:cs typeface="Arial"/>
              </a:rPr>
              <a:t>alt</a:t>
            </a:r>
            <a:r>
              <a:rPr sz="3200" spc="-100" dirty="0">
                <a:latin typeface="Arial"/>
                <a:cs typeface="Arial"/>
              </a:rPr>
              <a:t> </a:t>
            </a:r>
            <a:r>
              <a:rPr sz="3200" spc="-225" dirty="0">
                <a:latin typeface="Arial"/>
                <a:cs typeface="Arial"/>
              </a:rPr>
              <a:t>yapısız  </a:t>
            </a:r>
            <a:r>
              <a:rPr sz="3200" spc="-15" dirty="0">
                <a:latin typeface="Arial"/>
                <a:cs typeface="Arial"/>
              </a:rPr>
              <a:t>bir</a:t>
            </a:r>
            <a:r>
              <a:rPr sz="3200" spc="-175" dirty="0">
                <a:latin typeface="Arial"/>
                <a:cs typeface="Arial"/>
              </a:rPr>
              <a:t> </a:t>
            </a:r>
            <a:r>
              <a:rPr sz="3200" spc="-140" dirty="0">
                <a:latin typeface="Arial"/>
                <a:cs typeface="Arial"/>
              </a:rPr>
              <a:t>kentleşme</a:t>
            </a:r>
            <a:endParaRPr sz="32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95651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3933" y="431750"/>
            <a:ext cx="7347584" cy="19367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95985" algn="ctr">
              <a:lnSpc>
                <a:spcPct val="100000"/>
              </a:lnSpc>
              <a:spcBef>
                <a:spcPts val="95"/>
              </a:spcBef>
            </a:pPr>
            <a:r>
              <a:rPr sz="3200" b="1" spc="-335" dirty="0">
                <a:latin typeface="Arial"/>
                <a:cs typeface="Arial"/>
              </a:rPr>
              <a:t>GİRİŞ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050" dirty="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buChar char="•"/>
              <a:tabLst>
                <a:tab pos="298450" algn="l"/>
              </a:tabLst>
            </a:pPr>
            <a:r>
              <a:rPr sz="3200" spc="-265" dirty="0">
                <a:latin typeface="Arial"/>
                <a:cs typeface="Arial"/>
              </a:rPr>
              <a:t>Yeşil </a:t>
            </a:r>
            <a:r>
              <a:rPr sz="3200" spc="-114" dirty="0">
                <a:latin typeface="Arial"/>
                <a:cs typeface="Arial"/>
              </a:rPr>
              <a:t>alanların </a:t>
            </a:r>
            <a:r>
              <a:rPr sz="3200" spc="-130" dirty="0">
                <a:latin typeface="Arial"/>
                <a:cs typeface="Arial"/>
              </a:rPr>
              <a:t>giderek</a:t>
            </a:r>
            <a:r>
              <a:rPr sz="3200" spc="-100" dirty="0">
                <a:latin typeface="Arial"/>
                <a:cs typeface="Arial"/>
              </a:rPr>
              <a:t> </a:t>
            </a:r>
            <a:r>
              <a:rPr sz="3200" spc="-204" dirty="0">
                <a:latin typeface="Arial"/>
                <a:cs typeface="Arial"/>
              </a:rPr>
              <a:t>azalması,</a:t>
            </a:r>
            <a:endParaRPr sz="3200" dirty="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buChar char="•"/>
              <a:tabLst>
                <a:tab pos="298450" algn="l"/>
              </a:tabLst>
            </a:pPr>
            <a:r>
              <a:rPr sz="3200" spc="-200" dirty="0">
                <a:latin typeface="Arial"/>
                <a:cs typeface="Arial"/>
              </a:rPr>
              <a:t>Kişi </a:t>
            </a:r>
            <a:r>
              <a:rPr sz="3200" spc="-204" dirty="0">
                <a:latin typeface="Arial"/>
                <a:cs typeface="Arial"/>
              </a:rPr>
              <a:t>başına </a:t>
            </a:r>
            <a:r>
              <a:rPr sz="3200" spc="-175" dirty="0">
                <a:latin typeface="Arial"/>
                <a:cs typeface="Arial"/>
              </a:rPr>
              <a:t>düşen </a:t>
            </a:r>
            <a:r>
              <a:rPr sz="3200" spc="-60" dirty="0">
                <a:latin typeface="Arial"/>
                <a:cs typeface="Arial"/>
              </a:rPr>
              <a:t>enerji </a:t>
            </a:r>
            <a:r>
              <a:rPr sz="3200" spc="-105" dirty="0">
                <a:latin typeface="Arial"/>
                <a:cs typeface="Arial"/>
              </a:rPr>
              <a:t>ihtiyacının</a:t>
            </a:r>
            <a:r>
              <a:rPr sz="3200" spc="-110" dirty="0">
                <a:latin typeface="Arial"/>
                <a:cs typeface="Arial"/>
              </a:rPr>
              <a:t> </a:t>
            </a:r>
            <a:r>
              <a:rPr sz="3200" spc="-120" dirty="0">
                <a:latin typeface="Arial"/>
                <a:cs typeface="Arial"/>
              </a:rPr>
              <a:t>artması</a:t>
            </a:r>
            <a:r>
              <a:rPr sz="1800" spc="-120" dirty="0">
                <a:latin typeface="Arial"/>
                <a:cs typeface="Arial"/>
              </a:rPr>
              <a:t>,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03933" y="2593959"/>
            <a:ext cx="4393323" cy="30824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22380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5812" y="283895"/>
            <a:ext cx="6998334" cy="29121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45870" algn="ctr">
              <a:lnSpc>
                <a:spcPct val="100000"/>
              </a:lnSpc>
              <a:spcBef>
                <a:spcPts val="95"/>
              </a:spcBef>
            </a:pPr>
            <a:r>
              <a:rPr sz="3200" b="1" spc="-335" dirty="0">
                <a:latin typeface="Arial"/>
                <a:cs typeface="Arial"/>
              </a:rPr>
              <a:t>GİRİŞ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050" dirty="0">
              <a:latin typeface="Arial"/>
              <a:cs typeface="Arial"/>
            </a:endParaRPr>
          </a:p>
          <a:p>
            <a:pPr marL="309880" marR="5080" indent="-297815">
              <a:lnSpc>
                <a:spcPct val="100000"/>
              </a:lnSpc>
              <a:buChar char="•"/>
              <a:tabLst>
                <a:tab pos="298450" algn="l"/>
              </a:tabLst>
            </a:pPr>
            <a:r>
              <a:rPr sz="3200" spc="-204" dirty="0">
                <a:latin typeface="Arial"/>
                <a:cs typeface="Arial"/>
              </a:rPr>
              <a:t>Doğal </a:t>
            </a:r>
            <a:r>
              <a:rPr sz="3200" spc="-150" dirty="0">
                <a:latin typeface="Arial"/>
                <a:cs typeface="Arial"/>
              </a:rPr>
              <a:t>kaynakların </a:t>
            </a:r>
            <a:r>
              <a:rPr sz="3200" spc="-225" dirty="0">
                <a:latin typeface="Arial"/>
                <a:cs typeface="Arial"/>
              </a:rPr>
              <a:t>sınırsızca </a:t>
            </a:r>
            <a:r>
              <a:rPr sz="3200" spc="-190" dirty="0">
                <a:latin typeface="Arial"/>
                <a:cs typeface="Arial"/>
              </a:rPr>
              <a:t>ve </a:t>
            </a:r>
            <a:r>
              <a:rPr sz="3200" spc="-145" dirty="0">
                <a:latin typeface="Arial"/>
                <a:cs typeface="Arial"/>
              </a:rPr>
              <a:t>bilinçsizce  </a:t>
            </a:r>
            <a:r>
              <a:rPr sz="3200" spc="-105" dirty="0">
                <a:latin typeface="Arial"/>
                <a:cs typeface="Arial"/>
              </a:rPr>
              <a:t>tüketilmesi,</a:t>
            </a:r>
            <a:endParaRPr sz="3200" dirty="0">
              <a:latin typeface="Arial"/>
              <a:cs typeface="Arial"/>
            </a:endParaRPr>
          </a:p>
          <a:p>
            <a:pPr marL="298450" marR="276225" indent="-285750">
              <a:lnSpc>
                <a:spcPct val="100000"/>
              </a:lnSpc>
              <a:buChar char="•"/>
              <a:tabLst>
                <a:tab pos="298450" algn="l"/>
              </a:tabLst>
            </a:pPr>
            <a:r>
              <a:rPr sz="3200" spc="-200" dirty="0">
                <a:latin typeface="Arial"/>
                <a:cs typeface="Arial"/>
              </a:rPr>
              <a:t>Fosil </a:t>
            </a:r>
            <a:r>
              <a:rPr sz="3200" spc="-125" dirty="0">
                <a:latin typeface="Arial"/>
                <a:cs typeface="Arial"/>
              </a:rPr>
              <a:t>kökenli </a:t>
            </a:r>
            <a:r>
              <a:rPr sz="3200" spc="-65" dirty="0">
                <a:latin typeface="Arial"/>
                <a:cs typeface="Arial"/>
              </a:rPr>
              <a:t>enerji </a:t>
            </a:r>
            <a:r>
              <a:rPr sz="3200" spc="-145" dirty="0">
                <a:latin typeface="Arial"/>
                <a:cs typeface="Arial"/>
              </a:rPr>
              <a:t>kaynaklarının </a:t>
            </a:r>
            <a:r>
              <a:rPr sz="3200" spc="-160" dirty="0">
                <a:latin typeface="Arial"/>
                <a:cs typeface="Arial"/>
              </a:rPr>
              <a:t>yoğun  </a:t>
            </a:r>
            <a:r>
              <a:rPr sz="3200" spc="-135" dirty="0">
                <a:latin typeface="Arial"/>
                <a:cs typeface="Arial"/>
              </a:rPr>
              <a:t>kullanılması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47117" y="3196005"/>
            <a:ext cx="4032440" cy="25370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837947" y="2365937"/>
            <a:ext cx="2306053" cy="35097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14663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58" y="206118"/>
            <a:ext cx="5503545" cy="29121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925194" algn="r">
              <a:lnSpc>
                <a:spcPct val="100000"/>
              </a:lnSpc>
              <a:spcBef>
                <a:spcPts val="95"/>
              </a:spcBef>
            </a:pPr>
            <a:r>
              <a:rPr sz="3200" b="1" spc="-455" dirty="0">
                <a:latin typeface="Arial"/>
                <a:cs typeface="Arial"/>
              </a:rPr>
              <a:t>G</a:t>
            </a:r>
            <a:r>
              <a:rPr sz="3200" b="1" spc="-45" dirty="0">
                <a:latin typeface="Arial"/>
                <a:cs typeface="Arial"/>
              </a:rPr>
              <a:t>İ</a:t>
            </a:r>
            <a:r>
              <a:rPr sz="3200" b="1" spc="-395" dirty="0">
                <a:latin typeface="Arial"/>
                <a:cs typeface="Arial"/>
              </a:rPr>
              <a:t>R</a:t>
            </a:r>
            <a:r>
              <a:rPr sz="3200" b="1" spc="-160" dirty="0">
                <a:latin typeface="Arial"/>
                <a:cs typeface="Arial"/>
              </a:rPr>
              <a:t>İ</a:t>
            </a:r>
            <a:r>
              <a:rPr sz="3200" b="1" spc="-625" dirty="0">
                <a:latin typeface="Arial"/>
                <a:cs typeface="Arial"/>
              </a:rPr>
              <a:t>Ş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050" dirty="0">
              <a:latin typeface="Arial"/>
              <a:cs typeface="Arial"/>
            </a:endParaRPr>
          </a:p>
          <a:p>
            <a:pPr marL="298450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3200" spc="-290" dirty="0">
                <a:latin typeface="Arial"/>
                <a:cs typeface="Arial"/>
              </a:rPr>
              <a:t>Sera </a:t>
            </a:r>
            <a:r>
              <a:rPr sz="3200" spc="-270" dirty="0">
                <a:latin typeface="Arial"/>
                <a:cs typeface="Arial"/>
              </a:rPr>
              <a:t>gazı </a:t>
            </a:r>
            <a:r>
              <a:rPr sz="3200" spc="-130" dirty="0">
                <a:latin typeface="Arial"/>
                <a:cs typeface="Arial"/>
              </a:rPr>
              <a:t>salınımlarının</a:t>
            </a:r>
            <a:r>
              <a:rPr sz="3200" spc="95" dirty="0">
                <a:latin typeface="Arial"/>
                <a:cs typeface="Arial"/>
              </a:rPr>
              <a:t> </a:t>
            </a:r>
            <a:r>
              <a:rPr sz="3200" spc="-125" dirty="0">
                <a:latin typeface="Arial"/>
                <a:cs typeface="Arial"/>
              </a:rPr>
              <a:t>artması,</a:t>
            </a:r>
            <a:endParaRPr sz="3200" dirty="0">
              <a:latin typeface="Arial"/>
              <a:cs typeface="Arial"/>
            </a:endParaRPr>
          </a:p>
          <a:p>
            <a:pPr marL="298450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3200" spc="-195" dirty="0">
                <a:latin typeface="Arial"/>
                <a:cs typeface="Arial"/>
              </a:rPr>
              <a:t>Küresel</a:t>
            </a:r>
            <a:r>
              <a:rPr sz="3200" spc="-170" dirty="0">
                <a:latin typeface="Arial"/>
                <a:cs typeface="Arial"/>
              </a:rPr>
              <a:t> </a:t>
            </a:r>
            <a:r>
              <a:rPr sz="3200" spc="-175" dirty="0">
                <a:latin typeface="Arial"/>
                <a:cs typeface="Arial"/>
              </a:rPr>
              <a:t>ısınma,</a:t>
            </a:r>
            <a:endParaRPr sz="3200" dirty="0">
              <a:latin typeface="Arial"/>
              <a:cs typeface="Arial"/>
            </a:endParaRPr>
          </a:p>
          <a:p>
            <a:pPr marL="298450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3200" spc="-250" dirty="0">
                <a:latin typeface="Arial"/>
                <a:cs typeface="Arial"/>
              </a:rPr>
              <a:t>Ozon </a:t>
            </a:r>
            <a:r>
              <a:rPr sz="3200" spc="-165" dirty="0">
                <a:latin typeface="Arial"/>
                <a:cs typeface="Arial"/>
              </a:rPr>
              <a:t>tabakasının </a:t>
            </a:r>
            <a:r>
              <a:rPr sz="3200" spc="-215" dirty="0">
                <a:latin typeface="Arial"/>
                <a:cs typeface="Arial"/>
              </a:rPr>
              <a:t>aşınması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spc="-204" dirty="0">
                <a:latin typeface="Arial"/>
                <a:cs typeface="Arial"/>
              </a:rPr>
              <a:t>ve</a:t>
            </a:r>
            <a:endParaRPr sz="3200" dirty="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buChar char="•"/>
              <a:tabLst>
                <a:tab pos="298450" algn="l"/>
              </a:tabLst>
            </a:pPr>
            <a:r>
              <a:rPr sz="3200" spc="-95" dirty="0">
                <a:latin typeface="Arial"/>
                <a:cs typeface="Arial"/>
              </a:rPr>
              <a:t>Biyo-çeşitliliğin </a:t>
            </a:r>
            <a:r>
              <a:rPr sz="3200" spc="-220" dirty="0">
                <a:latin typeface="Arial"/>
                <a:cs typeface="Arial"/>
              </a:rPr>
              <a:t>azalması</a:t>
            </a:r>
            <a:r>
              <a:rPr sz="3200" spc="-204" dirty="0">
                <a:latin typeface="Arial"/>
                <a:cs typeface="Arial"/>
              </a:rPr>
              <a:t> </a:t>
            </a:r>
            <a:r>
              <a:rPr sz="3200" spc="-540" dirty="0">
                <a:latin typeface="Arial"/>
                <a:cs typeface="Arial"/>
              </a:rPr>
              <a:t>….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95166" y="3118228"/>
            <a:ext cx="4399478" cy="27927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62886" y="3118228"/>
            <a:ext cx="2733675" cy="27431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53465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03008" y="503001"/>
            <a:ext cx="9213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455" dirty="0"/>
              <a:t>G</a:t>
            </a:r>
            <a:r>
              <a:rPr spc="-45" dirty="0"/>
              <a:t>İ</a:t>
            </a:r>
            <a:r>
              <a:rPr spc="-395" dirty="0"/>
              <a:t>R</a:t>
            </a:r>
            <a:r>
              <a:rPr spc="-160" dirty="0"/>
              <a:t>İ</a:t>
            </a:r>
            <a:r>
              <a:rPr spc="-625" dirty="0"/>
              <a:t>Ş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257131" y="1408877"/>
            <a:ext cx="4772025" cy="433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00" spc="-125" dirty="0" err="1" smtClean="0">
                <a:latin typeface="Arial"/>
                <a:cs typeface="Arial"/>
              </a:rPr>
              <a:t>Türkiye’de</a:t>
            </a:r>
            <a:r>
              <a:rPr sz="2000" spc="-125" dirty="0" smtClean="0">
                <a:latin typeface="Arial"/>
                <a:cs typeface="Arial"/>
              </a:rPr>
              <a:t> </a:t>
            </a:r>
            <a:r>
              <a:rPr sz="2000" spc="-85" dirty="0" err="1" smtClean="0">
                <a:latin typeface="Arial"/>
                <a:cs typeface="Arial"/>
              </a:rPr>
              <a:t>özellikle</a:t>
            </a:r>
            <a:r>
              <a:rPr sz="2000" spc="-85" dirty="0" smtClean="0">
                <a:latin typeface="Arial"/>
                <a:cs typeface="Arial"/>
              </a:rPr>
              <a:t> </a:t>
            </a:r>
            <a:r>
              <a:rPr sz="2000" spc="-80" dirty="0" smtClean="0">
                <a:latin typeface="Arial"/>
                <a:cs typeface="Arial"/>
              </a:rPr>
              <a:t>1950’lerden </a:t>
            </a:r>
            <a:r>
              <a:rPr sz="2000" spc="-120" dirty="0" err="1" smtClean="0">
                <a:latin typeface="Arial"/>
                <a:cs typeface="Arial"/>
              </a:rPr>
              <a:t>sonra</a:t>
            </a:r>
            <a:r>
              <a:rPr sz="2000" spc="-120" dirty="0" smtClean="0">
                <a:latin typeface="Arial"/>
                <a:cs typeface="Arial"/>
              </a:rPr>
              <a:t>,  </a:t>
            </a:r>
            <a:r>
              <a:rPr sz="2000" spc="-130" dirty="0" err="1" smtClean="0">
                <a:solidFill>
                  <a:srgbClr val="C00000"/>
                </a:solidFill>
                <a:latin typeface="Arial"/>
                <a:cs typeface="Arial"/>
              </a:rPr>
              <a:t>sanayileşme</a:t>
            </a:r>
            <a:r>
              <a:rPr sz="2000" spc="-130" dirty="0" smtClean="0">
                <a:latin typeface="Arial"/>
                <a:cs typeface="Arial"/>
              </a:rPr>
              <a:t>, </a:t>
            </a:r>
            <a:r>
              <a:rPr sz="2000" spc="-105" dirty="0" err="1" smtClean="0">
                <a:solidFill>
                  <a:srgbClr val="C00000"/>
                </a:solidFill>
                <a:latin typeface="Arial"/>
                <a:cs typeface="Arial"/>
              </a:rPr>
              <a:t>şehirleşme</a:t>
            </a:r>
            <a:r>
              <a:rPr sz="2000" spc="-105" dirty="0" smtClean="0">
                <a:latin typeface="Arial"/>
                <a:cs typeface="Arial"/>
              </a:rPr>
              <a:t>, </a:t>
            </a:r>
            <a:r>
              <a:rPr sz="2000" spc="-70" dirty="0" err="1" smtClean="0">
                <a:solidFill>
                  <a:srgbClr val="C00000"/>
                </a:solidFill>
                <a:latin typeface="Arial"/>
                <a:cs typeface="Arial"/>
              </a:rPr>
              <a:t>gelir</a:t>
            </a:r>
            <a:r>
              <a:rPr sz="2000" spc="-70" dirty="0" smtClean="0">
                <a:solidFill>
                  <a:srgbClr val="C00000"/>
                </a:solidFill>
                <a:latin typeface="Arial"/>
                <a:cs typeface="Arial"/>
              </a:rPr>
              <a:t>  </a:t>
            </a:r>
            <a:r>
              <a:rPr sz="2000" spc="-110" dirty="0" err="1" smtClean="0">
                <a:solidFill>
                  <a:srgbClr val="C00000"/>
                </a:solidFill>
                <a:latin typeface="Arial"/>
                <a:cs typeface="Arial"/>
              </a:rPr>
              <a:t>seviyesinin</a:t>
            </a:r>
            <a:r>
              <a:rPr sz="2000" spc="-110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spc="-125" dirty="0" err="1" smtClean="0">
                <a:solidFill>
                  <a:srgbClr val="C00000"/>
                </a:solidFill>
                <a:latin typeface="Arial"/>
                <a:cs typeface="Arial"/>
              </a:rPr>
              <a:t>yükselmesi</a:t>
            </a:r>
            <a:r>
              <a:rPr sz="2000" spc="-125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spc="-140" dirty="0" err="1" smtClean="0">
                <a:latin typeface="Arial"/>
                <a:cs typeface="Arial"/>
              </a:rPr>
              <a:t>ve</a:t>
            </a:r>
            <a:r>
              <a:rPr sz="2000" spc="-140" dirty="0" smtClean="0">
                <a:latin typeface="Arial"/>
                <a:cs typeface="Arial"/>
              </a:rPr>
              <a:t> </a:t>
            </a:r>
            <a:r>
              <a:rPr sz="2000" spc="-110" dirty="0" err="1" smtClean="0">
                <a:solidFill>
                  <a:srgbClr val="C00000"/>
                </a:solidFill>
                <a:latin typeface="Arial"/>
                <a:cs typeface="Arial"/>
              </a:rPr>
              <a:t>hızlı</a:t>
            </a:r>
            <a:r>
              <a:rPr sz="2000" spc="-110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spc="-85" dirty="0" err="1" smtClean="0">
                <a:solidFill>
                  <a:srgbClr val="C00000"/>
                </a:solidFill>
                <a:latin typeface="Arial"/>
                <a:cs typeface="Arial"/>
              </a:rPr>
              <a:t>nüfus</a:t>
            </a:r>
            <a:r>
              <a:rPr sz="2000" spc="-85" dirty="0" smtClean="0">
                <a:solidFill>
                  <a:srgbClr val="C00000"/>
                </a:solidFill>
                <a:latin typeface="Arial"/>
                <a:cs typeface="Arial"/>
              </a:rPr>
              <a:t>  </a:t>
            </a:r>
            <a:r>
              <a:rPr sz="2000" spc="-100" dirty="0" err="1" smtClean="0">
                <a:solidFill>
                  <a:srgbClr val="C00000"/>
                </a:solidFill>
                <a:latin typeface="Arial"/>
                <a:cs typeface="Arial"/>
              </a:rPr>
              <a:t>artışı</a:t>
            </a:r>
            <a:r>
              <a:rPr sz="2000" spc="-100" dirty="0" err="1" smtClean="0">
                <a:latin typeface="Arial"/>
                <a:cs typeface="Arial"/>
              </a:rPr>
              <a:t>na</a:t>
            </a:r>
            <a:r>
              <a:rPr sz="2000" spc="-100" dirty="0" smtClean="0">
                <a:latin typeface="Arial"/>
                <a:cs typeface="Arial"/>
              </a:rPr>
              <a:t> </a:t>
            </a:r>
            <a:r>
              <a:rPr sz="2000" spc="-95" dirty="0" err="1" smtClean="0">
                <a:latin typeface="Arial"/>
                <a:cs typeface="Arial"/>
              </a:rPr>
              <a:t>paralel</a:t>
            </a:r>
            <a:r>
              <a:rPr sz="2000" spc="-95" dirty="0" smtClean="0">
                <a:latin typeface="Arial"/>
                <a:cs typeface="Arial"/>
              </a:rPr>
              <a:t> </a:t>
            </a:r>
            <a:r>
              <a:rPr sz="2000" spc="-100" dirty="0" err="1" smtClean="0">
                <a:latin typeface="Arial"/>
                <a:cs typeface="Arial"/>
              </a:rPr>
              <a:t>olarak</a:t>
            </a:r>
            <a:r>
              <a:rPr sz="2000" spc="-100" dirty="0" smtClean="0">
                <a:latin typeface="Arial"/>
                <a:cs typeface="Arial"/>
              </a:rPr>
              <a:t> </a:t>
            </a:r>
            <a:r>
              <a:rPr sz="2000" spc="-120" dirty="0" err="1" smtClean="0">
                <a:latin typeface="Arial"/>
                <a:cs typeface="Arial"/>
              </a:rPr>
              <a:t>gelişen</a:t>
            </a:r>
            <a:r>
              <a:rPr sz="2000" spc="-120" dirty="0" smtClean="0">
                <a:latin typeface="Arial"/>
                <a:cs typeface="Arial"/>
              </a:rPr>
              <a:t> </a:t>
            </a:r>
            <a:r>
              <a:rPr sz="2000" spc="-60" dirty="0" err="1" smtClean="0">
                <a:solidFill>
                  <a:srgbClr val="C00000"/>
                </a:solidFill>
                <a:latin typeface="Arial"/>
                <a:cs typeface="Arial"/>
              </a:rPr>
              <a:t>enerji</a:t>
            </a:r>
            <a:r>
              <a:rPr sz="2000" spc="-60" dirty="0" smtClean="0">
                <a:solidFill>
                  <a:srgbClr val="C00000"/>
                </a:solidFill>
                <a:latin typeface="Arial"/>
                <a:cs typeface="Arial"/>
              </a:rPr>
              <a:t>  </a:t>
            </a:r>
            <a:r>
              <a:rPr sz="2000" spc="-40" dirty="0" err="1" smtClean="0">
                <a:solidFill>
                  <a:srgbClr val="C00000"/>
                </a:solidFill>
                <a:latin typeface="Arial"/>
                <a:cs typeface="Arial"/>
              </a:rPr>
              <a:t>tüketimi</a:t>
            </a:r>
            <a:r>
              <a:rPr sz="2000" spc="-40" dirty="0" smtClean="0">
                <a:latin typeface="Arial"/>
                <a:cs typeface="Arial"/>
              </a:rPr>
              <a:t>,</a:t>
            </a:r>
            <a:r>
              <a:rPr sz="2000" spc="585" dirty="0" smtClean="0">
                <a:latin typeface="Arial"/>
                <a:cs typeface="Arial"/>
              </a:rPr>
              <a:t> </a:t>
            </a:r>
            <a:r>
              <a:rPr sz="2000" spc="-55" dirty="0" err="1" smtClean="0">
                <a:latin typeface="Arial"/>
                <a:cs typeface="Arial"/>
              </a:rPr>
              <a:t>yerli</a:t>
            </a:r>
            <a:r>
              <a:rPr sz="2000" spc="-55" dirty="0" smtClean="0">
                <a:latin typeface="Arial"/>
                <a:cs typeface="Arial"/>
              </a:rPr>
              <a:t> </a:t>
            </a:r>
            <a:r>
              <a:rPr sz="2000" spc="-145" dirty="0" err="1" smtClean="0">
                <a:latin typeface="Arial"/>
                <a:cs typeface="Arial"/>
              </a:rPr>
              <a:t>kaynak</a:t>
            </a:r>
            <a:r>
              <a:rPr sz="2000" spc="-145" dirty="0" smtClean="0">
                <a:latin typeface="Arial"/>
                <a:cs typeface="Arial"/>
              </a:rPr>
              <a:t> </a:t>
            </a:r>
            <a:r>
              <a:rPr sz="2000" spc="-30" dirty="0" err="1" smtClean="0">
                <a:latin typeface="Arial"/>
                <a:cs typeface="Arial"/>
              </a:rPr>
              <a:t>üretimi</a:t>
            </a:r>
            <a:r>
              <a:rPr sz="2000" spc="-30" dirty="0" smtClean="0">
                <a:latin typeface="Arial"/>
                <a:cs typeface="Arial"/>
              </a:rPr>
              <a:t> </a:t>
            </a:r>
            <a:r>
              <a:rPr sz="2000" spc="-50" dirty="0" err="1" smtClean="0">
                <a:latin typeface="Arial"/>
                <a:cs typeface="Arial"/>
              </a:rPr>
              <a:t>ile</a:t>
            </a:r>
            <a:r>
              <a:rPr sz="2000" spc="-50" dirty="0" smtClean="0">
                <a:latin typeface="Arial"/>
                <a:cs typeface="Arial"/>
              </a:rPr>
              <a:t>  </a:t>
            </a:r>
            <a:r>
              <a:rPr sz="2000" spc="-150" dirty="0" err="1" smtClean="0">
                <a:latin typeface="Arial"/>
                <a:cs typeface="Arial"/>
              </a:rPr>
              <a:t>karşılanamayacak</a:t>
            </a:r>
            <a:r>
              <a:rPr sz="2000" spc="-150" dirty="0" smtClean="0">
                <a:latin typeface="Arial"/>
                <a:cs typeface="Arial"/>
              </a:rPr>
              <a:t> </a:t>
            </a:r>
            <a:r>
              <a:rPr sz="2000" spc="-80" dirty="0" err="1" smtClean="0">
                <a:latin typeface="Arial"/>
                <a:cs typeface="Arial"/>
              </a:rPr>
              <a:t>boyutlara</a:t>
            </a:r>
            <a:r>
              <a:rPr sz="2000" spc="-80" dirty="0" smtClean="0">
                <a:latin typeface="Arial"/>
                <a:cs typeface="Arial"/>
              </a:rPr>
              <a:t> </a:t>
            </a:r>
            <a:r>
              <a:rPr sz="2000" spc="-114" dirty="0" err="1" smtClean="0">
                <a:latin typeface="Arial"/>
                <a:cs typeface="Arial"/>
              </a:rPr>
              <a:t>ulaşmıştır</a:t>
            </a:r>
            <a:r>
              <a:rPr sz="2000" spc="-114" dirty="0" smtClean="0">
                <a:latin typeface="Arial"/>
                <a:cs typeface="Arial"/>
              </a:rPr>
              <a:t>.  </a:t>
            </a:r>
            <a:r>
              <a:rPr sz="2000" spc="-160" dirty="0" err="1" smtClean="0">
                <a:latin typeface="Arial"/>
                <a:cs typeface="Arial"/>
              </a:rPr>
              <a:t>Sonrasında</a:t>
            </a:r>
            <a:r>
              <a:rPr sz="2000" spc="-160" dirty="0" smtClean="0">
                <a:latin typeface="Arial"/>
                <a:cs typeface="Arial"/>
              </a:rPr>
              <a:t> </a:t>
            </a:r>
            <a:r>
              <a:rPr sz="2000" spc="-30" dirty="0" smtClean="0">
                <a:solidFill>
                  <a:srgbClr val="C00000"/>
                </a:solidFill>
                <a:latin typeface="Arial"/>
                <a:cs typeface="Arial"/>
              </a:rPr>
              <a:t>petrol </a:t>
            </a:r>
            <a:r>
              <a:rPr sz="2000" spc="-140" dirty="0" err="1" smtClean="0">
                <a:latin typeface="Arial"/>
                <a:cs typeface="Arial"/>
              </a:rPr>
              <a:t>ve</a:t>
            </a:r>
            <a:r>
              <a:rPr sz="2000" spc="-140" dirty="0" smtClean="0">
                <a:latin typeface="Arial"/>
                <a:cs typeface="Arial"/>
              </a:rPr>
              <a:t> </a:t>
            </a:r>
            <a:r>
              <a:rPr sz="2000" spc="-30" dirty="0" smtClean="0">
                <a:solidFill>
                  <a:srgbClr val="C00000"/>
                </a:solidFill>
                <a:latin typeface="Arial"/>
                <a:cs typeface="Arial"/>
              </a:rPr>
              <a:t>petrol </a:t>
            </a:r>
            <a:r>
              <a:rPr sz="2000" spc="-45" dirty="0" err="1" smtClean="0">
                <a:solidFill>
                  <a:srgbClr val="C00000"/>
                </a:solidFill>
                <a:latin typeface="Arial"/>
                <a:cs typeface="Arial"/>
              </a:rPr>
              <a:t>ürünleri</a:t>
            </a:r>
            <a:r>
              <a:rPr sz="2000" spc="-45" dirty="0" smtClean="0">
                <a:solidFill>
                  <a:srgbClr val="C00000"/>
                </a:solidFill>
                <a:latin typeface="Arial"/>
                <a:cs typeface="Arial"/>
              </a:rPr>
              <a:t>  </a:t>
            </a:r>
            <a:r>
              <a:rPr sz="2000" spc="-40" dirty="0" err="1" smtClean="0">
                <a:solidFill>
                  <a:srgbClr val="C00000"/>
                </a:solidFill>
                <a:latin typeface="Arial"/>
                <a:cs typeface="Arial"/>
              </a:rPr>
              <a:t>ithalatı</a:t>
            </a:r>
            <a:r>
              <a:rPr sz="2000" spc="-40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spc="-40" dirty="0" err="1" smtClean="0">
                <a:latin typeface="Arial"/>
                <a:cs typeface="Arial"/>
              </a:rPr>
              <a:t>ile</a:t>
            </a:r>
            <a:r>
              <a:rPr sz="2000" spc="-40" dirty="0" smtClean="0">
                <a:latin typeface="Arial"/>
                <a:cs typeface="Arial"/>
              </a:rPr>
              <a:t> </a:t>
            </a:r>
            <a:r>
              <a:rPr sz="2000" spc="-114" dirty="0" err="1" smtClean="0">
                <a:latin typeface="Arial"/>
                <a:cs typeface="Arial"/>
              </a:rPr>
              <a:t>oluşan</a:t>
            </a:r>
            <a:r>
              <a:rPr sz="2000" spc="-114" dirty="0" smtClean="0">
                <a:latin typeface="Arial"/>
                <a:cs typeface="Arial"/>
              </a:rPr>
              <a:t> </a:t>
            </a:r>
            <a:r>
              <a:rPr sz="2000" spc="-60" dirty="0" err="1" smtClean="0">
                <a:latin typeface="Arial"/>
                <a:cs typeface="Arial"/>
              </a:rPr>
              <a:t>enerji</a:t>
            </a:r>
            <a:r>
              <a:rPr sz="2000" spc="-60" dirty="0" smtClean="0">
                <a:latin typeface="Arial"/>
                <a:cs typeface="Arial"/>
              </a:rPr>
              <a:t> </a:t>
            </a:r>
            <a:r>
              <a:rPr sz="2000" spc="-170" dirty="0" err="1" smtClean="0">
                <a:latin typeface="Arial"/>
                <a:cs typeface="Arial"/>
              </a:rPr>
              <a:t>açığı</a:t>
            </a:r>
            <a:r>
              <a:rPr sz="2000" spc="-170" dirty="0" smtClean="0">
                <a:latin typeface="Arial"/>
                <a:cs typeface="Arial"/>
              </a:rPr>
              <a:t> </a:t>
            </a:r>
            <a:r>
              <a:rPr sz="2000" spc="-110" dirty="0" err="1" smtClean="0">
                <a:latin typeface="Arial"/>
                <a:cs typeface="Arial"/>
              </a:rPr>
              <a:t>en</a:t>
            </a:r>
            <a:r>
              <a:rPr sz="2000" spc="-240" dirty="0" smtClean="0">
                <a:latin typeface="Arial"/>
                <a:cs typeface="Arial"/>
              </a:rPr>
              <a:t> </a:t>
            </a:r>
            <a:r>
              <a:rPr sz="2000" spc="-150" dirty="0" err="1" smtClean="0">
                <a:latin typeface="Arial"/>
                <a:cs typeface="Arial"/>
              </a:rPr>
              <a:t>ucuz</a:t>
            </a:r>
            <a:r>
              <a:rPr lang="tr-TR" sz="2000" spc="-150" dirty="0" smtClean="0">
                <a:latin typeface="Arial"/>
                <a:cs typeface="Arial"/>
              </a:rPr>
              <a:t> ve acil olarak karşılanmıştır</a:t>
            </a:r>
            <a:r>
              <a:rPr lang="tr-TR" sz="2000" spc="-150" dirty="0">
                <a:latin typeface="Arial"/>
                <a:cs typeface="Arial"/>
              </a:rPr>
              <a:t>. </a:t>
            </a:r>
            <a:r>
              <a:rPr lang="tr-TR" sz="2000" spc="-150" dirty="0" smtClean="0">
                <a:latin typeface="Arial"/>
                <a:cs typeface="Arial"/>
              </a:rPr>
              <a:t>1973 yılında</a:t>
            </a:r>
            <a:r>
              <a:rPr lang="tr-TR" sz="2000" spc="-150" dirty="0">
                <a:latin typeface="Arial"/>
                <a:cs typeface="Arial"/>
              </a:rPr>
              <a:t>	yaşanan	petrol krizleri sonucunda, enerji kısıtlamalarına  gidilmiş ve yerli kaynak üretimine hız  verilmiştir. Hidrolik  enerji ve yeni  santrallerin kurulması, ısınmada linyit  kullanımının artması bu politikanın  doğal sonucu olmuştur</a:t>
            </a:r>
            <a:r>
              <a:rPr lang="tr-TR" sz="2000" spc="-150" dirty="0" smtClean="0">
                <a:latin typeface="Arial"/>
                <a:cs typeface="Arial"/>
              </a:rPr>
              <a:t>.</a:t>
            </a:r>
            <a:endParaRPr lang="tr-TR" sz="2000" spc="-150" dirty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endParaRPr sz="2000" dirty="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1412" y="1285863"/>
            <a:ext cx="4031596" cy="45805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125645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konomi">
  <a:themeElements>
    <a:clrScheme name="Gazete kağıdı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is Klasi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zete kağıdı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konomi" id="{14396F44-94C0-4BF2-8333-266569A57D02}" vid="{03703BF9-DFA0-42C9-89F9-C03DE1C4A071}"/>
    </a:ext>
  </a:extLst>
</a:theme>
</file>

<file path=ppt/theme/theme2.xml><?xml version="1.0" encoding="utf-8"?>
<a:theme xmlns:a="http://schemas.openxmlformats.org/drawingml/2006/main" name="1_Rics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is Klasi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h.t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.t." id="{413A7544-DC64-4FD9-B67F-E82A6B382656}" vid="{2993C0EF-C761-423D-BA24-A50FC7959470}"/>
    </a:ext>
  </a:extLst>
</a:theme>
</file>

<file path=ppt/theme/theme4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ekonomi</Template>
  <TotalTime>12443</TotalTime>
  <Words>176</Words>
  <Application>Microsoft Office PowerPoint</Application>
  <PresentationFormat>Ekran Gösterisi (4:3)</PresentationFormat>
  <Paragraphs>48</Paragraphs>
  <Slides>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3</vt:i4>
      </vt:variant>
      <vt:variant>
        <vt:lpstr>Slayt Başlıkları</vt:lpstr>
      </vt:variant>
      <vt:variant>
        <vt:i4>8</vt:i4>
      </vt:variant>
    </vt:vector>
  </HeadingPairs>
  <TitlesOfParts>
    <vt:vector size="16" baseType="lpstr">
      <vt:lpstr>ＭＳ Ｐゴシック</vt:lpstr>
      <vt:lpstr>Arial</vt:lpstr>
      <vt:lpstr>Calibri</vt:lpstr>
      <vt:lpstr>Times New Roman</vt:lpstr>
      <vt:lpstr>Wingdings</vt:lpstr>
      <vt:lpstr>ekonomi</vt:lpstr>
      <vt:lpstr>1_Rics</vt:lpstr>
      <vt:lpstr>h.t.</vt:lpstr>
      <vt:lpstr>PowerPoint Sunusu</vt:lpstr>
      <vt:lpstr>TAKDİM PLANI</vt:lpstr>
      <vt:lpstr>PowerPoint Sunusu</vt:lpstr>
      <vt:lpstr>PowerPoint Sunusu</vt:lpstr>
      <vt:lpstr>PowerPoint Sunusu</vt:lpstr>
      <vt:lpstr>PowerPoint Sunusu</vt:lpstr>
      <vt:lpstr>PowerPoint Sunusu</vt:lpstr>
      <vt:lpstr>GİRİŞ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ANKARA ÜNİVERSİTESİ UYGULAMALI BİLİMLER FAKÜLTESİ GAYRİMENKUL GELİŞTİRME VE YÖNETİMİ BÖLÜMÜ</dc:title>
  <dc:creator>sibel</dc:creator>
  <cp:lastModifiedBy>sinan güneş</cp:lastModifiedBy>
  <cp:revision>809</cp:revision>
  <cp:lastPrinted>2016-10-24T07:53:35Z</cp:lastPrinted>
  <dcterms:created xsi:type="dcterms:W3CDTF">2016-09-18T09:35:24Z</dcterms:created>
  <dcterms:modified xsi:type="dcterms:W3CDTF">2020-02-26T12:02:07Z</dcterms:modified>
</cp:coreProperties>
</file>