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2" r:id="rId3"/>
    <p:sldId id="257" r:id="rId4"/>
    <p:sldId id="273" r:id="rId5"/>
    <p:sldId id="263" r:id="rId6"/>
    <p:sldId id="258" r:id="rId7"/>
    <p:sldId id="261" r:id="rId8"/>
    <p:sldId id="268" r:id="rId9"/>
    <p:sldId id="260" r:id="rId10"/>
    <p:sldId id="269" r:id="rId11"/>
    <p:sldId id="259" r:id="rId12"/>
    <p:sldId id="264" r:id="rId13"/>
    <p:sldId id="270" r:id="rId14"/>
    <p:sldId id="265" r:id="rId15"/>
    <p:sldId id="266" r:id="rId16"/>
    <p:sldId id="272" r:id="rId17"/>
    <p:sldId id="267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İkizkenar Üçgen"/>
          <p:cNvSpPr/>
          <p:nvPr/>
        </p:nvSpPr>
        <p:spPr>
          <a:xfrm rot="16200000">
            <a:off x="10387963" y="5038579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720726" y="776289"/>
            <a:ext cx="10750549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720726" y="2250280"/>
            <a:ext cx="10750549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tıklayın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1828800" y="6012657"/>
            <a:ext cx="77216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FDFC7DA-E24B-4A91-BBDF-2C979207C23D}" type="datetimeFigureOut">
              <a:rPr lang="en-GB" smtClean="0"/>
              <a:pPr/>
              <a:t>16/05/2018</a:t>
            </a:fld>
            <a:endParaRPr lang="en-GB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1828800" y="5650705"/>
            <a:ext cx="77216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GB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1189663" y="5752308"/>
            <a:ext cx="67056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BAC7B91-42E4-45F6-B676-49885D9FF9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95009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09600" y="1882808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388608" y="6480048"/>
            <a:ext cx="2844800" cy="301752"/>
          </a:xfrm>
        </p:spPr>
        <p:txBody>
          <a:bodyPr/>
          <a:lstStyle/>
          <a:p>
            <a:fld id="{1FDFC7DA-E24B-4A91-BBDF-2C979207C23D}" type="datetimeFigureOut">
              <a:rPr lang="en-GB" smtClean="0"/>
              <a:pPr/>
              <a:t>16/05/2018</a:t>
            </a:fld>
            <a:endParaRPr lang="en-GB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609600" y="6480970"/>
            <a:ext cx="5680075" cy="30083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C7B91-42E4-45F6-B676-49885D9FF9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8773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 Üçgen"/>
          <p:cNvSpPr/>
          <p:nvPr/>
        </p:nvSpPr>
        <p:spPr>
          <a:xfrm flipV="1">
            <a:off x="9379" y="7035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İkizkenar Üçgen"/>
          <p:cNvSpPr/>
          <p:nvPr/>
        </p:nvSpPr>
        <p:spPr>
          <a:xfrm rot="5400000" flipV="1">
            <a:off x="10387963" y="93786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9274176" y="6477000"/>
            <a:ext cx="2844800" cy="304800"/>
          </a:xfrm>
        </p:spPr>
        <p:txBody>
          <a:bodyPr/>
          <a:lstStyle/>
          <a:p>
            <a:fld id="{1FDFC7DA-E24B-4A91-BBDF-2C979207C23D}" type="datetimeFigureOut">
              <a:rPr lang="en-GB" smtClean="0"/>
              <a:pPr/>
              <a:t>16/05/2018</a:t>
            </a:fld>
            <a:endParaRPr lang="en-GB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3492501" y="6480970"/>
            <a:ext cx="5680075" cy="30083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1268075" y="809625"/>
            <a:ext cx="670560" cy="300831"/>
          </a:xfrm>
        </p:spPr>
        <p:txBody>
          <a:bodyPr/>
          <a:lstStyle/>
          <a:p>
            <a:fld id="{7BAC7B91-42E4-45F6-B676-49885D9FF9D8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10 Düz Bağlayıcı"/>
          <p:cNvCxnSpPr/>
          <p:nvPr/>
        </p:nvCxnSpPr>
        <p:spPr>
          <a:xfrm rot="10800000">
            <a:off x="8625059" y="9381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 flipV="1"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8000" y="271465"/>
            <a:ext cx="9652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08000" y="1633536"/>
            <a:ext cx="51816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xmlns="" val="1133536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09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197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1FDFC7DA-E24B-4A91-BBDF-2C979207C23D}" type="datetimeFigureOut">
              <a:rPr lang="en-GB" smtClean="0"/>
              <a:pPr/>
              <a:t>16/05/2018</a:t>
            </a:fld>
            <a:endParaRPr lang="en-GB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0075" cy="301752"/>
          </a:xfrm>
        </p:spPr>
        <p:txBody>
          <a:bodyPr/>
          <a:lstStyle/>
          <a:p>
            <a:endParaRPr lang="en-GB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7BAC7B91-42E4-45F6-B676-49885D9FF9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86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30931" y="290732"/>
            <a:ext cx="14224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820008" y="290732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1820008" y="3427124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2696307" y="290732"/>
            <a:ext cx="9144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2696307" y="3427124"/>
            <a:ext cx="9144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0736" cy="301752"/>
          </a:xfrm>
        </p:spPr>
        <p:txBody>
          <a:bodyPr/>
          <a:lstStyle/>
          <a:p>
            <a:fld id="{1FDFC7DA-E24B-4A91-BBDF-2C979207C23D}" type="datetimeFigureOut">
              <a:rPr lang="en-GB" smtClean="0"/>
              <a:pPr/>
              <a:t>16/05/2018</a:t>
            </a:fld>
            <a:endParaRPr lang="en-GB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1472" cy="301752"/>
          </a:xfrm>
        </p:spPr>
        <p:txBody>
          <a:bodyPr/>
          <a:lstStyle/>
          <a:p>
            <a:endParaRPr lang="en-GB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0119360" y="6483096"/>
            <a:ext cx="670560" cy="301752"/>
          </a:xfrm>
        </p:spPr>
        <p:txBody>
          <a:bodyPr/>
          <a:lstStyle>
            <a:lvl1pPr algn="ctr">
              <a:defRPr/>
            </a:lvl1pPr>
          </a:lstStyle>
          <a:p>
            <a:fld id="{7BAC7B91-42E4-45F6-B676-49885D9FF9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8107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FC7DA-E24B-4A91-BBDF-2C979207C23D}" type="datetimeFigureOut">
              <a:rPr lang="en-GB" smtClean="0"/>
              <a:pPr/>
              <a:t>16/05/2018</a:t>
            </a:fld>
            <a:endParaRPr lang="en-GB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C7B91-42E4-45F6-B676-49885D9FF9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46792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1FDFC7DA-E24B-4A91-BBDF-2C979207C23D}" type="datetimeFigureOut">
              <a:rPr lang="en-GB" smtClean="0"/>
              <a:pPr/>
              <a:t>16/05/2018</a:t>
            </a:fld>
            <a:endParaRPr lang="en-GB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>
          <a:xfrm>
            <a:off x="609600" y="6481891"/>
            <a:ext cx="5680075" cy="30083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7BAC7B91-42E4-45F6-B676-49885D9FF9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23881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92608" y="367664"/>
            <a:ext cx="12192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1514475" y="367664"/>
            <a:ext cx="32512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4868333" y="320040"/>
            <a:ext cx="7034784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8371968" y="6556248"/>
            <a:ext cx="2844800" cy="301752"/>
          </a:xfrm>
        </p:spPr>
        <p:txBody>
          <a:bodyPr/>
          <a:lstStyle>
            <a:lvl1pPr>
              <a:defRPr sz="900"/>
            </a:lvl1pPr>
          </a:lstStyle>
          <a:p>
            <a:fld id="{1FDFC7DA-E24B-4A91-BBDF-2C979207C23D}" type="datetimeFigureOut">
              <a:rPr lang="en-GB" smtClean="0"/>
              <a:pPr/>
              <a:t>16/05/2018</a:t>
            </a:fld>
            <a:endParaRPr lang="en-GB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514475" y="6556248"/>
            <a:ext cx="6857493" cy="301752"/>
          </a:xfrm>
        </p:spPr>
        <p:txBody>
          <a:bodyPr/>
          <a:lstStyle>
            <a:lvl1pPr>
              <a:defRPr sz="900"/>
            </a:lvl1pPr>
          </a:lstStyle>
          <a:p>
            <a:endParaRPr lang="en-GB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1214101" y="6556248"/>
            <a:ext cx="670560" cy="301752"/>
          </a:xfrm>
        </p:spPr>
        <p:txBody>
          <a:bodyPr/>
          <a:lstStyle>
            <a:lvl1pPr>
              <a:defRPr sz="900"/>
            </a:lvl1pPr>
          </a:lstStyle>
          <a:p>
            <a:fld id="{7BAC7B91-42E4-45F6-B676-49885D9FF9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7163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92608" y="150896"/>
            <a:ext cx="12192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517649" y="373966"/>
            <a:ext cx="9777984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524000" y="5867400"/>
            <a:ext cx="9777984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8144256" y="6556248"/>
            <a:ext cx="2804160" cy="301752"/>
          </a:xfrm>
        </p:spPr>
        <p:txBody>
          <a:bodyPr/>
          <a:lstStyle>
            <a:lvl1pPr>
              <a:defRPr sz="900"/>
            </a:lvl1pPr>
          </a:lstStyle>
          <a:p>
            <a:fld id="{1FDFC7DA-E24B-4A91-BBDF-2C979207C23D}" type="datetimeFigureOut">
              <a:rPr lang="en-GB" smtClean="0"/>
              <a:pPr/>
              <a:t>16/05/2018</a:t>
            </a:fld>
            <a:endParaRPr lang="en-GB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560576" y="6557169"/>
            <a:ext cx="6597429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0956256" y="6556248"/>
            <a:ext cx="487680" cy="301752"/>
          </a:xfrm>
        </p:spPr>
        <p:txBody>
          <a:bodyPr/>
          <a:lstStyle>
            <a:lvl1pPr algn="ctr">
              <a:defRPr sz="900"/>
            </a:lvl1pPr>
          </a:lstStyle>
          <a:p>
            <a:fld id="{7BAC7B91-42E4-45F6-B676-49885D9FF9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296890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FC7DA-E24B-4A91-BBDF-2C979207C23D}" type="datetimeFigureOut">
              <a:rPr lang="en-GB" smtClean="0"/>
              <a:pPr/>
              <a:t>16/05/2018</a:t>
            </a:fld>
            <a:endParaRPr lang="en-GB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C7B91-42E4-45F6-B676-49885D9FF9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67468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9042400" y="381000"/>
            <a:ext cx="2540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FC7DA-E24B-4A91-BBDF-2C979207C23D}" type="datetimeFigureOut">
              <a:rPr lang="en-GB" smtClean="0"/>
              <a:pPr/>
              <a:t>16/05/2018</a:t>
            </a:fld>
            <a:endParaRPr lang="en-GB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C7B91-42E4-45F6-B676-49885D9FF9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56830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 Üçgen"/>
          <p:cNvSpPr/>
          <p:nvPr/>
        </p:nvSpPr>
        <p:spPr>
          <a:xfrm>
            <a:off x="9379" y="14069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Düz Bağlayıcı"/>
          <p:cNvCxnSpPr/>
          <p:nvPr/>
        </p:nvCxnSpPr>
        <p:spPr>
          <a:xfrm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 rot="10800000" flipV="1">
            <a:off x="8625059" y="4948410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609600" y="1882808"/>
            <a:ext cx="109728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6388608" y="6480969"/>
            <a:ext cx="28448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FDFC7DA-E24B-4A91-BBDF-2C979207C23D}" type="datetimeFigureOut">
              <a:rPr lang="en-GB" smtClean="0"/>
              <a:pPr/>
              <a:t>16/05/2018</a:t>
            </a:fld>
            <a:endParaRPr lang="en-GB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609600" y="6481891"/>
            <a:ext cx="5680075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0119360" y="6480969"/>
            <a:ext cx="67056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BAC7B91-42E4-45F6-B676-49885D9FF9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96123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oscouk.blogspot.com.tr/2006/0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Crime and Social Policy</a:t>
            </a:r>
            <a:endParaRPr lang="en-GB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Dr. Boran A. Mercan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48121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Youth Delinquency, Social and Penal Policy</a:t>
            </a:r>
            <a:endParaRPr lang="en-GB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63963" y="2342963"/>
            <a:ext cx="5761219" cy="3499407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 flipH="1">
            <a:off x="2007474" y="5987534"/>
            <a:ext cx="69052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http://boscouk.blogspot.com.tr/2006/04</a:t>
            </a:r>
            <a:r>
              <a:rPr lang="en-GB" dirty="0" smtClean="0">
                <a:hlinkClick r:id="rId3"/>
              </a:rPr>
              <a:t>/</a:t>
            </a:r>
            <a:r>
              <a:rPr lang="tr-TR" dirty="0" smtClean="0"/>
              <a:t> (</a:t>
            </a:r>
            <a:r>
              <a:rPr lang="tr-TR" dirty="0" err="1" smtClean="0"/>
              <a:t>accessed</a:t>
            </a:r>
            <a:r>
              <a:rPr lang="tr-TR" dirty="0" smtClean="0"/>
              <a:t> 15 May 2018)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0086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98787" y="1366346"/>
            <a:ext cx="9785130" cy="52341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Families </a:t>
            </a:r>
            <a:r>
              <a:rPr lang="en-GB" dirty="0" smtClean="0"/>
              <a:t>seen to be problem, parents claimed to lack of care, and children of those families </a:t>
            </a:r>
            <a:r>
              <a:rPr lang="en-GB" dirty="0" smtClean="0"/>
              <a:t>seen to display uncontrolled behaviour come to be the target object of enmeshed social </a:t>
            </a:r>
            <a:r>
              <a:rPr lang="en-GB" dirty="0" smtClean="0"/>
              <a:t>and criminal justice policies. </a:t>
            </a:r>
            <a:endParaRPr lang="en-GB" dirty="0" smtClean="0"/>
          </a:p>
          <a:p>
            <a:r>
              <a:rPr lang="en-GB" dirty="0" smtClean="0"/>
              <a:t>For juvenile delinquency, parental care </a:t>
            </a:r>
            <a:r>
              <a:rPr lang="en-GB" dirty="0" smtClean="0"/>
              <a:t>has always been </a:t>
            </a:r>
            <a:r>
              <a:rPr lang="en-GB" dirty="0" smtClean="0"/>
              <a:t>identified the critical point in </a:t>
            </a:r>
            <a:r>
              <a:rPr lang="en-GB" dirty="0" err="1" smtClean="0"/>
              <a:t>devicing</a:t>
            </a:r>
            <a:r>
              <a:rPr lang="en-GB" dirty="0" smtClean="0"/>
              <a:t> and shaping criminal justice policies.</a:t>
            </a:r>
          </a:p>
        </p:txBody>
      </p:sp>
    </p:spTree>
    <p:extLst>
      <p:ext uri="{BB962C8B-B14F-4D97-AF65-F5344CB8AC3E}">
        <p14:creationId xmlns:p14="http://schemas.microsoft.com/office/powerpoint/2010/main" xmlns="" val="173896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basis of intervention orients towards the notion of familial responsibility</a:t>
            </a:r>
          </a:p>
          <a:p>
            <a:r>
              <a:rPr lang="en-GB" dirty="0" smtClean="0"/>
              <a:t>Criminal behaviour of adults is often conceived as being linked to the delinquent and antisocial past in childhood, </a:t>
            </a:r>
          </a:p>
          <a:p>
            <a:r>
              <a:rPr lang="en-GB" dirty="0" smtClean="0"/>
              <a:t>As discussed in earlier classes,  crime and delinquency stems from adverse conditions experienced in the first years of life. 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Developmental criminology argues </a:t>
            </a:r>
            <a:r>
              <a:rPr lang="en-GB" dirty="0" err="1" smtClean="0"/>
              <a:t>lifes</a:t>
            </a:r>
            <a:r>
              <a:rPr lang="en-GB" dirty="0" smtClean="0"/>
              <a:t> sequences in criminal career</a:t>
            </a:r>
          </a:p>
          <a:p>
            <a:r>
              <a:rPr lang="en-GB" dirty="0" smtClean="0"/>
              <a:t>Onset, Persistence and Desistance (Farrington, 1997)</a:t>
            </a:r>
          </a:p>
          <a:p>
            <a:r>
              <a:rPr lang="en-GB" dirty="0" smtClean="0"/>
              <a:t>Onset in the childhood and early adolescence.</a:t>
            </a:r>
          </a:p>
          <a:p>
            <a:r>
              <a:rPr lang="en-GB" dirty="0" smtClean="0"/>
              <a:t>Developmental criminology posits  a possible prevention of </a:t>
            </a:r>
            <a:r>
              <a:rPr lang="en-GB" dirty="0"/>
              <a:t>the development of criminal potential </a:t>
            </a:r>
            <a:r>
              <a:rPr lang="en-GB" dirty="0" smtClean="0"/>
              <a:t>by </a:t>
            </a:r>
            <a:r>
              <a:rPr lang="en-GB" dirty="0"/>
              <a:t>targeting </a:t>
            </a:r>
            <a:r>
              <a:rPr lang="en-GB" dirty="0" smtClean="0"/>
              <a:t>the risks identified in the development of </a:t>
            </a:r>
            <a:r>
              <a:rPr lang="en-GB" dirty="0" err="1" smtClean="0"/>
              <a:t>huma</a:t>
            </a:r>
            <a:r>
              <a:rPr lang="en-GB" dirty="0" smtClean="0"/>
              <a:t> life (</a:t>
            </a:r>
            <a:r>
              <a:rPr lang="en-GB" dirty="0"/>
              <a:t>Farrington, 2002). </a:t>
            </a:r>
            <a:endParaRPr lang="en-GB" dirty="0" smtClean="0"/>
          </a:p>
          <a:p>
            <a:r>
              <a:rPr lang="en-GB" dirty="0" smtClean="0"/>
              <a:t>Early risk identification, intervention and finally elimination tend to reduce individual and social costs that otherwise might be created by delinquents and </a:t>
            </a:r>
            <a:r>
              <a:rPr lang="en-GB" dirty="0"/>
              <a:t>their </a:t>
            </a:r>
            <a:r>
              <a:rPr lang="en-GB" dirty="0" smtClean="0"/>
              <a:t>families, apart from monetary costs incurred to the whole welfare system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8583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Tx/>
              <a:buChar char="-"/>
            </a:pPr>
            <a:r>
              <a:rPr lang="en-GB" dirty="0" smtClean="0"/>
              <a:t>The Anglo-Saxon system</a:t>
            </a:r>
          </a:p>
          <a:p>
            <a:pPr>
              <a:buFontTx/>
              <a:buChar char="-"/>
            </a:pPr>
            <a:r>
              <a:rPr lang="en-GB" dirty="0" smtClean="0"/>
              <a:t>‘</a:t>
            </a:r>
            <a:r>
              <a:rPr lang="en-GB" dirty="0" smtClean="0"/>
              <a:t>joined-</a:t>
            </a:r>
            <a:r>
              <a:rPr lang="en-GB" dirty="0" err="1" smtClean="0"/>
              <a:t>upness</a:t>
            </a:r>
            <a:r>
              <a:rPr lang="en-GB" dirty="0" smtClean="0"/>
              <a:t>’ that specifies a sort of partnership operating through some agents </a:t>
            </a:r>
            <a:r>
              <a:rPr lang="en-GB" dirty="0"/>
              <a:t>in the juvenile justice </a:t>
            </a:r>
            <a:r>
              <a:rPr lang="en-GB" dirty="0" smtClean="0"/>
              <a:t>field.</a:t>
            </a:r>
          </a:p>
          <a:p>
            <a:pPr>
              <a:buFontTx/>
              <a:buChar char="-"/>
            </a:pPr>
            <a:r>
              <a:rPr lang="en-GB" dirty="0" smtClean="0"/>
              <a:t>These are  social workers, education officials, </a:t>
            </a:r>
            <a:r>
              <a:rPr lang="en-GB" dirty="0" smtClean="0"/>
              <a:t>mental </a:t>
            </a:r>
            <a:r>
              <a:rPr lang="en-GB" dirty="0"/>
              <a:t>health </a:t>
            </a:r>
            <a:r>
              <a:rPr lang="en-GB" dirty="0" smtClean="0"/>
              <a:t>at community level and police officers.  </a:t>
            </a:r>
          </a:p>
          <a:p>
            <a:pPr>
              <a:buFontTx/>
              <a:buChar char="-"/>
            </a:pPr>
            <a:r>
              <a:rPr lang="en-GB" dirty="0" smtClean="0"/>
              <a:t>A new </a:t>
            </a:r>
            <a:r>
              <a:rPr lang="en-GB" dirty="0"/>
              <a:t>professional </a:t>
            </a:r>
            <a:r>
              <a:rPr lang="en-GB" dirty="0" smtClean="0"/>
              <a:t>scope emerges bringing together different </a:t>
            </a:r>
            <a:r>
              <a:rPr lang="en-GB" dirty="0"/>
              <a:t>policy professionals </a:t>
            </a:r>
            <a:endParaRPr lang="en-GB" dirty="0" smtClean="0"/>
          </a:p>
          <a:p>
            <a:pPr>
              <a:buFontTx/>
              <a:buChar char="-"/>
            </a:pPr>
            <a:r>
              <a:rPr lang="en-GB" dirty="0" smtClean="0"/>
              <a:t>This generated a joint programme afforded by  various professional </a:t>
            </a:r>
            <a:r>
              <a:rPr lang="en-GB" dirty="0"/>
              <a:t>goals and </a:t>
            </a:r>
            <a:r>
              <a:rPr lang="en-GB" dirty="0" smtClean="0"/>
              <a:t>expertise.</a:t>
            </a:r>
          </a:p>
          <a:p>
            <a:pPr>
              <a:buFontTx/>
              <a:buChar char="-"/>
            </a:pPr>
            <a:r>
              <a:rPr lang="en-GB" dirty="0" smtClean="0"/>
              <a:t>Based on the belief that partnership and moving together in dealing with youth problems can resolve the early identified risks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664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Also many acts in Britain </a:t>
            </a:r>
          </a:p>
          <a:p>
            <a:r>
              <a:rPr lang="en-GB" dirty="0" smtClean="0"/>
              <a:t>Early acts rather criminalising families surviving under the poverty line.</a:t>
            </a:r>
          </a:p>
          <a:p>
            <a:r>
              <a:rPr lang="en-GB" dirty="0" smtClean="0"/>
              <a:t>These are: </a:t>
            </a:r>
          </a:p>
          <a:p>
            <a:pPr>
              <a:buFontTx/>
              <a:buChar char="-"/>
            </a:pPr>
            <a:r>
              <a:rPr lang="en-GB" dirty="0" smtClean="0"/>
              <a:t>Criminal </a:t>
            </a:r>
            <a:r>
              <a:rPr lang="en-GB" dirty="0"/>
              <a:t>Justice Act 1991 </a:t>
            </a:r>
            <a:r>
              <a:rPr lang="en-GB" dirty="0" smtClean="0"/>
              <a:t>pointing at parental responsibility </a:t>
            </a:r>
            <a:r>
              <a:rPr lang="en-GB" dirty="0"/>
              <a:t>for the children’s </a:t>
            </a:r>
            <a:r>
              <a:rPr lang="en-GB" dirty="0" smtClean="0"/>
              <a:t>offences. </a:t>
            </a:r>
            <a:endParaRPr lang="en-GB" dirty="0" smtClean="0"/>
          </a:p>
          <a:p>
            <a:pPr>
              <a:buFontTx/>
              <a:buChar char="-"/>
            </a:pPr>
            <a:r>
              <a:rPr lang="en-GB" dirty="0" smtClean="0"/>
              <a:t>Crime </a:t>
            </a:r>
            <a:r>
              <a:rPr lang="en-GB" dirty="0"/>
              <a:t>and Disorder Act 1998 </a:t>
            </a:r>
            <a:r>
              <a:rPr lang="en-GB" dirty="0" smtClean="0"/>
              <a:t>regulating parenting </a:t>
            </a:r>
            <a:r>
              <a:rPr lang="en-GB" dirty="0"/>
              <a:t>orders, child safety </a:t>
            </a:r>
            <a:r>
              <a:rPr lang="en-GB" dirty="0" smtClean="0"/>
              <a:t>orders</a:t>
            </a:r>
            <a:r>
              <a:rPr lang="en-GB" dirty="0" smtClean="0"/>
              <a:t>, acceptable </a:t>
            </a:r>
            <a:r>
              <a:rPr lang="en-GB" dirty="0"/>
              <a:t>behaviour contracts, fixed penalty notices and </a:t>
            </a:r>
            <a:r>
              <a:rPr lang="en-GB" dirty="0" smtClean="0"/>
              <a:t>anti-social behaviour orders. </a:t>
            </a:r>
          </a:p>
          <a:p>
            <a:pPr>
              <a:buFontTx/>
              <a:buChar char="-"/>
            </a:pPr>
            <a:r>
              <a:rPr lang="en-GB" dirty="0" smtClean="0"/>
              <a:t>Anti-Social Behaviour </a:t>
            </a:r>
            <a:r>
              <a:rPr lang="en-GB" dirty="0"/>
              <a:t>Act (2003</a:t>
            </a:r>
            <a:r>
              <a:rPr lang="en-GB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07145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GB" dirty="0" smtClean="0"/>
              <a:t>These acts remind us that a punitive turn of the new era was taken and put the blame on the so-called bad parenting or broken families rather than socio-economic </a:t>
            </a:r>
            <a:r>
              <a:rPr lang="en-GB" dirty="0" err="1" smtClean="0"/>
              <a:t>inqueality</a:t>
            </a:r>
            <a:r>
              <a:rPr lang="en-GB" dirty="0" smtClean="0"/>
              <a:t>.</a:t>
            </a:r>
          </a:p>
          <a:p>
            <a:pPr>
              <a:buFontTx/>
              <a:buChar char="-"/>
            </a:pPr>
            <a:r>
              <a:rPr lang="en-GB" dirty="0" smtClean="0"/>
              <a:t>Broken society consisting of broken families holding the primary </a:t>
            </a:r>
            <a:r>
              <a:rPr lang="en-GB" dirty="0" err="1" smtClean="0"/>
              <a:t>reponsibility</a:t>
            </a:r>
            <a:r>
              <a:rPr lang="en-GB" dirty="0" smtClean="0"/>
              <a:t> for disorder and lawlessness in some neighbourhoods </a:t>
            </a:r>
          </a:p>
          <a:p>
            <a:pPr>
              <a:buFontTx/>
              <a:buChar char="-"/>
            </a:pPr>
            <a:r>
              <a:rPr lang="en-GB" dirty="0" smtClean="0"/>
              <a:t>See Conservative Manifesto (2010)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Much of the literature denotes the importance of an early intervention by </a:t>
            </a:r>
            <a:r>
              <a:rPr lang="en-GB" dirty="0"/>
              <a:t>investigating family </a:t>
            </a:r>
            <a:r>
              <a:rPr lang="en-GB" dirty="0" smtClean="0"/>
              <a:t>milieu and possible factors causing </a:t>
            </a:r>
            <a:r>
              <a:rPr lang="en-GB" dirty="0"/>
              <a:t>criminal </a:t>
            </a:r>
            <a:r>
              <a:rPr lang="en-GB" dirty="0" smtClean="0"/>
              <a:t>behaviour to occur in the early adolescence. </a:t>
            </a:r>
          </a:p>
          <a:p>
            <a:r>
              <a:rPr lang="en-GB" dirty="0" smtClean="0"/>
              <a:t>For instance, pre-school supportive, enhancing programmes accompany </a:t>
            </a:r>
            <a:r>
              <a:rPr lang="en-GB" dirty="0"/>
              <a:t>family intervention </a:t>
            </a:r>
            <a:r>
              <a:rPr lang="en-GB" dirty="0" smtClean="0"/>
              <a:t> and have revealed considerable success in </a:t>
            </a:r>
            <a:r>
              <a:rPr lang="en-GB" dirty="0"/>
              <a:t>reducing </a:t>
            </a:r>
            <a:r>
              <a:rPr lang="en-GB" dirty="0" smtClean="0"/>
              <a:t>juvenile delinquency. </a:t>
            </a:r>
          </a:p>
          <a:p>
            <a:r>
              <a:rPr lang="en-GB" dirty="0" smtClean="0"/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20581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Targeting at-risk children is the most successful programme as it focuses on intervening children aged up to four. </a:t>
            </a:r>
          </a:p>
          <a:p>
            <a:r>
              <a:rPr lang="en-GB" dirty="0" smtClean="0"/>
              <a:t>Programmes not only involve children and their cognitive and emotional development but also parents and their attitude towards their children</a:t>
            </a:r>
          </a:p>
          <a:p>
            <a:r>
              <a:rPr lang="en-GB" dirty="0" smtClean="0"/>
              <a:t>The cost of programmes is less expensive than </a:t>
            </a:r>
            <a:r>
              <a:rPr lang="en-GB" dirty="0" err="1" smtClean="0"/>
              <a:t>correctionary</a:t>
            </a:r>
            <a:r>
              <a:rPr lang="en-GB" dirty="0" smtClean="0"/>
              <a:t> and reformative institutions while being quite small scale interventions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Early </a:t>
            </a:r>
            <a:r>
              <a:rPr lang="en-GB" dirty="0"/>
              <a:t>intervention </a:t>
            </a:r>
            <a:r>
              <a:rPr lang="en-GB" dirty="0" smtClean="0"/>
              <a:t>stands not far off ethical problems</a:t>
            </a:r>
          </a:p>
          <a:p>
            <a:r>
              <a:rPr lang="en-GB" dirty="0" smtClean="0"/>
              <a:t>What is the nature and content of </a:t>
            </a:r>
            <a:r>
              <a:rPr lang="en-GB" dirty="0" err="1" smtClean="0"/>
              <a:t>intevention</a:t>
            </a:r>
            <a:r>
              <a:rPr lang="en-GB" dirty="0" smtClean="0"/>
              <a:t>? </a:t>
            </a:r>
          </a:p>
          <a:p>
            <a:r>
              <a:rPr lang="en-GB" dirty="0" smtClean="0"/>
              <a:t>In case of targeting </a:t>
            </a:r>
            <a:r>
              <a:rPr lang="en-GB" dirty="0"/>
              <a:t>children </a:t>
            </a:r>
            <a:r>
              <a:rPr lang="en-GB" dirty="0" smtClean="0"/>
              <a:t>and intervening them as a potential criminal, there may well be some unpredictable effects.</a:t>
            </a:r>
          </a:p>
          <a:p>
            <a:r>
              <a:rPr lang="en-GB" dirty="0" smtClean="0"/>
              <a:t>Those unintentional effects could give birth to </a:t>
            </a:r>
            <a:r>
              <a:rPr lang="en-GB" dirty="0" err="1" smtClean="0"/>
              <a:t>criminogenic</a:t>
            </a:r>
            <a:r>
              <a:rPr lang="en-GB" dirty="0" smtClean="0"/>
              <a:t> results while trying to eliminate risk </a:t>
            </a:r>
            <a:r>
              <a:rPr lang="en-GB" dirty="0" smtClean="0"/>
              <a:t>factors. </a:t>
            </a:r>
            <a:endParaRPr lang="en-GB" dirty="0" smtClean="0"/>
          </a:p>
          <a:p>
            <a:r>
              <a:rPr lang="en-GB" dirty="0" smtClean="0"/>
              <a:t>That is, early interventionism can  prevent the occurrence of crime and criminality in later periods in protecting </a:t>
            </a:r>
            <a:r>
              <a:rPr lang="en-GB" dirty="0" err="1" smtClean="0"/>
              <a:t>childre</a:t>
            </a:r>
            <a:r>
              <a:rPr lang="en-GB" dirty="0" smtClean="0"/>
              <a:t>; on the other hand, they might stigmatise them and induce further criminal career unintentionally. </a:t>
            </a:r>
          </a:p>
          <a:p>
            <a:r>
              <a:rPr lang="en-GB" dirty="0" smtClean="0"/>
              <a:t>Some definitions like ‘</a:t>
            </a:r>
            <a:r>
              <a:rPr lang="en-GB" dirty="0" smtClean="0"/>
              <a:t>pre-delinquent</a:t>
            </a:r>
            <a:r>
              <a:rPr lang="en-GB" dirty="0"/>
              <a:t>’, ‘potential delinquent’, and ‘at risk of </a:t>
            </a:r>
            <a:r>
              <a:rPr lang="en-GB" dirty="0" smtClean="0"/>
              <a:t>delinquency</a:t>
            </a:r>
            <a:r>
              <a:rPr lang="en-GB" dirty="0" smtClean="0"/>
              <a:t>’ are as much  </a:t>
            </a:r>
            <a:r>
              <a:rPr lang="en-GB" dirty="0"/>
              <a:t>dangerous </a:t>
            </a:r>
            <a:r>
              <a:rPr lang="en-GB" dirty="0" smtClean="0"/>
              <a:t>as is in the non-intervention.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5156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Universal risk-identifying programmes are less likely to label and stigmatise the youth deemed to be problem than target-specific programmes.</a:t>
            </a:r>
          </a:p>
          <a:p>
            <a:r>
              <a:rPr lang="en-GB" dirty="0" smtClean="0"/>
              <a:t>Universal </a:t>
            </a:r>
            <a:r>
              <a:rPr lang="en-GB" dirty="0"/>
              <a:t>programmes </a:t>
            </a:r>
            <a:r>
              <a:rPr lang="en-GB" dirty="0" smtClean="0"/>
              <a:t>cover all children in </a:t>
            </a:r>
            <a:r>
              <a:rPr lang="en-GB" dirty="0"/>
              <a:t>the </a:t>
            </a:r>
            <a:r>
              <a:rPr lang="en-GB" dirty="0" smtClean="0"/>
              <a:t>country regardless of risk measurement or even if there is any risk specified.</a:t>
            </a:r>
          </a:p>
          <a:p>
            <a:r>
              <a:rPr lang="en-GB" dirty="0" smtClean="0"/>
              <a:t> Targeted section and programmes are employed at </a:t>
            </a:r>
            <a:r>
              <a:rPr lang="en-GB" dirty="0"/>
              <a:t>specific </a:t>
            </a:r>
            <a:r>
              <a:rPr lang="en-GB" dirty="0" smtClean="0"/>
              <a:t>population groups. </a:t>
            </a:r>
          </a:p>
        </p:txBody>
      </p:sp>
    </p:spTree>
    <p:extLst>
      <p:ext uri="{BB962C8B-B14F-4D97-AF65-F5344CB8AC3E}">
        <p14:creationId xmlns:p14="http://schemas.microsoft.com/office/powerpoint/2010/main" xmlns="" val="14341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In relation to the logic of neo-liberal </a:t>
            </a:r>
            <a:r>
              <a:rPr lang="en-GB" dirty="0" err="1" smtClean="0"/>
              <a:t>governmentality</a:t>
            </a:r>
            <a:r>
              <a:rPr lang="en-GB" dirty="0" smtClean="0"/>
              <a:t> and social policy:</a:t>
            </a:r>
          </a:p>
          <a:p>
            <a:r>
              <a:rPr lang="en-GB" dirty="0" smtClean="0"/>
              <a:t>Children and ‘problem youth’ come to be deemed not only as a juvenile justice matter but also a matter of welfare provision and family support</a:t>
            </a:r>
          </a:p>
          <a:p>
            <a:r>
              <a:rPr lang="en-GB" dirty="0" smtClean="0"/>
              <a:t> Children deemed to be part of the youth delinquency  become a category ‘at-risk populations’ </a:t>
            </a:r>
          </a:p>
          <a:p>
            <a:r>
              <a:rPr lang="en-GB" dirty="0" smtClean="0"/>
              <a:t>So they become marginalising while target specific programmes mean to include them</a:t>
            </a:r>
          </a:p>
          <a:p>
            <a:r>
              <a:rPr lang="en-GB" dirty="0" smtClean="0"/>
              <a:t>Paradox!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Risk-focused prevention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Risk </a:t>
            </a:r>
            <a:r>
              <a:rPr lang="en-GB" dirty="0"/>
              <a:t>factors </a:t>
            </a:r>
            <a:r>
              <a:rPr lang="en-GB" dirty="0" smtClean="0"/>
              <a:t>to be identified,</a:t>
            </a:r>
          </a:p>
          <a:p>
            <a:endParaRPr lang="en-GB" dirty="0" smtClean="0"/>
          </a:p>
          <a:p>
            <a:r>
              <a:rPr lang="en-GB" dirty="0" smtClean="0"/>
              <a:t>a large scale programme of </a:t>
            </a:r>
            <a:r>
              <a:rPr lang="en-GB" dirty="0"/>
              <a:t>cross-national longitudinal research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Also evaluation research incorporating </a:t>
            </a:r>
            <a:r>
              <a:rPr lang="en-GB" dirty="0"/>
              <a:t>experimental methods and cost–benefit </a:t>
            </a:r>
            <a:r>
              <a:rPr lang="en-GB" dirty="0" smtClean="0"/>
              <a:t>analyses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Risk as the main principle of social welfare provision as well as crime mapping and </a:t>
            </a:r>
            <a:r>
              <a:rPr lang="en-GB" dirty="0" err="1" smtClean="0"/>
              <a:t>spotlines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1490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</a:t>
            </a:r>
            <a:r>
              <a:rPr lang="en-GB" dirty="0" smtClean="0"/>
              <a:t>paradigm of risk comes from the notion of public health</a:t>
            </a:r>
            <a:r>
              <a:rPr lang="en-GB" dirty="0"/>
              <a:t>. </a:t>
            </a:r>
            <a:endParaRPr lang="en-GB" dirty="0" smtClean="0"/>
          </a:p>
          <a:p>
            <a:r>
              <a:rPr lang="en-GB" dirty="0" smtClean="0"/>
              <a:t>Public health programs targeting major illnesses like </a:t>
            </a:r>
            <a:r>
              <a:rPr lang="en-GB" dirty="0"/>
              <a:t>cancer </a:t>
            </a:r>
            <a:r>
              <a:rPr lang="en-GB" dirty="0" smtClean="0"/>
              <a:t>and heart disease, say, identify and define some risk </a:t>
            </a:r>
            <a:r>
              <a:rPr lang="en-GB" dirty="0"/>
              <a:t>factors </a:t>
            </a:r>
            <a:r>
              <a:rPr lang="en-GB" dirty="0" smtClean="0"/>
              <a:t>(smoking</a:t>
            </a:r>
            <a:r>
              <a:rPr lang="en-GB" dirty="0"/>
              <a:t>, </a:t>
            </a:r>
            <a:r>
              <a:rPr lang="en-GB" dirty="0" smtClean="0"/>
              <a:t>alcohol, unhealthy food and lifestyle)</a:t>
            </a:r>
          </a:p>
          <a:p>
            <a:r>
              <a:rPr lang="en-GB" dirty="0" smtClean="0"/>
              <a:t> These risk factors being observed within a certain population,</a:t>
            </a:r>
          </a:p>
        </p:txBody>
      </p:sp>
    </p:spTree>
    <p:extLst>
      <p:ext uri="{BB962C8B-B14F-4D97-AF65-F5344CB8AC3E}">
        <p14:creationId xmlns:p14="http://schemas.microsoft.com/office/powerpoint/2010/main" xmlns="" val="379267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And these risk factors aim to be decreased with various public health programmes and campaigns indoctrinating to stop smoking, consume alcoholic drinks and live the life more healthily. </a:t>
            </a:r>
          </a:p>
          <a:p>
            <a:r>
              <a:rPr lang="en-GB" dirty="0" smtClean="0"/>
              <a:t>The same logic of risk identification also goes for the delinquency prevention strategies </a:t>
            </a:r>
          </a:p>
          <a:p>
            <a:r>
              <a:rPr lang="en-GB" dirty="0" smtClean="0"/>
              <a:t>Hence, risk factors to be identified  some sections of the youth crime and be sought to reduce them by the help of programmes and policies.</a:t>
            </a:r>
            <a:endParaRPr lang="en-GB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Examples for the risk-focused prevention:</a:t>
            </a:r>
          </a:p>
          <a:p>
            <a:pPr>
              <a:buFontTx/>
              <a:buChar char="-"/>
            </a:pPr>
            <a:r>
              <a:rPr lang="en-GB" dirty="0" smtClean="0"/>
              <a:t>In Britain, Youth </a:t>
            </a:r>
            <a:r>
              <a:rPr lang="en-GB" dirty="0"/>
              <a:t>Justice and Criminal Evidence Act </a:t>
            </a:r>
            <a:r>
              <a:rPr lang="en-GB" dirty="0" smtClean="0"/>
              <a:t>1999 - introducing mandatory </a:t>
            </a:r>
            <a:r>
              <a:rPr lang="en-GB" dirty="0"/>
              <a:t>‘referral orders</a:t>
            </a:r>
            <a:r>
              <a:rPr lang="en-GB" dirty="0" smtClean="0"/>
              <a:t>’ </a:t>
            </a:r>
            <a:r>
              <a:rPr lang="en-GB" dirty="0" smtClean="0"/>
              <a:t>that </a:t>
            </a:r>
            <a:r>
              <a:rPr lang="en-GB" dirty="0"/>
              <a:t>replaced </a:t>
            </a:r>
            <a:r>
              <a:rPr lang="en-GB" dirty="0" smtClean="0"/>
              <a:t>cautions for </a:t>
            </a:r>
            <a:r>
              <a:rPr lang="en-GB" dirty="0"/>
              <a:t>young offenders pleading guilty to a first </a:t>
            </a:r>
            <a:r>
              <a:rPr lang="en-GB" dirty="0" smtClean="0"/>
              <a:t>offence</a:t>
            </a:r>
            <a:r>
              <a:rPr lang="en-GB" dirty="0" smtClean="0"/>
              <a:t>.</a:t>
            </a:r>
          </a:p>
          <a:p>
            <a:pPr>
              <a:buFontTx/>
              <a:buChar char="-"/>
            </a:pPr>
            <a:r>
              <a:rPr lang="en-GB" dirty="0" smtClean="0"/>
              <a:t>Youth </a:t>
            </a:r>
            <a:r>
              <a:rPr lang="en-GB" dirty="0"/>
              <a:t>Offender Panel (YOP</a:t>
            </a:r>
            <a:r>
              <a:rPr lang="en-GB" dirty="0" smtClean="0"/>
              <a:t>)</a:t>
            </a:r>
            <a:r>
              <a:rPr lang="en-GB" dirty="0"/>
              <a:t> to </a:t>
            </a:r>
            <a:r>
              <a:rPr lang="en-GB" dirty="0" smtClean="0"/>
              <a:t>initiate </a:t>
            </a:r>
            <a:r>
              <a:rPr lang="en-GB" dirty="0"/>
              <a:t>a programme </a:t>
            </a:r>
            <a:r>
              <a:rPr lang="en-GB" dirty="0" smtClean="0"/>
              <a:t>of behaviour </a:t>
            </a:r>
            <a:r>
              <a:rPr lang="en-GB" dirty="0"/>
              <a:t>that the </a:t>
            </a:r>
            <a:r>
              <a:rPr lang="en-GB" dirty="0" smtClean="0"/>
              <a:t>youth offenders have to get supervised </a:t>
            </a:r>
          </a:p>
          <a:p>
            <a:pPr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3330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GB" dirty="0" smtClean="0"/>
              <a:t>ASBOs  referring to a court order to which local authorities can resort in a way as to delimit the behaviour of persons who are inclined to cause harm to someone or public</a:t>
            </a:r>
          </a:p>
          <a:p>
            <a:pPr>
              <a:buFontTx/>
              <a:buChar char="-"/>
            </a:pPr>
            <a:r>
              <a:rPr lang="en-GB" dirty="0" smtClean="0"/>
              <a:t>Are they effective? Or how to resolve the youth delinquency?</a:t>
            </a:r>
          </a:p>
          <a:p>
            <a:pPr>
              <a:buFontTx/>
              <a:buChar char="-"/>
            </a:pPr>
            <a:r>
              <a:rPr lang="en-GB" dirty="0" smtClean="0"/>
              <a:t>Such judicial-led, government-supported programmes could be a solution to material deprivation and socio-cultural and even symbolic destruction of the youth?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ema1" id="{A9D4F0E0-13D5-41EC-AD2D-801E2875A75C}" vid="{5319C104-2694-45C3-B1A7-D274485CCA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319</TotalTime>
  <Words>1059</Words>
  <Application>Microsoft Office PowerPoint</Application>
  <PresentationFormat>Özel</PresentationFormat>
  <Paragraphs>72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19" baseType="lpstr">
      <vt:lpstr>Tema1</vt:lpstr>
      <vt:lpstr>Crime and Social Policy</vt:lpstr>
      <vt:lpstr>Youth Delinquency, Social and Penal Policy</vt:lpstr>
      <vt:lpstr> 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Crime and Social Policy</dc:title>
  <dc:creator>BORAN ALI MERCAN</dc:creator>
  <cp:lastModifiedBy>Boran Mercan</cp:lastModifiedBy>
  <cp:revision>21</cp:revision>
  <dcterms:created xsi:type="dcterms:W3CDTF">2018-01-30T12:32:22Z</dcterms:created>
  <dcterms:modified xsi:type="dcterms:W3CDTF">2018-05-16T13:25:52Z</dcterms:modified>
</cp:coreProperties>
</file>