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05" r:id="rId3"/>
    <p:sldId id="306" r:id="rId4"/>
    <p:sldId id="257" r:id="rId5"/>
    <p:sldId id="258" r:id="rId6"/>
    <p:sldId id="259" r:id="rId7"/>
    <p:sldId id="290" r:id="rId8"/>
    <p:sldId id="291" r:id="rId9"/>
    <p:sldId id="264" r:id="rId10"/>
    <p:sldId id="265" r:id="rId11"/>
    <p:sldId id="266" r:id="rId12"/>
    <p:sldId id="261" r:id="rId13"/>
    <p:sldId id="267" r:id="rId14"/>
    <p:sldId id="307" r:id="rId15"/>
    <p:sldId id="308" r:id="rId16"/>
    <p:sldId id="309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3" r:id="rId40"/>
    <p:sldId id="310" r:id="rId41"/>
    <p:sldId id="292" r:id="rId42"/>
    <p:sldId id="299" r:id="rId43"/>
    <p:sldId id="300" r:id="rId44"/>
    <p:sldId id="301" r:id="rId45"/>
    <p:sldId id="302" r:id="rId46"/>
    <p:sldId id="303" r:id="rId47"/>
    <p:sldId id="304" r:id="rId4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4"/>
  </p:normalViewPr>
  <p:slideViewPr>
    <p:cSldViewPr>
      <p:cViewPr varScale="1">
        <p:scale>
          <a:sx n="94" d="100"/>
          <a:sy n="94" d="100"/>
        </p:scale>
        <p:origin x="16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ik Üçgen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grpSp>
        <p:nvGrpSpPr>
          <p:cNvPr id="2" name="1 Grup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Serbest Form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Serbest Form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Serbest Form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Düz Bağlayıcı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Köşeli Çift Ayraç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Köşeli Çift Ayraç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Köşeli Çift Ayraç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Köşeli Çift Ayraç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Serbest Form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Serbest Form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Dik Üçgen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Düz Bağlayıcı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0" name="29 Metin Yer Tutucusu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D9F75050-0E15-4C5B-92B0-66D068882F1F}" type="datetimeFigureOut">
              <a:rPr lang="tr-TR" smtClean="0"/>
              <a:pPr/>
              <a:t>26.11.2016</a:t>
            </a:fld>
            <a:endParaRPr lang="tr-TR"/>
          </a:p>
        </p:txBody>
      </p:sp>
      <p:sp>
        <p:nvSpPr>
          <p:cNvPr id="22" name="21 Altbilgi Yer Tutucusu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3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4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4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eg"/><Relationship Id="rId3" Type="http://schemas.openxmlformats.org/officeDocument/2006/relationships/image" Target="../media/image3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ÇOCUKLARDAKİ ÜRİNER SİSTEM ACİLLERİ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27584" y="3886200"/>
            <a:ext cx="7776864" cy="1752600"/>
          </a:xfrm>
        </p:spPr>
        <p:txBody>
          <a:bodyPr/>
          <a:lstStyle/>
          <a:p>
            <a:r>
              <a:rPr lang="tr-TR" dirty="0" smtClean="0"/>
              <a:t>YRD. DOÇ.DR. GÜLNUR GÖLLÜ BAHADIR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İki yaşındaki Berkecan birden başlayan huzursuzluk ve ağlama ile getirildi. Annesi 2 saattir sürekli ağladığını söyledi</a:t>
            </a:r>
          </a:p>
          <a:p>
            <a:endParaRPr lang="tr-TR" dirty="0"/>
          </a:p>
          <a:p>
            <a:r>
              <a:rPr lang="tr-TR" dirty="0" smtClean="0"/>
              <a:t>İki saat öncesine kadar herhangi bir problemi yokmuş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6017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Öyküde özellik yok</a:t>
            </a:r>
          </a:p>
          <a:p>
            <a:r>
              <a:rPr lang="tr-TR" dirty="0" smtClean="0"/>
              <a:t>Fizik incelemede sağ </a:t>
            </a:r>
            <a:r>
              <a:rPr lang="tr-TR" dirty="0" err="1" smtClean="0"/>
              <a:t>skrotumda</a:t>
            </a:r>
            <a:r>
              <a:rPr lang="tr-TR" dirty="0" smtClean="0"/>
              <a:t> kızarıklık ve şişlik mevcut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8" descr="testis torsiyonu"/>
          <p:cNvPicPr>
            <a:picLocks noChangeAspect="1" noChangeArrowheads="1"/>
          </p:cNvPicPr>
          <p:nvPr/>
        </p:nvPicPr>
        <p:blipFill>
          <a:blip r:embed="rId2" cstate="print"/>
          <a:srcRect l="16292" r="16292"/>
          <a:stretch>
            <a:fillRect/>
          </a:stretch>
        </p:blipFill>
        <p:spPr bwMode="auto">
          <a:xfrm>
            <a:off x="3178175" y="2965831"/>
            <a:ext cx="2787650" cy="31051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9791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Skrotum</a:t>
            </a:r>
            <a:r>
              <a:rPr lang="tr-TR" dirty="0" smtClean="0"/>
              <a:t> ağrılı, şiş ve </a:t>
            </a:r>
            <a:r>
              <a:rPr lang="tr-TR" dirty="0" err="1" smtClean="0"/>
              <a:t>hiperemik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pPr>
              <a:buNone/>
            </a:pPr>
            <a:r>
              <a:rPr lang="tr-TR" dirty="0" smtClean="0"/>
              <a:t>İlk akıla gelmesi gereken????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Akut </a:t>
            </a:r>
            <a:r>
              <a:rPr lang="tr-TR" dirty="0" err="1" smtClean="0"/>
              <a:t>Skrotum</a:t>
            </a:r>
            <a:endParaRPr lang="tr-TR" dirty="0"/>
          </a:p>
        </p:txBody>
      </p:sp>
      <p:sp>
        <p:nvSpPr>
          <p:cNvPr id="4" name="3 Aşağı Ok"/>
          <p:cNvSpPr/>
          <p:nvPr/>
        </p:nvSpPr>
        <p:spPr>
          <a:xfrm>
            <a:off x="3923928" y="2564904"/>
            <a:ext cx="936104" cy="129614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8" descr="testis torsiyonu"/>
          <p:cNvPicPr>
            <a:picLocks noChangeAspect="1" noChangeArrowheads="1"/>
          </p:cNvPicPr>
          <p:nvPr/>
        </p:nvPicPr>
        <p:blipFill>
          <a:blip r:embed="rId2" cstate="print"/>
          <a:srcRect l="16292" r="16292"/>
          <a:stretch>
            <a:fillRect/>
          </a:stretch>
        </p:blipFill>
        <p:spPr bwMode="auto">
          <a:xfrm>
            <a:off x="5868144" y="2348880"/>
            <a:ext cx="27876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En sık değil ancak en önemli nedendir</a:t>
            </a:r>
          </a:p>
          <a:p>
            <a:endParaRPr lang="tr-TR" dirty="0" smtClean="0"/>
          </a:p>
          <a:p>
            <a:r>
              <a:rPr lang="tr-TR" dirty="0" smtClean="0"/>
              <a:t>İnmemiş testis</a:t>
            </a:r>
          </a:p>
          <a:p>
            <a:r>
              <a:rPr lang="tr-TR" dirty="0" smtClean="0"/>
              <a:t>Travma </a:t>
            </a:r>
          </a:p>
          <a:p>
            <a:endParaRPr lang="tr-TR" dirty="0" smtClean="0"/>
          </a:p>
          <a:p>
            <a:r>
              <a:rPr lang="tr-TR" dirty="0" smtClean="0"/>
              <a:t>Fizik inceleme</a:t>
            </a:r>
          </a:p>
          <a:p>
            <a:r>
              <a:rPr lang="tr-TR" dirty="0" err="1" smtClean="0"/>
              <a:t>Doppler</a:t>
            </a:r>
            <a:r>
              <a:rPr lang="tr-TR" dirty="0" smtClean="0"/>
              <a:t> ultrasonografi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tr-TR" dirty="0" err="1" smtClean="0"/>
              <a:t>Apendiks</a:t>
            </a:r>
            <a:r>
              <a:rPr lang="tr-TR" dirty="0" smtClean="0"/>
              <a:t> testis- </a:t>
            </a:r>
            <a:r>
              <a:rPr lang="tr-TR" dirty="0" err="1" smtClean="0"/>
              <a:t>epididimis</a:t>
            </a:r>
            <a:r>
              <a:rPr lang="tr-TR" dirty="0" smtClean="0"/>
              <a:t> </a:t>
            </a:r>
            <a:r>
              <a:rPr lang="tr-TR" dirty="0" err="1" smtClean="0"/>
              <a:t>torsiyonu</a:t>
            </a:r>
            <a:endParaRPr lang="tr-TR" dirty="0" smtClean="0"/>
          </a:p>
          <a:p>
            <a:r>
              <a:rPr lang="tr-TR" dirty="0" err="1" smtClean="0"/>
              <a:t>Epididimit</a:t>
            </a:r>
            <a:endParaRPr lang="tr-TR" dirty="0" smtClean="0"/>
          </a:p>
          <a:p>
            <a:r>
              <a:rPr lang="tr-TR" dirty="0" err="1" smtClean="0"/>
              <a:t>Epididimoorşit</a:t>
            </a:r>
            <a:endParaRPr lang="tr-TR" dirty="0" smtClean="0"/>
          </a:p>
          <a:p>
            <a:r>
              <a:rPr lang="tr-TR" dirty="0" err="1" smtClean="0"/>
              <a:t>Skrotal</a:t>
            </a:r>
            <a:r>
              <a:rPr lang="tr-TR" dirty="0" smtClean="0"/>
              <a:t> travma</a:t>
            </a:r>
          </a:p>
          <a:p>
            <a:r>
              <a:rPr lang="tr-TR" dirty="0" err="1" smtClean="0"/>
              <a:t>Strangüle</a:t>
            </a:r>
            <a:r>
              <a:rPr lang="tr-TR" dirty="0" smtClean="0"/>
              <a:t> kasık fıtığı</a:t>
            </a:r>
          </a:p>
          <a:p>
            <a:r>
              <a:rPr lang="tr-TR" dirty="0" err="1" smtClean="0"/>
              <a:t>İdiyopatik</a:t>
            </a:r>
            <a:r>
              <a:rPr lang="tr-TR" dirty="0" smtClean="0"/>
              <a:t> </a:t>
            </a:r>
            <a:r>
              <a:rPr lang="tr-TR" dirty="0" err="1" smtClean="0"/>
              <a:t>skrotal</a:t>
            </a:r>
            <a:r>
              <a:rPr lang="tr-TR" dirty="0" smtClean="0"/>
              <a:t> ödem</a:t>
            </a:r>
          </a:p>
          <a:p>
            <a:r>
              <a:rPr lang="tr-TR" dirty="0" smtClean="0"/>
              <a:t>Tümör içine kanama</a:t>
            </a:r>
          </a:p>
          <a:p>
            <a:r>
              <a:rPr lang="tr-TR" dirty="0" smtClean="0"/>
              <a:t>Akut </a:t>
            </a:r>
            <a:r>
              <a:rPr lang="tr-TR" dirty="0" err="1" smtClean="0"/>
              <a:t>varikosel</a:t>
            </a:r>
            <a:endParaRPr lang="tr-TR" dirty="0" smtClean="0"/>
          </a:p>
          <a:p>
            <a:r>
              <a:rPr lang="tr-TR" dirty="0" smtClean="0"/>
              <a:t>Lösemi </a:t>
            </a:r>
            <a:r>
              <a:rPr lang="tr-TR" dirty="0" err="1" smtClean="0"/>
              <a:t>infiltrasyonu</a:t>
            </a:r>
            <a:endParaRPr lang="tr-TR" dirty="0" smtClean="0"/>
          </a:p>
          <a:p>
            <a:r>
              <a:rPr lang="tr-TR" dirty="0" err="1" smtClean="0"/>
              <a:t>Skrotal</a:t>
            </a:r>
            <a:r>
              <a:rPr lang="tr-TR" dirty="0" smtClean="0"/>
              <a:t> </a:t>
            </a:r>
            <a:r>
              <a:rPr lang="tr-TR" dirty="0" err="1" smtClean="0"/>
              <a:t>abse</a:t>
            </a:r>
            <a:endParaRPr lang="tr-TR" dirty="0" smtClean="0"/>
          </a:p>
          <a:p>
            <a:r>
              <a:rPr lang="tr-TR" dirty="0" err="1" smtClean="0"/>
              <a:t>Henoch</a:t>
            </a:r>
            <a:r>
              <a:rPr lang="tr-TR" dirty="0" smtClean="0"/>
              <a:t>- </a:t>
            </a:r>
            <a:r>
              <a:rPr lang="tr-TR" dirty="0" err="1" smtClean="0"/>
              <a:t>Schönlein</a:t>
            </a:r>
            <a:r>
              <a:rPr lang="tr-TR" dirty="0" smtClean="0"/>
              <a:t> </a:t>
            </a:r>
            <a:r>
              <a:rPr lang="tr-TR" dirty="0" err="1" smtClean="0"/>
              <a:t>purpurası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r>
              <a:rPr lang="tr-TR" dirty="0" smtClean="0"/>
              <a:t> ayırıcı tanı</a:t>
            </a:r>
            <a:endParaRPr lang="tr-T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Tunika</a:t>
            </a:r>
            <a:r>
              <a:rPr lang="tr-TR" dirty="0" smtClean="0"/>
              <a:t> </a:t>
            </a:r>
            <a:r>
              <a:rPr lang="tr-TR" dirty="0" err="1" smtClean="0"/>
              <a:t>vajinalis</a:t>
            </a:r>
            <a:r>
              <a:rPr lang="tr-TR" dirty="0" smtClean="0"/>
              <a:t> içerisindeki testis</a:t>
            </a:r>
            <a:r>
              <a:rPr lang="tr-TR" dirty="0" smtClean="0">
                <a:sym typeface="Wingdings" pitchFamily="2" charset="2"/>
              </a:rPr>
              <a:t> </a:t>
            </a:r>
            <a:r>
              <a:rPr lang="tr-TR" dirty="0" err="1" smtClean="0">
                <a:sym typeface="Wingdings" pitchFamily="2" charset="2"/>
              </a:rPr>
              <a:t>epididim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err="1" smtClean="0">
                <a:sym typeface="Wingdings" pitchFamily="2" charset="2"/>
              </a:rPr>
              <a:t>skrotuma</a:t>
            </a:r>
            <a:r>
              <a:rPr lang="tr-TR" dirty="0" smtClean="0">
                <a:sym typeface="Wingdings" pitchFamily="2" charset="2"/>
              </a:rPr>
              <a:t> bağlanır</a:t>
            </a:r>
          </a:p>
          <a:p>
            <a:r>
              <a:rPr lang="tr-TR" dirty="0" err="1" smtClean="0">
                <a:sym typeface="Wingdings" pitchFamily="2" charset="2"/>
              </a:rPr>
              <a:t>Yenidoğan</a:t>
            </a:r>
            <a:r>
              <a:rPr lang="tr-TR" dirty="0" smtClean="0">
                <a:sym typeface="Wingdings" pitchFamily="2" charset="2"/>
              </a:rPr>
              <a:t> ve </a:t>
            </a:r>
            <a:r>
              <a:rPr lang="tr-TR" dirty="0" err="1" smtClean="0">
                <a:sym typeface="Wingdings" pitchFamily="2" charset="2"/>
              </a:rPr>
              <a:t>pubertede</a:t>
            </a:r>
            <a:r>
              <a:rPr lang="tr-TR" dirty="0" smtClean="0">
                <a:sym typeface="Wingdings" pitchFamily="2" charset="2"/>
              </a:rPr>
              <a:t> artar</a:t>
            </a:r>
          </a:p>
          <a:p>
            <a:endParaRPr lang="tr-TR" dirty="0" smtClean="0">
              <a:sym typeface="Wingdings" pitchFamily="2" charset="2"/>
            </a:endParaRPr>
          </a:p>
          <a:p>
            <a:r>
              <a:rPr lang="tr-TR" dirty="0" err="1" smtClean="0">
                <a:sym typeface="Wingdings" pitchFamily="2" charset="2"/>
              </a:rPr>
              <a:t>Yenidoğan</a:t>
            </a:r>
            <a:r>
              <a:rPr lang="tr-TR" dirty="0" smtClean="0">
                <a:sym typeface="Wingdings" pitchFamily="2" charset="2"/>
              </a:rPr>
              <a:t> ve inmemiş testislerde </a:t>
            </a:r>
            <a:r>
              <a:rPr lang="tr-TR" dirty="0" err="1" smtClean="0">
                <a:sym typeface="Wingdings" pitchFamily="2" charset="2"/>
              </a:rPr>
              <a:t>ekstravajinal</a:t>
            </a:r>
            <a:endParaRPr lang="tr-TR" dirty="0" smtClean="0">
              <a:sym typeface="Wingdings" pitchFamily="2" charset="2"/>
            </a:endParaRPr>
          </a:p>
          <a:p>
            <a:r>
              <a:rPr lang="tr-TR" dirty="0" err="1" smtClean="0">
                <a:sym typeface="Wingdings" pitchFamily="2" charset="2"/>
              </a:rPr>
              <a:t>Puberte</a:t>
            </a:r>
            <a:r>
              <a:rPr lang="tr-TR" dirty="0" smtClean="0">
                <a:sym typeface="Wingdings" pitchFamily="2" charset="2"/>
              </a:rPr>
              <a:t> </a:t>
            </a:r>
            <a:r>
              <a:rPr lang="tr-TR" dirty="0" err="1" smtClean="0">
                <a:sym typeface="Wingdings" pitchFamily="2" charset="2"/>
              </a:rPr>
              <a:t>intravajinal</a:t>
            </a:r>
            <a:r>
              <a:rPr lang="tr-TR" dirty="0" smtClean="0">
                <a:sym typeface="Wingdings" pitchFamily="2" charset="2"/>
              </a:rPr>
              <a:t> (</a:t>
            </a:r>
            <a:r>
              <a:rPr lang="tr-TR" dirty="0" err="1" smtClean="0">
                <a:sym typeface="Wingdings" pitchFamily="2" charset="2"/>
              </a:rPr>
              <a:t>bell</a:t>
            </a:r>
            <a:r>
              <a:rPr lang="tr-TR" dirty="0" smtClean="0">
                <a:sym typeface="Wingdings" pitchFamily="2" charset="2"/>
              </a:rPr>
              <a:t>- </a:t>
            </a:r>
            <a:r>
              <a:rPr lang="tr-TR" dirty="0" err="1" smtClean="0">
                <a:sym typeface="Wingdings" pitchFamily="2" charset="2"/>
              </a:rPr>
              <a:t>clapper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deformitesi</a:t>
            </a:r>
            <a:r>
              <a:rPr lang="tr-TR" dirty="0" smtClean="0">
                <a:sym typeface="Wingdings" pitchFamily="2" charset="2"/>
              </a:rPr>
              <a:t>)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Tedavi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smtClean="0"/>
              <a:t> cerrahi </a:t>
            </a:r>
            <a:r>
              <a:rPr lang="tr-TR" dirty="0" err="1" smtClean="0"/>
              <a:t>detorsiyon</a:t>
            </a:r>
            <a:r>
              <a:rPr lang="tr-TR" dirty="0" smtClean="0"/>
              <a:t> ve karşı taraf ile beraber </a:t>
            </a:r>
            <a:r>
              <a:rPr lang="tr-TR" dirty="0" err="1" smtClean="0"/>
              <a:t>fiksasyon</a:t>
            </a:r>
            <a:endParaRPr lang="tr-TR" dirty="0" smtClean="0"/>
          </a:p>
          <a:p>
            <a:r>
              <a:rPr lang="tr-TR" dirty="0" smtClean="0"/>
              <a:t>Gecikmiş olgularda </a:t>
            </a:r>
            <a:r>
              <a:rPr lang="tr-TR" dirty="0" err="1" smtClean="0"/>
              <a:t>orşiektomi</a:t>
            </a:r>
            <a:endParaRPr lang="tr-TR" dirty="0" smtClean="0"/>
          </a:p>
          <a:p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Testis </a:t>
            </a:r>
            <a:r>
              <a:rPr lang="tr-TR" dirty="0" err="1" smtClean="0"/>
              <a:t>torsiyonu</a:t>
            </a:r>
            <a:endParaRPr lang="tr-TR" dirty="0"/>
          </a:p>
        </p:txBody>
      </p:sp>
      <p:pic>
        <p:nvPicPr>
          <p:cNvPr id="4" name="Picture 4" descr="IMG_3108"/>
          <p:cNvPicPr>
            <a:picLocks noChangeAspect="1" noChangeArrowheads="1"/>
          </p:cNvPicPr>
          <p:nvPr/>
        </p:nvPicPr>
        <p:blipFill>
          <a:blip r:embed="rId2" cstate="print"/>
          <a:srcRect l="33650"/>
          <a:stretch>
            <a:fillRect/>
          </a:stretch>
        </p:blipFill>
        <p:spPr bwMode="auto">
          <a:xfrm>
            <a:off x="2771800" y="2852936"/>
            <a:ext cx="3528392" cy="39718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Apendiks</a:t>
            </a:r>
            <a:r>
              <a:rPr lang="tr-TR" dirty="0" smtClean="0"/>
              <a:t> testis- </a:t>
            </a:r>
            <a:r>
              <a:rPr lang="tr-TR" dirty="0" err="1" smtClean="0"/>
              <a:t>epididimis</a:t>
            </a:r>
            <a:r>
              <a:rPr lang="tr-TR" dirty="0" smtClean="0"/>
              <a:t> </a:t>
            </a:r>
            <a:r>
              <a:rPr lang="tr-TR" dirty="0" err="1" smtClean="0"/>
              <a:t>torsiyonu</a:t>
            </a:r>
            <a:endParaRPr lang="tr-TR" dirty="0"/>
          </a:p>
        </p:txBody>
      </p:sp>
      <p:pic>
        <p:nvPicPr>
          <p:cNvPr id="4" name="Picture 4" descr="ble do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484784"/>
            <a:ext cx="3096344" cy="4644517"/>
          </a:xfrm>
          <a:prstGeom prst="rect">
            <a:avLst/>
          </a:prstGeom>
          <a:noFill/>
        </p:spPr>
      </p:pic>
      <p:pic>
        <p:nvPicPr>
          <p:cNvPr id="5" name="Picture 6" descr="apendiks testis torsiyonu2"/>
          <p:cNvPicPr>
            <a:picLocks noChangeAspect="1" noChangeArrowheads="1"/>
          </p:cNvPicPr>
          <p:nvPr/>
        </p:nvPicPr>
        <p:blipFill>
          <a:blip r:embed="rId3" cstate="print"/>
          <a:srcRect l="20800" r="21215" b="26415"/>
          <a:stretch>
            <a:fillRect/>
          </a:stretch>
        </p:blipFill>
        <p:spPr bwMode="auto">
          <a:xfrm>
            <a:off x="4427984" y="1642850"/>
            <a:ext cx="4527272" cy="4306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İnkarsere</a:t>
            </a:r>
            <a:r>
              <a:rPr lang="tr-TR" dirty="0" smtClean="0"/>
              <a:t> kasık fıtığı</a:t>
            </a:r>
            <a:endParaRPr lang="tr-TR" dirty="0"/>
          </a:p>
        </p:txBody>
      </p:sp>
      <p:pic>
        <p:nvPicPr>
          <p:cNvPr id="4" name="Picture 4" descr="Fotoğraf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00113" y="1449388"/>
            <a:ext cx="2879725" cy="2160587"/>
          </a:xfrm>
          <a:prstGeom prst="rect">
            <a:avLst/>
          </a:prstGeom>
          <a:noFill/>
        </p:spPr>
      </p:pic>
      <p:pic>
        <p:nvPicPr>
          <p:cNvPr id="5" name="Picture 6" descr="Fotoğraf020"/>
          <p:cNvPicPr>
            <a:picLocks noChangeAspect="1" noChangeArrowheads="1"/>
          </p:cNvPicPr>
          <p:nvPr/>
        </p:nvPicPr>
        <p:blipFill>
          <a:blip r:embed="rId3" cstate="print"/>
          <a:srcRect l="12794"/>
          <a:stretch>
            <a:fillRect/>
          </a:stretch>
        </p:blipFill>
        <p:spPr bwMode="auto">
          <a:xfrm>
            <a:off x="827088" y="3789363"/>
            <a:ext cx="2943225" cy="2532062"/>
          </a:xfrm>
          <a:prstGeom prst="rect">
            <a:avLst/>
          </a:prstGeom>
          <a:noFill/>
        </p:spPr>
      </p:pic>
      <p:pic>
        <p:nvPicPr>
          <p:cNvPr id="1026" name="Picture 2" descr="http://www.antalyacocukcerrahi.com/images/yazilara/cocuk-fitik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340768"/>
            <a:ext cx="3810000" cy="5000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Epididimoorşit</a:t>
            </a:r>
            <a:endParaRPr lang="tr-TR" dirty="0"/>
          </a:p>
        </p:txBody>
      </p:sp>
      <p:pic>
        <p:nvPicPr>
          <p:cNvPr id="4" name="Picture 6" descr="IMG_4747"/>
          <p:cNvPicPr>
            <a:picLocks noChangeAspect="1" noChangeArrowheads="1"/>
          </p:cNvPicPr>
          <p:nvPr/>
        </p:nvPicPr>
        <p:blipFill rotWithShape="1">
          <a:blip r:embed="rId2" cstate="print"/>
          <a:srcRect l="4757" t="29017" r="11429" b="22513"/>
          <a:stretch/>
        </p:blipFill>
        <p:spPr bwMode="auto">
          <a:xfrm>
            <a:off x="1907704" y="1268760"/>
            <a:ext cx="5256584" cy="54158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Parafimozis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5122" name="Picture 2" descr="PARAFIMOSIS &#10;PARAPHIMOSIS &#10; "/>
          <p:cNvPicPr>
            <a:picLocks noChangeAspect="1" noChangeArrowheads="1"/>
          </p:cNvPicPr>
          <p:nvPr/>
        </p:nvPicPr>
        <p:blipFill>
          <a:blip r:embed="rId2" cstate="print"/>
          <a:srcRect l="65172" b="74748"/>
          <a:stretch>
            <a:fillRect/>
          </a:stretch>
        </p:blipFill>
        <p:spPr bwMode="auto">
          <a:xfrm>
            <a:off x="6516216" y="404664"/>
            <a:ext cx="2116510" cy="1152128"/>
          </a:xfrm>
          <a:prstGeom prst="rect">
            <a:avLst/>
          </a:prstGeom>
          <a:noFill/>
        </p:spPr>
      </p:pic>
      <p:pic>
        <p:nvPicPr>
          <p:cNvPr id="5" name="Picture 2" descr="PARAFIMOSIS &#10;PARAPHIMOSIS &#10; "/>
          <p:cNvPicPr>
            <a:picLocks noChangeAspect="1" noChangeArrowheads="1"/>
          </p:cNvPicPr>
          <p:nvPr/>
        </p:nvPicPr>
        <p:blipFill>
          <a:blip r:embed="rId2" cstate="print"/>
          <a:srcRect l="35548" t="58396" r="34829"/>
          <a:stretch>
            <a:fillRect/>
          </a:stretch>
        </p:blipFill>
        <p:spPr bwMode="auto">
          <a:xfrm>
            <a:off x="0" y="1532333"/>
            <a:ext cx="3642625" cy="3840883"/>
          </a:xfrm>
          <a:prstGeom prst="rect">
            <a:avLst/>
          </a:prstGeom>
          <a:noFill/>
        </p:spPr>
      </p:pic>
      <p:pic>
        <p:nvPicPr>
          <p:cNvPr id="5124" name="Picture 4" descr="Physiologic Phimosi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1484784"/>
            <a:ext cx="4642904" cy="3240360"/>
          </a:xfrm>
          <a:prstGeom prst="rect">
            <a:avLst/>
          </a:prstGeom>
          <a:noFill/>
        </p:spPr>
      </p:pic>
      <p:pic>
        <p:nvPicPr>
          <p:cNvPr id="5126" name="Picture 6" descr="Swelling After Paraphimosi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4905375"/>
            <a:ext cx="2743200" cy="1952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ÇOCUKLARDA ÜRİNER SİSTEM TAŞ HASTALIĞI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Picture 31" descr="AÜTF-pos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1" y="-24"/>
            <a:ext cx="1071570" cy="1132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16 yaşındaki Semih karın ağrısı yakınması ile acile gelmiş. Öyküde ağrısının sabahtan başladığını ve bıçak saplanır tarzda sol böğründe olduğunu tarif ediyor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79430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Fizik incelemede sol yan ve alt kadranda hassasiyet mevcut</a:t>
            </a:r>
          </a:p>
          <a:p>
            <a:endParaRPr lang="tr-TR" dirty="0"/>
          </a:p>
          <a:p>
            <a:r>
              <a:rPr lang="tr-TR" dirty="0"/>
              <a:t>Öyküde </a:t>
            </a:r>
            <a:r>
              <a:rPr lang="tr-TR" dirty="0" smtClean="0"/>
              <a:t>ek neler </a:t>
            </a:r>
            <a:r>
              <a:rPr lang="tr-TR" dirty="0"/>
              <a:t>soralım?</a:t>
            </a:r>
          </a:p>
          <a:p>
            <a:r>
              <a:rPr lang="tr-TR" dirty="0"/>
              <a:t>Fizik incelemede nelere dikkat edelim</a:t>
            </a:r>
            <a:r>
              <a:rPr lang="tr-TR" dirty="0" smtClean="0"/>
              <a:t>?</a:t>
            </a:r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97791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Öyküyü derinleştirdiğimizde bugün sabah tuvalete gittiğinde yanma ile idrarını yaptığını belirtiyor. Çişinin ise karpuz suyu şeklinde olduğunu söylüyor</a:t>
            </a:r>
          </a:p>
          <a:p>
            <a:endParaRPr lang="tr-TR" dirty="0"/>
          </a:p>
          <a:p>
            <a:r>
              <a:rPr lang="tr-TR" dirty="0"/>
              <a:t>Yapılacak tetkikler var mı?</a:t>
            </a:r>
          </a:p>
          <a:p>
            <a:r>
              <a:rPr lang="tr-TR" dirty="0"/>
              <a:t>Nasıl önerilerde bulunalım? </a:t>
            </a:r>
          </a:p>
          <a:p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8826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733754"/>
          </a:xfrm>
        </p:spPr>
        <p:txBody>
          <a:bodyPr>
            <a:normAutofit/>
          </a:bodyPr>
          <a:lstStyle/>
          <a:p>
            <a:r>
              <a:rPr lang="tr-TR" dirty="0" smtClean="0"/>
              <a:t>Erişkinlere göre ender</a:t>
            </a:r>
          </a:p>
          <a:p>
            <a:r>
              <a:rPr lang="tr-TR" dirty="0" smtClean="0"/>
              <a:t>Gelişmiş ülkelerde 1/5000</a:t>
            </a:r>
          </a:p>
          <a:p>
            <a:endParaRPr lang="tr-TR" dirty="0" smtClean="0"/>
          </a:p>
          <a:p>
            <a:r>
              <a:rPr lang="tr-TR" dirty="0" smtClean="0"/>
              <a:t>Gelişmekte olan ülkelerde %1 </a:t>
            </a:r>
          </a:p>
          <a:p>
            <a:endParaRPr lang="tr-TR" dirty="0" smtClean="0"/>
          </a:p>
          <a:p>
            <a:r>
              <a:rPr lang="tr-TR" dirty="0" smtClean="0"/>
              <a:t>Endemik taş kuşağı !!!</a:t>
            </a:r>
          </a:p>
          <a:p>
            <a:endParaRPr lang="tr-TR" dirty="0" smtClean="0"/>
          </a:p>
          <a:p>
            <a:r>
              <a:rPr lang="tr-TR" dirty="0" smtClean="0"/>
              <a:t>K=E</a:t>
            </a:r>
          </a:p>
          <a:p>
            <a:endParaRPr lang="tr-TR" dirty="0" smtClean="0"/>
          </a:p>
          <a:p>
            <a:r>
              <a:rPr lang="tr-TR" dirty="0" smtClean="0"/>
              <a:t>Türkiye’de </a:t>
            </a:r>
            <a:r>
              <a:rPr lang="tr-TR" dirty="0" err="1" smtClean="0"/>
              <a:t>KBY’nin</a:t>
            </a:r>
            <a:r>
              <a:rPr lang="tr-TR" dirty="0" smtClean="0"/>
              <a:t>  %8 nedeni 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Giriş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Kaliksler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UP bileşke</a:t>
            </a:r>
          </a:p>
          <a:p>
            <a:endParaRPr lang="tr-TR" dirty="0" smtClean="0"/>
          </a:p>
          <a:p>
            <a:r>
              <a:rPr lang="tr-TR" dirty="0" err="1" smtClean="0"/>
              <a:t>Üreter</a:t>
            </a:r>
            <a:r>
              <a:rPr lang="tr-TR" dirty="0" smtClean="0"/>
              <a:t> orta darlığı</a:t>
            </a:r>
          </a:p>
          <a:p>
            <a:endParaRPr lang="tr-TR" dirty="0" smtClean="0"/>
          </a:p>
          <a:p>
            <a:r>
              <a:rPr lang="tr-TR" dirty="0" smtClean="0"/>
              <a:t>UV darlık</a:t>
            </a:r>
          </a:p>
          <a:p>
            <a:endParaRPr lang="tr-TR" dirty="0" smtClean="0"/>
          </a:p>
          <a:p>
            <a:r>
              <a:rPr lang="tr-TR" dirty="0" smtClean="0"/>
              <a:t>Mesane boynu</a:t>
            </a:r>
          </a:p>
          <a:p>
            <a:endParaRPr lang="tr-TR" dirty="0" smtClean="0"/>
          </a:p>
          <a:p>
            <a:r>
              <a:rPr lang="tr-TR" dirty="0" err="1" smtClean="0"/>
              <a:t>Üretra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 sık</a:t>
            </a:r>
            <a:endParaRPr lang="tr-TR" dirty="0"/>
          </a:p>
        </p:txBody>
      </p:sp>
      <p:pic>
        <p:nvPicPr>
          <p:cNvPr id="2050" name="Picture 2" descr="C:\Documents and Settings\Gülnur\Desktop\BobrekTasiKirma00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3998" y="1371593"/>
            <a:ext cx="5295720" cy="42719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 err="1" smtClean="0"/>
              <a:t>süpersaturasyon</a:t>
            </a:r>
            <a:r>
              <a:rPr lang="tr-TR" dirty="0" smtClean="0"/>
              <a:t> derecesi</a:t>
            </a:r>
          </a:p>
          <a:p>
            <a:r>
              <a:rPr lang="tr-TR" dirty="0" err="1" smtClean="0"/>
              <a:t>Kristalizasyon</a:t>
            </a:r>
            <a:endParaRPr lang="tr-TR" dirty="0" smtClean="0"/>
          </a:p>
          <a:p>
            <a:r>
              <a:rPr lang="tr-TR" dirty="0" smtClean="0"/>
              <a:t>İdrar akım hızı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enfeksiyonu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 err="1" smtClean="0"/>
              <a:t>pH</a:t>
            </a:r>
            <a:endParaRPr lang="tr-TR" dirty="0" smtClean="0"/>
          </a:p>
          <a:p>
            <a:r>
              <a:rPr lang="tr-TR" dirty="0" smtClean="0"/>
              <a:t>Sıcaklık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darlık ve fonksiyonel anatomi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sistem içinde yabancı cisim varlığı</a:t>
            </a:r>
            <a:endParaRPr lang="tr-TR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Etiyopatogenez</a:t>
            </a:r>
            <a:r>
              <a:rPr lang="tr-TR" dirty="0" smtClean="0"/>
              <a:t>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>
          <a:xfrm rot="20451924">
            <a:off x="761069" y="5098382"/>
            <a:ext cx="2468346" cy="762000"/>
          </a:xfrm>
        </p:spPr>
        <p:txBody>
          <a:bodyPr/>
          <a:lstStyle/>
          <a:p>
            <a:pPr algn="ctr"/>
            <a:r>
              <a:rPr lang="tr-TR" dirty="0" smtClean="0"/>
              <a:t>TAŞ ↑</a:t>
            </a:r>
            <a:endParaRPr lang="tr-TR" dirty="0"/>
          </a:p>
        </p:txBody>
      </p:sp>
      <p:sp>
        <p:nvSpPr>
          <p:cNvPr id="10" name="9 Metin Yer Tutucusu"/>
          <p:cNvSpPr>
            <a:spLocks noGrp="1"/>
          </p:cNvSpPr>
          <p:nvPr>
            <p:ph type="body" sz="half" idx="3"/>
          </p:nvPr>
        </p:nvSpPr>
        <p:spPr>
          <a:xfrm rot="20722466">
            <a:off x="5981403" y="3680998"/>
            <a:ext cx="2171458" cy="762000"/>
          </a:xfrm>
        </p:spPr>
        <p:txBody>
          <a:bodyPr/>
          <a:lstStyle/>
          <a:p>
            <a:pPr algn="ctr"/>
            <a:r>
              <a:rPr lang="tr-TR" dirty="0" smtClean="0"/>
              <a:t>TAŞ ↓</a:t>
            </a:r>
            <a:endParaRPr lang="tr-TR" dirty="0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2"/>
          </p:nvPr>
        </p:nvSpPr>
        <p:spPr>
          <a:xfrm>
            <a:off x="457200" y="701683"/>
            <a:ext cx="4040188" cy="3941763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İdrar miktarının azalması</a:t>
            </a:r>
          </a:p>
          <a:p>
            <a:r>
              <a:rPr lang="tr-TR" dirty="0" smtClean="0"/>
              <a:t>Asidik idrar</a:t>
            </a:r>
          </a:p>
          <a:p>
            <a:r>
              <a:rPr lang="tr-TR" dirty="0" smtClean="0"/>
              <a:t>İdrar </a:t>
            </a:r>
            <a:r>
              <a:rPr lang="tr-TR" dirty="0" err="1" smtClean="0"/>
              <a:t>sitrat</a:t>
            </a:r>
            <a:r>
              <a:rPr lang="tr-TR" dirty="0" smtClean="0"/>
              <a:t> miktarının düşüklüğü</a:t>
            </a:r>
          </a:p>
          <a:p>
            <a:r>
              <a:rPr lang="tr-TR" dirty="0" smtClean="0"/>
              <a:t>Hareketsizlik</a:t>
            </a:r>
          </a:p>
          <a:p>
            <a:r>
              <a:rPr lang="tr-TR" dirty="0" smtClean="0"/>
              <a:t>Enfeksiyon</a:t>
            </a:r>
          </a:p>
          <a:p>
            <a:r>
              <a:rPr lang="tr-TR" dirty="0" smtClean="0"/>
              <a:t>Taş yapıcı iyonların idrarda fazla bulunması</a:t>
            </a:r>
          </a:p>
          <a:p>
            <a:endParaRPr lang="tr-TR" dirty="0" smtClean="0"/>
          </a:p>
          <a:p>
            <a:endParaRPr lang="tr-TR" dirty="0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4"/>
          </p:nvPr>
        </p:nvSpPr>
        <p:spPr>
          <a:xfrm>
            <a:off x="4645025" y="630245"/>
            <a:ext cx="4041775" cy="3941763"/>
          </a:xfrm>
        </p:spPr>
        <p:txBody>
          <a:bodyPr/>
          <a:lstStyle/>
          <a:p>
            <a:r>
              <a:rPr lang="tr-TR" dirty="0" smtClean="0"/>
              <a:t>Bol miktarda sıvı alınması</a:t>
            </a:r>
          </a:p>
          <a:p>
            <a:r>
              <a:rPr lang="tr-TR" dirty="0" smtClean="0"/>
              <a:t>Alkali idrar</a:t>
            </a:r>
          </a:p>
          <a:p>
            <a:r>
              <a:rPr lang="tr-TR" dirty="0" smtClean="0"/>
              <a:t>İdrarda </a:t>
            </a:r>
            <a:r>
              <a:rPr lang="tr-TR" dirty="0" err="1" smtClean="0"/>
              <a:t>sitrat</a:t>
            </a:r>
            <a:r>
              <a:rPr lang="tr-TR" dirty="0" smtClean="0"/>
              <a:t> miktarının yüksekliği</a:t>
            </a:r>
          </a:p>
          <a:p>
            <a:r>
              <a:rPr lang="tr-TR" dirty="0" smtClean="0"/>
              <a:t>Taş yapıcı iyonların idrarda az oranda bulunması</a:t>
            </a:r>
            <a:endParaRPr lang="tr-TR" dirty="0"/>
          </a:p>
        </p:txBody>
      </p:sp>
      <p:sp>
        <p:nvSpPr>
          <p:cNvPr id="12" name="11 Akış Çizelgesi: Bağlayıcı"/>
          <p:cNvSpPr/>
          <p:nvPr/>
        </p:nvSpPr>
        <p:spPr>
          <a:xfrm>
            <a:off x="4429124" y="5500702"/>
            <a:ext cx="785818" cy="714380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12 Akış Çizelgesi: İşlem"/>
          <p:cNvSpPr/>
          <p:nvPr/>
        </p:nvSpPr>
        <p:spPr>
          <a:xfrm rot="20600783">
            <a:off x="2432836" y="5224150"/>
            <a:ext cx="4572032" cy="142876"/>
          </a:xfrm>
          <a:prstGeom prst="flowChartProcess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48068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Anatomik (yapısal) (% 30) </a:t>
            </a:r>
            <a:r>
              <a:rPr lang="tr-TR" sz="1800" dirty="0" smtClean="0"/>
              <a:t>idrar yolu gelişim anomalileri</a:t>
            </a:r>
          </a:p>
          <a:p>
            <a:endParaRPr lang="tr-TR" sz="1800" dirty="0" smtClean="0"/>
          </a:p>
          <a:p>
            <a:r>
              <a:rPr lang="tr-TR" dirty="0" err="1" smtClean="0"/>
              <a:t>Metabolik</a:t>
            </a:r>
            <a:r>
              <a:rPr lang="tr-TR" dirty="0" smtClean="0"/>
              <a:t> nedenli taşlar (%30)</a:t>
            </a:r>
          </a:p>
          <a:p>
            <a:pPr lvl="1"/>
            <a:r>
              <a:rPr lang="tr-TR" dirty="0" smtClean="0"/>
              <a:t>Kalsiyum (%20-25)</a:t>
            </a:r>
          </a:p>
          <a:p>
            <a:pPr lvl="1"/>
            <a:r>
              <a:rPr lang="tr-TR" dirty="0" smtClean="0"/>
              <a:t>Ürik asit (%5)</a:t>
            </a:r>
          </a:p>
          <a:p>
            <a:pPr lvl="1"/>
            <a:r>
              <a:rPr lang="tr-TR" dirty="0" smtClean="0"/>
              <a:t>Sistin (%4)</a:t>
            </a:r>
          </a:p>
          <a:p>
            <a:pPr lvl="1"/>
            <a:endParaRPr lang="tr-TR" dirty="0" smtClean="0"/>
          </a:p>
          <a:p>
            <a:r>
              <a:rPr lang="tr-TR" dirty="0" smtClean="0"/>
              <a:t>Enfeksiyon taşları (%20)</a:t>
            </a:r>
          </a:p>
          <a:p>
            <a:endParaRPr lang="tr-TR" dirty="0" smtClean="0"/>
          </a:p>
          <a:p>
            <a:r>
              <a:rPr lang="tr-TR" dirty="0" err="1" smtClean="0"/>
              <a:t>İdiopatik</a:t>
            </a:r>
            <a:r>
              <a:rPr lang="tr-TR" dirty="0" smtClean="0"/>
              <a:t> (%15-20)</a:t>
            </a:r>
          </a:p>
          <a:p>
            <a:endParaRPr lang="tr-TR" dirty="0" smtClean="0"/>
          </a:p>
          <a:p>
            <a:r>
              <a:rPr lang="tr-TR" dirty="0" smtClean="0"/>
              <a:t>Diğer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Sınıflandırma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90944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Kalsiyum oksalat (%50) </a:t>
            </a:r>
          </a:p>
          <a:p>
            <a:endParaRPr lang="tr-TR" dirty="0" smtClean="0"/>
          </a:p>
          <a:p>
            <a:r>
              <a:rPr lang="tr-TR" dirty="0" smtClean="0"/>
              <a:t>Kalsiyum fosfat (%15)</a:t>
            </a:r>
          </a:p>
          <a:p>
            <a:endParaRPr lang="tr-TR" dirty="0" smtClean="0"/>
          </a:p>
          <a:p>
            <a:r>
              <a:rPr lang="tr-TR" dirty="0" smtClean="0"/>
              <a:t>Enfeksiyon </a:t>
            </a:r>
            <a:r>
              <a:rPr lang="tr-TR" sz="1800" dirty="0" smtClean="0"/>
              <a:t>(</a:t>
            </a:r>
            <a:r>
              <a:rPr lang="tr-TR" sz="1800" dirty="0" err="1" smtClean="0"/>
              <a:t>struvite</a:t>
            </a:r>
            <a:r>
              <a:rPr lang="tr-TR" sz="1800" dirty="0" smtClean="0"/>
              <a:t>-magnezyum amonyum fosfat ) </a:t>
            </a:r>
            <a:r>
              <a:rPr lang="tr-TR" dirty="0" smtClean="0"/>
              <a:t>(%20)</a:t>
            </a:r>
          </a:p>
          <a:p>
            <a:endParaRPr lang="tr-TR" dirty="0" smtClean="0"/>
          </a:p>
          <a:p>
            <a:r>
              <a:rPr lang="tr-TR" dirty="0" smtClean="0"/>
              <a:t>Ürik asit (%7)</a:t>
            </a:r>
          </a:p>
          <a:p>
            <a:endParaRPr lang="tr-TR" dirty="0" smtClean="0"/>
          </a:p>
          <a:p>
            <a:r>
              <a:rPr lang="tr-TR" dirty="0" smtClean="0"/>
              <a:t>Sistin (%5)</a:t>
            </a:r>
          </a:p>
          <a:p>
            <a:endParaRPr lang="tr-TR" dirty="0" smtClean="0"/>
          </a:p>
          <a:p>
            <a:r>
              <a:rPr lang="tr-TR" dirty="0" smtClean="0"/>
              <a:t>Karışık (%3)  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Üriner</a:t>
            </a:r>
            <a:r>
              <a:rPr lang="tr-TR" dirty="0" smtClean="0"/>
              <a:t> taşların tipi</a:t>
            </a:r>
            <a:endParaRPr lang="tr-TR" dirty="0"/>
          </a:p>
        </p:txBody>
      </p:sp>
      <p:pic>
        <p:nvPicPr>
          <p:cNvPr id="4" name="Picture 2" descr="C:\Documents and Settings\Gülnur\Desktop\8-M98-P29-150x1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0704" y="1428746"/>
            <a:ext cx="1428750" cy="1428750"/>
          </a:xfrm>
          <a:prstGeom prst="rect">
            <a:avLst/>
          </a:prstGeom>
          <a:noFill/>
        </p:spPr>
      </p:pic>
      <p:pic>
        <p:nvPicPr>
          <p:cNvPr id="4098" name="Picture 2" descr="C:\Documents and Settings\Gülnur\Desktop\7-UA97-P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38543" y="3700474"/>
            <a:ext cx="1819275" cy="1371600"/>
          </a:xfrm>
          <a:prstGeom prst="rect">
            <a:avLst/>
          </a:prstGeom>
          <a:noFill/>
        </p:spPr>
      </p:pic>
      <p:pic>
        <p:nvPicPr>
          <p:cNvPr id="4099" name="Picture 3" descr="C:\Documents and Settings\Gülnur\Desktop\25-M98-P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7094" y="5343548"/>
            <a:ext cx="1816608" cy="1371600"/>
          </a:xfrm>
          <a:prstGeom prst="rect">
            <a:avLst/>
          </a:prstGeom>
          <a:noFill/>
        </p:spPr>
      </p:pic>
      <p:pic>
        <p:nvPicPr>
          <p:cNvPr id="4100" name="Picture 4" descr="C:\Documents and Settings\Gülnur\Desktop\23-Maph100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09930" y="3700474"/>
            <a:ext cx="1819656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Hiperkalsiüri</a:t>
            </a:r>
            <a:r>
              <a:rPr lang="tr-TR" dirty="0" smtClean="0"/>
              <a:t> (en sık)</a:t>
            </a:r>
          </a:p>
          <a:p>
            <a:pPr lvl="1"/>
            <a:r>
              <a:rPr lang="tr-TR" dirty="0" smtClean="0"/>
              <a:t>Serum </a:t>
            </a:r>
            <a:r>
              <a:rPr lang="tr-TR" dirty="0" err="1" smtClean="0"/>
              <a:t>Ca</a:t>
            </a:r>
            <a:r>
              <a:rPr lang="tr-TR" dirty="0" smtClean="0"/>
              <a:t> normal</a:t>
            </a:r>
          </a:p>
          <a:p>
            <a:pPr lvl="1"/>
            <a:r>
              <a:rPr lang="tr-TR" dirty="0" smtClean="0"/>
              <a:t>Aile öyküsü %70</a:t>
            </a:r>
          </a:p>
          <a:p>
            <a:r>
              <a:rPr lang="tr-TR" dirty="0" err="1" smtClean="0"/>
              <a:t>Hiperokzalüri</a:t>
            </a:r>
            <a:endParaRPr lang="tr-TR" dirty="0" smtClean="0"/>
          </a:p>
          <a:p>
            <a:pPr lvl="1"/>
            <a:r>
              <a:rPr lang="tr-TR" dirty="0" smtClean="0"/>
              <a:t>Genellikle 4 yaş altında</a:t>
            </a:r>
          </a:p>
          <a:p>
            <a:pPr lvl="1"/>
            <a:r>
              <a:rPr lang="tr-TR" dirty="0" smtClean="0"/>
              <a:t>Aile öyküsü olanlarda ve DÜSG de büyük taş ???</a:t>
            </a:r>
          </a:p>
          <a:p>
            <a:r>
              <a:rPr lang="tr-TR" dirty="0" err="1" smtClean="0"/>
              <a:t>Hiperürikozüri</a:t>
            </a:r>
            <a:endParaRPr lang="tr-TR" dirty="0" smtClean="0"/>
          </a:p>
          <a:p>
            <a:r>
              <a:rPr lang="tr-TR" dirty="0" smtClean="0"/>
              <a:t>Gut </a:t>
            </a:r>
            <a:r>
              <a:rPr lang="tr-TR" dirty="0" err="1" smtClean="0"/>
              <a:t>diyatezi</a:t>
            </a:r>
            <a:endParaRPr lang="tr-TR" dirty="0" smtClean="0"/>
          </a:p>
          <a:p>
            <a:r>
              <a:rPr lang="tr-TR" dirty="0" err="1" smtClean="0"/>
              <a:t>Hipositratüri</a:t>
            </a:r>
            <a:endParaRPr lang="tr-TR" dirty="0" smtClean="0"/>
          </a:p>
          <a:p>
            <a:r>
              <a:rPr lang="tr-TR" dirty="0" err="1" smtClean="0"/>
              <a:t>Hipomagnezüri</a:t>
            </a:r>
            <a:endParaRPr lang="tr-TR" dirty="0" smtClean="0"/>
          </a:p>
          <a:p>
            <a:endParaRPr lang="tr-TR" dirty="0" smtClean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Kalsiyum taşları </a:t>
            </a:r>
            <a:endParaRPr lang="tr-TR" dirty="0"/>
          </a:p>
        </p:txBody>
      </p:sp>
      <p:pic>
        <p:nvPicPr>
          <p:cNvPr id="3075" name="Picture 3" descr="C:\Documents and Settings\Gülnur\Desktop\kidney-stone-h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29298" y="861090"/>
            <a:ext cx="2657478" cy="19249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Ailesel/ </a:t>
            </a:r>
            <a:r>
              <a:rPr lang="tr-TR" dirty="0" err="1" smtClean="0"/>
              <a:t>idiopatik</a:t>
            </a:r>
            <a:endParaRPr lang="tr-TR" dirty="0" smtClean="0"/>
          </a:p>
          <a:p>
            <a:r>
              <a:rPr lang="tr-TR" dirty="0" smtClean="0"/>
              <a:t>Aşırı ürik asit üretimi</a:t>
            </a:r>
          </a:p>
          <a:p>
            <a:r>
              <a:rPr lang="tr-TR" dirty="0" err="1" smtClean="0"/>
              <a:t>Hiperürikozüri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Ürik asit taşları</a:t>
            </a:r>
            <a:endParaRPr lang="tr-TR" dirty="0"/>
          </a:p>
        </p:txBody>
      </p:sp>
      <p:pic>
        <p:nvPicPr>
          <p:cNvPr id="5122" name="Picture 2" descr="C:\Documents and Settings\Gülnur\Desktop\1152093_f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750" y="3614752"/>
            <a:ext cx="3602190" cy="27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Sistinüri</a:t>
            </a:r>
            <a:r>
              <a:rPr lang="tr-TR" dirty="0" smtClean="0"/>
              <a:t> </a:t>
            </a:r>
          </a:p>
          <a:p>
            <a:pPr lvl="1"/>
            <a:r>
              <a:rPr lang="tr-TR" dirty="0" smtClean="0"/>
              <a:t>OR , </a:t>
            </a:r>
            <a:r>
              <a:rPr lang="tr-TR" dirty="0" err="1" smtClean="0"/>
              <a:t>dikarboksilik</a:t>
            </a:r>
            <a:r>
              <a:rPr lang="tr-TR" dirty="0" smtClean="0"/>
              <a:t> aminoasitlerin barsak ve böbrek transportunda bozukluk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Tekrarlayan taş !!!! 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Sistin taraması bütün taş hastalarına gereklidir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Sistin taşları</a:t>
            </a:r>
            <a:endParaRPr lang="tr-TR" dirty="0"/>
          </a:p>
        </p:txBody>
      </p:sp>
      <p:pic>
        <p:nvPicPr>
          <p:cNvPr id="6146" name="Picture 2" descr="C:\Documents and Settings\Gülnur\Desktop\3322-71140-cyst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4429132"/>
            <a:ext cx="2986089" cy="22408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Üreaz</a:t>
            </a:r>
            <a:r>
              <a:rPr lang="tr-TR" dirty="0" smtClean="0"/>
              <a:t> oluşturan mikroorganizmalar</a:t>
            </a:r>
          </a:p>
          <a:p>
            <a:pPr lvl="1"/>
            <a:r>
              <a:rPr lang="tr-TR" dirty="0" err="1" smtClean="0"/>
              <a:t>Proteus</a:t>
            </a:r>
            <a:endParaRPr lang="tr-TR" dirty="0" smtClean="0"/>
          </a:p>
          <a:p>
            <a:pPr lvl="1"/>
            <a:r>
              <a:rPr lang="tr-TR" dirty="0" err="1" smtClean="0"/>
              <a:t>Klebsiella</a:t>
            </a:r>
            <a:endParaRPr lang="tr-TR" dirty="0" smtClean="0"/>
          </a:p>
          <a:p>
            <a:pPr lvl="1"/>
            <a:r>
              <a:rPr lang="tr-TR" dirty="0" err="1" smtClean="0"/>
              <a:t>Enterobakter</a:t>
            </a:r>
            <a:endParaRPr lang="tr-TR" dirty="0" smtClean="0"/>
          </a:p>
          <a:p>
            <a:pPr lvl="1"/>
            <a:r>
              <a:rPr lang="tr-TR" dirty="0" err="1" smtClean="0"/>
              <a:t>Psödomonas</a:t>
            </a:r>
            <a:endParaRPr lang="tr-TR" dirty="0" smtClean="0"/>
          </a:p>
          <a:p>
            <a:pPr lvl="1"/>
            <a:r>
              <a:rPr lang="tr-TR" dirty="0" smtClean="0"/>
              <a:t>Stafilokoklar</a:t>
            </a:r>
          </a:p>
          <a:p>
            <a:pPr lvl="1"/>
            <a:r>
              <a:rPr lang="tr-TR" dirty="0" err="1" smtClean="0"/>
              <a:t>Kandida</a:t>
            </a:r>
            <a:endParaRPr lang="tr-TR" dirty="0" smtClean="0"/>
          </a:p>
          <a:p>
            <a:pPr lvl="1"/>
            <a:r>
              <a:rPr lang="tr-TR" dirty="0" err="1" smtClean="0"/>
              <a:t>Mikoplazma</a:t>
            </a:r>
            <a:endParaRPr lang="tr-TR" dirty="0" smtClean="0"/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5 yaştan küçük erkeklerde↑</a:t>
            </a:r>
          </a:p>
          <a:p>
            <a:pPr lvl="1"/>
            <a:r>
              <a:rPr lang="tr-TR" dirty="0" err="1" smtClean="0"/>
              <a:t>Staghorn</a:t>
            </a:r>
            <a:r>
              <a:rPr lang="tr-TR" dirty="0" smtClean="0"/>
              <a:t> !!!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Enfeksiyon taşları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Öykü</a:t>
            </a:r>
          </a:p>
          <a:p>
            <a:r>
              <a:rPr lang="tr-TR" dirty="0" smtClean="0"/>
              <a:t>Fizik inceleme</a:t>
            </a:r>
          </a:p>
          <a:p>
            <a:r>
              <a:rPr lang="tr-TR" dirty="0" smtClean="0"/>
              <a:t>Semptom ve bulgular</a:t>
            </a:r>
          </a:p>
          <a:p>
            <a:pPr lvl="1"/>
            <a:r>
              <a:rPr lang="tr-TR" dirty="0" smtClean="0"/>
              <a:t>Ağrı (%50)			</a:t>
            </a:r>
            <a:r>
              <a:rPr lang="tr-TR" dirty="0" err="1" smtClean="0"/>
              <a:t>Dizüri</a:t>
            </a:r>
            <a:endParaRPr lang="tr-TR" dirty="0" smtClean="0"/>
          </a:p>
          <a:p>
            <a:pPr lvl="1"/>
            <a:r>
              <a:rPr lang="tr-TR" dirty="0" err="1" smtClean="0"/>
              <a:t>Hematüri</a:t>
            </a:r>
            <a:r>
              <a:rPr lang="tr-TR" dirty="0" smtClean="0"/>
              <a:t>			Ani sıkışma</a:t>
            </a:r>
          </a:p>
          <a:p>
            <a:pPr lvl="1"/>
            <a:r>
              <a:rPr lang="tr-TR" dirty="0" smtClean="0"/>
              <a:t>İdrar yolu </a:t>
            </a:r>
            <a:r>
              <a:rPr lang="tr-TR" dirty="0" err="1" smtClean="0"/>
              <a:t>enf</a:t>
            </a:r>
            <a:r>
              <a:rPr lang="tr-TR" dirty="0" smtClean="0"/>
              <a:t>			Sık işeme</a:t>
            </a:r>
          </a:p>
          <a:p>
            <a:pPr lvl="1"/>
            <a:r>
              <a:rPr lang="tr-TR" dirty="0" smtClean="0"/>
              <a:t>Tesadüfen			işeyememe, damla 						damla işeme	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>
                <a:solidFill>
                  <a:srgbClr val="FF0000"/>
                </a:solidFill>
              </a:rPr>
              <a:t>Büyük çocuk </a:t>
            </a:r>
            <a:r>
              <a:rPr lang="tr-TR" dirty="0" smtClean="0">
                <a:solidFill>
                  <a:srgbClr val="FF0000"/>
                </a:solidFill>
                <a:sym typeface="Wingdings" pitchFamily="2" charset="2"/>
              </a:rPr>
              <a:t> ağrı, </a:t>
            </a:r>
            <a:r>
              <a:rPr lang="tr-TR" dirty="0" err="1" smtClean="0">
                <a:solidFill>
                  <a:srgbClr val="FF0000"/>
                </a:solidFill>
                <a:sym typeface="Wingdings" pitchFamily="2" charset="2"/>
              </a:rPr>
              <a:t>hematüri</a:t>
            </a:r>
            <a:endParaRPr lang="tr-TR" dirty="0" smtClean="0">
              <a:solidFill>
                <a:srgbClr val="FF0000"/>
              </a:solidFill>
              <a:sym typeface="Wingdings" pitchFamily="2" charset="2"/>
            </a:endParaRPr>
          </a:p>
          <a:p>
            <a:pPr lvl="1"/>
            <a:r>
              <a:rPr lang="tr-TR" dirty="0" smtClean="0">
                <a:solidFill>
                  <a:srgbClr val="FF0000"/>
                </a:solidFill>
                <a:sym typeface="Wingdings" pitchFamily="2" charset="2"/>
              </a:rPr>
              <a:t>Süt çocuğu, okul öncesi  İYE, </a:t>
            </a:r>
            <a:r>
              <a:rPr lang="tr-TR" dirty="0" err="1" smtClean="0">
                <a:solidFill>
                  <a:srgbClr val="FF0000"/>
                </a:solidFill>
                <a:sym typeface="Wingdings" pitchFamily="2" charset="2"/>
              </a:rPr>
              <a:t>nonspesifik</a:t>
            </a:r>
            <a:r>
              <a:rPr lang="tr-TR" dirty="0" smtClean="0">
                <a:solidFill>
                  <a:srgbClr val="FF0000"/>
                </a:solidFill>
                <a:sym typeface="Wingdings" pitchFamily="2" charset="2"/>
              </a:rPr>
              <a:t> karın ağrısı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Klinik - Tanı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İdrar tetkiki </a:t>
            </a:r>
          </a:p>
          <a:p>
            <a:r>
              <a:rPr lang="tr-TR" dirty="0" smtClean="0"/>
              <a:t>İdrar kültürü</a:t>
            </a:r>
          </a:p>
          <a:p>
            <a:r>
              <a:rPr lang="tr-TR" dirty="0" smtClean="0"/>
              <a:t>Serum elektrolit düzeyi</a:t>
            </a:r>
          </a:p>
          <a:p>
            <a:r>
              <a:rPr lang="tr-TR" dirty="0" smtClean="0"/>
              <a:t>Sistin tarama testi</a:t>
            </a:r>
          </a:p>
          <a:p>
            <a:endParaRPr lang="tr-TR" dirty="0" smtClean="0"/>
          </a:p>
          <a:p>
            <a:r>
              <a:rPr lang="tr-TR" dirty="0" err="1" smtClean="0"/>
              <a:t>Üriner</a:t>
            </a:r>
            <a:r>
              <a:rPr lang="tr-TR" dirty="0" smtClean="0"/>
              <a:t> taşların görünümü</a:t>
            </a:r>
          </a:p>
          <a:p>
            <a:r>
              <a:rPr lang="tr-TR" dirty="0" err="1" smtClean="0"/>
              <a:t>Üriner</a:t>
            </a:r>
            <a:r>
              <a:rPr lang="tr-TR" dirty="0" smtClean="0"/>
              <a:t> taş analizi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Laboratuvar</a:t>
            </a:r>
            <a:r>
              <a:rPr lang="tr-TR" dirty="0" smtClean="0"/>
              <a:t> </a:t>
            </a:r>
            <a:endParaRPr lang="tr-TR" dirty="0"/>
          </a:p>
        </p:txBody>
      </p:sp>
      <p:pic>
        <p:nvPicPr>
          <p:cNvPr id="7170" name="Picture 2" descr="C:\Documents and Settings\Gülnur\Desktop\27_cystine_crysta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2600" y="3143247"/>
            <a:ext cx="3070956" cy="20288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Ultrasonografi (ilk seçenek)</a:t>
            </a:r>
          </a:p>
          <a:p>
            <a:r>
              <a:rPr lang="tr-TR" dirty="0" smtClean="0"/>
              <a:t>Direkt </a:t>
            </a:r>
            <a:r>
              <a:rPr lang="tr-TR" dirty="0" err="1" smtClean="0"/>
              <a:t>üriner</a:t>
            </a:r>
            <a:r>
              <a:rPr lang="tr-TR" dirty="0" smtClean="0"/>
              <a:t> sistem </a:t>
            </a:r>
            <a:r>
              <a:rPr lang="tr-TR" dirty="0" err="1" smtClean="0"/>
              <a:t>grafisi</a:t>
            </a:r>
            <a:r>
              <a:rPr lang="tr-TR" dirty="0" smtClean="0"/>
              <a:t>      </a:t>
            </a:r>
            <a:r>
              <a:rPr lang="tr-TR" sz="4800" dirty="0" smtClean="0"/>
              <a:t>%90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İntravenöz</a:t>
            </a:r>
            <a:r>
              <a:rPr lang="tr-TR" dirty="0" smtClean="0"/>
              <a:t> </a:t>
            </a:r>
            <a:r>
              <a:rPr lang="tr-TR" dirty="0" err="1" smtClean="0"/>
              <a:t>ürografi</a:t>
            </a:r>
            <a:r>
              <a:rPr lang="tr-TR" dirty="0" smtClean="0"/>
              <a:t> </a:t>
            </a:r>
          </a:p>
          <a:p>
            <a:r>
              <a:rPr lang="tr-TR" dirty="0" smtClean="0"/>
              <a:t>Bilgisayarlı tomografi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Radyolojik değerlendirme</a:t>
            </a:r>
            <a:endParaRPr lang="tr-TR" dirty="0"/>
          </a:p>
        </p:txBody>
      </p:sp>
      <p:sp>
        <p:nvSpPr>
          <p:cNvPr id="4" name="3 Sağ Ayraç"/>
          <p:cNvSpPr/>
          <p:nvPr/>
        </p:nvSpPr>
        <p:spPr>
          <a:xfrm>
            <a:off x="5786446" y="1643050"/>
            <a:ext cx="45719" cy="78581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8194" name="Picture 2" descr="C:\Documents and Settings\Gülnur\Desktop\renal_stone2a1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" y="4429132"/>
            <a:ext cx="2857489" cy="2025868"/>
          </a:xfrm>
          <a:prstGeom prst="rect">
            <a:avLst/>
          </a:prstGeom>
          <a:noFill/>
        </p:spPr>
      </p:pic>
      <p:pic>
        <p:nvPicPr>
          <p:cNvPr id="8195" name="Picture 3" descr="C:\Documents and Settings\Gülnur\Desktop\renal_stone7a1_labell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4500570"/>
            <a:ext cx="3189318" cy="2267034"/>
          </a:xfrm>
          <a:prstGeom prst="rect">
            <a:avLst/>
          </a:prstGeom>
          <a:noFill/>
        </p:spPr>
      </p:pic>
      <p:pic>
        <p:nvPicPr>
          <p:cNvPr id="8196" name="Picture 4" descr="C:\Documents and Settings\Gülnur\Desktop\renal_calculu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11510" y="4477659"/>
            <a:ext cx="2603498" cy="23803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Medikal, </a:t>
            </a:r>
            <a:r>
              <a:rPr lang="tr-TR" dirty="0" err="1" smtClean="0"/>
              <a:t>metabolik</a:t>
            </a:r>
            <a:r>
              <a:rPr lang="tr-TR" dirty="0" smtClean="0"/>
              <a:t>, konservatif</a:t>
            </a:r>
          </a:p>
          <a:p>
            <a:endParaRPr lang="tr-TR" dirty="0" smtClean="0"/>
          </a:p>
          <a:p>
            <a:r>
              <a:rPr lang="tr-TR" dirty="0" smtClean="0"/>
              <a:t>Acil tedavi</a:t>
            </a:r>
          </a:p>
          <a:p>
            <a:endParaRPr lang="tr-TR" dirty="0" smtClean="0"/>
          </a:p>
          <a:p>
            <a:r>
              <a:rPr lang="tr-TR" dirty="0" smtClean="0"/>
              <a:t>Girişimsel tedavi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Tedavi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Yeterli </a:t>
            </a:r>
            <a:r>
              <a:rPr lang="tr-TR" dirty="0" err="1" smtClean="0"/>
              <a:t>hidrasyon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Analjezik</a:t>
            </a:r>
          </a:p>
          <a:p>
            <a:endParaRPr lang="tr-TR" dirty="0" smtClean="0"/>
          </a:p>
          <a:p>
            <a:r>
              <a:rPr lang="tr-TR" dirty="0" smtClean="0"/>
              <a:t>Enfeksiyon  tedavisi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Konservatif tedavi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Hidrasyon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Diyet</a:t>
            </a:r>
          </a:p>
          <a:p>
            <a:endParaRPr lang="tr-TR" dirty="0" smtClean="0"/>
          </a:p>
          <a:p>
            <a:r>
              <a:rPr lang="tr-TR" dirty="0" smtClean="0"/>
              <a:t>İlaçlar</a:t>
            </a:r>
          </a:p>
          <a:p>
            <a:pPr lvl="1"/>
            <a:r>
              <a:rPr lang="tr-TR" dirty="0" smtClean="0"/>
              <a:t>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pPr lvl="1"/>
            <a:r>
              <a:rPr lang="tr-TR" dirty="0" smtClean="0"/>
              <a:t>Enfeksiyon tedavisi</a:t>
            </a:r>
          </a:p>
          <a:p>
            <a:pPr lvl="1"/>
            <a:r>
              <a:rPr lang="tr-TR" dirty="0" err="1" smtClean="0"/>
              <a:t>Tiyazid</a:t>
            </a:r>
            <a:r>
              <a:rPr lang="tr-TR" dirty="0" smtClean="0"/>
              <a:t> grubu </a:t>
            </a:r>
            <a:r>
              <a:rPr lang="tr-TR" dirty="0" err="1" smtClean="0"/>
              <a:t>diüretikler</a:t>
            </a:r>
            <a:endParaRPr lang="tr-TR" dirty="0" smtClean="0"/>
          </a:p>
          <a:p>
            <a:pPr lvl="1"/>
            <a:r>
              <a:rPr lang="tr-TR" dirty="0" err="1" smtClean="0"/>
              <a:t>Allopurinol</a:t>
            </a:r>
            <a:endParaRPr lang="tr-TR" dirty="0" smtClean="0"/>
          </a:p>
          <a:p>
            <a:pPr lvl="1"/>
            <a:r>
              <a:rPr lang="tr-TR" dirty="0" err="1" smtClean="0"/>
              <a:t>Penisilamin</a:t>
            </a:r>
            <a:r>
              <a:rPr lang="tr-TR" dirty="0" smtClean="0"/>
              <a:t> 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Medikal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 smtClean="0"/>
              <a:t>Hiperkalsiüri</a:t>
            </a:r>
            <a:r>
              <a:rPr lang="tr-TR" dirty="0" smtClean="0"/>
              <a:t> </a:t>
            </a:r>
          </a:p>
          <a:p>
            <a:pPr lvl="1"/>
            <a:r>
              <a:rPr lang="tr-TR" dirty="0" err="1" smtClean="0"/>
              <a:t>Tiazid</a:t>
            </a:r>
            <a:r>
              <a:rPr lang="tr-TR" dirty="0" smtClean="0"/>
              <a:t>, 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r>
              <a:rPr lang="tr-TR" dirty="0" err="1" smtClean="0"/>
              <a:t>Hiperoksalüri</a:t>
            </a:r>
            <a:endParaRPr lang="tr-TR" dirty="0" smtClean="0"/>
          </a:p>
          <a:p>
            <a:pPr lvl="1"/>
            <a:r>
              <a:rPr lang="tr-TR" dirty="0" smtClean="0"/>
              <a:t>Oksalattan fakir diyet, </a:t>
            </a:r>
            <a:r>
              <a:rPr lang="tr-TR" dirty="0" err="1" smtClean="0"/>
              <a:t>pridoksin</a:t>
            </a:r>
            <a:r>
              <a:rPr lang="tr-TR" dirty="0" smtClean="0"/>
              <a:t>, 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r>
              <a:rPr lang="tr-TR" dirty="0" err="1" smtClean="0"/>
              <a:t>Hipositratüri</a:t>
            </a:r>
            <a:endParaRPr lang="tr-TR" dirty="0" smtClean="0"/>
          </a:p>
          <a:p>
            <a:r>
              <a:rPr lang="tr-TR" dirty="0" err="1" smtClean="0"/>
              <a:t>Hiperürikozüri</a:t>
            </a:r>
            <a:endParaRPr lang="tr-TR" dirty="0" smtClean="0"/>
          </a:p>
          <a:p>
            <a:pPr lvl="1"/>
            <a:r>
              <a:rPr lang="tr-TR" dirty="0" smtClean="0"/>
              <a:t>Pürinden fakir diyet, </a:t>
            </a:r>
            <a:r>
              <a:rPr lang="tr-TR" dirty="0" err="1" smtClean="0"/>
              <a:t>allopurinol</a:t>
            </a:r>
            <a:r>
              <a:rPr lang="tr-TR" dirty="0" smtClean="0"/>
              <a:t>, 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r>
              <a:rPr lang="tr-TR" dirty="0" err="1" smtClean="0"/>
              <a:t>Sistinüri</a:t>
            </a:r>
            <a:endParaRPr lang="tr-TR" dirty="0" smtClean="0"/>
          </a:p>
          <a:p>
            <a:pPr lvl="1"/>
            <a:r>
              <a:rPr lang="tr-TR" dirty="0" smtClean="0"/>
              <a:t>D </a:t>
            </a:r>
            <a:r>
              <a:rPr lang="tr-TR" dirty="0" err="1" smtClean="0"/>
              <a:t>penisilamin</a:t>
            </a:r>
            <a:r>
              <a:rPr lang="tr-TR" dirty="0" smtClean="0"/>
              <a:t>, C vitamini, potasyum </a:t>
            </a:r>
            <a:r>
              <a:rPr lang="tr-TR" dirty="0" err="1" smtClean="0"/>
              <a:t>sitrat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Enfeksiyon tedavisi</a:t>
            </a:r>
          </a:p>
          <a:p>
            <a:pPr lvl="1"/>
            <a:r>
              <a:rPr lang="tr-TR" dirty="0" smtClean="0"/>
              <a:t>Antibiyotik </a:t>
            </a:r>
            <a:r>
              <a:rPr lang="tr-TR" dirty="0" err="1" smtClean="0"/>
              <a:t>proflaksisi</a:t>
            </a:r>
            <a:r>
              <a:rPr lang="tr-TR" dirty="0" smtClean="0"/>
              <a:t>, amonyum </a:t>
            </a:r>
            <a:r>
              <a:rPr lang="tr-TR" dirty="0" err="1" smtClean="0"/>
              <a:t>klorid</a:t>
            </a:r>
            <a:r>
              <a:rPr lang="tr-TR" dirty="0" smtClean="0"/>
              <a:t> ya da L </a:t>
            </a:r>
            <a:r>
              <a:rPr lang="tr-TR" dirty="0" err="1" smtClean="0"/>
              <a:t>metionin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Metabolik</a:t>
            </a:r>
            <a:r>
              <a:rPr lang="tr-TR" dirty="0" smtClean="0"/>
              <a:t> tedavi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Ciddi </a:t>
            </a:r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 err="1" smtClean="0"/>
              <a:t>obstruksiyon</a:t>
            </a:r>
            <a:r>
              <a:rPr lang="tr-TR" dirty="0" smtClean="0"/>
              <a:t> +/- enfeksiyon</a:t>
            </a:r>
          </a:p>
          <a:p>
            <a:endParaRPr lang="tr-TR" dirty="0" smtClean="0"/>
          </a:p>
          <a:p>
            <a:pPr lvl="1"/>
            <a:r>
              <a:rPr lang="tr-TR" dirty="0" smtClean="0"/>
              <a:t>Acil cerrahi drenaj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Sıvı alımının arttırılması 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Antibiyotik</a:t>
            </a:r>
          </a:p>
          <a:p>
            <a:pPr lvl="1"/>
            <a:endParaRPr lang="tr-TR" dirty="0" smtClean="0"/>
          </a:p>
          <a:p>
            <a:pPr lvl="1"/>
            <a:r>
              <a:rPr lang="tr-TR" dirty="0" smtClean="0"/>
              <a:t>Analjezikler 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Acil cerrahi yaklaşım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Kırılamayan büyük taşı olan çok küçük çocuklar</a:t>
            </a:r>
          </a:p>
          <a:p>
            <a:endParaRPr lang="tr-TR" dirty="0" smtClean="0"/>
          </a:p>
          <a:p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smtClean="0"/>
              <a:t>anomali varlığı</a:t>
            </a:r>
          </a:p>
          <a:p>
            <a:endParaRPr lang="tr-TR" dirty="0" smtClean="0"/>
          </a:p>
          <a:p>
            <a:r>
              <a:rPr lang="tr-TR" dirty="0" smtClean="0"/>
              <a:t>Minimal </a:t>
            </a:r>
            <a:r>
              <a:rPr lang="tr-TR" dirty="0" err="1" smtClean="0"/>
              <a:t>invaziv</a:t>
            </a:r>
            <a:r>
              <a:rPr lang="tr-TR" dirty="0" smtClean="0"/>
              <a:t> girişimlerde başarısızlık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Açık cerrahi yaklaşım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500726"/>
          </a:xfrm>
        </p:spPr>
        <p:txBody>
          <a:bodyPr>
            <a:normAutofit lnSpcReduction="10000"/>
          </a:bodyPr>
          <a:lstStyle/>
          <a:p>
            <a:r>
              <a:rPr lang="tr-TR" dirty="0" smtClean="0"/>
              <a:t>Şok </a:t>
            </a:r>
            <a:r>
              <a:rPr lang="tr-TR" dirty="0" err="1" smtClean="0"/>
              <a:t>wave</a:t>
            </a:r>
            <a:r>
              <a:rPr lang="tr-TR" dirty="0" smtClean="0"/>
              <a:t> </a:t>
            </a:r>
            <a:r>
              <a:rPr lang="tr-TR" dirty="0" err="1" smtClean="0"/>
              <a:t>litotripsi</a:t>
            </a:r>
            <a:r>
              <a:rPr lang="tr-TR" dirty="0" smtClean="0"/>
              <a:t> (SWL)</a:t>
            </a:r>
          </a:p>
          <a:p>
            <a:pPr lvl="1"/>
            <a:r>
              <a:rPr lang="tr-TR" dirty="0" err="1" smtClean="0"/>
              <a:t>Struvit</a:t>
            </a:r>
            <a:r>
              <a:rPr lang="tr-TR" dirty="0" smtClean="0"/>
              <a:t>, kalsiyum apatit, ürik asit</a:t>
            </a:r>
          </a:p>
          <a:p>
            <a:pPr lvl="1"/>
            <a:endParaRPr lang="tr-TR" dirty="0" smtClean="0"/>
          </a:p>
          <a:p>
            <a:pPr lvl="1"/>
            <a:endParaRPr lang="tr-TR" dirty="0" smtClean="0"/>
          </a:p>
          <a:p>
            <a:r>
              <a:rPr lang="tr-TR" dirty="0" err="1" smtClean="0"/>
              <a:t>Üreterorenoskopik</a:t>
            </a:r>
            <a:r>
              <a:rPr lang="tr-TR" dirty="0" smtClean="0"/>
              <a:t> </a:t>
            </a:r>
            <a:r>
              <a:rPr lang="tr-TR" dirty="0" err="1" smtClean="0"/>
              <a:t>litotomi</a:t>
            </a:r>
            <a:r>
              <a:rPr lang="tr-TR" dirty="0" smtClean="0"/>
              <a:t> (URS)</a:t>
            </a:r>
          </a:p>
          <a:p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Perkütan</a:t>
            </a:r>
            <a:r>
              <a:rPr lang="tr-TR" dirty="0" smtClean="0"/>
              <a:t> </a:t>
            </a:r>
            <a:r>
              <a:rPr lang="tr-TR" dirty="0" err="1" smtClean="0"/>
              <a:t>nefrolitotomi</a:t>
            </a:r>
            <a:r>
              <a:rPr lang="tr-TR" dirty="0" smtClean="0"/>
              <a:t> (PNL)</a:t>
            </a:r>
          </a:p>
          <a:p>
            <a:pPr lvl="1"/>
            <a:r>
              <a:rPr lang="tr-TR" dirty="0" smtClean="0"/>
              <a:t>Kalsiyum oksalat </a:t>
            </a:r>
            <a:r>
              <a:rPr lang="tr-TR" dirty="0" err="1" smtClean="0"/>
              <a:t>monohidrat</a:t>
            </a:r>
            <a:r>
              <a:rPr lang="tr-TR" dirty="0" smtClean="0"/>
              <a:t>, sistin</a:t>
            </a:r>
          </a:p>
          <a:p>
            <a:pPr lvl="1"/>
            <a:endParaRPr lang="tr-TR" dirty="0" smtClean="0"/>
          </a:p>
          <a:p>
            <a:pPr lvl="1"/>
            <a:endParaRPr lang="tr-TR" dirty="0" smtClean="0"/>
          </a:p>
          <a:p>
            <a:r>
              <a:rPr lang="tr-TR" dirty="0" err="1" smtClean="0"/>
              <a:t>Laparoskopik</a:t>
            </a:r>
            <a:r>
              <a:rPr lang="tr-TR" dirty="0" smtClean="0"/>
              <a:t>  </a:t>
            </a:r>
            <a:r>
              <a:rPr lang="tr-TR" dirty="0" err="1" smtClean="0"/>
              <a:t>litotomi</a:t>
            </a: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Minimal </a:t>
            </a:r>
            <a:r>
              <a:rPr lang="tr-TR" dirty="0" err="1" smtClean="0"/>
              <a:t>invaziv</a:t>
            </a:r>
            <a:r>
              <a:rPr lang="tr-TR" dirty="0" smtClean="0"/>
              <a:t> cerrahi</a:t>
            </a:r>
            <a:endParaRPr lang="tr-TR" dirty="0"/>
          </a:p>
        </p:txBody>
      </p:sp>
      <p:pic>
        <p:nvPicPr>
          <p:cNvPr id="1026" name="Picture 2" descr="C:\Documents and Settings\Gülnur\Desktop\bobrek_kalsiyum_ta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00826" y="2687714"/>
            <a:ext cx="1928826" cy="1669979"/>
          </a:xfrm>
          <a:prstGeom prst="rect">
            <a:avLst/>
          </a:prstGeom>
          <a:noFill/>
        </p:spPr>
      </p:pic>
      <p:pic>
        <p:nvPicPr>
          <p:cNvPr id="1027" name="Picture 3" descr="C:\Documents and Settings\Gülnur\Desktop\esw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714355"/>
            <a:ext cx="1643074" cy="1607815"/>
          </a:xfrm>
          <a:prstGeom prst="rect">
            <a:avLst/>
          </a:prstGeom>
          <a:noFill/>
        </p:spPr>
      </p:pic>
      <p:pic>
        <p:nvPicPr>
          <p:cNvPr id="1028" name="Picture 4" descr="C:\Documents and Settings\Gülnur\Desktop\Percutaneous Nephrolithotomy(PCNL)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714884"/>
            <a:ext cx="2500297" cy="16474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%8 tekrarlama riski</a:t>
            </a:r>
          </a:p>
          <a:p>
            <a:r>
              <a:rPr lang="tr-TR" dirty="0" smtClean="0"/>
              <a:t>Genellikle </a:t>
            </a:r>
            <a:r>
              <a:rPr lang="tr-TR" dirty="0" err="1" smtClean="0"/>
              <a:t>metabolik</a:t>
            </a:r>
            <a:r>
              <a:rPr lang="tr-TR" dirty="0" smtClean="0"/>
              <a:t> patoloji, </a:t>
            </a:r>
            <a:r>
              <a:rPr lang="tr-TR" dirty="0" err="1" smtClean="0"/>
              <a:t>postop</a:t>
            </a:r>
            <a:r>
              <a:rPr lang="tr-TR" dirty="0" smtClean="0"/>
              <a:t> </a:t>
            </a:r>
            <a:r>
              <a:rPr lang="tr-TR" dirty="0" err="1" smtClean="0"/>
              <a:t>üriner</a:t>
            </a:r>
            <a:r>
              <a:rPr lang="tr-TR" dirty="0" smtClean="0"/>
              <a:t> </a:t>
            </a:r>
            <a:r>
              <a:rPr lang="tr-TR" dirty="0" err="1" smtClean="0"/>
              <a:t>enf</a:t>
            </a:r>
            <a:r>
              <a:rPr lang="tr-TR" dirty="0" smtClean="0"/>
              <a:t>, artık taş parçalarının kalması </a:t>
            </a:r>
            <a:r>
              <a:rPr lang="tr-TR" dirty="0" smtClean="0">
                <a:sym typeface="Wingdings" pitchFamily="2" charset="2"/>
              </a:rPr>
              <a:t> tekrar!!</a:t>
            </a:r>
            <a:endParaRPr lang="tr-TR" dirty="0" smtClean="0"/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Metabolik</a:t>
            </a:r>
            <a:r>
              <a:rPr lang="tr-TR" dirty="0" smtClean="0"/>
              <a:t> tedavi</a:t>
            </a:r>
          </a:p>
          <a:p>
            <a:r>
              <a:rPr lang="tr-TR" dirty="0" smtClean="0"/>
              <a:t>Enfeksiyondan korunma</a:t>
            </a:r>
          </a:p>
          <a:p>
            <a:r>
              <a:rPr lang="tr-TR" dirty="0" err="1" smtClean="0"/>
              <a:t>Obstruksiyonun</a:t>
            </a:r>
            <a:r>
              <a:rPr lang="tr-TR" dirty="0" smtClean="0"/>
              <a:t> giderilmesi</a:t>
            </a:r>
          </a:p>
          <a:p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Takip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6478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tr-TR" dirty="0" err="1" smtClean="0"/>
              <a:t>Üriner</a:t>
            </a:r>
            <a:r>
              <a:rPr lang="tr-TR" dirty="0" smtClean="0"/>
              <a:t> taş şüphesi ??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DÜSG, USG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err="1" smtClean="0"/>
              <a:t>Osbtruksiyon</a:t>
            </a:r>
            <a:r>
              <a:rPr lang="tr-TR" dirty="0" smtClean="0"/>
              <a:t> varlığını araştır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(+)						(-)</a:t>
            </a:r>
          </a:p>
          <a:p>
            <a:pPr algn="ctr">
              <a:buNone/>
            </a:pPr>
            <a:r>
              <a:rPr lang="tr-TR" dirty="0" smtClean="0"/>
              <a:t>Acil drenaj				SWL, URS, PNL, 						açık cerrahi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Taş analizi</a:t>
            </a:r>
          </a:p>
          <a:p>
            <a:pPr algn="ctr">
              <a:buNone/>
            </a:pPr>
            <a:endParaRPr lang="tr-TR" dirty="0" smtClean="0"/>
          </a:p>
          <a:p>
            <a:pPr algn="ctr">
              <a:buNone/>
            </a:pPr>
            <a:r>
              <a:rPr lang="tr-TR" dirty="0" smtClean="0"/>
              <a:t>Koruyucu, </a:t>
            </a:r>
            <a:r>
              <a:rPr lang="tr-TR" dirty="0" err="1" smtClean="0"/>
              <a:t>metabolik</a:t>
            </a:r>
            <a:r>
              <a:rPr lang="tr-TR" dirty="0" smtClean="0"/>
              <a:t> tedavi</a:t>
            </a:r>
          </a:p>
          <a:p>
            <a:pPr lvl="1">
              <a:buNone/>
            </a:pPr>
            <a:endParaRPr lang="tr-TR" dirty="0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Özet </a:t>
            </a:r>
            <a:endParaRPr lang="tr-TR" dirty="0"/>
          </a:p>
        </p:txBody>
      </p:sp>
      <p:cxnSp>
        <p:nvCxnSpPr>
          <p:cNvPr id="5" name="4 Düz Ok Bağlayıcısı"/>
          <p:cNvCxnSpPr/>
          <p:nvPr/>
        </p:nvCxnSpPr>
        <p:spPr>
          <a:xfrm rot="5400000">
            <a:off x="4393405" y="1393017"/>
            <a:ext cx="357190" cy="15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Ok Bağlayıcısı"/>
          <p:cNvCxnSpPr/>
          <p:nvPr/>
        </p:nvCxnSpPr>
        <p:spPr>
          <a:xfrm rot="5400000">
            <a:off x="4394199" y="2249479"/>
            <a:ext cx="357190" cy="15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Ok Bağlayıcısı"/>
          <p:cNvCxnSpPr/>
          <p:nvPr/>
        </p:nvCxnSpPr>
        <p:spPr>
          <a:xfrm rot="5400000">
            <a:off x="4464049" y="5678503"/>
            <a:ext cx="357190" cy="15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Ok Bağlayıcısı"/>
          <p:cNvCxnSpPr/>
          <p:nvPr/>
        </p:nvCxnSpPr>
        <p:spPr>
          <a:xfrm rot="10800000" flipV="1">
            <a:off x="2071670" y="3000371"/>
            <a:ext cx="644530" cy="35719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Düz Ok Bağlayıcısı"/>
          <p:cNvCxnSpPr/>
          <p:nvPr/>
        </p:nvCxnSpPr>
        <p:spPr>
          <a:xfrm>
            <a:off x="6430976" y="2928934"/>
            <a:ext cx="712792" cy="35719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Düz Ok Bağlayıcısı"/>
          <p:cNvCxnSpPr/>
          <p:nvPr/>
        </p:nvCxnSpPr>
        <p:spPr>
          <a:xfrm rot="10800000" flipV="1">
            <a:off x="5715008" y="4714884"/>
            <a:ext cx="644530" cy="357190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Düz Ok Bağlayıcısı"/>
          <p:cNvCxnSpPr/>
          <p:nvPr/>
        </p:nvCxnSpPr>
        <p:spPr>
          <a:xfrm>
            <a:off x="3511542" y="4000504"/>
            <a:ext cx="1560524" cy="1588"/>
          </a:xfrm>
          <a:prstGeom prst="straightConnector1">
            <a:avLst/>
          </a:prstGeom>
          <a:ln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err="1" smtClean="0"/>
              <a:t>Posterior</a:t>
            </a:r>
            <a:r>
              <a:rPr lang="tr-TR" dirty="0" smtClean="0"/>
              <a:t> </a:t>
            </a:r>
            <a:r>
              <a:rPr lang="tr-TR" dirty="0" err="1" smtClean="0"/>
              <a:t>üretral</a:t>
            </a:r>
            <a:r>
              <a:rPr lang="tr-TR" dirty="0" smtClean="0"/>
              <a:t> </a:t>
            </a:r>
            <a:r>
              <a:rPr lang="tr-TR" dirty="0" err="1" smtClean="0"/>
              <a:t>valv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28 yaşındaki yan komşunuz Didem; 26 haftalık gebe iken size ağlayarak geliyor. Bugün doktor kontrolüne gittiğini bebeğinin her iki böbreğinde ve sidik kesesinde genişleme olduğunu öğrenmiş. Öncesinde sadece bebeği saran sıvının az olduğu söylenmiş</a:t>
            </a:r>
          </a:p>
          <a:p>
            <a:endParaRPr lang="tr-TR" dirty="0"/>
          </a:p>
          <a:p>
            <a:r>
              <a:rPr lang="tr-TR" dirty="0" smtClean="0"/>
              <a:t>Başka neleri sorgularsınız?</a:t>
            </a:r>
          </a:p>
          <a:p>
            <a:r>
              <a:rPr lang="tr-TR" dirty="0" smtClean="0"/>
              <a:t>Anneye ne önerirsiniz?</a:t>
            </a:r>
            <a:endParaRPr lang="tr-TR" dirty="0"/>
          </a:p>
        </p:txBody>
      </p:sp>
      <p:sp>
        <p:nvSpPr>
          <p:cNvPr id="3" name="Başlı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8112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Glob</a:t>
            </a:r>
            <a:r>
              <a:rPr lang="tr-TR" dirty="0" smtClean="0"/>
              <a:t> </a:t>
            </a:r>
            <a:r>
              <a:rPr lang="tr-TR" dirty="0" err="1" smtClean="0"/>
              <a:t>vezikale</a:t>
            </a:r>
            <a:r>
              <a:rPr lang="tr-TR" dirty="0" smtClean="0"/>
              <a:t>, </a:t>
            </a:r>
            <a:r>
              <a:rPr lang="tr-TR" dirty="0" err="1" smtClean="0"/>
              <a:t>vezikoüretal</a:t>
            </a:r>
            <a:r>
              <a:rPr lang="tr-TR" dirty="0" smtClean="0"/>
              <a:t> </a:t>
            </a:r>
            <a:r>
              <a:rPr lang="tr-TR" dirty="0" err="1" smtClean="0"/>
              <a:t>reflü</a:t>
            </a:r>
            <a:r>
              <a:rPr lang="tr-TR" dirty="0" smtClean="0"/>
              <a:t>, idrar yolu enfeksiyonu, </a:t>
            </a:r>
            <a:r>
              <a:rPr lang="tr-TR" dirty="0" err="1" smtClean="0"/>
              <a:t>hematüri</a:t>
            </a:r>
            <a:r>
              <a:rPr lang="tr-TR" dirty="0" smtClean="0"/>
              <a:t> ve kronik  böbrek yetmezliğine neden olabilir</a:t>
            </a:r>
          </a:p>
          <a:p>
            <a:endParaRPr lang="tr-TR" dirty="0" smtClean="0"/>
          </a:p>
          <a:p>
            <a:r>
              <a:rPr lang="tr-TR" dirty="0" smtClean="0"/>
              <a:t>Üst </a:t>
            </a:r>
            <a:r>
              <a:rPr lang="tr-TR" dirty="0" err="1" smtClean="0"/>
              <a:t>üriner</a:t>
            </a:r>
            <a:r>
              <a:rPr lang="tr-TR" dirty="0" smtClean="0"/>
              <a:t> sistemde ağır hasara yol açabilirler</a:t>
            </a:r>
          </a:p>
          <a:p>
            <a:endParaRPr lang="tr-TR" dirty="0" smtClean="0"/>
          </a:p>
          <a:p>
            <a:r>
              <a:rPr lang="tr-TR" dirty="0" err="1" smtClean="0"/>
              <a:t>Antenatal</a:t>
            </a:r>
            <a:r>
              <a:rPr lang="tr-TR" dirty="0" smtClean="0"/>
              <a:t> başlayan bu süreçten dolayı bebekler doğar doğmaz tanı koyulmalı ve tedaviye başlanmalıdır</a:t>
            </a:r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Posterior</a:t>
            </a:r>
            <a:r>
              <a:rPr lang="tr-TR" dirty="0" smtClean="0"/>
              <a:t> </a:t>
            </a:r>
            <a:r>
              <a:rPr lang="tr-TR" dirty="0" err="1" smtClean="0"/>
              <a:t>üretral</a:t>
            </a:r>
            <a:r>
              <a:rPr lang="tr-TR" dirty="0" smtClean="0"/>
              <a:t> </a:t>
            </a:r>
            <a:r>
              <a:rPr lang="tr-TR" dirty="0" err="1" smtClean="0"/>
              <a:t>valv</a:t>
            </a:r>
            <a:r>
              <a:rPr lang="tr-TR" dirty="0" smtClean="0"/>
              <a:t>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tr-TR" dirty="0" err="1" smtClean="0"/>
              <a:t>Mezonefritik</a:t>
            </a:r>
            <a:r>
              <a:rPr lang="tr-TR" dirty="0" smtClean="0"/>
              <a:t> kanal ve </a:t>
            </a:r>
            <a:r>
              <a:rPr lang="tr-TR" dirty="0" err="1" smtClean="0"/>
              <a:t>ürogenital</a:t>
            </a:r>
            <a:r>
              <a:rPr lang="tr-TR" dirty="0" smtClean="0"/>
              <a:t> </a:t>
            </a:r>
            <a:r>
              <a:rPr lang="tr-TR" dirty="0" err="1" smtClean="0"/>
              <a:t>sinus</a:t>
            </a:r>
            <a:r>
              <a:rPr lang="tr-TR" dirty="0" smtClean="0"/>
              <a:t> birleşim yerinde </a:t>
            </a:r>
            <a:r>
              <a:rPr lang="tr-TR" dirty="0" err="1" smtClean="0"/>
              <a:t>valvüler</a:t>
            </a:r>
            <a:r>
              <a:rPr lang="tr-TR" dirty="0" smtClean="0"/>
              <a:t> </a:t>
            </a:r>
            <a:r>
              <a:rPr lang="tr-TR" dirty="0" err="1" smtClean="0"/>
              <a:t>obstruksiyon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err="1" smtClean="0"/>
              <a:t>Antenatal</a:t>
            </a:r>
            <a:r>
              <a:rPr lang="tr-TR" dirty="0" smtClean="0"/>
              <a:t> tanılı </a:t>
            </a:r>
            <a:r>
              <a:rPr lang="tr-TR" dirty="0" err="1" smtClean="0"/>
              <a:t>hidronefrozların</a:t>
            </a:r>
            <a:r>
              <a:rPr lang="tr-TR" dirty="0" smtClean="0"/>
              <a:t> %5-10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Erkek bebek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Bilateral</a:t>
            </a:r>
            <a:r>
              <a:rPr lang="tr-TR" dirty="0" smtClean="0"/>
              <a:t> </a:t>
            </a:r>
            <a:r>
              <a:rPr lang="tr-TR" dirty="0" err="1" smtClean="0"/>
              <a:t>hidroüreteronefroz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Kalın- dolu mesane duvarı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Posterior</a:t>
            </a:r>
            <a:r>
              <a:rPr lang="tr-TR" dirty="0" smtClean="0"/>
              <a:t> </a:t>
            </a:r>
            <a:r>
              <a:rPr lang="tr-TR" dirty="0" err="1" smtClean="0"/>
              <a:t>üretrada</a:t>
            </a:r>
            <a:r>
              <a:rPr lang="tr-TR" dirty="0" smtClean="0"/>
              <a:t> genişleme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Oligohidramnios</a:t>
            </a:r>
            <a:endParaRPr lang="tr-TR" dirty="0"/>
          </a:p>
        </p:txBody>
      </p:sp>
      <p:pic>
        <p:nvPicPr>
          <p:cNvPr id="16386" name="Picture 2" descr="C:\Users\user\Desktop\posterior-urethral-valves.jpg"/>
          <p:cNvPicPr>
            <a:picLocks noChangeAspect="1" noChangeArrowheads="1"/>
          </p:cNvPicPr>
          <p:nvPr/>
        </p:nvPicPr>
        <p:blipFill>
          <a:blip r:embed="rId2" cstate="print"/>
          <a:srcRect l="54473" t="12351" r="9172" b="6327"/>
          <a:stretch>
            <a:fillRect/>
          </a:stretch>
        </p:blipFill>
        <p:spPr bwMode="auto">
          <a:xfrm>
            <a:off x="6848318" y="3178547"/>
            <a:ext cx="2188178" cy="363482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PUV klinik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tr-TR" dirty="0" err="1" smtClean="0"/>
              <a:t>Hidroüreteronefroz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smtClean="0"/>
              <a:t>VUR</a:t>
            </a:r>
          </a:p>
          <a:p>
            <a:pPr>
              <a:lnSpc>
                <a:spcPct val="150000"/>
              </a:lnSpc>
            </a:pPr>
            <a:r>
              <a:rPr lang="tr-TR" dirty="0" err="1" smtClean="0"/>
              <a:t>Üriner</a:t>
            </a:r>
            <a:r>
              <a:rPr lang="tr-TR" dirty="0" smtClean="0"/>
              <a:t> enfeksiyon</a:t>
            </a:r>
          </a:p>
          <a:p>
            <a:pPr>
              <a:lnSpc>
                <a:spcPct val="150000"/>
              </a:lnSpc>
            </a:pPr>
            <a:r>
              <a:rPr lang="tr-TR" dirty="0" smtClean="0"/>
              <a:t>Mesane </a:t>
            </a:r>
            <a:r>
              <a:rPr lang="tr-TR" dirty="0" err="1" smtClean="0"/>
              <a:t>disfonksiyonu</a:t>
            </a:r>
            <a:endParaRPr lang="tr-TR" dirty="0" smtClean="0"/>
          </a:p>
          <a:p>
            <a:pPr>
              <a:lnSpc>
                <a:spcPct val="150000"/>
              </a:lnSpc>
            </a:pPr>
            <a:r>
              <a:rPr lang="tr-TR" dirty="0" err="1" smtClean="0"/>
              <a:t>Renal</a:t>
            </a:r>
            <a:r>
              <a:rPr lang="tr-TR" dirty="0" smtClean="0"/>
              <a:t> yetmezlik</a:t>
            </a:r>
            <a:endParaRPr lang="tr-TR" dirty="0"/>
          </a:p>
        </p:txBody>
      </p:sp>
      <p:pic>
        <p:nvPicPr>
          <p:cNvPr id="17410" name="Picture 2" descr="C:\Users\user\Desktop\Untitl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92639" y="203752"/>
            <a:ext cx="3779761" cy="65639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PUV bulgu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tr-TR" dirty="0" err="1" smtClean="0"/>
              <a:t>Yenidoğan</a:t>
            </a:r>
            <a:endParaRPr lang="tr-TR" dirty="0" smtClean="0"/>
          </a:p>
          <a:p>
            <a:pPr lvl="1"/>
            <a:r>
              <a:rPr lang="tr-TR" dirty="0" smtClean="0"/>
              <a:t>Ele gelen kitle</a:t>
            </a:r>
          </a:p>
          <a:p>
            <a:pPr lvl="1"/>
            <a:r>
              <a:rPr lang="tr-TR" dirty="0" smtClean="0"/>
              <a:t>Asit</a:t>
            </a:r>
          </a:p>
          <a:p>
            <a:pPr lvl="1"/>
            <a:r>
              <a:rPr lang="tr-TR" dirty="0" smtClean="0"/>
              <a:t>Solunum sıkıntısı</a:t>
            </a:r>
          </a:p>
          <a:p>
            <a:pPr lvl="1"/>
            <a:r>
              <a:rPr lang="tr-TR" dirty="0" err="1" smtClean="0"/>
              <a:t>Oligohidramnios</a:t>
            </a:r>
            <a:endParaRPr lang="tr-TR" dirty="0" smtClean="0"/>
          </a:p>
          <a:p>
            <a:pPr lvl="1"/>
            <a:r>
              <a:rPr lang="tr-TR" dirty="0" err="1" smtClean="0"/>
              <a:t>Potter</a:t>
            </a:r>
            <a:r>
              <a:rPr lang="tr-TR" dirty="0" smtClean="0"/>
              <a:t> sendromu</a:t>
            </a:r>
          </a:p>
          <a:p>
            <a:r>
              <a:rPr lang="tr-TR" dirty="0" smtClean="0"/>
              <a:t>Okul öncesi</a:t>
            </a:r>
          </a:p>
          <a:p>
            <a:pPr lvl="1"/>
            <a:r>
              <a:rPr lang="tr-TR" dirty="0" smtClean="0"/>
              <a:t>İYE</a:t>
            </a:r>
          </a:p>
          <a:p>
            <a:pPr lvl="1"/>
            <a:r>
              <a:rPr lang="tr-TR" dirty="0" smtClean="0"/>
              <a:t>İşeme </a:t>
            </a:r>
            <a:r>
              <a:rPr lang="tr-TR" dirty="0" err="1" smtClean="0"/>
              <a:t>disfonksiyonu</a:t>
            </a:r>
            <a:r>
              <a:rPr lang="tr-TR" dirty="0" smtClean="0"/>
              <a:t>- </a:t>
            </a:r>
            <a:r>
              <a:rPr lang="tr-TR" dirty="0" err="1" smtClean="0"/>
              <a:t>inkontinans</a:t>
            </a:r>
            <a:endParaRPr lang="tr-TR" dirty="0" smtClean="0"/>
          </a:p>
          <a:p>
            <a:r>
              <a:rPr lang="tr-TR" dirty="0" smtClean="0"/>
              <a:t>Okul çağı</a:t>
            </a:r>
          </a:p>
          <a:p>
            <a:pPr lvl="1"/>
            <a:r>
              <a:rPr lang="tr-TR" dirty="0" smtClean="0"/>
              <a:t>%35 KBY</a:t>
            </a:r>
          </a:p>
          <a:p>
            <a:pPr lvl="1"/>
            <a:r>
              <a:rPr lang="tr-TR" dirty="0" smtClean="0"/>
              <a:t>%10 SDBY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Puv</a:t>
            </a:r>
            <a:r>
              <a:rPr lang="tr-TR" dirty="0" smtClean="0"/>
              <a:t> </a:t>
            </a:r>
            <a:r>
              <a:rPr lang="tr-TR" dirty="0" err="1" smtClean="0"/>
              <a:t>prenatal</a:t>
            </a:r>
            <a:r>
              <a:rPr lang="tr-TR" dirty="0" smtClean="0"/>
              <a:t> yaklaşım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err="1" smtClean="0"/>
              <a:t>Prenatal</a:t>
            </a:r>
            <a:r>
              <a:rPr lang="tr-TR" dirty="0" smtClean="0"/>
              <a:t> </a:t>
            </a:r>
            <a:r>
              <a:rPr lang="tr-TR" dirty="0" err="1" smtClean="0"/>
              <a:t>usg</a:t>
            </a:r>
            <a:r>
              <a:rPr lang="tr-TR" dirty="0" smtClean="0"/>
              <a:t> </a:t>
            </a:r>
          </a:p>
          <a:p>
            <a:pPr lvl="1"/>
            <a:r>
              <a:rPr lang="tr-TR" dirty="0" err="1" smtClean="0"/>
              <a:t>Distandü</a:t>
            </a:r>
            <a:r>
              <a:rPr lang="tr-TR" dirty="0" smtClean="0"/>
              <a:t> </a:t>
            </a:r>
            <a:r>
              <a:rPr lang="tr-TR" dirty="0" err="1" smtClean="0"/>
              <a:t>fetal</a:t>
            </a:r>
            <a:r>
              <a:rPr lang="tr-TR" dirty="0" smtClean="0"/>
              <a:t> mesane ve üst </a:t>
            </a:r>
            <a:r>
              <a:rPr lang="tr-TR" dirty="0" err="1" smtClean="0"/>
              <a:t>üriner</a:t>
            </a:r>
            <a:r>
              <a:rPr lang="tr-TR" dirty="0" smtClean="0"/>
              <a:t> sistemin </a:t>
            </a:r>
            <a:r>
              <a:rPr lang="tr-TR" dirty="0" err="1" smtClean="0"/>
              <a:t>dilate</a:t>
            </a:r>
            <a:r>
              <a:rPr lang="tr-TR" dirty="0" smtClean="0"/>
              <a:t> olması</a:t>
            </a:r>
          </a:p>
          <a:p>
            <a:pPr lvl="1"/>
            <a:r>
              <a:rPr lang="tr-TR" dirty="0" smtClean="0"/>
              <a:t>Anahtar deliği görünümü</a:t>
            </a:r>
          </a:p>
          <a:p>
            <a:pPr>
              <a:buNone/>
            </a:pPr>
            <a:r>
              <a:rPr lang="tr-TR" dirty="0" smtClean="0"/>
              <a:t> </a:t>
            </a:r>
          </a:p>
          <a:p>
            <a:r>
              <a:rPr lang="tr-TR" dirty="0" err="1" smtClean="0"/>
              <a:t>Vezikoamniotik</a:t>
            </a:r>
            <a:r>
              <a:rPr lang="tr-TR" dirty="0" smtClean="0"/>
              <a:t> </a:t>
            </a:r>
            <a:r>
              <a:rPr lang="tr-TR" dirty="0" err="1" smtClean="0"/>
              <a:t>şant</a:t>
            </a:r>
            <a:endParaRPr lang="tr-TR" dirty="0"/>
          </a:p>
        </p:txBody>
      </p:sp>
      <p:pic>
        <p:nvPicPr>
          <p:cNvPr id="20482" name="Picture 2" descr="C:\Users\user\Desktop\image043.jpg"/>
          <p:cNvPicPr>
            <a:picLocks noChangeAspect="1" noChangeArrowheads="1"/>
          </p:cNvPicPr>
          <p:nvPr/>
        </p:nvPicPr>
        <p:blipFill>
          <a:blip r:embed="rId2" cstate="print"/>
          <a:srcRect l="5786" r="5501" b="14850"/>
          <a:stretch>
            <a:fillRect/>
          </a:stretch>
        </p:blipFill>
        <p:spPr bwMode="auto">
          <a:xfrm>
            <a:off x="755576" y="4008115"/>
            <a:ext cx="3312368" cy="2733253"/>
          </a:xfrm>
          <a:prstGeom prst="rect">
            <a:avLst/>
          </a:prstGeom>
          <a:noFill/>
        </p:spPr>
      </p:pic>
      <p:pic>
        <p:nvPicPr>
          <p:cNvPr id="20484" name="Picture 4" descr="C:\Users\user\Desktop\fig10a.jpg"/>
          <p:cNvPicPr>
            <a:picLocks noChangeAspect="1" noChangeArrowheads="1"/>
          </p:cNvPicPr>
          <p:nvPr/>
        </p:nvPicPr>
        <p:blipFill>
          <a:blip r:embed="rId3" cstate="print"/>
          <a:srcRect l="9811" t="18056" r="38052" b="8474"/>
          <a:stretch>
            <a:fillRect/>
          </a:stretch>
        </p:blipFill>
        <p:spPr bwMode="auto">
          <a:xfrm>
            <a:off x="5292080" y="3501008"/>
            <a:ext cx="3456384" cy="3312368"/>
          </a:xfrm>
          <a:prstGeom prst="rect">
            <a:avLst/>
          </a:prstGeom>
          <a:noFill/>
        </p:spPr>
      </p:pic>
      <p:sp>
        <p:nvSpPr>
          <p:cNvPr id="6" name="5 Metin kutusu"/>
          <p:cNvSpPr txBox="1"/>
          <p:nvPr/>
        </p:nvSpPr>
        <p:spPr>
          <a:xfrm>
            <a:off x="755576" y="4581128"/>
            <a:ext cx="1800200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600" dirty="0" err="1" smtClean="0"/>
              <a:t>Posterior</a:t>
            </a:r>
            <a:r>
              <a:rPr lang="tr-TR" sz="1600" dirty="0" smtClean="0"/>
              <a:t> </a:t>
            </a:r>
            <a:r>
              <a:rPr lang="tr-TR" sz="1600" dirty="0" err="1" smtClean="0"/>
              <a:t>üretra</a:t>
            </a:r>
            <a:r>
              <a:rPr lang="tr-TR" sz="1600" dirty="0" smtClean="0"/>
              <a:t> </a:t>
            </a:r>
            <a:endParaRPr lang="tr-TR" sz="1600" dirty="0"/>
          </a:p>
        </p:txBody>
      </p:sp>
      <p:sp>
        <p:nvSpPr>
          <p:cNvPr id="7" name="6 Metin kutusu"/>
          <p:cNvSpPr txBox="1"/>
          <p:nvPr/>
        </p:nvSpPr>
        <p:spPr>
          <a:xfrm>
            <a:off x="1979712" y="6021288"/>
            <a:ext cx="79208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tr-TR" sz="1200" dirty="0" smtClean="0"/>
              <a:t>Mesane</a:t>
            </a:r>
            <a:endParaRPr lang="tr-T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 err="1" smtClean="0"/>
              <a:t>Posterior</a:t>
            </a:r>
            <a:r>
              <a:rPr lang="tr-TR" dirty="0" smtClean="0"/>
              <a:t> </a:t>
            </a:r>
            <a:r>
              <a:rPr lang="tr-TR" dirty="0" err="1" smtClean="0"/>
              <a:t>üretral</a:t>
            </a:r>
            <a:r>
              <a:rPr lang="tr-TR" dirty="0" smtClean="0"/>
              <a:t> </a:t>
            </a:r>
            <a:r>
              <a:rPr lang="tr-TR" dirty="0" err="1" smtClean="0"/>
              <a:t>valv</a:t>
            </a:r>
            <a:r>
              <a:rPr lang="tr-TR" dirty="0" smtClean="0"/>
              <a:t> </a:t>
            </a:r>
            <a:r>
              <a:rPr lang="tr-TR" dirty="0" err="1" smtClean="0"/>
              <a:t>postnatal</a:t>
            </a:r>
            <a:r>
              <a:rPr lang="tr-TR" dirty="0" smtClean="0"/>
              <a:t> </a:t>
            </a:r>
            <a:r>
              <a:rPr lang="tr-TR" dirty="0" err="1" smtClean="0"/>
              <a:t>yaklaşim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Hızlı USG ve VCUG </a:t>
            </a:r>
            <a:r>
              <a:rPr lang="tr-TR" dirty="0" smtClean="0">
                <a:sym typeface="Wingdings" pitchFamily="2" charset="2"/>
              </a:rPr>
              <a:t></a:t>
            </a:r>
            <a:r>
              <a:rPr lang="tr-TR" dirty="0" smtClean="0"/>
              <a:t> erken cerrahi girişim</a:t>
            </a:r>
          </a:p>
          <a:p>
            <a:r>
              <a:rPr lang="tr-TR" dirty="0" smtClean="0"/>
              <a:t>Mesane drenajı</a:t>
            </a:r>
          </a:p>
          <a:p>
            <a:r>
              <a:rPr lang="tr-TR" dirty="0" smtClean="0"/>
              <a:t>Antibiyotik </a:t>
            </a:r>
            <a:r>
              <a:rPr lang="tr-TR" dirty="0" err="1" smtClean="0"/>
              <a:t>profilaksisi</a:t>
            </a:r>
            <a:endParaRPr lang="tr-TR" dirty="0" smtClean="0"/>
          </a:p>
          <a:p>
            <a:r>
              <a:rPr lang="tr-TR" dirty="0" err="1" smtClean="0"/>
              <a:t>Valv</a:t>
            </a:r>
            <a:r>
              <a:rPr lang="tr-TR" dirty="0" smtClean="0"/>
              <a:t> </a:t>
            </a:r>
            <a:r>
              <a:rPr lang="tr-TR" dirty="0" err="1" smtClean="0"/>
              <a:t>ablasyonu</a:t>
            </a:r>
            <a:r>
              <a:rPr lang="tr-TR" dirty="0" smtClean="0"/>
              <a:t>/ </a:t>
            </a:r>
            <a:r>
              <a:rPr lang="tr-TR" dirty="0" err="1" smtClean="0"/>
              <a:t>vezikostomi</a:t>
            </a:r>
            <a:endParaRPr lang="tr-TR" dirty="0" smtClean="0"/>
          </a:p>
          <a:p>
            <a:endParaRPr lang="tr-TR" dirty="0"/>
          </a:p>
        </p:txBody>
      </p:sp>
      <p:pic>
        <p:nvPicPr>
          <p:cNvPr id="4" name="Picture 2" descr="C:\Users\user\Desktop\8yasPU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23672" y="3573016"/>
            <a:ext cx="3956840" cy="3024336"/>
          </a:xfrm>
          <a:prstGeom prst="rect">
            <a:avLst/>
          </a:prstGeom>
          <a:noFill/>
        </p:spPr>
      </p:pic>
      <p:pic>
        <p:nvPicPr>
          <p:cNvPr id="19458" name="Picture 2" descr="C:\Users\user\Desktop\IndianJRadiolImaging_2011_21_1_38_76053_f1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0968" y="3613761"/>
            <a:ext cx="2407096" cy="3101364"/>
          </a:xfrm>
          <a:prstGeom prst="rect">
            <a:avLst/>
          </a:prstGeom>
          <a:noFill/>
        </p:spPr>
      </p:pic>
      <p:pic>
        <p:nvPicPr>
          <p:cNvPr id="19459" name="Picture 3" descr="C:\Users\user\Desktop\MEDIUM_247_2007_495_Fig7_HTML.jpg"/>
          <p:cNvPicPr>
            <a:picLocks noChangeAspect="1" noChangeArrowheads="1"/>
          </p:cNvPicPr>
          <p:nvPr/>
        </p:nvPicPr>
        <p:blipFill>
          <a:blip r:embed="rId4" cstate="print"/>
          <a:srcRect l="10243" r="15492"/>
          <a:stretch>
            <a:fillRect/>
          </a:stretch>
        </p:blipFill>
        <p:spPr bwMode="auto">
          <a:xfrm>
            <a:off x="-96519" y="3645024"/>
            <a:ext cx="2853917" cy="29523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9634" name="Picture 2" descr="http://www.pediatricurologybook.com/posteriorurethral/fugure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1412776"/>
            <a:ext cx="5010150" cy="45434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labalık">
  <a:themeElements>
    <a:clrScheme name="Kalabalık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Kalabalık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Kalabalı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147</TotalTime>
  <Words>913</Words>
  <Application>Microsoft Macintosh PowerPoint</Application>
  <PresentationFormat>Ekran Gösterisi (4:3)</PresentationFormat>
  <Paragraphs>323</Paragraphs>
  <Slides>47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47</vt:i4>
      </vt:variant>
    </vt:vector>
  </HeadingPairs>
  <TitlesOfParts>
    <vt:vector size="53" baseType="lpstr">
      <vt:lpstr>Lucida Sans Unicode</vt:lpstr>
      <vt:lpstr>Verdana</vt:lpstr>
      <vt:lpstr>Wingdings</vt:lpstr>
      <vt:lpstr>Wingdings 2</vt:lpstr>
      <vt:lpstr>Wingdings 3</vt:lpstr>
      <vt:lpstr>Kalabalık</vt:lpstr>
      <vt:lpstr>ÇOCUKLARDAKİ ÜRİNER SİSTEM ACİLLERİ</vt:lpstr>
      <vt:lpstr>PowerPoint Sunusu</vt:lpstr>
      <vt:lpstr>PowerPoint Sunusu</vt:lpstr>
      <vt:lpstr>Akut Skrotum</vt:lpstr>
      <vt:lpstr>Testis torsiyonu</vt:lpstr>
      <vt:lpstr>Testis torsiyonu ayırıcı tanı</vt:lpstr>
      <vt:lpstr>Testis torsiyonu</vt:lpstr>
      <vt:lpstr>Testis torsiyonu</vt:lpstr>
      <vt:lpstr>Apendiks testis- epididimis torsiyonu</vt:lpstr>
      <vt:lpstr>İnkarsere kasık fıtığı</vt:lpstr>
      <vt:lpstr>Epididimoorşit</vt:lpstr>
      <vt:lpstr>Parafimozis </vt:lpstr>
      <vt:lpstr>ÇOCUKLARDA ÜRİNER SİSTEM TAŞ HASTALIĞI</vt:lpstr>
      <vt:lpstr>PowerPoint Sunusu</vt:lpstr>
      <vt:lpstr>PowerPoint Sunusu</vt:lpstr>
      <vt:lpstr>PowerPoint Sunusu</vt:lpstr>
      <vt:lpstr>Giriş </vt:lpstr>
      <vt:lpstr>En sık</vt:lpstr>
      <vt:lpstr>Etiyopatogenez </vt:lpstr>
      <vt:lpstr>PowerPoint Sunusu</vt:lpstr>
      <vt:lpstr>Sınıflandırma</vt:lpstr>
      <vt:lpstr>Üriner taşların tipi</vt:lpstr>
      <vt:lpstr>Kalsiyum taşları </vt:lpstr>
      <vt:lpstr>Ürik asit taşları</vt:lpstr>
      <vt:lpstr>Sistin taşları</vt:lpstr>
      <vt:lpstr>Enfeksiyon taşları</vt:lpstr>
      <vt:lpstr>Klinik - Tanı</vt:lpstr>
      <vt:lpstr>Laboratuvar </vt:lpstr>
      <vt:lpstr>Radyolojik değerlendirme</vt:lpstr>
      <vt:lpstr>Tedavi </vt:lpstr>
      <vt:lpstr>Konservatif tedavi</vt:lpstr>
      <vt:lpstr>Medikal</vt:lpstr>
      <vt:lpstr>Metabolik tedavi</vt:lpstr>
      <vt:lpstr>Acil cerrahi yaklaşım</vt:lpstr>
      <vt:lpstr>Açık cerrahi yaklaşım</vt:lpstr>
      <vt:lpstr>Minimal invaziv cerrahi</vt:lpstr>
      <vt:lpstr>Takip</vt:lpstr>
      <vt:lpstr>Özet </vt:lpstr>
      <vt:lpstr>Posterior üretral valv</vt:lpstr>
      <vt:lpstr>PowerPoint Sunusu</vt:lpstr>
      <vt:lpstr>PowerPoint Sunusu</vt:lpstr>
      <vt:lpstr>Posterior üretral valv </vt:lpstr>
      <vt:lpstr>PUV klinik</vt:lpstr>
      <vt:lpstr>PUV bulgu</vt:lpstr>
      <vt:lpstr>Puv prenatal yaklaşım</vt:lpstr>
      <vt:lpstr>Posterior üretral valv postnatal yaklaşim</vt:lpstr>
      <vt:lpstr>PowerPoint Sunusu</vt:lpstr>
    </vt:vector>
  </TitlesOfParts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ÇOCUKLARDAKİ ÜRİNER SİSTEM ACİLLERİ</dc:title>
  <dc:creator>user</dc:creator>
  <cp:lastModifiedBy>Microsoft Office Kullanıcısı</cp:lastModifiedBy>
  <cp:revision>21</cp:revision>
  <dcterms:created xsi:type="dcterms:W3CDTF">2015-07-12T13:43:01Z</dcterms:created>
  <dcterms:modified xsi:type="dcterms:W3CDTF">2016-11-26T19:12:28Z</dcterms:modified>
</cp:coreProperties>
</file>