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92" r:id="rId3"/>
    <p:sldId id="296" r:id="rId4"/>
    <p:sldId id="293" r:id="rId5"/>
    <p:sldId id="301" r:id="rId6"/>
    <p:sldId id="257" r:id="rId7"/>
    <p:sldId id="258" r:id="rId8"/>
    <p:sldId id="259" r:id="rId9"/>
    <p:sldId id="298" r:id="rId10"/>
    <p:sldId id="299" r:id="rId11"/>
    <p:sldId id="300" r:id="rId12"/>
    <p:sldId id="294" r:id="rId13"/>
    <p:sldId id="295" r:id="rId14"/>
    <p:sldId id="260" r:id="rId15"/>
    <p:sldId id="261" r:id="rId16"/>
    <p:sldId id="263" r:id="rId17"/>
    <p:sldId id="304" r:id="rId18"/>
    <p:sldId id="305" r:id="rId19"/>
    <p:sldId id="306" r:id="rId20"/>
    <p:sldId id="265" r:id="rId21"/>
    <p:sldId id="266" r:id="rId22"/>
    <p:sldId id="268" r:id="rId23"/>
    <p:sldId id="269" r:id="rId24"/>
    <p:sldId id="303" r:id="rId25"/>
    <p:sldId id="307" r:id="rId26"/>
    <p:sldId id="309" r:id="rId27"/>
    <p:sldId id="310" r:id="rId28"/>
    <p:sldId id="272" r:id="rId29"/>
    <p:sldId id="273" r:id="rId30"/>
    <p:sldId id="274" r:id="rId31"/>
    <p:sldId id="276" r:id="rId32"/>
    <p:sldId id="277" r:id="rId33"/>
    <p:sldId id="278" r:id="rId34"/>
    <p:sldId id="283" r:id="rId35"/>
    <p:sldId id="284" r:id="rId36"/>
    <p:sldId id="286" r:id="rId37"/>
    <p:sldId id="288" r:id="rId38"/>
    <p:sldId id="302" r:id="rId39"/>
    <p:sldId id="308" r:id="rId40"/>
    <p:sldId id="289" r:id="rId4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F0268-6C12-47ED-A65E-50D5479AA965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CC806-BDC6-43EA-89D6-A0A0F74A2B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15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Suni tohumlamada kullanılacak spermada çeşitli mikrobiyolojik testler yapılmaktadır. </a:t>
            </a:r>
          </a:p>
          <a:p>
            <a:r>
              <a:rPr lang="tr-TR" dirty="0" smtClean="0"/>
              <a:t>Mikrobiyolojik testlerde tüm mikroorganizmalara bakılabilmektedir. </a:t>
            </a:r>
          </a:p>
          <a:p>
            <a:r>
              <a:rPr lang="tr-TR" dirty="0" smtClean="0"/>
              <a:t>Ancak özel mikroorganizma aranması istendiğinde uygun koşullar sağlanarak örnek gönderilmelidir.</a:t>
            </a:r>
          </a:p>
          <a:p>
            <a:r>
              <a:rPr lang="tr-TR" dirty="0" smtClean="0"/>
              <a:t>Bu amaçla </a:t>
            </a:r>
            <a:r>
              <a:rPr lang="tr-TR" dirty="0" err="1" smtClean="0"/>
              <a:t>prepusyal</a:t>
            </a:r>
            <a:r>
              <a:rPr lang="tr-TR" dirty="0" smtClean="0"/>
              <a:t> </a:t>
            </a:r>
            <a:r>
              <a:rPr lang="tr-TR" dirty="0" err="1" smtClean="0"/>
              <a:t>yıkantı</a:t>
            </a:r>
            <a:r>
              <a:rPr lang="tr-TR" dirty="0" smtClean="0"/>
              <a:t>, ön </a:t>
            </a:r>
            <a:r>
              <a:rPr lang="tr-TR" dirty="0" err="1" smtClean="0"/>
              <a:t>sekresyon</a:t>
            </a:r>
            <a:r>
              <a:rPr lang="tr-TR" dirty="0" smtClean="0"/>
              <a:t> ve kan muayene edilmektedir. </a:t>
            </a:r>
          </a:p>
          <a:p>
            <a:r>
              <a:rPr lang="tr-TR" dirty="0" smtClean="0"/>
              <a:t>Normal koşullarda spermada patojen mikroorganizma bulunmaması gerekmektedir.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398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İnsanlarda cinsel yolla bulaşan hastalıklar çoğunlukla ilk semptomların saptanmasıyla teşhis edilir. Komplikasyon aşamasına pek sık rastlanmaz. </a:t>
            </a:r>
          </a:p>
          <a:p>
            <a:r>
              <a:rPr lang="tr-TR" dirty="0" smtClean="0"/>
              <a:t>Hayvanlarda ise </a:t>
            </a:r>
            <a:r>
              <a:rPr lang="tr-TR" dirty="0" err="1" smtClean="0"/>
              <a:t>abort</a:t>
            </a:r>
            <a:r>
              <a:rPr lang="tr-TR" dirty="0" smtClean="0"/>
              <a:t> veya </a:t>
            </a:r>
            <a:r>
              <a:rPr lang="tr-TR" dirty="0" err="1" smtClean="0"/>
              <a:t>infertilite</a:t>
            </a:r>
            <a:r>
              <a:rPr lang="tr-TR" dirty="0" smtClean="0"/>
              <a:t> gibi önemli komplikasyonlar nedeniyle veteriner hekime danışılmaktadır. </a:t>
            </a:r>
          </a:p>
          <a:p>
            <a:r>
              <a:rPr lang="tr-TR" dirty="0" smtClean="0"/>
              <a:t>Ekonomik önem ve yetiştiriciliği yapılan hayvan türlerinde; sığır, koyun,</a:t>
            </a:r>
            <a:r>
              <a:rPr lang="tr-TR" baseline="0" dirty="0" smtClean="0"/>
              <a:t> d</a:t>
            </a:r>
            <a:r>
              <a:rPr lang="tr-TR" dirty="0" smtClean="0"/>
              <a:t>omuz,</a:t>
            </a:r>
            <a:r>
              <a:rPr lang="tr-TR" baseline="0" dirty="0" smtClean="0"/>
              <a:t> a</a:t>
            </a:r>
            <a:r>
              <a:rPr lang="tr-TR" dirty="0" smtClean="0"/>
              <a:t>t</a:t>
            </a:r>
            <a:r>
              <a:rPr lang="tr-TR" baseline="0" dirty="0" smtClean="0"/>
              <a:t> ve k</a:t>
            </a:r>
            <a:r>
              <a:rPr lang="tr-TR" dirty="0" smtClean="0"/>
              <a:t>öpek</a:t>
            </a:r>
            <a:r>
              <a:rPr lang="tr-TR" baseline="0" dirty="0" smtClean="0"/>
              <a:t> </a:t>
            </a:r>
            <a:r>
              <a:rPr lang="tr-TR" dirty="0" smtClean="0"/>
              <a:t>gibi hayvan türlerinde konuya ilişkin araştırmalar yürütülmüştür.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5504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Erkek hayvanlardan birinde bile cinsel yolla bulaşan hastalık var ise; bu hastalık dişilere bulaşabilir. Daha sonra tekrar çiftleşme yoluyla diğer erkeklere de bulaşabilir.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9866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Hastalıkların dişilere bulaşması;</a:t>
            </a:r>
            <a:r>
              <a:rPr lang="tr-TR" baseline="0" dirty="0" smtClean="0"/>
              <a:t> </a:t>
            </a:r>
            <a:r>
              <a:rPr lang="tr-TR" dirty="0" smtClean="0"/>
              <a:t>dişinin hastalığa dayanıklılığına (bireysel farklılık),</a:t>
            </a:r>
            <a:r>
              <a:rPr lang="tr-TR" baseline="0" dirty="0" smtClean="0"/>
              <a:t> </a:t>
            </a:r>
            <a:r>
              <a:rPr lang="tr-TR" baseline="0" dirty="0" err="1" smtClean="0"/>
              <a:t>ö</a:t>
            </a:r>
            <a:r>
              <a:rPr lang="tr-TR" dirty="0" err="1" smtClean="0"/>
              <a:t>strus</a:t>
            </a:r>
            <a:r>
              <a:rPr lang="tr-TR" dirty="0" smtClean="0"/>
              <a:t> </a:t>
            </a:r>
            <a:r>
              <a:rPr lang="tr-TR" dirty="0" err="1" smtClean="0"/>
              <a:t>siklusunun</a:t>
            </a:r>
            <a:r>
              <a:rPr lang="tr-TR" dirty="0" smtClean="0"/>
              <a:t> dönemine</a:t>
            </a:r>
            <a:r>
              <a:rPr lang="tr-TR" baseline="0" dirty="0" smtClean="0"/>
              <a:t> </a:t>
            </a:r>
            <a:r>
              <a:rPr lang="tr-TR" dirty="0" smtClean="0"/>
              <a:t>göre değişkenlik gösterebilmektedir.</a:t>
            </a:r>
            <a:r>
              <a:rPr lang="tr-TR" baseline="0" dirty="0" smtClean="0"/>
              <a:t> </a:t>
            </a:r>
            <a:r>
              <a:rPr lang="tr-TR" dirty="0" err="1" smtClean="0"/>
              <a:t>Östrusta</a:t>
            </a:r>
            <a:r>
              <a:rPr lang="tr-TR" dirty="0" smtClean="0"/>
              <a:t>, dayanıklılık yüksektir. </a:t>
            </a:r>
            <a:r>
              <a:rPr lang="tr-TR" dirty="0" err="1" smtClean="0"/>
              <a:t>Uterus</a:t>
            </a:r>
            <a:r>
              <a:rPr lang="tr-TR" dirty="0" smtClean="0"/>
              <a:t> ve vajinada çiftleşme ile oluşan belirgin bakteriyel yük birkaç saat içerisinde temizlenebilmektedir. </a:t>
            </a:r>
            <a:r>
              <a:rPr lang="tr-TR" baseline="0" dirty="0" smtClean="0"/>
              <a:t> </a:t>
            </a:r>
            <a:r>
              <a:rPr lang="tr-TR" dirty="0" smtClean="0"/>
              <a:t>Ancak; bazı patojenler </a:t>
            </a:r>
            <a:r>
              <a:rPr lang="tr-TR" dirty="0" err="1" smtClean="0"/>
              <a:t>östrus</a:t>
            </a:r>
            <a:r>
              <a:rPr lang="tr-TR" dirty="0" smtClean="0"/>
              <a:t> sırasında dişi </a:t>
            </a:r>
            <a:r>
              <a:rPr lang="tr-TR" dirty="0" err="1" smtClean="0"/>
              <a:t>genital</a:t>
            </a:r>
            <a:r>
              <a:rPr lang="tr-TR" dirty="0" smtClean="0"/>
              <a:t> kanalında canlılığını korumayı başararak cinsel yolla bulaşabilir hale gelmiştir.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3361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İhbarı mecburi hastalıklar içerisinde mavi</a:t>
            </a:r>
            <a:r>
              <a:rPr lang="tr-TR" baseline="0" dirty="0" smtClean="0"/>
              <a:t> ile işaretli hastalıklar çiftleşme yoluyla bulaşabilmektedir.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8844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Etken: </a:t>
            </a:r>
            <a:r>
              <a:rPr lang="tr-TR" dirty="0" err="1" smtClean="0"/>
              <a:t>Trichomonas</a:t>
            </a:r>
            <a:r>
              <a:rPr lang="tr-TR" dirty="0" smtClean="0"/>
              <a:t> </a:t>
            </a:r>
            <a:r>
              <a:rPr lang="tr-TR" dirty="0" err="1" smtClean="0"/>
              <a:t>foetus</a:t>
            </a:r>
            <a:endParaRPr lang="tr-TR" dirty="0" smtClean="0"/>
          </a:p>
          <a:p>
            <a:pPr lvl="1"/>
            <a:r>
              <a:rPr lang="tr-TR" dirty="0" err="1" smtClean="0"/>
              <a:t>Bovine</a:t>
            </a:r>
            <a:r>
              <a:rPr lang="tr-TR" dirty="0" smtClean="0"/>
              <a:t> </a:t>
            </a:r>
            <a:r>
              <a:rPr lang="tr-TR" dirty="0" err="1" smtClean="0"/>
              <a:t>Trichomoniasis</a:t>
            </a:r>
            <a:r>
              <a:rPr lang="tr-TR" dirty="0" smtClean="0"/>
              <a:t> dünyanın birçok yerine hala önem taşımaktadır.</a:t>
            </a:r>
          </a:p>
          <a:p>
            <a:pPr lvl="1"/>
            <a:r>
              <a:rPr lang="tr-TR" dirty="0" err="1" smtClean="0"/>
              <a:t>Enfekte</a:t>
            </a:r>
            <a:r>
              <a:rPr lang="tr-TR" dirty="0" smtClean="0"/>
              <a:t> olan boğalarda </a:t>
            </a:r>
            <a:r>
              <a:rPr lang="tr-TR" dirty="0" err="1" smtClean="0"/>
              <a:t>persiste</a:t>
            </a:r>
            <a:r>
              <a:rPr lang="tr-TR" dirty="0" smtClean="0"/>
              <a:t> enfeksiyon olarak kalır. </a:t>
            </a:r>
          </a:p>
          <a:p>
            <a:pPr lvl="1"/>
            <a:r>
              <a:rPr lang="tr-TR" dirty="0" err="1" smtClean="0"/>
              <a:t>Enfekte</a:t>
            </a:r>
            <a:r>
              <a:rPr lang="tr-TR" dirty="0" smtClean="0"/>
              <a:t> olan ineklerdeyse hastalık daha ciddi seyreder, </a:t>
            </a:r>
            <a:r>
              <a:rPr lang="tr-TR" dirty="0" err="1" smtClean="0"/>
              <a:t>uterusu</a:t>
            </a:r>
            <a:r>
              <a:rPr lang="tr-TR" dirty="0" smtClean="0"/>
              <a:t> </a:t>
            </a:r>
            <a:r>
              <a:rPr lang="tr-TR" dirty="0" err="1" smtClean="0"/>
              <a:t>enfekte</a:t>
            </a:r>
            <a:r>
              <a:rPr lang="tr-TR" dirty="0" smtClean="0"/>
              <a:t> eder ve genelde ineğin </a:t>
            </a:r>
            <a:r>
              <a:rPr lang="tr-TR" dirty="0" err="1" smtClean="0"/>
              <a:t>infertil</a:t>
            </a:r>
            <a:r>
              <a:rPr lang="tr-TR" dirty="0" smtClean="0"/>
              <a:t> olmasıyla sonuçlanır. </a:t>
            </a:r>
          </a:p>
          <a:p>
            <a:pPr lvl="1"/>
            <a:r>
              <a:rPr lang="tr-TR" dirty="0" smtClean="0"/>
              <a:t>Gebelik oluşması olasılığı düşüktür. Bu nedenle ineğe doğal aşım yaptırıldığında hastalık boğaya da bulaşacaktır.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540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Etken: </a:t>
            </a:r>
            <a:r>
              <a:rPr lang="tr-TR" dirty="0" err="1" smtClean="0"/>
              <a:t>Trypanosoma</a:t>
            </a:r>
            <a:r>
              <a:rPr lang="tr-TR" dirty="0" smtClean="0"/>
              <a:t> </a:t>
            </a:r>
            <a:r>
              <a:rPr lang="tr-TR" dirty="0" err="1" smtClean="0"/>
              <a:t>equiperdum</a:t>
            </a:r>
            <a:endParaRPr lang="tr-TR" dirty="0" smtClean="0"/>
          </a:p>
          <a:p>
            <a:pPr lvl="1"/>
            <a:r>
              <a:rPr lang="tr-TR" b="1" u="sng" dirty="0" err="1" smtClean="0"/>
              <a:t>Dourine</a:t>
            </a:r>
            <a:r>
              <a:rPr lang="tr-TR" b="1" u="sng" dirty="0" smtClean="0"/>
              <a:t> hastalığı </a:t>
            </a:r>
            <a:r>
              <a:rPr lang="tr-TR" dirty="0" smtClean="0"/>
              <a:t>at ve eşeklerde görülen cinsel yolla bulaşan bir hastalıktır. </a:t>
            </a:r>
          </a:p>
          <a:p>
            <a:pPr lvl="1"/>
            <a:r>
              <a:rPr lang="tr-TR" dirty="0" smtClean="0"/>
              <a:t>Balkanlar, Afrika, Asya ve Güney Amerika’da endemiktir.</a:t>
            </a:r>
          </a:p>
          <a:p>
            <a:pPr lvl="1"/>
            <a:r>
              <a:rPr lang="tr-TR" dirty="0" err="1" smtClean="0"/>
              <a:t>Trypanosoma</a:t>
            </a:r>
            <a:r>
              <a:rPr lang="tr-TR" dirty="0" smtClean="0"/>
              <a:t> enfeksiyonları çoğunlukla vektör (</a:t>
            </a:r>
            <a:r>
              <a:rPr lang="tr-TR" dirty="0" err="1" smtClean="0"/>
              <a:t>insekt</a:t>
            </a:r>
            <a:r>
              <a:rPr lang="tr-TR" dirty="0" smtClean="0"/>
              <a:t>) aracılığıyla bulaşsa da; bu durum </a:t>
            </a:r>
            <a:r>
              <a:rPr lang="tr-TR" dirty="0" err="1" smtClean="0"/>
              <a:t>Dourine</a:t>
            </a:r>
            <a:r>
              <a:rPr lang="tr-TR" dirty="0" smtClean="0"/>
              <a:t> hastalığı için geçerli değildir.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1516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Köpeklerde </a:t>
            </a:r>
            <a:r>
              <a:rPr lang="tr-TR" dirty="0" err="1" smtClean="0"/>
              <a:t>zoonotik</a:t>
            </a:r>
            <a:r>
              <a:rPr lang="tr-TR" dirty="0" smtClean="0"/>
              <a:t> </a:t>
            </a:r>
            <a:r>
              <a:rPr lang="tr-TR" dirty="0" err="1" smtClean="0"/>
              <a:t>viseral</a:t>
            </a:r>
            <a:r>
              <a:rPr lang="tr-TR" dirty="0" smtClean="0"/>
              <a:t> </a:t>
            </a:r>
            <a:r>
              <a:rPr lang="tr-TR" dirty="0" err="1" smtClean="0"/>
              <a:t>leishmaniosis’e</a:t>
            </a:r>
            <a:r>
              <a:rPr lang="tr-TR" dirty="0" smtClean="0"/>
              <a:t> neden olan etkenlerin testislerde yangıya yol açtığı ve spermada bulunduğu saptanmıştır.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3381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Köpeklerde </a:t>
            </a:r>
            <a:r>
              <a:rPr lang="tr-TR" dirty="0" err="1" smtClean="0"/>
              <a:t>zoonotik</a:t>
            </a:r>
            <a:r>
              <a:rPr lang="tr-TR" dirty="0" smtClean="0"/>
              <a:t> </a:t>
            </a:r>
            <a:r>
              <a:rPr lang="tr-TR" dirty="0" err="1" smtClean="0"/>
              <a:t>toxoplasmosis</a:t>
            </a:r>
            <a:r>
              <a:rPr lang="tr-TR" dirty="0" smtClean="0"/>
              <a:t> etkenleri sperma ile atılabilmekte</a:t>
            </a:r>
            <a:r>
              <a:rPr lang="tr-TR" baseline="0" dirty="0" smtClean="0"/>
              <a:t> ve dişi köpeklerde de enfeksiyona </a:t>
            </a:r>
            <a:r>
              <a:rPr lang="tr-TR" dirty="0" smtClean="0"/>
              <a:t>neden olmaktadır.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3624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Sığırların</a:t>
            </a:r>
            <a:r>
              <a:rPr lang="tr-TR" baseline="0" dirty="0" smtClean="0"/>
              <a:t> vektör olarak bulaştırdığı </a:t>
            </a:r>
            <a:r>
              <a:rPr lang="tr-TR" baseline="0" dirty="0" err="1" smtClean="0"/>
              <a:t>Neospora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caninum</a:t>
            </a:r>
            <a:r>
              <a:rPr lang="tr-TR" baseline="0" dirty="0" smtClean="0"/>
              <a:t> etkenleri spermaya geçebilmektedir. Bu sayede dişileri de </a:t>
            </a:r>
            <a:r>
              <a:rPr lang="tr-TR" baseline="0" dirty="0" err="1" smtClean="0"/>
              <a:t>enfekte</a:t>
            </a:r>
            <a:r>
              <a:rPr lang="tr-TR" baseline="0" dirty="0" smtClean="0"/>
              <a:t> ettikleri görülmüştür. Ancak genel bulaşma yolu oral olarak bilinmekte ve sperma ile bulaşmanın yaygınlığı konusunda bilgi bulunmamaktadır. </a:t>
            </a: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3194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 smtClean="0"/>
              <a:t>Genital</a:t>
            </a:r>
            <a:r>
              <a:rPr lang="tr-TR" dirty="0" smtClean="0"/>
              <a:t> siğil</a:t>
            </a:r>
          </a:p>
          <a:p>
            <a:pPr lvl="1"/>
            <a:r>
              <a:rPr lang="tr-TR" dirty="0" smtClean="0"/>
              <a:t>Birçok hayvan türünde sıklıkla görülmektedir. </a:t>
            </a:r>
          </a:p>
          <a:p>
            <a:pPr lvl="1"/>
            <a:r>
              <a:rPr lang="tr-TR" dirty="0" smtClean="0"/>
              <a:t>Sığırlarda, çiftleşmeyle bulaşmakta ancak bazı durumlarda deri üzerindeki siğilin </a:t>
            </a:r>
            <a:r>
              <a:rPr lang="tr-TR" dirty="0" err="1" smtClean="0"/>
              <a:t>genital</a:t>
            </a:r>
            <a:r>
              <a:rPr lang="tr-TR" dirty="0" smtClean="0"/>
              <a:t> bölgeye temas etmesiyle de bulaşabilmektedir.</a:t>
            </a:r>
          </a:p>
          <a:p>
            <a:pPr lvl="1"/>
            <a:r>
              <a:rPr lang="tr-TR" dirty="0" smtClean="0"/>
              <a:t>Bu etkenler insanlarda gözlenenin aksine türe spesifik değildir.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8135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b="1" u="sng" dirty="0" smtClean="0"/>
              <a:t>Sığır Çiftleşme </a:t>
            </a:r>
            <a:r>
              <a:rPr lang="tr-TR" b="1" u="sng" dirty="0" err="1" smtClean="0"/>
              <a:t>Ekzantemi</a:t>
            </a:r>
            <a:r>
              <a:rPr lang="tr-TR" b="1" u="sng" dirty="0" smtClean="0"/>
              <a:t>,</a:t>
            </a:r>
            <a:r>
              <a:rPr lang="tr-TR" dirty="0" smtClean="0"/>
              <a:t> sığırlarda sık karşılaşılan bir hastalıktır. </a:t>
            </a:r>
          </a:p>
          <a:p>
            <a:pPr lvl="1"/>
            <a:r>
              <a:rPr lang="tr-TR" b="1" u="sng" dirty="0" err="1" smtClean="0"/>
              <a:t>Enfeksiyöz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rhinotracheitis</a:t>
            </a:r>
            <a:r>
              <a:rPr lang="tr-TR" b="1" u="sng" dirty="0" smtClean="0"/>
              <a:t> (IBR/IPV) </a:t>
            </a:r>
            <a:r>
              <a:rPr lang="tr-TR" dirty="0" smtClean="0"/>
              <a:t>hastalığı etkeni tarafından oluşturulur. </a:t>
            </a:r>
          </a:p>
          <a:p>
            <a:pPr lvl="1"/>
            <a:r>
              <a:rPr lang="tr-TR" dirty="0" smtClean="0"/>
              <a:t>Avrupa’da öncelikli olarak </a:t>
            </a:r>
            <a:r>
              <a:rPr lang="tr-TR" dirty="0" err="1" smtClean="0"/>
              <a:t>genital</a:t>
            </a:r>
            <a:r>
              <a:rPr lang="tr-TR" dirty="0" smtClean="0"/>
              <a:t> patojen olarak bilinmektedir ve hem </a:t>
            </a:r>
            <a:r>
              <a:rPr lang="tr-TR" dirty="0" err="1" smtClean="0"/>
              <a:t>genital</a:t>
            </a:r>
            <a:r>
              <a:rPr lang="tr-TR" dirty="0" smtClean="0"/>
              <a:t> hem de solunum yoluyla bulaşan tek </a:t>
            </a:r>
            <a:r>
              <a:rPr lang="tr-TR" dirty="0" err="1" smtClean="0"/>
              <a:t>enfeksiyöz</a:t>
            </a:r>
            <a:r>
              <a:rPr lang="tr-TR" dirty="0" smtClean="0"/>
              <a:t> etkendir. </a:t>
            </a:r>
          </a:p>
          <a:p>
            <a:pPr lvl="1"/>
            <a:r>
              <a:rPr lang="tr-TR" dirty="0" smtClean="0"/>
              <a:t>Yüksek bulaşıcılığa sahiptir ve bulaşma yolları arasında çiftleşme ve suni tohumlama da bulunmaktadır. </a:t>
            </a:r>
          </a:p>
          <a:p>
            <a:pPr lvl="1"/>
            <a:r>
              <a:rPr lang="tr-TR" dirty="0" smtClean="0"/>
              <a:t>Boğalarda birkaç ay süreli </a:t>
            </a:r>
            <a:r>
              <a:rPr lang="tr-TR" dirty="0" err="1" smtClean="0"/>
              <a:t>infertilite</a:t>
            </a:r>
            <a:r>
              <a:rPr lang="tr-TR" dirty="0" smtClean="0"/>
              <a:t> gözlenebilmektedir.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22862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Köpeklerde, </a:t>
            </a:r>
            <a:r>
              <a:rPr lang="tr-TR" dirty="0" err="1" smtClean="0"/>
              <a:t>genital</a:t>
            </a:r>
            <a:r>
              <a:rPr lang="tr-TR" dirty="0" smtClean="0"/>
              <a:t> kanaldan; </a:t>
            </a:r>
            <a:r>
              <a:rPr lang="tr-TR" dirty="0" err="1" smtClean="0"/>
              <a:t>infertilite</a:t>
            </a:r>
            <a:r>
              <a:rPr lang="tr-TR" dirty="0" smtClean="0"/>
              <a:t>, </a:t>
            </a:r>
            <a:r>
              <a:rPr lang="tr-TR" dirty="0" err="1" smtClean="0"/>
              <a:t>abort</a:t>
            </a:r>
            <a:r>
              <a:rPr lang="tr-TR" dirty="0" smtClean="0"/>
              <a:t> ve ölü doğumla ilişkili olarak </a:t>
            </a:r>
            <a:r>
              <a:rPr lang="tr-TR" dirty="0" err="1" smtClean="0"/>
              <a:t>herpesvirus</a:t>
            </a:r>
            <a:r>
              <a:rPr lang="tr-TR" dirty="0" smtClean="0"/>
              <a:t> izole edilmiştir.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Atlarda, etken </a:t>
            </a:r>
            <a:r>
              <a:rPr lang="tr-TR" dirty="0" err="1" smtClean="0"/>
              <a:t>antijenik</a:t>
            </a:r>
            <a:r>
              <a:rPr lang="tr-TR" dirty="0" smtClean="0"/>
              <a:t> olarak farklıdır.</a:t>
            </a:r>
          </a:p>
          <a:p>
            <a:pPr lvl="1"/>
            <a:r>
              <a:rPr lang="tr-TR" dirty="0" err="1" smtClean="0"/>
              <a:t>Herpesvirus</a:t>
            </a:r>
            <a:r>
              <a:rPr lang="tr-TR" dirty="0" smtClean="0"/>
              <a:t> tip 3 (EHV3) etkeni </a:t>
            </a:r>
            <a:r>
              <a:rPr lang="tr-TR" b="1" u="sng" dirty="0" smtClean="0"/>
              <a:t>Atların Çiftleşme </a:t>
            </a:r>
            <a:r>
              <a:rPr lang="tr-TR" b="1" u="sng" dirty="0" err="1" smtClean="0"/>
              <a:t>Egzantemi</a:t>
            </a:r>
            <a:r>
              <a:rPr lang="tr-TR" dirty="0" err="1" smtClean="0"/>
              <a:t>’ne</a:t>
            </a:r>
            <a:r>
              <a:rPr lang="tr-TR" dirty="0" smtClean="0"/>
              <a:t> neden olmaktadır.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7104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b="1" u="sng" dirty="0" smtClean="0"/>
              <a:t>Bulaşıcı püstüler dermatit (ORF) </a:t>
            </a:r>
            <a:r>
              <a:rPr lang="tr-TR" dirty="0" err="1" smtClean="0"/>
              <a:t>poxvirus’un</a:t>
            </a:r>
            <a:r>
              <a:rPr lang="tr-TR" dirty="0" smtClean="0"/>
              <a:t> şekillendirdiği bir hastalıktır. </a:t>
            </a:r>
          </a:p>
          <a:p>
            <a:pPr lvl="1"/>
            <a:r>
              <a:rPr lang="tr-TR" dirty="0" smtClean="0"/>
              <a:t>Normal koşullarda koyun ve keçilerin hastalığıdır.</a:t>
            </a:r>
          </a:p>
          <a:p>
            <a:pPr lvl="1"/>
            <a:r>
              <a:rPr lang="tr-TR" dirty="0" smtClean="0"/>
              <a:t>Bulaşma çoğunlukla direkt temas yoluyla olmaktadır.</a:t>
            </a:r>
          </a:p>
          <a:p>
            <a:pPr lvl="1"/>
            <a:r>
              <a:rPr lang="tr-TR" dirty="0" smtClean="0"/>
              <a:t>ORF </a:t>
            </a:r>
            <a:r>
              <a:rPr lang="tr-TR" dirty="0" err="1" smtClean="0"/>
              <a:t>genital</a:t>
            </a:r>
            <a:r>
              <a:rPr lang="tr-TR" dirty="0" smtClean="0"/>
              <a:t> bölgede şekillenip aşım sırasında da bulaşabilmektedir.</a:t>
            </a:r>
          </a:p>
          <a:p>
            <a:pPr lvl="1"/>
            <a:r>
              <a:rPr lang="tr-TR" dirty="0" smtClean="0"/>
              <a:t>Penis veya vulvada şekillenen lezyonlar </a:t>
            </a:r>
            <a:r>
              <a:rPr lang="tr-TR" dirty="0" err="1" smtClean="0"/>
              <a:t>ORF’unkine</a:t>
            </a:r>
            <a:r>
              <a:rPr lang="tr-TR" dirty="0" smtClean="0"/>
              <a:t> benzemekte ve hastalık cinsel yolla bulaşabilmektedir.</a:t>
            </a:r>
          </a:p>
          <a:p>
            <a:pPr lvl="1"/>
            <a:r>
              <a:rPr lang="tr-TR" dirty="0" smtClean="0"/>
              <a:t>Hastalık etkeninin ORF etkeniyle aynı soydan geldiği düşünülmektedir.</a:t>
            </a:r>
          </a:p>
          <a:p>
            <a:pPr lvl="1"/>
            <a:r>
              <a:rPr lang="tr-TR" dirty="0" smtClean="0"/>
              <a:t>Domuzlarda, peniste ve vulva çevresinde </a:t>
            </a:r>
            <a:r>
              <a:rPr lang="tr-TR" dirty="0" err="1" smtClean="0"/>
              <a:t>proliferatif</a:t>
            </a:r>
            <a:r>
              <a:rPr lang="tr-TR" dirty="0" smtClean="0"/>
              <a:t> lezyonlar oluşturan </a:t>
            </a:r>
            <a:r>
              <a:rPr lang="tr-TR" dirty="0" err="1" smtClean="0"/>
              <a:t>genital</a:t>
            </a:r>
            <a:r>
              <a:rPr lang="tr-TR" dirty="0" smtClean="0"/>
              <a:t> </a:t>
            </a:r>
            <a:r>
              <a:rPr lang="tr-TR" dirty="0" err="1" smtClean="0"/>
              <a:t>papilloma</a:t>
            </a:r>
            <a:r>
              <a:rPr lang="tr-TR" dirty="0" smtClean="0"/>
              <a:t> gözlenmiştir.</a:t>
            </a:r>
          </a:p>
          <a:p>
            <a:pPr lvl="1"/>
            <a:r>
              <a:rPr lang="tr-TR" dirty="0" smtClean="0"/>
              <a:t>Sığırlarda </a:t>
            </a:r>
            <a:r>
              <a:rPr lang="tr-TR" dirty="0" err="1" smtClean="0"/>
              <a:t>Lumpy</a:t>
            </a:r>
            <a:r>
              <a:rPr lang="tr-TR" dirty="0" smtClean="0"/>
              <a:t> skin hastalığı etkeni olan </a:t>
            </a:r>
            <a:r>
              <a:rPr lang="tr-TR" dirty="0" err="1" smtClean="0"/>
              <a:t>poxvirusların</a:t>
            </a:r>
            <a:r>
              <a:rPr lang="tr-TR" baseline="0" dirty="0" smtClean="0"/>
              <a:t> da klinik tablonun en şiddetli gözlendiği sırada spermada bulunduğu görülmüştür. </a:t>
            </a:r>
            <a:endParaRPr lang="tr-TR" dirty="0" smtClean="0"/>
          </a:p>
          <a:p>
            <a:pPr lvl="1"/>
            <a:r>
              <a:rPr lang="tr-TR" dirty="0" smtClean="0"/>
              <a:t>Hastalığın doğal olarak cinsel yolla bulaşabileceği düşünülmektedir ve deneysel olarak bulaştığı kanıtlanmıştır.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6205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b="1" u="sng" dirty="0" smtClean="0"/>
              <a:t>ŞAP</a:t>
            </a:r>
            <a:r>
              <a:rPr lang="tr-TR" dirty="0" smtClean="0"/>
              <a:t> hastalığı etkenidir. </a:t>
            </a:r>
          </a:p>
          <a:p>
            <a:pPr lvl="1"/>
            <a:r>
              <a:rPr lang="tr-TR" dirty="0" smtClean="0"/>
              <a:t>Evcil </a:t>
            </a:r>
            <a:r>
              <a:rPr lang="tr-TR" dirty="0" err="1" smtClean="0"/>
              <a:t>ruminantlar</a:t>
            </a:r>
            <a:r>
              <a:rPr lang="tr-TR" dirty="0" smtClean="0"/>
              <a:t> ve domuzlar da dahil 70’den fazla çift-tırnaklı hayvan türü hastalığıdır. </a:t>
            </a:r>
          </a:p>
          <a:p>
            <a:pPr lvl="1"/>
            <a:r>
              <a:rPr lang="tr-TR" dirty="0" smtClean="0"/>
              <a:t>Bulaşma yolları; zedelenen deriden direkt ve </a:t>
            </a:r>
            <a:r>
              <a:rPr lang="tr-TR" dirty="0" err="1" smtClean="0"/>
              <a:t>indirekt</a:t>
            </a:r>
            <a:r>
              <a:rPr lang="tr-TR" dirty="0" smtClean="0"/>
              <a:t> temas, solunum, oral, </a:t>
            </a:r>
            <a:r>
              <a:rPr lang="tr-TR" dirty="0" err="1" smtClean="0"/>
              <a:t>parenteral</a:t>
            </a:r>
            <a:r>
              <a:rPr lang="tr-TR" dirty="0" smtClean="0"/>
              <a:t> (</a:t>
            </a:r>
            <a:r>
              <a:rPr lang="tr-TR" dirty="0" err="1" smtClean="0"/>
              <a:t>intradermal</a:t>
            </a:r>
            <a:r>
              <a:rPr lang="tr-TR" dirty="0" smtClean="0"/>
              <a:t>, </a:t>
            </a:r>
            <a:r>
              <a:rPr lang="tr-TR" dirty="0" err="1" smtClean="0"/>
              <a:t>intravenöz</a:t>
            </a:r>
            <a:r>
              <a:rPr lang="tr-TR" dirty="0" smtClean="0"/>
              <a:t>, </a:t>
            </a:r>
            <a:r>
              <a:rPr lang="tr-TR" dirty="0" err="1" smtClean="0"/>
              <a:t>intramuskuler</a:t>
            </a:r>
            <a:r>
              <a:rPr lang="tr-TR" dirty="0" smtClean="0"/>
              <a:t>). </a:t>
            </a:r>
          </a:p>
          <a:p>
            <a:pPr lvl="1"/>
            <a:r>
              <a:rPr lang="tr-TR" dirty="0" smtClean="0"/>
              <a:t>Dışkı ve idrarda bulunabilmektedir.</a:t>
            </a:r>
          </a:p>
          <a:p>
            <a:pPr lvl="1"/>
            <a:r>
              <a:rPr lang="tr-TR" dirty="0" err="1" smtClean="0"/>
              <a:t>Virus</a:t>
            </a:r>
            <a:r>
              <a:rPr lang="tr-TR" dirty="0" smtClean="0"/>
              <a:t> süt ve spermaya da aktarılmaktadır.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58934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Çift</a:t>
            </a:r>
            <a:r>
              <a:rPr lang="tr-TR" baseline="0" dirty="0" smtClean="0"/>
              <a:t> tırnaklı hayvanlarda görülen Sığır vebası, Küçük </a:t>
            </a:r>
            <a:r>
              <a:rPr lang="tr-TR" baseline="0" dirty="0" err="1" smtClean="0"/>
              <a:t>ruminant</a:t>
            </a:r>
            <a:r>
              <a:rPr lang="tr-TR" baseline="0" dirty="0" smtClean="0"/>
              <a:t> vebası (PPR-</a:t>
            </a:r>
            <a:r>
              <a:rPr lang="tr-TR" baseline="0" dirty="0" err="1" smtClean="0"/>
              <a:t>Rinderpest</a:t>
            </a:r>
            <a:r>
              <a:rPr lang="tr-TR" baseline="0" dirty="0" smtClean="0"/>
              <a:t>), Domuz vebası gibi hastalıkların etkenidir. </a:t>
            </a:r>
          </a:p>
          <a:p>
            <a:pPr lvl="1"/>
            <a:r>
              <a:rPr lang="tr-TR" baseline="0" dirty="0" smtClean="0"/>
              <a:t>Bulaşma yolu genellikle direkt temastır. </a:t>
            </a:r>
          </a:p>
          <a:p>
            <a:pPr lvl="1"/>
            <a:r>
              <a:rPr lang="tr-TR" baseline="0" dirty="0" smtClean="0"/>
              <a:t>Etken </a:t>
            </a:r>
            <a:r>
              <a:rPr lang="tr-TR" baseline="0" dirty="0" err="1" smtClean="0"/>
              <a:t>enfekte</a:t>
            </a:r>
            <a:r>
              <a:rPr lang="tr-TR" baseline="0" dirty="0" smtClean="0"/>
              <a:t> hayvanların, sperma, süt ve idrar da dahil olmak üzere, tüm </a:t>
            </a:r>
            <a:r>
              <a:rPr lang="tr-TR" baseline="0" dirty="0" err="1" smtClean="0"/>
              <a:t>sekresyon</a:t>
            </a:r>
            <a:r>
              <a:rPr lang="tr-TR" baseline="0" dirty="0" smtClean="0"/>
              <a:t> ve </a:t>
            </a:r>
            <a:r>
              <a:rPr lang="tr-TR" baseline="0" dirty="0" err="1" smtClean="0"/>
              <a:t>eksresyonlarında</a:t>
            </a:r>
            <a:r>
              <a:rPr lang="tr-TR" baseline="0" dirty="0" smtClean="0"/>
              <a:t> bulunmaktadır. </a:t>
            </a:r>
            <a:r>
              <a:rPr lang="tr-TR" baseline="0" dirty="0" err="1" smtClean="0"/>
              <a:t>Diyare</a:t>
            </a:r>
            <a:r>
              <a:rPr lang="tr-TR" baseline="0" dirty="0" smtClean="0"/>
              <a:t> şekillenmesiyle dışkıyla da atılmaktadır. </a:t>
            </a:r>
          </a:p>
          <a:p>
            <a:pPr lvl="1"/>
            <a:r>
              <a:rPr lang="tr-TR" baseline="0" dirty="0" smtClean="0"/>
              <a:t>Öksürme ve hapşırma nedeniyle </a:t>
            </a:r>
            <a:r>
              <a:rPr lang="tr-TR" baseline="0" dirty="0" err="1" smtClean="0"/>
              <a:t>aerosol</a:t>
            </a:r>
            <a:r>
              <a:rPr lang="tr-TR" baseline="0" dirty="0" smtClean="0"/>
              <a:t> yolla bulaşma da görülür.</a:t>
            </a:r>
          </a:p>
          <a:p>
            <a:pPr lvl="1"/>
            <a:r>
              <a:rPr lang="tr-TR" baseline="0" dirty="0" err="1" smtClean="0"/>
              <a:t>Primer</a:t>
            </a:r>
            <a:r>
              <a:rPr lang="tr-TR" baseline="0" dirty="0" smtClean="0"/>
              <a:t> bulaşma yolu solunum sistemidir. </a:t>
            </a: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2699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 smtClean="0"/>
              <a:t>Orbivirus</a:t>
            </a:r>
            <a:r>
              <a:rPr lang="tr-TR" dirty="0" smtClean="0"/>
              <a:t> Mavi dil hastalığı</a:t>
            </a:r>
            <a:r>
              <a:rPr lang="tr-TR" baseline="0" dirty="0" smtClean="0"/>
              <a:t> etkenidir. </a:t>
            </a:r>
          </a:p>
          <a:p>
            <a:pPr lvl="1"/>
            <a:r>
              <a:rPr lang="tr-TR" baseline="0" dirty="0" smtClean="0"/>
              <a:t>Tatarcık olarak bilinen sokucu sineklerin </a:t>
            </a:r>
            <a:r>
              <a:rPr lang="tr-TR" baseline="0" dirty="0" err="1" smtClean="0"/>
              <a:t>vektörlüğüyle</a:t>
            </a:r>
            <a:r>
              <a:rPr lang="tr-TR" baseline="0" dirty="0" smtClean="0"/>
              <a:t> hastalık bulaşmaktadır. </a:t>
            </a:r>
          </a:p>
          <a:p>
            <a:pPr lvl="1"/>
            <a:r>
              <a:rPr lang="tr-TR" baseline="0" dirty="0" smtClean="0"/>
              <a:t>Sığırlar klinik bulgu göstermemekte ve bu sayede hastalığın koyunlara geçişinde rol oynamaktadırlar. </a:t>
            </a:r>
          </a:p>
          <a:p>
            <a:pPr lvl="1"/>
            <a:r>
              <a:rPr lang="tr-TR" baseline="0" dirty="0" smtClean="0"/>
              <a:t>Ancak etkenin </a:t>
            </a:r>
            <a:r>
              <a:rPr lang="tr-TR" baseline="0" dirty="0" err="1" smtClean="0"/>
              <a:t>enfekte</a:t>
            </a:r>
            <a:r>
              <a:rPr lang="tr-TR" baseline="0" dirty="0" smtClean="0"/>
              <a:t> boğaların spermasına geçtiği ve çiftleşme, suni tohumlama ve embriyo transferi ile de bulaşabildiği bilinmektedir. </a:t>
            </a: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0273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 smtClean="0"/>
              <a:t>Enzootik</a:t>
            </a:r>
            <a:r>
              <a:rPr lang="tr-TR" dirty="0" smtClean="0"/>
              <a:t> Sığır </a:t>
            </a:r>
            <a:r>
              <a:rPr lang="tr-TR" dirty="0" err="1" smtClean="0"/>
              <a:t>Löykozu</a:t>
            </a:r>
            <a:r>
              <a:rPr lang="tr-TR" dirty="0" smtClean="0"/>
              <a:t> etkenidir. </a:t>
            </a:r>
          </a:p>
          <a:p>
            <a:pPr lvl="1"/>
            <a:r>
              <a:rPr lang="tr-TR" dirty="0" smtClean="0"/>
              <a:t>Hastalık yalnızca sığırlara özgü değildir. Koyun ve keçiler de </a:t>
            </a:r>
            <a:r>
              <a:rPr lang="tr-TR" dirty="0" err="1" smtClean="0"/>
              <a:t>enfekte</a:t>
            </a:r>
            <a:r>
              <a:rPr lang="tr-TR" dirty="0" smtClean="0"/>
              <a:t> olabilmektedir.</a:t>
            </a:r>
            <a:r>
              <a:rPr lang="tr-TR" baseline="0" dirty="0" smtClean="0"/>
              <a:t> </a:t>
            </a:r>
            <a:endParaRPr lang="tr-TR" dirty="0" smtClean="0"/>
          </a:p>
          <a:p>
            <a:pPr lvl="1"/>
            <a:r>
              <a:rPr lang="tr-TR" dirty="0" smtClean="0"/>
              <a:t>Bulaşma</a:t>
            </a:r>
            <a:r>
              <a:rPr lang="tr-TR" baseline="0" dirty="0" smtClean="0"/>
              <a:t> yolları çoğunlukla </a:t>
            </a:r>
            <a:r>
              <a:rPr lang="tr-TR" baseline="0" dirty="0" err="1" smtClean="0"/>
              <a:t>iatrojenik</a:t>
            </a:r>
            <a:r>
              <a:rPr lang="tr-TR" baseline="0" dirty="0" smtClean="0"/>
              <a:t> ve vektör aracılığıyla olsa da, etkenin süt ve sperma ile de bulaşması mümkün olmaktadır. </a:t>
            </a:r>
          </a:p>
          <a:p>
            <a:pPr lvl="1"/>
            <a:r>
              <a:rPr lang="tr-TR" baseline="0" dirty="0" smtClean="0"/>
              <a:t>Ancak sperma ile bulaşma yalnızca boğalarda araştırılmış ve gözlenmiş bir durumdur.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6770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Hayvanlardaki bazı </a:t>
            </a:r>
            <a:r>
              <a:rPr lang="tr-TR" dirty="0" err="1" smtClean="0"/>
              <a:t>vibriotik</a:t>
            </a:r>
            <a:r>
              <a:rPr lang="tr-TR" dirty="0" smtClean="0"/>
              <a:t> hastalıklar cinsel yolla bulaşabilmektedir.</a:t>
            </a:r>
          </a:p>
          <a:p>
            <a:pPr lvl="1"/>
            <a:r>
              <a:rPr lang="tr-TR" dirty="0" smtClean="0"/>
              <a:t>Sığırlardaki </a:t>
            </a:r>
            <a:r>
              <a:rPr lang="tr-TR" dirty="0" err="1" smtClean="0"/>
              <a:t>Vibrio</a:t>
            </a:r>
            <a:r>
              <a:rPr lang="tr-TR" dirty="0" smtClean="0"/>
              <a:t> </a:t>
            </a:r>
            <a:r>
              <a:rPr lang="tr-TR" dirty="0" err="1" smtClean="0"/>
              <a:t>foetus</a:t>
            </a:r>
            <a:r>
              <a:rPr lang="tr-TR" dirty="0" smtClean="0"/>
              <a:t> </a:t>
            </a:r>
            <a:r>
              <a:rPr lang="tr-TR" dirty="0" err="1" smtClean="0"/>
              <a:t>venerealis</a:t>
            </a:r>
            <a:r>
              <a:rPr lang="tr-TR" dirty="0" smtClean="0"/>
              <a:t> enfeksiyonu yalnızca çiftleşmeyle bulaşmaktadır ve hastalık, </a:t>
            </a:r>
            <a:r>
              <a:rPr lang="tr-TR" dirty="0" err="1" smtClean="0"/>
              <a:t>fötal</a:t>
            </a:r>
            <a:r>
              <a:rPr lang="tr-TR" dirty="0" smtClean="0"/>
              <a:t> ölümlerin önemi bir nedenidir.</a:t>
            </a:r>
          </a:p>
          <a:p>
            <a:pPr lvl="1"/>
            <a:r>
              <a:rPr lang="tr-TR" dirty="0" smtClean="0"/>
              <a:t>Boğalarda belirgin klinik bulgu gözlenmez. Ancak, organizmayı </a:t>
            </a:r>
            <a:r>
              <a:rPr lang="tr-TR" dirty="0" err="1" smtClean="0"/>
              <a:t>prepisyum</a:t>
            </a:r>
            <a:r>
              <a:rPr lang="tr-TR" dirty="0" smtClean="0"/>
              <a:t> içerisinde taşır.</a:t>
            </a:r>
          </a:p>
          <a:p>
            <a:pPr lvl="1"/>
            <a:r>
              <a:rPr lang="tr-TR" dirty="0" err="1" smtClean="0"/>
              <a:t>Enfekte</a:t>
            </a:r>
            <a:r>
              <a:rPr lang="tr-TR" dirty="0" smtClean="0"/>
              <a:t> inekler de benzer şekilde bulgu göstermez. Ancak gebe kalamama sıklıkla gözlenir.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55325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İneklerdeki enfeksiyon bir süre sonra geçer ancak boğalar süresiz olarak </a:t>
            </a:r>
            <a:r>
              <a:rPr lang="tr-TR" dirty="0" err="1" smtClean="0"/>
              <a:t>enfekte</a:t>
            </a:r>
            <a:r>
              <a:rPr lang="tr-TR" dirty="0" smtClean="0"/>
              <a:t> kalmaktadır.</a:t>
            </a:r>
          </a:p>
          <a:p>
            <a:pPr lvl="1"/>
            <a:r>
              <a:rPr lang="tr-TR" dirty="0" smtClean="0"/>
              <a:t>Sığırlardaki birçok cinsel yolla bulaşan hastalık gibi </a:t>
            </a:r>
            <a:r>
              <a:rPr lang="tr-TR" dirty="0" err="1" smtClean="0"/>
              <a:t>vibriosis</a:t>
            </a:r>
            <a:r>
              <a:rPr lang="tr-TR" dirty="0" smtClean="0"/>
              <a:t> de suni tohumlama uygulamalarıyla, özellikle spermaya antibiyotik eklenmesiyle, azaltılmıştır. </a:t>
            </a:r>
          </a:p>
          <a:p>
            <a:pPr lvl="1"/>
            <a:r>
              <a:rPr lang="tr-TR" dirty="0" smtClean="0"/>
              <a:t>Bunlara zıt olarak, koyunlardaki </a:t>
            </a:r>
            <a:r>
              <a:rPr lang="tr-TR" dirty="0" err="1" smtClean="0"/>
              <a:t>Vibrio</a:t>
            </a:r>
            <a:r>
              <a:rPr lang="tr-TR" dirty="0" smtClean="0"/>
              <a:t> </a:t>
            </a:r>
            <a:r>
              <a:rPr lang="tr-TR" dirty="0" err="1" smtClean="0"/>
              <a:t>foetus</a:t>
            </a:r>
            <a:r>
              <a:rPr lang="tr-TR" dirty="0" smtClean="0"/>
              <a:t> </a:t>
            </a:r>
            <a:r>
              <a:rPr lang="tr-TR" dirty="0" err="1" smtClean="0"/>
              <a:t>intestinalis</a:t>
            </a:r>
            <a:r>
              <a:rPr lang="tr-TR" dirty="0" smtClean="0"/>
              <a:t> enfeksiyonu oral yolla bulaşmaktadır.</a:t>
            </a:r>
          </a:p>
          <a:p>
            <a:pPr lvl="1"/>
            <a:r>
              <a:rPr lang="tr-TR" dirty="0" smtClean="0"/>
              <a:t>Bazı koçlar spermayla da etkeni saçmakta, dolayısıyla çiftleşmeyle bulaşma da bazen mümkün olabilmektedir.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4522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Hayvanlardaki bazı </a:t>
            </a:r>
            <a:r>
              <a:rPr lang="tr-TR" dirty="0" err="1" smtClean="0"/>
              <a:t>Salmonella</a:t>
            </a:r>
            <a:r>
              <a:rPr lang="tr-TR" dirty="0" smtClean="0"/>
              <a:t> enfeksiyonları hem oral hem de çiftleşmeyle bulaşabilmektedir.</a:t>
            </a:r>
          </a:p>
          <a:p>
            <a:pPr lvl="1"/>
            <a:r>
              <a:rPr lang="tr-TR" dirty="0" smtClean="0"/>
              <a:t>Atlarda </a:t>
            </a:r>
            <a:r>
              <a:rPr lang="tr-TR" dirty="0" err="1" smtClean="0"/>
              <a:t>Salmonella</a:t>
            </a:r>
            <a:r>
              <a:rPr lang="tr-TR" dirty="0" smtClean="0"/>
              <a:t> </a:t>
            </a:r>
            <a:r>
              <a:rPr lang="tr-TR" dirty="0" err="1" smtClean="0"/>
              <a:t>abortus</a:t>
            </a:r>
            <a:r>
              <a:rPr lang="tr-TR" dirty="0" smtClean="0"/>
              <a:t> </a:t>
            </a:r>
            <a:r>
              <a:rPr lang="tr-TR" dirty="0" err="1" smtClean="0"/>
              <a:t>equi</a:t>
            </a:r>
            <a:r>
              <a:rPr lang="tr-TR" dirty="0" smtClean="0"/>
              <a:t> normalde oral yolla bulaşmaktadır. Ancak </a:t>
            </a:r>
            <a:r>
              <a:rPr lang="tr-TR" dirty="0" err="1" smtClean="0"/>
              <a:t>enfekte</a:t>
            </a:r>
            <a:r>
              <a:rPr lang="tr-TR" dirty="0" smtClean="0"/>
              <a:t> aygırlarda nadir olarak cinsel yolla bulaşma şekillenebilmektedir.</a:t>
            </a:r>
          </a:p>
          <a:p>
            <a:pPr lvl="1"/>
            <a:r>
              <a:rPr lang="tr-TR" dirty="0" smtClean="0"/>
              <a:t>Diğer türleri </a:t>
            </a:r>
            <a:r>
              <a:rPr lang="tr-TR" dirty="0" err="1" smtClean="0"/>
              <a:t>enfekte</a:t>
            </a:r>
            <a:r>
              <a:rPr lang="tr-TR" dirty="0" smtClean="0"/>
              <a:t> eden </a:t>
            </a:r>
            <a:r>
              <a:rPr lang="tr-TR" dirty="0" err="1" smtClean="0"/>
              <a:t>Salmonella</a:t>
            </a:r>
            <a:r>
              <a:rPr lang="tr-TR" dirty="0" smtClean="0"/>
              <a:t>, cinsel yolla bulaşmaya daha iyi adapte olmuş gibi görünmektedir. </a:t>
            </a:r>
          </a:p>
          <a:p>
            <a:pPr lvl="1"/>
            <a:r>
              <a:rPr lang="tr-TR" dirty="0" err="1" smtClean="0"/>
              <a:t>Salmonella</a:t>
            </a:r>
            <a:r>
              <a:rPr lang="tr-TR" dirty="0" smtClean="0"/>
              <a:t> </a:t>
            </a:r>
            <a:r>
              <a:rPr lang="tr-TR" dirty="0" err="1" smtClean="0"/>
              <a:t>abortus</a:t>
            </a:r>
            <a:r>
              <a:rPr lang="tr-TR" dirty="0" smtClean="0"/>
              <a:t> </a:t>
            </a:r>
            <a:r>
              <a:rPr lang="tr-TR" dirty="0" err="1" smtClean="0"/>
              <a:t>ovis</a:t>
            </a:r>
            <a:r>
              <a:rPr lang="tr-TR" dirty="0" smtClean="0"/>
              <a:t> koçlarda spermaya geçmekte ve koyunları </a:t>
            </a:r>
            <a:r>
              <a:rPr lang="tr-TR" dirty="0" err="1" smtClean="0"/>
              <a:t>enfekte</a:t>
            </a:r>
            <a:r>
              <a:rPr lang="tr-TR" dirty="0" smtClean="0"/>
              <a:t> etmektedir.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756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Hayvanların bazı </a:t>
            </a:r>
            <a:r>
              <a:rPr lang="tr-TR" dirty="0" err="1" smtClean="0"/>
              <a:t>Leptospiral</a:t>
            </a:r>
            <a:r>
              <a:rPr lang="tr-TR" dirty="0" smtClean="0"/>
              <a:t> enfeksiyonları cinsel yolla bulaşabilmektedir.</a:t>
            </a:r>
          </a:p>
          <a:p>
            <a:pPr lvl="1"/>
            <a:r>
              <a:rPr lang="tr-TR" dirty="0" err="1" smtClean="0"/>
              <a:t>Leptospira</a:t>
            </a:r>
            <a:r>
              <a:rPr lang="tr-TR" dirty="0" smtClean="0"/>
              <a:t> </a:t>
            </a:r>
            <a:r>
              <a:rPr lang="tr-TR" dirty="0" err="1" smtClean="0"/>
              <a:t>pomona</a:t>
            </a:r>
            <a:r>
              <a:rPr lang="tr-TR" dirty="0" smtClean="0"/>
              <a:t> ile </a:t>
            </a:r>
            <a:r>
              <a:rPr lang="tr-TR" dirty="0" err="1" smtClean="0"/>
              <a:t>enfekte</a:t>
            </a:r>
            <a:r>
              <a:rPr lang="tr-TR" dirty="0" smtClean="0"/>
              <a:t> boğaların, etkeni sperma ile saçtığı ve duyarlı ineklerin doğal aşım veya suni tohumlama ile </a:t>
            </a:r>
            <a:r>
              <a:rPr lang="tr-TR" dirty="0" err="1" smtClean="0"/>
              <a:t>enfekte</a:t>
            </a:r>
            <a:r>
              <a:rPr lang="tr-TR" dirty="0" smtClean="0"/>
              <a:t> olabildiği görülmüştür. </a:t>
            </a:r>
          </a:p>
          <a:p>
            <a:pPr lvl="1"/>
            <a:r>
              <a:rPr lang="tr-TR" dirty="0" smtClean="0"/>
              <a:t>Domuzlarda </a:t>
            </a:r>
            <a:r>
              <a:rPr lang="tr-TR" dirty="0" err="1" smtClean="0"/>
              <a:t>Leptospira</a:t>
            </a:r>
            <a:r>
              <a:rPr lang="tr-TR" dirty="0" smtClean="0"/>
              <a:t> </a:t>
            </a:r>
            <a:r>
              <a:rPr lang="tr-TR" dirty="0" err="1" smtClean="0"/>
              <a:t>pomona</a:t>
            </a:r>
            <a:r>
              <a:rPr lang="tr-TR" dirty="0" smtClean="0"/>
              <a:t> böbrekleri </a:t>
            </a:r>
            <a:r>
              <a:rPr lang="tr-TR" dirty="0" err="1" smtClean="0"/>
              <a:t>enfekte</a:t>
            </a:r>
            <a:r>
              <a:rPr lang="tr-TR" dirty="0" smtClean="0"/>
              <a:t> etmekte ve etken idrarla atılmaktadır. </a:t>
            </a:r>
          </a:p>
          <a:p>
            <a:pPr lvl="1"/>
            <a:r>
              <a:rPr lang="tr-TR" dirty="0" smtClean="0"/>
              <a:t>Spermanın idrarla </a:t>
            </a:r>
            <a:r>
              <a:rPr lang="tr-TR" dirty="0" err="1" smtClean="0"/>
              <a:t>kontamine</a:t>
            </a:r>
            <a:r>
              <a:rPr lang="tr-TR" dirty="0" smtClean="0"/>
              <a:t> olması durumunda etkenin dişilere bulaşması mümkün olmaktadır.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3696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 smtClean="0"/>
              <a:t>Brucellosis</a:t>
            </a:r>
            <a:r>
              <a:rPr lang="tr-TR" dirty="0" smtClean="0"/>
              <a:t> önemli bir evcil hayvan hastalığıdır. </a:t>
            </a:r>
          </a:p>
          <a:p>
            <a:pPr lvl="1"/>
            <a:r>
              <a:rPr lang="tr-TR" dirty="0" smtClean="0"/>
              <a:t>Etkenin tür spesifik özellikte olması 5 farklı tür oluşumuna neden olmuştur.</a:t>
            </a:r>
            <a:endParaRPr lang="tr-TR" baseline="0" dirty="0" smtClean="0"/>
          </a:p>
          <a:p>
            <a:pPr lvl="1"/>
            <a:r>
              <a:rPr lang="tr-TR" dirty="0" smtClean="0"/>
              <a:t>Doğal koşullarda </a:t>
            </a:r>
            <a:r>
              <a:rPr lang="tr-TR" dirty="0" err="1" smtClean="0"/>
              <a:t>Brucella</a:t>
            </a:r>
            <a:r>
              <a:rPr lang="tr-TR" dirty="0" smtClean="0"/>
              <a:t> oral ve cinsel yolla bulaşmakta ve hastalığın epidemiyolojisi farklı türler arasında değişmektedir.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5863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Septisemi şekillenmesi sıklıkla </a:t>
            </a:r>
            <a:r>
              <a:rPr lang="tr-TR" dirty="0" err="1" smtClean="0"/>
              <a:t>genital</a:t>
            </a:r>
            <a:r>
              <a:rPr lang="tr-TR" dirty="0" smtClean="0"/>
              <a:t> enfeksiyona neden olmaktadır. </a:t>
            </a:r>
          </a:p>
          <a:p>
            <a:pPr lvl="1"/>
            <a:r>
              <a:rPr lang="tr-TR" dirty="0" smtClean="0"/>
              <a:t>Hastalığın cinsel yolla (doğal aşım ve suni tohumlama ile) bulaşması bu aşamada mümkün olmaktadır. </a:t>
            </a:r>
          </a:p>
          <a:p>
            <a:pPr lvl="1"/>
            <a:r>
              <a:rPr lang="tr-TR" dirty="0" smtClean="0"/>
              <a:t>Hayvanlarda </a:t>
            </a:r>
            <a:r>
              <a:rPr lang="tr-TR" dirty="0" err="1" smtClean="0"/>
              <a:t>brucellosis</a:t>
            </a:r>
            <a:r>
              <a:rPr lang="tr-TR" dirty="0" smtClean="0"/>
              <a:t> epidemiyolojik spektrum göstermektedir. </a:t>
            </a:r>
          </a:p>
          <a:p>
            <a:pPr lvl="1"/>
            <a:r>
              <a:rPr lang="tr-TR" dirty="0" smtClean="0"/>
              <a:t>Keçilerde enfeksiyon oral ve genellikle </a:t>
            </a:r>
            <a:r>
              <a:rPr lang="tr-TR" dirty="0" err="1" smtClean="0"/>
              <a:t>genital</a:t>
            </a:r>
            <a:r>
              <a:rPr lang="tr-TR" dirty="0" smtClean="0"/>
              <a:t> kaynaklıdır. </a:t>
            </a:r>
          </a:p>
          <a:p>
            <a:pPr lvl="1"/>
            <a:r>
              <a:rPr lang="tr-TR" dirty="0" smtClean="0"/>
              <a:t>Sığırlarda genellikle oral ancak bazen çiftleşmeyle bulaşmaktadır. </a:t>
            </a:r>
          </a:p>
          <a:p>
            <a:pPr lvl="1"/>
            <a:r>
              <a:rPr lang="tr-TR" dirty="0" smtClean="0"/>
              <a:t>Koyunlarda her iki yol da mümkündür.</a:t>
            </a:r>
          </a:p>
          <a:p>
            <a:pPr lvl="1"/>
            <a:r>
              <a:rPr lang="tr-TR" dirty="0" smtClean="0"/>
              <a:t>Domuzlarda çiftleşmeyle bulaşma daha baskındır. </a:t>
            </a:r>
          </a:p>
          <a:p>
            <a:pPr lvl="1"/>
            <a:r>
              <a:rPr lang="tr-TR" dirty="0" smtClean="0"/>
              <a:t>Bazı köpeklerde (özellikle </a:t>
            </a:r>
            <a:r>
              <a:rPr lang="tr-TR" dirty="0" err="1" smtClean="0"/>
              <a:t>beagle</a:t>
            </a:r>
            <a:r>
              <a:rPr lang="tr-TR" dirty="0" smtClean="0"/>
              <a:t> ırkı köpeklerde) çiftleşme yoluyla bulaşma değişmezdir.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65947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 smtClean="0"/>
              <a:t>Mycoplasma’nın</a:t>
            </a:r>
            <a:r>
              <a:rPr lang="tr-TR" dirty="0" smtClean="0"/>
              <a:t> </a:t>
            </a:r>
            <a:r>
              <a:rPr lang="tr-TR" dirty="0" err="1" smtClean="0"/>
              <a:t>genital</a:t>
            </a:r>
            <a:r>
              <a:rPr lang="tr-TR" dirty="0" smtClean="0"/>
              <a:t> sistemdeki </a:t>
            </a:r>
            <a:r>
              <a:rPr lang="tr-TR" dirty="0" err="1" smtClean="0"/>
              <a:t>patojeniteleri</a:t>
            </a:r>
            <a:r>
              <a:rPr lang="tr-TR" dirty="0" smtClean="0"/>
              <a:t> bilinmemektedir. </a:t>
            </a:r>
          </a:p>
          <a:p>
            <a:pPr lvl="1"/>
            <a:r>
              <a:rPr lang="tr-TR" dirty="0" smtClean="0"/>
              <a:t>M. </a:t>
            </a:r>
            <a:r>
              <a:rPr lang="tr-TR" dirty="0" err="1" smtClean="0"/>
              <a:t>Bovigenitalium’un</a:t>
            </a:r>
            <a:r>
              <a:rPr lang="tr-TR" dirty="0" smtClean="0"/>
              <a:t> cinsel yolla bulaşabildiği düşünülmekte olmasına karşın damızlıkta kullanılmamış düvelerden de izole edilmiştir. Dolayısıyla, başka bulaşma yolları da söz konusudur. </a:t>
            </a:r>
          </a:p>
          <a:p>
            <a:pPr lvl="1"/>
            <a:r>
              <a:rPr lang="tr-TR" dirty="0" err="1" smtClean="0"/>
              <a:t>Enfekte</a:t>
            </a:r>
            <a:r>
              <a:rPr lang="tr-TR" dirty="0" smtClean="0"/>
              <a:t> boğalarda klinik hastalık bulunmamakta ancak etken spermada bulunmaktadır.</a:t>
            </a:r>
          </a:p>
          <a:p>
            <a:pPr lvl="1"/>
            <a:r>
              <a:rPr lang="tr-TR" dirty="0" smtClean="0"/>
              <a:t>M. </a:t>
            </a:r>
            <a:r>
              <a:rPr lang="tr-TR" dirty="0" err="1" smtClean="0"/>
              <a:t>Bovigenitalium’un</a:t>
            </a:r>
            <a:r>
              <a:rPr lang="tr-TR" dirty="0" smtClean="0"/>
              <a:t> </a:t>
            </a:r>
            <a:r>
              <a:rPr lang="tr-TR" dirty="0" err="1" smtClean="0"/>
              <a:t>patojenitesi</a:t>
            </a:r>
            <a:r>
              <a:rPr lang="tr-TR" dirty="0" smtClean="0"/>
              <a:t> belirsizdir.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40994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Hayvanların </a:t>
            </a:r>
            <a:r>
              <a:rPr lang="tr-TR" dirty="0" err="1" smtClean="0"/>
              <a:t>genital</a:t>
            </a:r>
            <a:r>
              <a:rPr lang="tr-TR" dirty="0" smtClean="0"/>
              <a:t> sistemindeki </a:t>
            </a:r>
            <a:r>
              <a:rPr lang="tr-TR" dirty="0" err="1" smtClean="0"/>
              <a:t>Chlamydia</a:t>
            </a:r>
            <a:r>
              <a:rPr lang="tr-TR" dirty="0" smtClean="0"/>
              <a:t>, kesinlikle patojen olarak tanımlanmıştır ve özellikle orta ve güney Avrupa ve </a:t>
            </a:r>
            <a:r>
              <a:rPr lang="tr-TR" dirty="0" err="1" smtClean="0"/>
              <a:t>Kalifornia’da</a:t>
            </a:r>
            <a:r>
              <a:rPr lang="tr-TR" dirty="0" smtClean="0"/>
              <a:t> </a:t>
            </a:r>
            <a:r>
              <a:rPr lang="tr-TR" b="1" u="sng" dirty="0" err="1" smtClean="0"/>
              <a:t>Epizootik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Bovine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Abort</a:t>
            </a:r>
            <a:r>
              <a:rPr lang="tr-TR" dirty="0" err="1" smtClean="0"/>
              <a:t>’unun</a:t>
            </a:r>
            <a:r>
              <a:rPr lang="tr-TR" dirty="0" smtClean="0"/>
              <a:t> etkenlerinden biridir.</a:t>
            </a:r>
          </a:p>
          <a:p>
            <a:pPr lvl="1"/>
            <a:r>
              <a:rPr lang="tr-TR" dirty="0" err="1" smtClean="0"/>
              <a:t>Enfekte</a:t>
            </a:r>
            <a:r>
              <a:rPr lang="tr-TR" dirty="0" smtClean="0"/>
              <a:t> olan boğaların spermasında etken bulunmasına karşın, çiftleşmeyle bulaşma olduğu kesin olarak kanıtlanmamıştır.</a:t>
            </a:r>
          </a:p>
          <a:p>
            <a:pPr lvl="1"/>
            <a:r>
              <a:rPr lang="tr-TR" dirty="0" smtClean="0"/>
              <a:t>Benzer olarak </a:t>
            </a:r>
            <a:r>
              <a:rPr lang="tr-TR" dirty="0" err="1" smtClean="0"/>
              <a:t>Chlamydia</a:t>
            </a:r>
            <a:r>
              <a:rPr lang="tr-TR" dirty="0" smtClean="0"/>
              <a:t> nedeniyle olan </a:t>
            </a:r>
            <a:r>
              <a:rPr lang="tr-TR" b="1" u="sng" dirty="0" smtClean="0"/>
              <a:t>Koyunların </a:t>
            </a:r>
            <a:r>
              <a:rPr lang="tr-TR" b="1" u="sng" dirty="0" err="1" smtClean="0"/>
              <a:t>Enzootik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Abort</a:t>
            </a:r>
            <a:r>
              <a:rPr lang="tr-TR" dirty="0" err="1" smtClean="0"/>
              <a:t>’unda</a:t>
            </a:r>
            <a:r>
              <a:rPr lang="tr-TR" dirty="0" smtClean="0"/>
              <a:t> enfeksiyon genel olarak oral yolla oluşmakta ancak koçların spermasından </a:t>
            </a:r>
            <a:r>
              <a:rPr lang="tr-TR" dirty="0" err="1" smtClean="0"/>
              <a:t>Chlamydia</a:t>
            </a:r>
            <a:r>
              <a:rPr lang="tr-TR" dirty="0" smtClean="0"/>
              <a:t> izolasyonu ve </a:t>
            </a:r>
            <a:r>
              <a:rPr lang="tr-TR" dirty="0" err="1" smtClean="0"/>
              <a:t>serolojik</a:t>
            </a:r>
            <a:r>
              <a:rPr lang="tr-TR" dirty="0" smtClean="0"/>
              <a:t> çalışmalar cinsel yolla bulaşmanın mümkün olduğunu göstermektedir.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16657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İnsanlarda da görülebilen bir hastalıktır. </a:t>
            </a:r>
            <a:r>
              <a:rPr lang="tr-TR" dirty="0" err="1" smtClean="0"/>
              <a:t>Treponema</a:t>
            </a:r>
            <a:r>
              <a:rPr lang="tr-TR" dirty="0" smtClean="0"/>
              <a:t> </a:t>
            </a:r>
            <a:r>
              <a:rPr lang="tr-TR" dirty="0" err="1" smtClean="0"/>
              <a:t>pallidum</a:t>
            </a:r>
            <a:r>
              <a:rPr lang="tr-TR" dirty="0" smtClean="0"/>
              <a:t> insanlarda frengi</a:t>
            </a:r>
            <a:r>
              <a:rPr lang="tr-TR" baseline="0" dirty="0" smtClean="0"/>
              <a:t> – </a:t>
            </a:r>
            <a:r>
              <a:rPr lang="tr-TR" baseline="0" dirty="0" err="1" smtClean="0"/>
              <a:t>syphilis</a:t>
            </a:r>
            <a:r>
              <a:rPr lang="tr-TR" baseline="0" dirty="0" smtClean="0"/>
              <a:t> hastalığı etkenidir. </a:t>
            </a:r>
          </a:p>
          <a:p>
            <a:r>
              <a:rPr lang="tr-TR" baseline="0" dirty="0" smtClean="0"/>
              <a:t>Frengi hayvanlarda pek sık görülmez.  Ancak klinik olarak tavşanlarda görülebilen bir hastalık olup bazı yabani tavşan kolonilerinde </a:t>
            </a:r>
            <a:r>
              <a:rPr lang="tr-TR" baseline="0" dirty="0" err="1" smtClean="0"/>
              <a:t>persiste</a:t>
            </a:r>
            <a:r>
              <a:rPr lang="tr-TR" baseline="0" dirty="0" smtClean="0"/>
              <a:t> olarak varlığı sürdürmektedir. </a:t>
            </a:r>
          </a:p>
          <a:p>
            <a:r>
              <a:rPr lang="tr-TR" baseline="0" dirty="0" smtClean="0"/>
              <a:t>Tavşanlarda frengi </a:t>
            </a:r>
            <a:r>
              <a:rPr lang="tr-TR" baseline="0" dirty="0" err="1" smtClean="0"/>
              <a:t>Treponema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cuniculi</a:t>
            </a:r>
            <a:r>
              <a:rPr lang="tr-TR" baseline="0" dirty="0" smtClean="0"/>
              <a:t> tarafından oluşturulur. </a:t>
            </a:r>
            <a:r>
              <a:rPr lang="tr-TR" baseline="0" dirty="0" err="1" smtClean="0"/>
              <a:t>Treponema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cuniculi</a:t>
            </a:r>
            <a:r>
              <a:rPr lang="tr-TR" baseline="0" dirty="0" smtClean="0"/>
              <a:t>, </a:t>
            </a:r>
            <a:r>
              <a:rPr lang="tr-TR" baseline="0" dirty="0" err="1" smtClean="0"/>
              <a:t>antijenik</a:t>
            </a:r>
            <a:r>
              <a:rPr lang="tr-TR" baseline="0" dirty="0" smtClean="0"/>
              <a:t> farklılıklar bulunsa da morfolojik olarak </a:t>
            </a:r>
            <a:r>
              <a:rPr lang="tr-TR" baseline="0" dirty="0" err="1" smtClean="0"/>
              <a:t>Treponema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palliduma</a:t>
            </a:r>
            <a:r>
              <a:rPr lang="tr-TR" baseline="0" dirty="0" smtClean="0"/>
              <a:t> benzerdir.</a:t>
            </a:r>
          </a:p>
          <a:p>
            <a:r>
              <a:rPr lang="tr-TR" baseline="0" dirty="0" smtClean="0"/>
              <a:t>Bu hastalık tavşanlarda, insanlarda olduğu gibi çiftleşme ve direkt temas ile bulaşmaktadır.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09732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 smtClean="0"/>
              <a:t>Babunlarda</a:t>
            </a:r>
            <a:r>
              <a:rPr lang="tr-TR" dirty="0" smtClean="0"/>
              <a:t> doğal olarak </a:t>
            </a:r>
            <a:r>
              <a:rPr lang="tr-TR" dirty="0" err="1" smtClean="0"/>
              <a:t>Treponematosis</a:t>
            </a:r>
            <a:r>
              <a:rPr lang="tr-TR" dirty="0" smtClean="0"/>
              <a:t> gözlenmiştir. </a:t>
            </a:r>
          </a:p>
          <a:p>
            <a:pPr lvl="1"/>
            <a:r>
              <a:rPr lang="tr-TR" dirty="0" smtClean="0"/>
              <a:t>Klinik hastalık görülmezken, T. </a:t>
            </a:r>
            <a:r>
              <a:rPr lang="tr-TR" dirty="0" err="1" smtClean="0"/>
              <a:t>Pallidum</a:t>
            </a:r>
            <a:r>
              <a:rPr lang="tr-TR" dirty="0" smtClean="0"/>
              <a:t> lenf yumrularında saptanmıştır. </a:t>
            </a:r>
          </a:p>
          <a:p>
            <a:pPr lvl="1"/>
            <a:r>
              <a:rPr lang="tr-TR" dirty="0" smtClean="0"/>
              <a:t>Bu enfeksiyon coğrafik yerleşim göstermektedir çünkü Gine’de saptanmış ama Kenya veya Kamboçya’da yok. </a:t>
            </a:r>
          </a:p>
          <a:p>
            <a:pPr lvl="1"/>
            <a:r>
              <a:rPr lang="tr-TR" dirty="0" smtClean="0"/>
              <a:t>Doğal tarihi veya bulaşma yolları bilinmemektedir.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97119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smtClean="0"/>
              <a:t>Etken: </a:t>
            </a:r>
            <a:r>
              <a:rPr lang="tr-TR" dirty="0" err="1" smtClean="0"/>
              <a:t>Taylorella</a:t>
            </a:r>
            <a:r>
              <a:rPr lang="tr-TR" dirty="0" smtClean="0"/>
              <a:t> </a:t>
            </a:r>
            <a:r>
              <a:rPr lang="tr-TR" dirty="0" err="1" smtClean="0"/>
              <a:t>equigenitalis</a:t>
            </a:r>
            <a:endParaRPr lang="tr-TR" dirty="0" smtClean="0"/>
          </a:p>
          <a:p>
            <a:pPr lvl="1"/>
            <a:r>
              <a:rPr lang="tr-TR" b="1" u="sng" dirty="0" smtClean="0"/>
              <a:t>Bulaşıcı </a:t>
            </a:r>
            <a:r>
              <a:rPr lang="tr-TR" b="1" u="sng" dirty="0" err="1" smtClean="0"/>
              <a:t>Equine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Metritis</a:t>
            </a:r>
            <a:r>
              <a:rPr lang="tr-TR" b="1" u="sng" dirty="0" smtClean="0"/>
              <a:t> </a:t>
            </a:r>
            <a:r>
              <a:rPr lang="tr-TR" dirty="0" smtClean="0"/>
              <a:t>etkenidir. </a:t>
            </a:r>
          </a:p>
          <a:p>
            <a:pPr lvl="1"/>
            <a:r>
              <a:rPr lang="tr-TR" dirty="0" smtClean="0"/>
              <a:t>Atlarda bilinen cinsel yolla bulaşan en önemli hastalıktır. </a:t>
            </a:r>
          </a:p>
          <a:p>
            <a:pPr lvl="1"/>
            <a:r>
              <a:rPr lang="tr-TR" dirty="0" smtClean="0"/>
              <a:t>Etken spermayla aktarılmaktadır. </a:t>
            </a:r>
          </a:p>
          <a:p>
            <a:pPr lvl="1"/>
            <a:r>
              <a:rPr lang="tr-TR" dirty="0" smtClean="0"/>
              <a:t>Hastalığın </a:t>
            </a:r>
            <a:r>
              <a:rPr lang="tr-TR" dirty="0" err="1" smtClean="0"/>
              <a:t>sporadik</a:t>
            </a:r>
            <a:r>
              <a:rPr lang="tr-TR" dirty="0" smtClean="0"/>
              <a:t> olduğu ülkelerden sperma alınırken mutlaka test edilmelidir.</a:t>
            </a:r>
          </a:p>
          <a:p>
            <a:pPr lvl="1"/>
            <a:r>
              <a:rPr lang="tr-TR" dirty="0" err="1" smtClean="0"/>
              <a:t>Enfekte</a:t>
            </a:r>
            <a:r>
              <a:rPr lang="tr-TR" dirty="0" smtClean="0"/>
              <a:t> aygırlar </a:t>
            </a:r>
            <a:r>
              <a:rPr lang="tr-TR" dirty="0" err="1" smtClean="0"/>
              <a:t>asemptomatik</a:t>
            </a:r>
            <a:r>
              <a:rPr lang="tr-TR" dirty="0" smtClean="0"/>
              <a:t> taşıyıcıdır.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71310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tr-TR" dirty="0" err="1" smtClean="0"/>
              <a:t>Mycobacterium</a:t>
            </a:r>
            <a:r>
              <a:rPr lang="tr-TR" dirty="0" smtClean="0"/>
              <a:t> </a:t>
            </a:r>
            <a:r>
              <a:rPr lang="tr-TR" dirty="0" err="1" smtClean="0"/>
              <a:t>paratuberculosis</a:t>
            </a:r>
            <a:r>
              <a:rPr lang="tr-TR" baseline="0" dirty="0" smtClean="0"/>
              <a:t> etkeni Sığırlarda </a:t>
            </a:r>
            <a:r>
              <a:rPr lang="tr-TR" baseline="0" dirty="0" err="1" smtClean="0"/>
              <a:t>Johne’s</a:t>
            </a:r>
            <a:r>
              <a:rPr lang="tr-TR" baseline="0" dirty="0" smtClean="0"/>
              <a:t> </a:t>
            </a:r>
            <a:r>
              <a:rPr lang="tr-TR" baseline="0" dirty="0" err="1" smtClean="0"/>
              <a:t>Disease</a:t>
            </a:r>
            <a:r>
              <a:rPr lang="tr-TR" baseline="0" dirty="0" smtClean="0"/>
              <a:t> olarak da bilinen paratüberküloz hastalığına neden olmaktadır. </a:t>
            </a:r>
            <a:r>
              <a:rPr lang="tr-TR" baseline="0" dirty="0" err="1" smtClean="0"/>
              <a:t>Mycobacterium</a:t>
            </a:r>
            <a:r>
              <a:rPr lang="tr-TR" baseline="0" dirty="0" smtClean="0"/>
              <a:t> </a:t>
            </a:r>
            <a:r>
              <a:rPr lang="tr-TR" baseline="0" dirty="0" err="1" smtClean="0"/>
              <a:t>bovis</a:t>
            </a:r>
            <a:r>
              <a:rPr lang="tr-TR" baseline="0" dirty="0" smtClean="0"/>
              <a:t> de Tüberküloza neden olmaktadır. </a:t>
            </a:r>
          </a:p>
          <a:p>
            <a:pPr lvl="1"/>
            <a:r>
              <a:rPr lang="tr-TR" baseline="0" dirty="0" smtClean="0"/>
              <a:t>Paratüberküloz; Etken yalnızca genç yaşta alındığında klinik hastalığa neden olmaktadır. </a:t>
            </a:r>
          </a:p>
          <a:p>
            <a:pPr lvl="1"/>
            <a:r>
              <a:rPr lang="tr-TR" baseline="0" dirty="0" smtClean="0"/>
              <a:t>İleri derecede klinik hastalık gösteren hayvanlarda etken, sperma içerisinde saptanmıştır. Ancak etken saptanan sperma ile bulaşma hiç bildirilmemiştir. </a:t>
            </a:r>
          </a:p>
          <a:p>
            <a:pPr lvl="1"/>
            <a:r>
              <a:rPr lang="tr-TR" baseline="0" dirty="0" smtClean="0"/>
              <a:t>Klinik bulguların gözlendiği aşamada, etken dışkı ve bazen de süt ve </a:t>
            </a:r>
            <a:r>
              <a:rPr lang="tr-TR" baseline="0" dirty="0" err="1" smtClean="0"/>
              <a:t>fötusta</a:t>
            </a:r>
            <a:r>
              <a:rPr lang="tr-TR" baseline="0" dirty="0" smtClean="0"/>
              <a:t> tespit edilebilmektedir. </a:t>
            </a:r>
          </a:p>
          <a:p>
            <a:pPr lvl="1"/>
            <a:r>
              <a:rPr lang="tr-TR" baseline="0" dirty="0" smtClean="0"/>
              <a:t>Tüberküloz; Etken enfeksiyonun erken safhalarında fark edilmeden bulaşmaktadır. </a:t>
            </a:r>
          </a:p>
          <a:p>
            <a:pPr lvl="1"/>
            <a:r>
              <a:rPr lang="tr-TR" baseline="0" dirty="0" smtClean="0"/>
              <a:t>Nazal </a:t>
            </a:r>
            <a:r>
              <a:rPr lang="tr-TR" baseline="0" dirty="0" err="1" smtClean="0"/>
              <a:t>sekresyonlar</a:t>
            </a:r>
            <a:r>
              <a:rPr lang="tr-TR" baseline="0" dirty="0" smtClean="0"/>
              <a:t> içerisinde de teşhis edilebilmektedir.</a:t>
            </a:r>
          </a:p>
          <a:p>
            <a:pPr lvl="1"/>
            <a:r>
              <a:rPr lang="tr-TR" baseline="0" dirty="0" smtClean="0"/>
              <a:t>Sperma ile bulaşma söz konusudur. </a:t>
            </a: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4532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Bu hastalık; penis ve </a:t>
            </a:r>
            <a:r>
              <a:rPr lang="tr-TR" dirty="0" err="1" smtClean="0"/>
              <a:t>vaginada</a:t>
            </a:r>
            <a:r>
              <a:rPr lang="tr-TR" dirty="0" smtClean="0"/>
              <a:t> </a:t>
            </a:r>
            <a:r>
              <a:rPr lang="tr-TR" dirty="0" err="1" smtClean="0"/>
              <a:t>inaktif</a:t>
            </a:r>
            <a:r>
              <a:rPr lang="tr-TR" dirty="0" smtClean="0"/>
              <a:t> </a:t>
            </a:r>
            <a:r>
              <a:rPr lang="tr-TR" dirty="0" err="1" smtClean="0"/>
              <a:t>nodüler</a:t>
            </a:r>
            <a:r>
              <a:rPr lang="tr-TR" dirty="0" smtClean="0"/>
              <a:t> lezyonların görülmesiyle karakterizedir.</a:t>
            </a:r>
          </a:p>
          <a:p>
            <a:r>
              <a:rPr lang="tr-TR" dirty="0" smtClean="0"/>
              <a:t>Etkenin </a:t>
            </a:r>
            <a:r>
              <a:rPr lang="tr-TR" dirty="0" err="1" smtClean="0"/>
              <a:t>viral</a:t>
            </a:r>
            <a:r>
              <a:rPr lang="tr-TR" dirty="0" smtClean="0"/>
              <a:t> olduğuna dair kesin bir bulgu bulunmamakta ve tümör hücrelerinin cinsel olarak bulaştığı düşünülmektedir.</a:t>
            </a:r>
          </a:p>
          <a:p>
            <a:r>
              <a:rPr lang="tr-TR" dirty="0" smtClean="0"/>
              <a:t>Hücre aktarımıyla bulaşma bakımından TVT tektir. </a:t>
            </a:r>
          </a:p>
          <a:p>
            <a:r>
              <a:rPr lang="tr-TR" dirty="0" smtClean="0"/>
              <a:t>Normalde </a:t>
            </a:r>
            <a:r>
              <a:rPr lang="tr-TR" dirty="0" err="1" smtClean="0"/>
              <a:t>malignant</a:t>
            </a:r>
            <a:r>
              <a:rPr lang="tr-TR" dirty="0" smtClean="0"/>
              <a:t> değildir ama bazen metastazlar şekillenebilir.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CC806-BDC6-43EA-89D6-A0A0F74A2BFD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278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357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483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6571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0868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8090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6046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6838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389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34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4231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360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chemeClr val="accent4">
                <a:lumMod val="40000"/>
                <a:lumOff val="60000"/>
              </a:schemeClr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083C1-0745-46A4-867C-3E3A2412E006}" type="datetimeFigureOut">
              <a:rPr lang="tr-TR" smtClean="0"/>
              <a:t>22.02.2017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6D500-96D2-459B-A978-CC833688DF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5524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37648" y="1545444"/>
            <a:ext cx="9144000" cy="2387600"/>
          </a:xfrm>
        </p:spPr>
        <p:txBody>
          <a:bodyPr/>
          <a:lstStyle/>
          <a:p>
            <a:r>
              <a:rPr lang="tr-TR" dirty="0" smtClean="0">
                <a:solidFill>
                  <a:schemeClr val="accent5"/>
                </a:solidFill>
              </a:rPr>
              <a:t>Hayvanlarda Cinsel Yolla Bulaşan Hastalıklar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99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1597" y="706509"/>
            <a:ext cx="1659340" cy="549085"/>
          </a:xfrm>
        </p:spPr>
        <p:txBody>
          <a:bodyPr/>
          <a:lstStyle/>
          <a:p>
            <a:r>
              <a:rPr lang="tr-TR" dirty="0" smtClean="0"/>
              <a:t>Sperma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551597" y="5208657"/>
            <a:ext cx="11021704" cy="127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Normal koşullarda spermada patojen mikroorganizma bulunmaması gerekmektedir.</a:t>
            </a:r>
          </a:p>
        </p:txBody>
      </p:sp>
      <p:sp>
        <p:nvSpPr>
          <p:cNvPr id="5" name="Sağ Ok 4"/>
          <p:cNvSpPr/>
          <p:nvPr/>
        </p:nvSpPr>
        <p:spPr>
          <a:xfrm>
            <a:off x="2210937" y="856629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3051412" y="706508"/>
            <a:ext cx="3335740" cy="549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Mikrobiyolojik testler</a:t>
            </a:r>
          </a:p>
        </p:txBody>
      </p:sp>
      <p:sp>
        <p:nvSpPr>
          <p:cNvPr id="7" name="Sağ Ok 6"/>
          <p:cNvSpPr/>
          <p:nvPr/>
        </p:nvSpPr>
        <p:spPr>
          <a:xfrm>
            <a:off x="6387152" y="871867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7227626" y="706508"/>
            <a:ext cx="3881651" cy="549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Tüm mikroorganizmalar</a:t>
            </a: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551597" y="1841547"/>
            <a:ext cx="3761096" cy="549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Özel mikroorganizma</a:t>
            </a:r>
          </a:p>
        </p:txBody>
      </p:sp>
      <p:sp>
        <p:nvSpPr>
          <p:cNvPr id="10" name="Sağ Ok 9"/>
          <p:cNvSpPr/>
          <p:nvPr/>
        </p:nvSpPr>
        <p:spPr>
          <a:xfrm>
            <a:off x="4105132" y="2021240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İçerik Yer Tutucusu 2"/>
          <p:cNvSpPr txBox="1">
            <a:spLocks/>
          </p:cNvSpPr>
          <p:nvPr/>
        </p:nvSpPr>
        <p:spPr>
          <a:xfrm>
            <a:off x="5087202" y="1841546"/>
            <a:ext cx="2623783" cy="549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Uygun koşullar</a:t>
            </a:r>
          </a:p>
        </p:txBody>
      </p:sp>
      <p:sp>
        <p:nvSpPr>
          <p:cNvPr id="12" name="İçerik Yer Tutucusu 2"/>
          <p:cNvSpPr txBox="1">
            <a:spLocks/>
          </p:cNvSpPr>
          <p:nvPr/>
        </p:nvSpPr>
        <p:spPr>
          <a:xfrm>
            <a:off x="4312693" y="2610013"/>
            <a:ext cx="2942230" cy="2378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dirty="0" err="1" smtClean="0">
                <a:solidFill>
                  <a:schemeClr val="accent5"/>
                </a:solidFill>
              </a:rPr>
              <a:t>Prepisyal</a:t>
            </a:r>
            <a:r>
              <a:rPr lang="tr-TR" dirty="0" smtClean="0">
                <a:solidFill>
                  <a:schemeClr val="accent5"/>
                </a:solidFill>
              </a:rPr>
              <a:t> </a:t>
            </a:r>
            <a:r>
              <a:rPr lang="tr-TR" dirty="0" err="1" smtClean="0">
                <a:solidFill>
                  <a:schemeClr val="accent5"/>
                </a:solidFill>
              </a:rPr>
              <a:t>yıkantı</a:t>
            </a:r>
            <a:endParaRPr lang="tr-TR" dirty="0" smtClean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endParaRPr lang="tr-TR" sz="2000" dirty="0" smtClean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tr-TR" dirty="0" smtClean="0">
                <a:solidFill>
                  <a:schemeClr val="accent5"/>
                </a:solidFill>
              </a:rPr>
              <a:t>Ön </a:t>
            </a:r>
            <a:r>
              <a:rPr lang="tr-TR" dirty="0" err="1" smtClean="0">
                <a:solidFill>
                  <a:schemeClr val="accent5"/>
                </a:solidFill>
              </a:rPr>
              <a:t>sekret</a:t>
            </a:r>
            <a:endParaRPr lang="tr-TR" dirty="0" smtClean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endParaRPr lang="tr-TR" sz="2000" dirty="0" smtClean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tr-TR" dirty="0" smtClean="0">
                <a:solidFill>
                  <a:schemeClr val="accent5"/>
                </a:solidFill>
              </a:rPr>
              <a:t>Kan</a:t>
            </a:r>
          </a:p>
        </p:txBody>
      </p:sp>
    </p:spTree>
    <p:extLst>
      <p:ext uri="{BB962C8B-B14F-4D97-AF65-F5344CB8AC3E}">
        <p14:creationId xmlns:p14="http://schemas.microsoft.com/office/powerpoint/2010/main" val="41488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34487" y="5759355"/>
            <a:ext cx="8401334" cy="680754"/>
          </a:xfrm>
        </p:spPr>
        <p:txBody>
          <a:bodyPr>
            <a:normAutofit/>
          </a:bodyPr>
          <a:lstStyle/>
          <a:p>
            <a:pPr algn="ctr"/>
            <a:r>
              <a:rPr lang="tr-TR" sz="1600" dirty="0" smtClean="0">
                <a:solidFill>
                  <a:schemeClr val="accent5"/>
                </a:solidFill>
              </a:rPr>
              <a:t>Tablo: Erkek </a:t>
            </a:r>
            <a:r>
              <a:rPr lang="tr-TR" sz="1600" dirty="0">
                <a:solidFill>
                  <a:schemeClr val="accent5"/>
                </a:solidFill>
              </a:rPr>
              <a:t>damızlıkların başlıca bulaşıcı hastalıklarının saptanması için gönderilecek numuneler: K-kan, S-sperma, P-</a:t>
            </a:r>
            <a:r>
              <a:rPr lang="tr-TR" sz="1600" dirty="0" err="1">
                <a:solidFill>
                  <a:schemeClr val="accent5"/>
                </a:solidFill>
              </a:rPr>
              <a:t>prepisyal</a:t>
            </a:r>
            <a:r>
              <a:rPr lang="tr-TR" sz="1600" dirty="0">
                <a:solidFill>
                  <a:schemeClr val="accent5"/>
                </a:solidFill>
              </a:rPr>
              <a:t> </a:t>
            </a:r>
            <a:r>
              <a:rPr lang="tr-TR" sz="1600" dirty="0" err="1">
                <a:solidFill>
                  <a:schemeClr val="accent5"/>
                </a:solidFill>
              </a:rPr>
              <a:t>yıkantı</a:t>
            </a:r>
            <a:r>
              <a:rPr lang="tr-TR" sz="1600" dirty="0">
                <a:solidFill>
                  <a:schemeClr val="accent5"/>
                </a:solidFill>
              </a:rPr>
              <a:t>, D-dışkı, DK-deri </a:t>
            </a:r>
            <a:r>
              <a:rPr lang="tr-TR" sz="1600" dirty="0" err="1">
                <a:solidFill>
                  <a:schemeClr val="accent5"/>
                </a:solidFill>
              </a:rPr>
              <a:t>karzıntısı</a:t>
            </a:r>
            <a:r>
              <a:rPr lang="tr-TR" sz="1600" dirty="0">
                <a:solidFill>
                  <a:schemeClr val="accent5"/>
                </a:solidFill>
              </a:rPr>
              <a:t>, A-alerjik, Ö-ön </a:t>
            </a:r>
            <a:r>
              <a:rPr lang="tr-TR" sz="1600" dirty="0" err="1">
                <a:solidFill>
                  <a:schemeClr val="accent5"/>
                </a:solidFill>
              </a:rPr>
              <a:t>sekret</a:t>
            </a:r>
            <a:r>
              <a:rPr lang="tr-TR" sz="1600" dirty="0">
                <a:solidFill>
                  <a:schemeClr val="accent5"/>
                </a:solidFill>
              </a:rPr>
              <a:t>. 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9469782"/>
              </p:ext>
            </p:extLst>
          </p:nvPr>
        </p:nvGraphicFramePr>
        <p:xfrm>
          <a:off x="1752600" y="341195"/>
          <a:ext cx="8543497" cy="5530023"/>
        </p:xfrm>
        <a:graphic>
          <a:graphicData uri="http://schemas.openxmlformats.org/drawingml/2006/table">
            <a:tbl>
              <a:tblPr firstRow="1" firstCol="1" bandRow="1"/>
              <a:tblGrid>
                <a:gridCol w="2863088"/>
                <a:gridCol w="1318140"/>
                <a:gridCol w="1297797"/>
                <a:gridCol w="1442224"/>
                <a:gridCol w="1622248"/>
              </a:tblGrid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Boğa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Koç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Aygır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Domuz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 dirty="0" err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Brucellosis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K, 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K, 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Salmonellosis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S, P, 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S, 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S, 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Tuberculosis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Paratuberculosis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A, 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A, 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Campylobacteriosis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S, 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Leptospirosis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IBR/IPV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K, 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650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Hemophilus equigenitalis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K, P, 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5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Leucosis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650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Bulaşıcı virüs enfeksiyonları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P, S, 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S, Ö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0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Dış paraziter enfeksiyonlar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D, 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D, 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D, 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D, 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650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İç paraziter enfeksiyonlar</a:t>
                      </a:r>
                      <a:endParaRPr lang="tr-T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5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Sperma, Embriyo ve </a:t>
            </a:r>
            <a:r>
              <a:rPr lang="tr-TR" dirty="0" err="1" smtClean="0">
                <a:solidFill>
                  <a:schemeClr val="accent5"/>
                </a:solidFill>
              </a:rPr>
              <a:t>Ovum</a:t>
            </a:r>
            <a:r>
              <a:rPr lang="tr-TR" dirty="0" smtClean="0">
                <a:solidFill>
                  <a:schemeClr val="accent5"/>
                </a:solidFill>
              </a:rPr>
              <a:t> Üretim Merkezlerinin Çalışma Usul ve Esasları Talimatı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Damızlık boğa adaylarının işletmelerde iken olması gereken sağlık şartları:</a:t>
            </a:r>
          </a:p>
          <a:p>
            <a:pPr marL="0" indent="0" algn="ctr">
              <a:buNone/>
            </a:pPr>
            <a:r>
              <a:rPr lang="tr-TR" sz="2200" dirty="0" smtClean="0">
                <a:solidFill>
                  <a:schemeClr val="accent5"/>
                </a:solidFill>
              </a:rPr>
              <a:t>Damızlık boğa adayları işletmelerden satın alınmadan önceki son 30 gün içinde aşağıdaki hastalıklar açısından testlere tabi tutulmalıdır. </a:t>
            </a:r>
          </a:p>
          <a:p>
            <a:pPr lvl="1" algn="ctr"/>
            <a:r>
              <a:rPr lang="tr-TR" sz="1900" dirty="0" smtClean="0"/>
              <a:t>Sığır tüberkülozu (</a:t>
            </a:r>
            <a:r>
              <a:rPr lang="tr-TR" sz="1900" dirty="0" err="1" smtClean="0"/>
              <a:t>Mycobacterium</a:t>
            </a:r>
            <a:r>
              <a:rPr lang="tr-TR" sz="1900" dirty="0" smtClean="0"/>
              <a:t> </a:t>
            </a:r>
            <a:r>
              <a:rPr lang="tr-TR" sz="1900" dirty="0" err="1" smtClean="0"/>
              <a:t>bovis</a:t>
            </a:r>
            <a:r>
              <a:rPr lang="tr-TR" sz="1900" dirty="0" smtClean="0"/>
              <a:t>)</a:t>
            </a:r>
          </a:p>
          <a:p>
            <a:pPr lvl="1" algn="ctr"/>
            <a:r>
              <a:rPr lang="tr-TR" sz="1900" dirty="0" err="1" smtClean="0"/>
              <a:t>Paratübelküloz</a:t>
            </a:r>
            <a:endParaRPr lang="tr-TR" sz="1900" dirty="0" smtClean="0"/>
          </a:p>
          <a:p>
            <a:pPr lvl="1" algn="ctr"/>
            <a:r>
              <a:rPr lang="tr-TR" sz="1900" dirty="0" smtClean="0"/>
              <a:t>Sığır </a:t>
            </a:r>
            <a:r>
              <a:rPr lang="tr-TR" sz="1900" dirty="0" err="1" smtClean="0"/>
              <a:t>brusellası</a:t>
            </a:r>
            <a:r>
              <a:rPr lang="tr-TR" sz="1900" dirty="0" smtClean="0"/>
              <a:t> (</a:t>
            </a:r>
            <a:r>
              <a:rPr lang="tr-TR" sz="1900" dirty="0" err="1" smtClean="0"/>
              <a:t>Brucella</a:t>
            </a:r>
            <a:r>
              <a:rPr lang="tr-TR" sz="1900" dirty="0" smtClean="0"/>
              <a:t> </a:t>
            </a:r>
            <a:r>
              <a:rPr lang="tr-TR" sz="1900" dirty="0" err="1" smtClean="0"/>
              <a:t>abortus</a:t>
            </a:r>
            <a:r>
              <a:rPr lang="tr-TR" sz="1900" dirty="0" smtClean="0"/>
              <a:t>)</a:t>
            </a:r>
          </a:p>
          <a:p>
            <a:pPr lvl="1" algn="ctr"/>
            <a:r>
              <a:rPr lang="tr-TR" sz="1900" dirty="0" smtClean="0"/>
              <a:t>Sığır </a:t>
            </a:r>
            <a:r>
              <a:rPr lang="tr-TR" sz="1900" dirty="0" err="1" smtClean="0"/>
              <a:t>löykozu</a:t>
            </a:r>
            <a:r>
              <a:rPr lang="tr-TR" sz="1900" dirty="0" smtClean="0"/>
              <a:t> (EBL)</a:t>
            </a:r>
          </a:p>
          <a:p>
            <a:pPr lvl="1" algn="ctr"/>
            <a:r>
              <a:rPr lang="tr-TR" sz="1900" dirty="0" err="1" smtClean="0"/>
              <a:t>Bovine</a:t>
            </a:r>
            <a:r>
              <a:rPr lang="tr-TR" sz="1900" dirty="0" smtClean="0"/>
              <a:t> </a:t>
            </a:r>
            <a:r>
              <a:rPr lang="tr-TR" sz="1900" dirty="0" err="1" smtClean="0"/>
              <a:t>viral</a:t>
            </a:r>
            <a:r>
              <a:rPr lang="tr-TR" sz="1900" dirty="0" smtClean="0"/>
              <a:t> </a:t>
            </a:r>
            <a:r>
              <a:rPr lang="tr-TR" sz="1900" dirty="0" err="1" smtClean="0"/>
              <a:t>diarrhea</a:t>
            </a:r>
            <a:r>
              <a:rPr lang="tr-TR" sz="1900" dirty="0" smtClean="0"/>
              <a:t> (BVD/MD)</a:t>
            </a:r>
          </a:p>
          <a:p>
            <a:pPr lvl="1" algn="ctr"/>
            <a:r>
              <a:rPr lang="tr-TR" sz="1900" dirty="0" smtClean="0"/>
              <a:t>Mavi dil</a:t>
            </a:r>
          </a:p>
          <a:p>
            <a:pPr lvl="1" algn="ctr"/>
            <a:r>
              <a:rPr lang="tr-TR" sz="1900" dirty="0" smtClean="0"/>
              <a:t>IBR/IPV</a:t>
            </a:r>
          </a:p>
          <a:p>
            <a:pPr lvl="1" algn="ctr"/>
            <a:r>
              <a:rPr lang="tr-TR" sz="1900" dirty="0" err="1" smtClean="0"/>
              <a:t>Camphylobacter</a:t>
            </a:r>
            <a:r>
              <a:rPr lang="tr-TR" sz="1900" dirty="0" smtClean="0"/>
              <a:t> </a:t>
            </a:r>
            <a:r>
              <a:rPr lang="tr-TR" sz="1900" dirty="0" err="1" smtClean="0"/>
              <a:t>foetus</a:t>
            </a:r>
            <a:r>
              <a:rPr lang="tr-TR" sz="1900" dirty="0" smtClean="0"/>
              <a:t> enfeksiyonu</a:t>
            </a:r>
          </a:p>
          <a:p>
            <a:pPr lvl="1" algn="ctr"/>
            <a:r>
              <a:rPr lang="tr-TR" sz="1900" dirty="0" err="1" smtClean="0"/>
              <a:t>Trichomonas</a:t>
            </a:r>
            <a:r>
              <a:rPr lang="tr-TR" sz="1900" dirty="0" smtClean="0"/>
              <a:t> </a:t>
            </a:r>
            <a:r>
              <a:rPr lang="tr-TR" sz="1900" dirty="0" err="1" smtClean="0"/>
              <a:t>foetus</a:t>
            </a:r>
            <a:r>
              <a:rPr lang="tr-TR" sz="1900" dirty="0" smtClean="0"/>
              <a:t> enfeksiyonu</a:t>
            </a:r>
          </a:p>
          <a:p>
            <a:pPr lvl="1" algn="ctr"/>
            <a:r>
              <a:rPr lang="tr-TR" sz="1900" dirty="0" err="1" smtClean="0"/>
              <a:t>Leptospirosis</a:t>
            </a:r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301986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Teke ve Koç Sperması İthalatı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939925"/>
            <a:ext cx="10515600" cy="4072255"/>
          </a:xfrm>
        </p:spPr>
        <p:txBody>
          <a:bodyPr/>
          <a:lstStyle/>
          <a:p>
            <a:r>
              <a:rPr lang="tr-TR" sz="2600" dirty="0" smtClean="0"/>
              <a:t>Damızlık koç/teke adaylarının işletmelerde iken olması gereken sağlık şartları;</a:t>
            </a:r>
          </a:p>
          <a:p>
            <a:pPr marL="0" indent="0" algn="ctr">
              <a:buNone/>
            </a:pPr>
            <a:r>
              <a:rPr lang="tr-TR" sz="2000" dirty="0" smtClean="0">
                <a:solidFill>
                  <a:schemeClr val="accent5"/>
                </a:solidFill>
              </a:rPr>
              <a:t>Aşağıda bildirilen hastalıklar ile ilgili klinik bir bulgu göstermemelidir. </a:t>
            </a:r>
          </a:p>
          <a:p>
            <a:pPr lvl="1" algn="ctr"/>
            <a:r>
              <a:rPr lang="tr-TR" sz="1800" dirty="0" smtClean="0"/>
              <a:t>Tüberküloz</a:t>
            </a:r>
          </a:p>
          <a:p>
            <a:pPr lvl="1" algn="ctr"/>
            <a:r>
              <a:rPr lang="tr-TR" sz="1800" dirty="0" smtClean="0"/>
              <a:t>Paratüberküloz</a:t>
            </a:r>
          </a:p>
          <a:p>
            <a:pPr lvl="1" algn="ctr"/>
            <a:r>
              <a:rPr lang="tr-TR" sz="1800" dirty="0" smtClean="0"/>
              <a:t>Koyun ve Keçi </a:t>
            </a:r>
            <a:r>
              <a:rPr lang="tr-TR" sz="1800" dirty="0" err="1" smtClean="0"/>
              <a:t>brusellozu</a:t>
            </a:r>
            <a:endParaRPr lang="tr-TR" sz="1800" dirty="0" smtClean="0"/>
          </a:p>
          <a:p>
            <a:pPr lvl="1" algn="ctr"/>
            <a:r>
              <a:rPr lang="tr-TR" sz="1800" dirty="0" smtClean="0"/>
              <a:t>Koyun </a:t>
            </a:r>
            <a:r>
              <a:rPr lang="tr-TR" sz="1800" dirty="0" err="1" smtClean="0"/>
              <a:t>epididimitis</a:t>
            </a:r>
            <a:r>
              <a:rPr lang="tr-TR" sz="1800" dirty="0" smtClean="0"/>
              <a:t> (B. </a:t>
            </a:r>
            <a:r>
              <a:rPr lang="tr-TR" sz="1800" dirty="0" err="1" smtClean="0"/>
              <a:t>Ovis</a:t>
            </a:r>
            <a:r>
              <a:rPr lang="tr-TR" sz="1800" dirty="0" smtClean="0"/>
              <a:t>)</a:t>
            </a:r>
          </a:p>
          <a:p>
            <a:pPr lvl="1" algn="ctr"/>
            <a:r>
              <a:rPr lang="tr-TR" sz="1800" dirty="0" err="1" smtClean="0"/>
              <a:t>Maedi-visna</a:t>
            </a:r>
            <a:r>
              <a:rPr lang="tr-TR" sz="1800" dirty="0" smtClean="0"/>
              <a:t> (MVV) ve </a:t>
            </a:r>
            <a:r>
              <a:rPr lang="tr-TR" sz="1800" dirty="0" err="1" smtClean="0"/>
              <a:t>Caprine</a:t>
            </a:r>
            <a:r>
              <a:rPr lang="tr-TR" sz="1800" dirty="0" smtClean="0"/>
              <a:t> </a:t>
            </a:r>
            <a:r>
              <a:rPr lang="tr-TR" sz="1800" dirty="0" err="1" smtClean="0"/>
              <a:t>Arthritis</a:t>
            </a:r>
            <a:r>
              <a:rPr lang="tr-TR" sz="1800" dirty="0" smtClean="0"/>
              <a:t>/</a:t>
            </a:r>
            <a:r>
              <a:rPr lang="tr-TR" sz="1800" dirty="0" err="1" smtClean="0"/>
              <a:t>Encephalitis</a:t>
            </a:r>
            <a:r>
              <a:rPr lang="tr-TR" sz="1800" dirty="0" smtClean="0"/>
              <a:t> (CAEV)</a:t>
            </a:r>
          </a:p>
          <a:p>
            <a:pPr lvl="1" algn="ctr"/>
            <a:r>
              <a:rPr lang="tr-TR" sz="1800" dirty="0" err="1" smtClean="0"/>
              <a:t>Mavidil</a:t>
            </a:r>
            <a:endParaRPr lang="tr-TR" sz="1800" dirty="0" smtClean="0"/>
          </a:p>
          <a:p>
            <a:pPr lvl="1" algn="ctr"/>
            <a:r>
              <a:rPr lang="tr-TR" sz="1800" dirty="0" err="1" smtClean="0"/>
              <a:t>Pestivirus</a:t>
            </a:r>
            <a:r>
              <a:rPr lang="tr-TR" sz="1800" dirty="0" smtClean="0"/>
              <a:t>, </a:t>
            </a:r>
            <a:r>
              <a:rPr lang="tr-TR" sz="1800" dirty="0" err="1" smtClean="0"/>
              <a:t>Border</a:t>
            </a:r>
            <a:r>
              <a:rPr lang="tr-TR" sz="1800" dirty="0" smtClean="0"/>
              <a:t> </a:t>
            </a:r>
            <a:r>
              <a:rPr lang="tr-TR" sz="1800" dirty="0" err="1" smtClean="0"/>
              <a:t>Disease</a:t>
            </a:r>
            <a:endParaRPr lang="tr-TR" sz="1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1940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736979"/>
            <a:ext cx="2055126" cy="545910"/>
          </a:xfrm>
        </p:spPr>
        <p:txBody>
          <a:bodyPr>
            <a:normAutofit/>
          </a:bodyPr>
          <a:lstStyle/>
          <a:p>
            <a:r>
              <a:rPr lang="tr-TR" dirty="0" smtClean="0"/>
              <a:t>İnsanlarda</a:t>
            </a:r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2771634" y="3459704"/>
            <a:ext cx="5883324" cy="2927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dirty="0" smtClean="0">
                <a:solidFill>
                  <a:schemeClr val="accent5"/>
                </a:solidFill>
              </a:rPr>
              <a:t>Araştırma yürütülen hayvan türleri;</a:t>
            </a:r>
          </a:p>
          <a:p>
            <a:pPr lvl="1" algn="ctr"/>
            <a:endParaRPr lang="tr-TR" dirty="0" smtClean="0"/>
          </a:p>
          <a:p>
            <a:pPr lvl="1" algn="ctr"/>
            <a:r>
              <a:rPr lang="tr-TR" dirty="0" smtClean="0"/>
              <a:t>Sığır</a:t>
            </a:r>
          </a:p>
          <a:p>
            <a:pPr lvl="1" algn="ctr"/>
            <a:r>
              <a:rPr lang="tr-TR" dirty="0" smtClean="0"/>
              <a:t>Koyun</a:t>
            </a:r>
          </a:p>
          <a:p>
            <a:pPr lvl="1" algn="ctr"/>
            <a:r>
              <a:rPr lang="tr-TR" dirty="0" smtClean="0"/>
              <a:t>Domuz</a:t>
            </a:r>
          </a:p>
          <a:p>
            <a:pPr lvl="1" algn="ctr"/>
            <a:r>
              <a:rPr lang="tr-TR" dirty="0" smtClean="0"/>
              <a:t>At</a:t>
            </a:r>
          </a:p>
          <a:p>
            <a:pPr lvl="1" algn="ctr"/>
            <a:r>
              <a:rPr lang="tr-TR" dirty="0" smtClean="0"/>
              <a:t>Köpek</a:t>
            </a:r>
          </a:p>
        </p:txBody>
      </p:sp>
      <p:sp>
        <p:nvSpPr>
          <p:cNvPr id="5" name="Sağ Ok 4"/>
          <p:cNvSpPr/>
          <p:nvPr/>
        </p:nvSpPr>
        <p:spPr>
          <a:xfrm>
            <a:off x="2893326" y="928046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3780431" y="764274"/>
            <a:ext cx="2055126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İlk semptom</a:t>
            </a:r>
            <a:endParaRPr lang="tr-TR" dirty="0"/>
          </a:p>
        </p:txBody>
      </p:sp>
      <p:sp>
        <p:nvSpPr>
          <p:cNvPr id="7" name="Sağ Ok 6"/>
          <p:cNvSpPr/>
          <p:nvPr/>
        </p:nvSpPr>
        <p:spPr>
          <a:xfrm>
            <a:off x="5835557" y="928046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6722662" y="764274"/>
            <a:ext cx="1168021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Teşhis</a:t>
            </a:r>
            <a:endParaRPr lang="tr-TR" dirty="0"/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8654958" y="736979"/>
            <a:ext cx="2366747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Komplikasyon</a:t>
            </a:r>
            <a:endParaRPr lang="tr-TR" dirty="0"/>
          </a:p>
        </p:txBody>
      </p:sp>
      <p:sp>
        <p:nvSpPr>
          <p:cNvPr id="2" name="Çarpma 1"/>
          <p:cNvSpPr/>
          <p:nvPr/>
        </p:nvSpPr>
        <p:spPr>
          <a:xfrm>
            <a:off x="8455926" y="-170598"/>
            <a:ext cx="2565779" cy="2415654"/>
          </a:xfrm>
          <a:prstGeom prst="mathMultiply">
            <a:avLst/>
          </a:prstGeom>
          <a:solidFill>
            <a:schemeClr val="accent1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>
          <a:xfrm>
            <a:off x="838200" y="2245056"/>
            <a:ext cx="2234784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Hayvanlarda</a:t>
            </a:r>
            <a:endParaRPr lang="tr-TR" dirty="0"/>
          </a:p>
        </p:txBody>
      </p:sp>
      <p:sp>
        <p:nvSpPr>
          <p:cNvPr id="11" name="Sağ Ok 10"/>
          <p:cNvSpPr/>
          <p:nvPr/>
        </p:nvSpPr>
        <p:spPr>
          <a:xfrm>
            <a:off x="3072984" y="2463419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İçerik Yer Tutucusu 2"/>
          <p:cNvSpPr txBox="1">
            <a:spLocks/>
          </p:cNvSpPr>
          <p:nvPr/>
        </p:nvSpPr>
        <p:spPr>
          <a:xfrm>
            <a:off x="3958385" y="2245055"/>
            <a:ext cx="2366747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Komplikasyon</a:t>
            </a:r>
            <a:endParaRPr lang="tr-TR" dirty="0"/>
          </a:p>
        </p:txBody>
      </p:sp>
      <p:sp>
        <p:nvSpPr>
          <p:cNvPr id="13" name="Sağ Ok 12"/>
          <p:cNvSpPr/>
          <p:nvPr/>
        </p:nvSpPr>
        <p:spPr>
          <a:xfrm>
            <a:off x="6234450" y="2463419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İçerik Yer Tutucusu 2"/>
          <p:cNvSpPr txBox="1">
            <a:spLocks/>
          </p:cNvSpPr>
          <p:nvPr/>
        </p:nvSpPr>
        <p:spPr>
          <a:xfrm>
            <a:off x="6998725" y="2275763"/>
            <a:ext cx="2513765" cy="545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Veteriner hekim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612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01254"/>
            <a:ext cx="10515600" cy="1705970"/>
          </a:xfrm>
        </p:spPr>
        <p:txBody>
          <a:bodyPr/>
          <a:lstStyle/>
          <a:p>
            <a:r>
              <a:rPr lang="tr-TR" dirty="0" smtClean="0"/>
              <a:t>Yetiştiricilikte;</a:t>
            </a:r>
          </a:p>
          <a:p>
            <a:pPr lvl="1"/>
            <a:r>
              <a:rPr lang="tr-TR" dirty="0" smtClean="0"/>
              <a:t>Sürü içerisinde birkaç erkek hayvan bulunabilir</a:t>
            </a:r>
          </a:p>
          <a:p>
            <a:pPr lvl="1"/>
            <a:r>
              <a:rPr lang="tr-TR" dirty="0" smtClean="0"/>
              <a:t>Sezon içerisinde dışarıdan damızlık erkek hayvan sürüye katılabilir</a:t>
            </a:r>
          </a:p>
          <a:p>
            <a:pPr lvl="1"/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933735" y="4258102"/>
            <a:ext cx="2409967" cy="491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Erkek hayvan</a:t>
            </a:r>
          </a:p>
        </p:txBody>
      </p:sp>
      <p:sp>
        <p:nvSpPr>
          <p:cNvPr id="5" name="Sağ Ok 4"/>
          <p:cNvSpPr/>
          <p:nvPr/>
        </p:nvSpPr>
        <p:spPr>
          <a:xfrm>
            <a:off x="3343702" y="4449169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4237630" y="4258102"/>
            <a:ext cx="2409967" cy="491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Dişi hayvan</a:t>
            </a:r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7159389" y="4258102"/>
            <a:ext cx="2409967" cy="491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Erkek hayvan</a:t>
            </a:r>
          </a:p>
        </p:txBody>
      </p:sp>
      <p:sp>
        <p:nvSpPr>
          <p:cNvPr id="8" name="Sağ Ok 7"/>
          <p:cNvSpPr/>
          <p:nvPr/>
        </p:nvSpPr>
        <p:spPr>
          <a:xfrm>
            <a:off x="6265459" y="4449169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758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134736" y="586855"/>
            <a:ext cx="7132093" cy="1405718"/>
          </a:xfrm>
        </p:spPr>
        <p:txBody>
          <a:bodyPr/>
          <a:lstStyle/>
          <a:p>
            <a:r>
              <a:rPr lang="tr-TR" dirty="0" smtClean="0"/>
              <a:t>Bulaşma;</a:t>
            </a:r>
          </a:p>
          <a:p>
            <a:pPr lvl="1"/>
            <a:r>
              <a:rPr lang="tr-TR" dirty="0" smtClean="0"/>
              <a:t>Dişinin hastalığa dayanıklılığına (bireysel farklılık)</a:t>
            </a:r>
          </a:p>
          <a:p>
            <a:pPr lvl="1"/>
            <a:r>
              <a:rPr lang="tr-TR" dirty="0" err="1" smtClean="0"/>
              <a:t>Östrus</a:t>
            </a:r>
            <a:r>
              <a:rPr lang="tr-TR" dirty="0" smtClean="0"/>
              <a:t> </a:t>
            </a:r>
            <a:r>
              <a:rPr lang="tr-TR" dirty="0" err="1" smtClean="0"/>
              <a:t>siklusunun</a:t>
            </a:r>
            <a:r>
              <a:rPr lang="tr-TR" dirty="0" smtClean="0"/>
              <a:t> dönemi</a:t>
            </a:r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832513" y="5573298"/>
            <a:ext cx="10488303" cy="890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dirty="0" smtClean="0"/>
              <a:t>Ancak; bazı patojenler </a:t>
            </a:r>
            <a:r>
              <a:rPr lang="tr-TR" dirty="0" err="1" smtClean="0"/>
              <a:t>östrus</a:t>
            </a:r>
            <a:r>
              <a:rPr lang="tr-TR" dirty="0" smtClean="0"/>
              <a:t> sırasında dişi </a:t>
            </a:r>
            <a:r>
              <a:rPr lang="tr-TR" dirty="0" err="1" smtClean="0"/>
              <a:t>genital</a:t>
            </a:r>
            <a:r>
              <a:rPr lang="tr-TR" dirty="0" smtClean="0"/>
              <a:t> kanalında canlılığını korumayı başararak cinsel yolla bulaşabilir hale gelmiştir. </a:t>
            </a:r>
            <a:endParaRPr lang="tr-TR" dirty="0"/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1448936" y="2620370"/>
            <a:ext cx="1608163" cy="545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/>
              <a:t>Östrus</a:t>
            </a:r>
            <a:endParaRPr lang="tr-TR" dirty="0"/>
          </a:p>
        </p:txBody>
      </p:sp>
      <p:sp>
        <p:nvSpPr>
          <p:cNvPr id="6" name="Sağ Ok 5"/>
          <p:cNvSpPr/>
          <p:nvPr/>
        </p:nvSpPr>
        <p:spPr>
          <a:xfrm>
            <a:off x="2864893" y="2797791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3629168" y="2620370"/>
            <a:ext cx="1993710" cy="545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Dayanıklılık</a:t>
            </a:r>
            <a:endParaRPr lang="tr-TR" dirty="0"/>
          </a:p>
        </p:txBody>
      </p:sp>
      <p:sp>
        <p:nvSpPr>
          <p:cNvPr id="2" name="Yukarı Ok 1"/>
          <p:cNvSpPr/>
          <p:nvPr/>
        </p:nvSpPr>
        <p:spPr>
          <a:xfrm>
            <a:off x="5359588" y="2402002"/>
            <a:ext cx="604484" cy="72333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355909" y="3794079"/>
            <a:ext cx="2986587" cy="545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/>
              <a:t>Uterus</a:t>
            </a:r>
            <a:r>
              <a:rPr lang="tr-TR" dirty="0" smtClean="0"/>
              <a:t> ve </a:t>
            </a:r>
            <a:r>
              <a:rPr lang="tr-TR" dirty="0" err="1" smtClean="0"/>
              <a:t>vagina</a:t>
            </a:r>
            <a:endParaRPr lang="tr-TR" dirty="0"/>
          </a:p>
        </p:txBody>
      </p:sp>
      <p:sp>
        <p:nvSpPr>
          <p:cNvPr id="9" name="Sağ Ok 8"/>
          <p:cNvSpPr/>
          <p:nvPr/>
        </p:nvSpPr>
        <p:spPr>
          <a:xfrm>
            <a:off x="7342496" y="3957854"/>
            <a:ext cx="764275" cy="109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>
          <a:xfrm>
            <a:off x="8269974" y="3794079"/>
            <a:ext cx="2293394" cy="545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 smtClean="0"/>
              <a:t>Bakteriyel yük</a:t>
            </a:r>
            <a:endParaRPr lang="tr-TR" dirty="0"/>
          </a:p>
        </p:txBody>
      </p:sp>
      <p:sp>
        <p:nvSpPr>
          <p:cNvPr id="11" name="Simge &quot;Yok&quot; 10"/>
          <p:cNvSpPr/>
          <p:nvPr/>
        </p:nvSpPr>
        <p:spPr>
          <a:xfrm>
            <a:off x="8269974" y="2906974"/>
            <a:ext cx="2184211" cy="2224584"/>
          </a:xfrm>
          <a:prstGeom prst="noSmoking">
            <a:avLst/>
          </a:prstGeom>
          <a:solidFill>
            <a:schemeClr val="accent1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48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69962" y="5796935"/>
            <a:ext cx="10515600" cy="494684"/>
          </a:xfrm>
        </p:spPr>
        <p:txBody>
          <a:bodyPr>
            <a:normAutofit/>
          </a:bodyPr>
          <a:lstStyle/>
          <a:p>
            <a:pPr algn="ctr"/>
            <a:r>
              <a:rPr lang="tr-TR" sz="1800" dirty="0">
                <a:solidFill>
                  <a:schemeClr val="accent5"/>
                </a:solidFill>
              </a:rPr>
              <a:t>At yetiştiriciliği açısından önemli hastalıklar, bulaşma yolları ve tanı </a:t>
            </a:r>
            <a:r>
              <a:rPr lang="tr-TR" sz="1800" dirty="0" smtClean="0">
                <a:solidFill>
                  <a:schemeClr val="accent5"/>
                </a:solidFill>
              </a:rPr>
              <a:t>yöntemleri</a:t>
            </a:r>
            <a:endParaRPr lang="tr-TR" sz="1800" dirty="0">
              <a:solidFill>
                <a:schemeClr val="accent5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2692967"/>
              </p:ext>
            </p:extLst>
          </p:nvPr>
        </p:nvGraphicFramePr>
        <p:xfrm>
          <a:off x="1796956" y="562525"/>
          <a:ext cx="8461611" cy="5234410"/>
        </p:xfrm>
        <a:graphic>
          <a:graphicData uri="http://schemas.openxmlformats.org/drawingml/2006/table">
            <a:tbl>
              <a:tblPr firstRow="1" firstCol="1" bandRow="1"/>
              <a:tblGrid>
                <a:gridCol w="1691948"/>
                <a:gridCol w="1691948"/>
                <a:gridCol w="979501"/>
                <a:gridCol w="1358601"/>
                <a:gridCol w="2739613"/>
              </a:tblGrid>
              <a:tr h="2767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Hastalık Adı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Etken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Venereal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Diğer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Tanı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71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Contagious</a:t>
                      </a:r>
                      <a:r>
                        <a:rPr lang="tr-T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Equine</a:t>
                      </a:r>
                      <a:r>
                        <a:rPr lang="tr-T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Metritis</a:t>
                      </a:r>
                      <a:r>
                        <a:rPr lang="tr-TR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(CEM)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Taylorella equigenitalis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Fossa glandis, üretral sinüs, corpus penisin serbest ucu ve prepisyumun dış kıvrımından alınan örneklerin kültürü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3839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Salmonellozis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Salmonella</a:t>
                      </a:r>
                      <a:r>
                        <a:rPr lang="tr-TR" sz="16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abortus</a:t>
                      </a:r>
                      <a:r>
                        <a:rPr lang="tr-TR" sz="16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i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Şüpheli hayvanlardan alınan kan ile aglütinasyon testi; aborte fetus, organ numunesi ve yemlerin kültürü ile etken izolasyonu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0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Equine Coital Exanthema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Equine Herpes Virüs 3 (EHV3)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Serolojik test, ejakülat kültürü dış genital organ svapları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8180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Equine Viral Arteritis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Equine Arteritis Virüs (EAV)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Serolojik test, ejakülat kültürü dış genital organ svapları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03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Durin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Trypanosoma equiperdum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Üretral</a:t>
                      </a: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eksudat</a:t>
                      </a: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kan ya da ürtiker plaklardan yapılan </a:t>
                      </a:r>
                      <a:r>
                        <a:rPr lang="tr-TR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komplement</a:t>
                      </a: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fikzasyon</a:t>
                      </a: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testi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34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42666" y="6288254"/>
            <a:ext cx="10515600" cy="426445"/>
          </a:xfrm>
        </p:spPr>
        <p:txBody>
          <a:bodyPr>
            <a:normAutofit/>
          </a:bodyPr>
          <a:lstStyle/>
          <a:p>
            <a:pPr algn="ctr"/>
            <a:r>
              <a:rPr lang="tr-TR" sz="1800" dirty="0" smtClean="0">
                <a:solidFill>
                  <a:schemeClr val="accent5"/>
                </a:solidFill>
              </a:rPr>
              <a:t>Sığırlarda </a:t>
            </a:r>
            <a:r>
              <a:rPr lang="tr-TR" sz="1800" dirty="0">
                <a:solidFill>
                  <a:schemeClr val="accent5"/>
                </a:solidFill>
              </a:rPr>
              <a:t>sperma ile bulaşan </a:t>
            </a:r>
            <a:r>
              <a:rPr lang="tr-TR" sz="1800" dirty="0" err="1">
                <a:solidFill>
                  <a:schemeClr val="accent5"/>
                </a:solidFill>
              </a:rPr>
              <a:t>reprodüktif</a:t>
            </a:r>
            <a:r>
              <a:rPr lang="tr-TR" sz="1800" dirty="0">
                <a:solidFill>
                  <a:schemeClr val="accent5"/>
                </a:solidFill>
              </a:rPr>
              <a:t> </a:t>
            </a:r>
            <a:r>
              <a:rPr lang="tr-TR" sz="1800" dirty="0" smtClean="0">
                <a:solidFill>
                  <a:schemeClr val="accent5"/>
                </a:solidFill>
              </a:rPr>
              <a:t>hastalıklar</a:t>
            </a:r>
            <a:endParaRPr lang="tr-TR" sz="1800" dirty="0">
              <a:solidFill>
                <a:schemeClr val="accent5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0299055"/>
              </p:ext>
            </p:extLst>
          </p:nvPr>
        </p:nvGraphicFramePr>
        <p:xfrm>
          <a:off x="1585414" y="123874"/>
          <a:ext cx="8830103" cy="6164380"/>
        </p:xfrm>
        <a:graphic>
          <a:graphicData uri="http://schemas.openxmlformats.org/drawingml/2006/table">
            <a:tbl>
              <a:tblPr firstRow="1" firstCol="1" bandRow="1"/>
              <a:tblGrid>
                <a:gridCol w="2052708"/>
                <a:gridCol w="2710563"/>
                <a:gridCol w="4066832"/>
              </a:tblGrid>
              <a:tr h="2232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Hastalık</a:t>
                      </a: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Bulaşma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Teşhis Materyali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Camphylobacteriosis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Doğal aşım,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Atık yavru mide sıvısı,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Çara,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 (birden fazla test)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81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Leptospirosis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İdrar,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Atık yavru ve zarları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Kan ve idrar 2-3 hafta ara ile 2 kez (şüpheli hayvan ya da sürünün %10’undan)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Brucellosis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Atık yavru ve zarları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Fetus,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Placenta,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İnekten kan örneği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50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Trichomoniasis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Doğal aşım,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Kontamine eksudat,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Prepisyal yıkantı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6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BVD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Mukoz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membran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Bulaşık çevre,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Genital</a:t>
                      </a: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akıntı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Kan,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Serum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81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IBR-IPV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Bulaşık çevre,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Genital akıntı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Kan,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Serum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2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Mavidil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Doğal aşım,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Vahşi hayvan,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İnsekt,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Koyun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Kan,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Dalak,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Lenf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81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Neosporosis</a:t>
                      </a:r>
                      <a:endParaRPr lang="tr-T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Sindirim,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Solunum,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Atık fetüs beyni</a:t>
                      </a:r>
                    </a:p>
                  </a:txBody>
                  <a:tcPr marL="61612" marR="61612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48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83609" y="6288254"/>
            <a:ext cx="10515600" cy="358206"/>
          </a:xfrm>
        </p:spPr>
        <p:txBody>
          <a:bodyPr>
            <a:normAutofit/>
          </a:bodyPr>
          <a:lstStyle/>
          <a:p>
            <a:pPr algn="ctr"/>
            <a:r>
              <a:rPr lang="tr-TR" sz="1600" dirty="0">
                <a:solidFill>
                  <a:schemeClr val="accent5"/>
                </a:solidFill>
              </a:rPr>
              <a:t>Domuz spermasında bulunan </a:t>
            </a:r>
            <a:r>
              <a:rPr lang="tr-TR" sz="1600" dirty="0" err="1" smtClean="0">
                <a:solidFill>
                  <a:schemeClr val="accent5"/>
                </a:solidFill>
              </a:rPr>
              <a:t>viruslar</a:t>
            </a:r>
            <a:endParaRPr lang="tr-TR" sz="1600" dirty="0">
              <a:solidFill>
                <a:schemeClr val="accent5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392826"/>
              </p:ext>
            </p:extLst>
          </p:nvPr>
        </p:nvGraphicFramePr>
        <p:xfrm>
          <a:off x="1323834" y="368494"/>
          <a:ext cx="9116702" cy="5919759"/>
        </p:xfrm>
        <a:graphic>
          <a:graphicData uri="http://schemas.openxmlformats.org/drawingml/2006/table">
            <a:tbl>
              <a:tblPr firstRow="1" firstCol="1" bandRow="1"/>
              <a:tblGrid>
                <a:gridCol w="3038230"/>
                <a:gridCol w="3039236"/>
                <a:gridCol w="3039236"/>
              </a:tblGrid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Hastalık Adı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Spermada virüs izolasyonu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Kontaminasyon riski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Aujeszky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Domuz vebası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Afrika domuz vebası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Şap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Düşük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Klasik domuz vebası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Domuz parvovirus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99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Domuz reprodüktif ve respiratör sendromu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Domuz circovirus II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Adenovirus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Düşük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Reovirus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Düşük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Influenza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Düşük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Bulaşıcı gastroenteritis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Çok düşük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Enterovirus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6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Domuz papillomavirus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Veri yok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189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İhbarı Mecburi Hastalıklar İçerisinde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8489" y="1690688"/>
            <a:ext cx="6018663" cy="4657062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1- </a:t>
            </a:r>
            <a:r>
              <a:rPr lang="tr-TR" b="1" u="sng" dirty="0">
                <a:solidFill>
                  <a:schemeClr val="accent5"/>
                </a:solidFill>
              </a:rPr>
              <a:t>Şap (FMD)</a:t>
            </a:r>
          </a:p>
          <a:p>
            <a:r>
              <a:rPr lang="tr-TR" dirty="0"/>
              <a:t>2- </a:t>
            </a:r>
            <a:r>
              <a:rPr lang="tr-TR" b="1" u="sng" dirty="0">
                <a:solidFill>
                  <a:schemeClr val="accent5"/>
                </a:solidFill>
              </a:rPr>
              <a:t>Sığır </a:t>
            </a:r>
            <a:r>
              <a:rPr lang="tr-TR" b="1" u="sng" dirty="0" err="1">
                <a:solidFill>
                  <a:schemeClr val="accent5"/>
                </a:solidFill>
              </a:rPr>
              <a:t>brusellozu</a:t>
            </a:r>
            <a:endParaRPr lang="tr-TR" b="1" u="sng" dirty="0">
              <a:solidFill>
                <a:schemeClr val="accent5"/>
              </a:solidFill>
            </a:endParaRPr>
          </a:p>
          <a:p>
            <a:r>
              <a:rPr lang="tr-TR" dirty="0"/>
              <a:t>3- </a:t>
            </a:r>
            <a:r>
              <a:rPr lang="tr-TR" b="1" u="sng" dirty="0">
                <a:solidFill>
                  <a:schemeClr val="accent5"/>
                </a:solidFill>
              </a:rPr>
              <a:t>Sığır tüberkülozu</a:t>
            </a:r>
          </a:p>
          <a:p>
            <a:r>
              <a:rPr lang="tr-TR" dirty="0"/>
              <a:t>4- Kuduz</a:t>
            </a:r>
          </a:p>
          <a:p>
            <a:r>
              <a:rPr lang="tr-TR" dirty="0"/>
              <a:t>5- </a:t>
            </a:r>
            <a:r>
              <a:rPr lang="tr-TR" b="1" u="sng" dirty="0" err="1">
                <a:solidFill>
                  <a:schemeClr val="accent5"/>
                </a:solidFill>
              </a:rPr>
              <a:t>Mavidil</a:t>
            </a:r>
            <a:endParaRPr lang="tr-TR" b="1" u="sng" dirty="0">
              <a:solidFill>
                <a:schemeClr val="accent5"/>
              </a:solidFill>
            </a:endParaRPr>
          </a:p>
          <a:p>
            <a:r>
              <a:rPr lang="tr-TR" dirty="0"/>
              <a:t>6- </a:t>
            </a:r>
            <a:r>
              <a:rPr lang="tr-TR" b="1" u="sng" dirty="0">
                <a:solidFill>
                  <a:schemeClr val="accent5"/>
                </a:solidFill>
              </a:rPr>
              <a:t>Sığır vebası</a:t>
            </a:r>
          </a:p>
          <a:p>
            <a:r>
              <a:rPr lang="tr-TR" dirty="0"/>
              <a:t>7- Sığırların süngerimsi beyin hastalığı (BSE)</a:t>
            </a:r>
          </a:p>
          <a:p>
            <a:r>
              <a:rPr lang="tr-TR" dirty="0"/>
              <a:t>8- </a:t>
            </a:r>
            <a:r>
              <a:rPr lang="tr-TR" b="1" u="sng" dirty="0">
                <a:solidFill>
                  <a:schemeClr val="accent5"/>
                </a:solidFill>
              </a:rPr>
              <a:t>Koyun keçi </a:t>
            </a:r>
            <a:r>
              <a:rPr lang="tr-TR" b="1" u="sng" dirty="0" err="1">
                <a:solidFill>
                  <a:schemeClr val="accent5"/>
                </a:solidFill>
              </a:rPr>
              <a:t>brusellozu</a:t>
            </a:r>
            <a:endParaRPr lang="tr-TR" b="1" u="sng" dirty="0">
              <a:solidFill>
                <a:schemeClr val="accent5"/>
              </a:solidFill>
            </a:endParaRPr>
          </a:p>
          <a:p>
            <a:r>
              <a:rPr lang="tr-TR" dirty="0"/>
              <a:t>9- </a:t>
            </a:r>
            <a:r>
              <a:rPr lang="tr-TR" b="1" u="sng" dirty="0">
                <a:solidFill>
                  <a:schemeClr val="accent5"/>
                </a:solidFill>
              </a:rPr>
              <a:t>Koyun ve keçi vebası (PPR)</a:t>
            </a:r>
          </a:p>
          <a:p>
            <a:r>
              <a:rPr lang="tr-TR" dirty="0"/>
              <a:t>10- Koyun keçi </a:t>
            </a:r>
            <a:r>
              <a:rPr lang="tr-TR" dirty="0" smtClean="0"/>
              <a:t>çiçeği</a:t>
            </a:r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5783239" y="1705438"/>
            <a:ext cx="64087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11- Şarbon (Antraks)</a:t>
            </a:r>
          </a:p>
          <a:p>
            <a:r>
              <a:rPr lang="tr-TR" dirty="0" smtClean="0"/>
              <a:t>12- </a:t>
            </a:r>
            <a:r>
              <a:rPr lang="tr-TR" dirty="0" err="1" smtClean="0"/>
              <a:t>Scrapie</a:t>
            </a:r>
            <a:endParaRPr lang="tr-TR" dirty="0" smtClean="0"/>
          </a:p>
          <a:p>
            <a:r>
              <a:rPr lang="tr-TR" dirty="0" smtClean="0"/>
              <a:t>13- Tavuk vebası (</a:t>
            </a:r>
            <a:r>
              <a:rPr lang="tr-TR" dirty="0" err="1" smtClean="0"/>
              <a:t>Avian</a:t>
            </a:r>
            <a:r>
              <a:rPr lang="tr-TR" dirty="0" smtClean="0"/>
              <a:t> </a:t>
            </a:r>
            <a:r>
              <a:rPr lang="tr-TR" dirty="0" err="1" smtClean="0"/>
              <a:t>influenza</a:t>
            </a:r>
            <a:r>
              <a:rPr lang="tr-TR" dirty="0" smtClean="0"/>
              <a:t>)</a:t>
            </a:r>
          </a:p>
          <a:p>
            <a:r>
              <a:rPr lang="tr-TR" dirty="0" smtClean="0"/>
              <a:t>14- Yalancı tavuk vebası (</a:t>
            </a:r>
            <a:r>
              <a:rPr lang="tr-TR" dirty="0" err="1" smtClean="0"/>
              <a:t>Newcastle</a:t>
            </a:r>
            <a:r>
              <a:rPr lang="tr-TR" dirty="0" smtClean="0"/>
              <a:t>)</a:t>
            </a:r>
          </a:p>
          <a:p>
            <a:r>
              <a:rPr lang="tr-TR" dirty="0" smtClean="0"/>
              <a:t>15- </a:t>
            </a:r>
            <a:r>
              <a:rPr lang="tr-TR" dirty="0" err="1" smtClean="0"/>
              <a:t>Pullorum</a:t>
            </a:r>
            <a:endParaRPr lang="tr-TR" dirty="0" smtClean="0"/>
          </a:p>
          <a:p>
            <a:r>
              <a:rPr lang="tr-TR" dirty="0" smtClean="0"/>
              <a:t>16- Kanatlı tifosu (Tavuk tifosu)</a:t>
            </a:r>
          </a:p>
          <a:p>
            <a:r>
              <a:rPr lang="tr-TR" dirty="0" smtClean="0"/>
              <a:t>17- Ruam (Mankafa)</a:t>
            </a:r>
          </a:p>
          <a:p>
            <a:r>
              <a:rPr lang="tr-TR" dirty="0" smtClean="0"/>
              <a:t>18- </a:t>
            </a:r>
            <a:r>
              <a:rPr lang="tr-TR" b="1" u="sng" dirty="0" err="1" smtClean="0">
                <a:solidFill>
                  <a:schemeClr val="accent5"/>
                </a:solidFill>
              </a:rPr>
              <a:t>Durin</a:t>
            </a:r>
            <a:r>
              <a:rPr lang="tr-TR" b="1" u="sng" dirty="0" smtClean="0">
                <a:solidFill>
                  <a:schemeClr val="accent5"/>
                </a:solidFill>
              </a:rPr>
              <a:t> (At frengisi)</a:t>
            </a:r>
          </a:p>
          <a:p>
            <a:r>
              <a:rPr lang="tr-TR" dirty="0" smtClean="0"/>
              <a:t>19- Atların </a:t>
            </a:r>
            <a:r>
              <a:rPr lang="tr-TR" dirty="0" err="1" smtClean="0"/>
              <a:t>infeksiyöz</a:t>
            </a:r>
            <a:r>
              <a:rPr lang="tr-TR" dirty="0" smtClean="0"/>
              <a:t> anemisi</a:t>
            </a:r>
          </a:p>
          <a:p>
            <a:r>
              <a:rPr lang="tr-TR" dirty="0" smtClean="0"/>
              <a:t>20- </a:t>
            </a:r>
            <a:r>
              <a:rPr lang="tr-TR" dirty="0" err="1" smtClean="0"/>
              <a:t>Equine</a:t>
            </a:r>
            <a:r>
              <a:rPr lang="tr-TR" dirty="0" smtClean="0"/>
              <a:t> </a:t>
            </a:r>
            <a:r>
              <a:rPr lang="tr-TR" dirty="0" err="1" smtClean="0"/>
              <a:t>encephalomyelitis</a:t>
            </a:r>
            <a:r>
              <a:rPr lang="tr-TR" dirty="0" smtClean="0"/>
              <a:t> (tüm tipleri, Venezuela </a:t>
            </a:r>
            <a:r>
              <a:rPr lang="tr-TR" dirty="0" err="1" smtClean="0"/>
              <a:t>equine</a:t>
            </a:r>
            <a:r>
              <a:rPr lang="tr-TR" dirty="0" smtClean="0"/>
              <a:t> </a:t>
            </a:r>
            <a:r>
              <a:rPr lang="tr-TR" dirty="0" err="1" smtClean="0"/>
              <a:t>encephalomyelitis</a:t>
            </a:r>
            <a:r>
              <a:rPr lang="tr-TR" dirty="0" smtClean="0"/>
              <a:t> dahil)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6552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2"/>
          <p:cNvSpPr txBox="1">
            <a:spLocks/>
          </p:cNvSpPr>
          <p:nvPr/>
        </p:nvSpPr>
        <p:spPr>
          <a:xfrm>
            <a:off x="643720" y="614148"/>
            <a:ext cx="5238466" cy="5590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21- Afrika at vebası</a:t>
            </a:r>
          </a:p>
          <a:p>
            <a:r>
              <a:rPr lang="tr-TR" dirty="0" smtClean="0"/>
              <a:t>22- </a:t>
            </a:r>
            <a:r>
              <a:rPr lang="tr-TR" b="1" u="sng" dirty="0" smtClean="0">
                <a:solidFill>
                  <a:schemeClr val="accent5"/>
                </a:solidFill>
              </a:rPr>
              <a:t>Afrika domuz vebası</a:t>
            </a:r>
          </a:p>
          <a:p>
            <a:r>
              <a:rPr lang="tr-TR" dirty="0" smtClean="0"/>
              <a:t>23- </a:t>
            </a:r>
            <a:r>
              <a:rPr lang="tr-TR" b="1" u="sng" dirty="0" smtClean="0">
                <a:solidFill>
                  <a:schemeClr val="accent5"/>
                </a:solidFill>
              </a:rPr>
              <a:t>Klasik domuz vebası</a:t>
            </a:r>
          </a:p>
          <a:p>
            <a:r>
              <a:rPr lang="tr-TR" dirty="0" smtClean="0"/>
              <a:t>24- Domuzların </a:t>
            </a:r>
            <a:r>
              <a:rPr lang="tr-TR" dirty="0" err="1" smtClean="0"/>
              <a:t>veziküler</a:t>
            </a:r>
            <a:r>
              <a:rPr lang="tr-TR" dirty="0" smtClean="0"/>
              <a:t> hastalığı</a:t>
            </a:r>
          </a:p>
          <a:p>
            <a:r>
              <a:rPr lang="tr-TR" dirty="0" smtClean="0"/>
              <a:t>25- Küçük kovan kurdu (</a:t>
            </a:r>
            <a:r>
              <a:rPr lang="tr-TR" dirty="0" err="1" smtClean="0"/>
              <a:t>Aethina</a:t>
            </a:r>
            <a:r>
              <a:rPr lang="tr-TR" dirty="0" smtClean="0"/>
              <a:t> </a:t>
            </a:r>
            <a:r>
              <a:rPr lang="tr-TR" dirty="0" err="1" smtClean="0"/>
              <a:t>tumida</a:t>
            </a:r>
            <a:r>
              <a:rPr lang="tr-TR" dirty="0" smtClean="0"/>
              <a:t>)</a:t>
            </a:r>
          </a:p>
          <a:p>
            <a:r>
              <a:rPr lang="tr-TR" dirty="0" smtClean="0"/>
              <a:t>26- Arıların Amerikan yavru çürüklüğü</a:t>
            </a:r>
          </a:p>
          <a:p>
            <a:r>
              <a:rPr lang="tr-TR" dirty="0" smtClean="0"/>
              <a:t>27- </a:t>
            </a:r>
            <a:r>
              <a:rPr lang="tr-TR" dirty="0" err="1" smtClean="0"/>
              <a:t>Tropilaelaps</a:t>
            </a:r>
            <a:r>
              <a:rPr lang="tr-TR" dirty="0" smtClean="0"/>
              <a:t> akarı (</a:t>
            </a:r>
            <a:r>
              <a:rPr lang="tr-TR" dirty="0" err="1" smtClean="0"/>
              <a:t>Tropilaelaps</a:t>
            </a:r>
            <a:r>
              <a:rPr lang="tr-TR" dirty="0" smtClean="0"/>
              <a:t> mite)</a:t>
            </a:r>
          </a:p>
        </p:txBody>
      </p:sp>
      <p:sp>
        <p:nvSpPr>
          <p:cNvPr id="6" name="İçerik Yer Tutucusu 3"/>
          <p:cNvSpPr>
            <a:spLocks noGrp="1"/>
          </p:cNvSpPr>
          <p:nvPr>
            <p:ph idx="1"/>
          </p:nvPr>
        </p:nvSpPr>
        <p:spPr>
          <a:xfrm>
            <a:off x="6264323" y="614148"/>
            <a:ext cx="5295332" cy="5590109"/>
          </a:xfrm>
        </p:spPr>
        <p:txBody>
          <a:bodyPr>
            <a:normAutofit lnSpcReduction="10000"/>
          </a:bodyPr>
          <a:lstStyle/>
          <a:p>
            <a:r>
              <a:rPr lang="tr-TR" dirty="0"/>
              <a:t>28- Kedilerin süngerimsi beyin hastalığı (FSE)</a:t>
            </a:r>
          </a:p>
          <a:p>
            <a:r>
              <a:rPr lang="tr-TR" dirty="0"/>
              <a:t>29- </a:t>
            </a:r>
            <a:r>
              <a:rPr lang="tr-TR" b="1" u="sng" dirty="0">
                <a:solidFill>
                  <a:schemeClr val="accent5"/>
                </a:solidFill>
              </a:rPr>
              <a:t>Sığırların </a:t>
            </a:r>
            <a:r>
              <a:rPr lang="tr-TR" b="1" u="sng" dirty="0" err="1">
                <a:solidFill>
                  <a:schemeClr val="accent5"/>
                </a:solidFill>
              </a:rPr>
              <a:t>nodüler</a:t>
            </a:r>
            <a:r>
              <a:rPr lang="tr-TR" b="1" u="sng" dirty="0">
                <a:solidFill>
                  <a:schemeClr val="accent5"/>
                </a:solidFill>
              </a:rPr>
              <a:t> </a:t>
            </a:r>
            <a:r>
              <a:rPr lang="tr-TR" b="1" u="sng" dirty="0" err="1">
                <a:solidFill>
                  <a:schemeClr val="accent5"/>
                </a:solidFill>
              </a:rPr>
              <a:t>ekzantemi</a:t>
            </a:r>
            <a:r>
              <a:rPr lang="tr-TR" b="1" u="sng" dirty="0">
                <a:solidFill>
                  <a:schemeClr val="accent5"/>
                </a:solidFill>
              </a:rPr>
              <a:t> (</a:t>
            </a:r>
            <a:r>
              <a:rPr lang="tr-TR" b="1" u="sng" dirty="0" err="1">
                <a:solidFill>
                  <a:schemeClr val="accent5"/>
                </a:solidFill>
              </a:rPr>
              <a:t>Lumpy</a:t>
            </a:r>
            <a:r>
              <a:rPr lang="tr-TR" b="1" u="sng" dirty="0">
                <a:solidFill>
                  <a:schemeClr val="accent5"/>
                </a:solidFill>
              </a:rPr>
              <a:t> skin)</a:t>
            </a:r>
          </a:p>
          <a:p>
            <a:r>
              <a:rPr lang="tr-TR" dirty="0"/>
              <a:t>30- Bulaşıcı </a:t>
            </a:r>
            <a:r>
              <a:rPr lang="tr-TR" dirty="0" err="1"/>
              <a:t>stomatitis</a:t>
            </a:r>
            <a:r>
              <a:rPr lang="tr-TR" dirty="0"/>
              <a:t> (</a:t>
            </a:r>
            <a:r>
              <a:rPr lang="tr-TR" dirty="0" err="1"/>
              <a:t>Veziküler</a:t>
            </a:r>
            <a:r>
              <a:rPr lang="tr-TR" dirty="0"/>
              <a:t> </a:t>
            </a:r>
            <a:r>
              <a:rPr lang="tr-TR" dirty="0" err="1"/>
              <a:t>stomatitis</a:t>
            </a:r>
            <a:r>
              <a:rPr lang="tr-TR" dirty="0"/>
              <a:t>)</a:t>
            </a:r>
          </a:p>
          <a:p>
            <a:r>
              <a:rPr lang="tr-TR" dirty="0"/>
              <a:t>31- </a:t>
            </a:r>
            <a:r>
              <a:rPr lang="tr-TR" dirty="0" err="1"/>
              <a:t>Rift</a:t>
            </a:r>
            <a:r>
              <a:rPr lang="tr-TR" dirty="0"/>
              <a:t> Vadisi humması</a:t>
            </a:r>
          </a:p>
          <a:p>
            <a:r>
              <a:rPr lang="tr-TR" dirty="0"/>
              <a:t>32- Bulaşıcı sığır </a:t>
            </a:r>
            <a:r>
              <a:rPr lang="tr-TR" dirty="0" err="1"/>
              <a:t>plöropnömonisi</a:t>
            </a:r>
            <a:r>
              <a:rPr lang="tr-TR" dirty="0"/>
              <a:t>(</a:t>
            </a:r>
            <a:r>
              <a:rPr lang="tr-TR" dirty="0" err="1"/>
              <a:t>Contagious</a:t>
            </a:r>
            <a:r>
              <a:rPr lang="tr-TR" dirty="0"/>
              <a:t> </a:t>
            </a:r>
            <a:r>
              <a:rPr lang="tr-TR" dirty="0" err="1"/>
              <a:t>bovine</a:t>
            </a:r>
            <a:r>
              <a:rPr lang="tr-TR" dirty="0"/>
              <a:t> </a:t>
            </a:r>
            <a:r>
              <a:rPr lang="tr-TR" dirty="0" err="1"/>
              <a:t>pleuropneumonia</a:t>
            </a:r>
            <a:r>
              <a:rPr lang="tr-TR" dirty="0"/>
              <a:t>)</a:t>
            </a:r>
          </a:p>
          <a:p>
            <a:r>
              <a:rPr lang="tr-TR" dirty="0"/>
              <a:t>33- </a:t>
            </a:r>
            <a:r>
              <a:rPr lang="tr-TR" b="1" u="sng" dirty="0" err="1">
                <a:solidFill>
                  <a:schemeClr val="accent5"/>
                </a:solidFill>
              </a:rPr>
              <a:t>Enzootik</a:t>
            </a:r>
            <a:r>
              <a:rPr lang="tr-TR" b="1" u="sng" dirty="0">
                <a:solidFill>
                  <a:schemeClr val="accent5"/>
                </a:solidFill>
              </a:rPr>
              <a:t> sığır </a:t>
            </a:r>
            <a:r>
              <a:rPr lang="tr-TR" b="1" u="sng" dirty="0" err="1">
                <a:solidFill>
                  <a:schemeClr val="accent5"/>
                </a:solidFill>
              </a:rPr>
              <a:t>löykozu</a:t>
            </a:r>
            <a:endParaRPr lang="tr-TR" b="1" u="sng" dirty="0">
              <a:solidFill>
                <a:schemeClr val="accent5"/>
              </a:solidFill>
            </a:endParaRPr>
          </a:p>
          <a:p>
            <a:r>
              <a:rPr lang="tr-TR" dirty="0"/>
              <a:t>34- Geyiklerin </a:t>
            </a:r>
            <a:r>
              <a:rPr lang="tr-TR" dirty="0" err="1"/>
              <a:t>epizootik</a:t>
            </a:r>
            <a:r>
              <a:rPr lang="tr-TR" dirty="0"/>
              <a:t> </a:t>
            </a:r>
            <a:r>
              <a:rPr lang="tr-TR" dirty="0" err="1"/>
              <a:t>hemorajik</a:t>
            </a:r>
            <a:r>
              <a:rPr lang="tr-TR" dirty="0"/>
              <a:t> hastalığı (EHD</a:t>
            </a:r>
            <a:r>
              <a:rPr lang="tr-TR" dirty="0" smtClean="0"/>
              <a:t>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760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5"/>
                </a:solidFill>
              </a:rPr>
              <a:t>Cinsel Yolla Bulaşan Başlıca Hastalıklar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4702791" cy="480017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dirty="0" err="1" smtClean="0">
                <a:solidFill>
                  <a:schemeClr val="accent5"/>
                </a:solidFill>
              </a:rPr>
              <a:t>Protozoal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</a:p>
          <a:p>
            <a:pPr lvl="1"/>
            <a:r>
              <a:rPr lang="tr-TR" dirty="0" err="1" smtClean="0"/>
              <a:t>Trichomonas</a:t>
            </a:r>
            <a:endParaRPr lang="tr-TR" dirty="0" smtClean="0"/>
          </a:p>
          <a:p>
            <a:pPr lvl="1"/>
            <a:r>
              <a:rPr lang="tr-TR" dirty="0" err="1" smtClean="0"/>
              <a:t>Trypanosoma</a:t>
            </a:r>
            <a:endParaRPr lang="tr-TR" dirty="0" smtClean="0"/>
          </a:p>
          <a:p>
            <a:pPr lvl="1"/>
            <a:r>
              <a:rPr lang="tr-TR" dirty="0" err="1" smtClean="0"/>
              <a:t>Leishmania</a:t>
            </a:r>
            <a:endParaRPr lang="tr-TR" dirty="0" smtClean="0"/>
          </a:p>
          <a:p>
            <a:pPr lvl="1"/>
            <a:r>
              <a:rPr lang="tr-TR" dirty="0" err="1" smtClean="0"/>
              <a:t>Toxoplasma</a:t>
            </a:r>
            <a:endParaRPr lang="tr-TR" dirty="0" smtClean="0"/>
          </a:p>
          <a:p>
            <a:pPr lvl="1"/>
            <a:r>
              <a:rPr lang="tr-TR" dirty="0" err="1" smtClean="0"/>
              <a:t>Neospora</a:t>
            </a:r>
            <a:endParaRPr lang="tr-TR" dirty="0" smtClean="0"/>
          </a:p>
          <a:p>
            <a:pPr lvl="1"/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>
                <a:solidFill>
                  <a:schemeClr val="accent5"/>
                </a:solidFill>
              </a:rPr>
              <a:t>Viral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</a:p>
          <a:p>
            <a:pPr lvl="1"/>
            <a:r>
              <a:rPr lang="tr-TR" dirty="0" err="1" smtClean="0"/>
              <a:t>Papillomavirus</a:t>
            </a:r>
            <a:endParaRPr lang="tr-TR" dirty="0" smtClean="0"/>
          </a:p>
          <a:p>
            <a:pPr lvl="1"/>
            <a:r>
              <a:rPr lang="tr-TR" dirty="0" err="1" smtClean="0"/>
              <a:t>Herpesvirus</a:t>
            </a:r>
            <a:endParaRPr lang="tr-TR" dirty="0" smtClean="0"/>
          </a:p>
          <a:p>
            <a:pPr lvl="1"/>
            <a:r>
              <a:rPr lang="tr-TR" dirty="0" err="1" smtClean="0"/>
              <a:t>Poxvirus</a:t>
            </a:r>
            <a:endParaRPr lang="tr-TR" dirty="0" smtClean="0"/>
          </a:p>
          <a:p>
            <a:pPr lvl="1"/>
            <a:r>
              <a:rPr lang="tr-TR" dirty="0" err="1" smtClean="0"/>
              <a:t>Apthovirus</a:t>
            </a:r>
            <a:endParaRPr lang="tr-TR" dirty="0" smtClean="0"/>
          </a:p>
          <a:p>
            <a:pPr lvl="1"/>
            <a:r>
              <a:rPr lang="tr-TR" dirty="0" err="1" smtClean="0"/>
              <a:t>Morbillivirus</a:t>
            </a:r>
            <a:endParaRPr lang="tr-TR" dirty="0" smtClean="0"/>
          </a:p>
          <a:p>
            <a:pPr lvl="1"/>
            <a:r>
              <a:rPr lang="tr-TR" dirty="0" err="1" smtClean="0"/>
              <a:t>Orbivirus</a:t>
            </a:r>
            <a:endParaRPr lang="tr-TR" dirty="0" smtClean="0"/>
          </a:p>
          <a:p>
            <a:pPr lvl="1"/>
            <a:r>
              <a:rPr lang="tr-TR" dirty="0" err="1" smtClean="0"/>
              <a:t>Enzootic</a:t>
            </a:r>
            <a:r>
              <a:rPr lang="tr-TR" dirty="0" smtClean="0"/>
              <a:t> </a:t>
            </a:r>
            <a:r>
              <a:rPr lang="tr-TR" dirty="0" err="1" smtClean="0"/>
              <a:t>Bovine</a:t>
            </a:r>
            <a:r>
              <a:rPr lang="tr-TR" dirty="0" smtClean="0"/>
              <a:t> </a:t>
            </a:r>
            <a:r>
              <a:rPr lang="tr-TR" dirty="0" err="1" smtClean="0"/>
              <a:t>Leucosis</a:t>
            </a:r>
            <a:r>
              <a:rPr lang="tr-TR" dirty="0" smtClean="0"/>
              <a:t> </a:t>
            </a:r>
            <a:r>
              <a:rPr lang="tr-TR" dirty="0" err="1" smtClean="0"/>
              <a:t>Virus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6096000" y="1689054"/>
            <a:ext cx="4702791" cy="4261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3"/>
            </a:pPr>
            <a:r>
              <a:rPr lang="tr-TR" sz="2600" dirty="0" smtClean="0">
                <a:solidFill>
                  <a:schemeClr val="accent5"/>
                </a:solidFill>
              </a:rPr>
              <a:t>Bakteriyel Enfeksiyonlar</a:t>
            </a:r>
          </a:p>
          <a:p>
            <a:pPr lvl="1"/>
            <a:r>
              <a:rPr lang="tr-TR" sz="2200" dirty="0" err="1" smtClean="0"/>
              <a:t>Vibrio</a:t>
            </a:r>
            <a:endParaRPr lang="tr-TR" sz="2200" dirty="0" smtClean="0"/>
          </a:p>
          <a:p>
            <a:pPr lvl="1"/>
            <a:r>
              <a:rPr lang="tr-TR" sz="2200" dirty="0" err="1" smtClean="0"/>
              <a:t>Salmonella</a:t>
            </a:r>
            <a:endParaRPr lang="tr-TR" sz="2200" dirty="0" smtClean="0"/>
          </a:p>
          <a:p>
            <a:pPr lvl="1"/>
            <a:r>
              <a:rPr lang="tr-TR" sz="2200" dirty="0" err="1" smtClean="0"/>
              <a:t>Leptospira</a:t>
            </a:r>
            <a:endParaRPr lang="tr-TR" sz="2200" dirty="0" smtClean="0"/>
          </a:p>
          <a:p>
            <a:pPr lvl="1"/>
            <a:r>
              <a:rPr lang="tr-TR" sz="2200" dirty="0" err="1" smtClean="0"/>
              <a:t>Brucella</a:t>
            </a:r>
            <a:endParaRPr lang="tr-TR" sz="2200" dirty="0" smtClean="0"/>
          </a:p>
          <a:p>
            <a:pPr lvl="1"/>
            <a:r>
              <a:rPr lang="tr-TR" sz="2200" dirty="0" err="1" smtClean="0"/>
              <a:t>Mycoplasma</a:t>
            </a:r>
            <a:endParaRPr lang="tr-TR" sz="2200" dirty="0" smtClean="0"/>
          </a:p>
          <a:p>
            <a:pPr lvl="1"/>
            <a:r>
              <a:rPr lang="tr-TR" sz="2200" dirty="0" err="1" smtClean="0"/>
              <a:t>Chlamydia</a:t>
            </a:r>
            <a:endParaRPr lang="tr-TR" sz="2200" dirty="0" smtClean="0"/>
          </a:p>
          <a:p>
            <a:pPr lvl="1"/>
            <a:r>
              <a:rPr lang="tr-TR" sz="2200" dirty="0" err="1" smtClean="0"/>
              <a:t>Taylorella</a:t>
            </a:r>
            <a:endParaRPr lang="tr-TR" sz="2200" dirty="0" smtClean="0"/>
          </a:p>
          <a:p>
            <a:pPr lvl="1"/>
            <a:r>
              <a:rPr lang="tr-TR" sz="2200" dirty="0" err="1" smtClean="0"/>
              <a:t>Mycobacterium</a:t>
            </a:r>
            <a:endParaRPr lang="tr-TR" sz="2200" dirty="0" smtClean="0"/>
          </a:p>
          <a:p>
            <a:pPr lvl="1"/>
            <a:endParaRPr lang="tr-TR" dirty="0" smtClean="0"/>
          </a:p>
          <a:p>
            <a:pPr marL="514350" indent="-514350">
              <a:buFont typeface="+mj-lt"/>
              <a:buAutoNum type="arabicPeriod" startAt="4"/>
            </a:pPr>
            <a:r>
              <a:rPr lang="tr-TR" sz="2600" dirty="0" smtClean="0">
                <a:solidFill>
                  <a:schemeClr val="accent5"/>
                </a:solidFill>
              </a:rPr>
              <a:t>(Köpeklerde) TVT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00433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tr-TR" dirty="0" err="1" smtClean="0">
                <a:solidFill>
                  <a:schemeClr val="accent5"/>
                </a:solidFill>
              </a:rPr>
              <a:t>Protozoal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1.1. </a:t>
            </a:r>
            <a:r>
              <a:rPr lang="tr-TR" dirty="0" err="1" smtClean="0">
                <a:solidFill>
                  <a:schemeClr val="accent5"/>
                </a:solidFill>
              </a:rPr>
              <a:t>Trichomoniasis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smtClean="0"/>
              <a:t>Etken: </a:t>
            </a:r>
            <a:r>
              <a:rPr lang="tr-TR" dirty="0" err="1" smtClean="0"/>
              <a:t>Trichomonas</a:t>
            </a:r>
            <a:r>
              <a:rPr lang="tr-TR" dirty="0" smtClean="0"/>
              <a:t> </a:t>
            </a:r>
            <a:r>
              <a:rPr lang="tr-TR" dirty="0" err="1" smtClean="0"/>
              <a:t>foetus</a:t>
            </a:r>
            <a:endParaRPr lang="tr-TR" dirty="0" smtClean="0"/>
          </a:p>
          <a:p>
            <a:pPr lvl="1"/>
            <a:r>
              <a:rPr lang="tr-TR" dirty="0" err="1" smtClean="0"/>
              <a:t>Bovine</a:t>
            </a:r>
            <a:r>
              <a:rPr lang="tr-TR" dirty="0" smtClean="0"/>
              <a:t> </a:t>
            </a:r>
            <a:r>
              <a:rPr lang="tr-TR" dirty="0" err="1" smtClean="0"/>
              <a:t>Trichomoniasis</a:t>
            </a:r>
            <a:r>
              <a:rPr lang="tr-TR" dirty="0" smtClean="0"/>
              <a:t> </a:t>
            </a:r>
          </a:p>
          <a:p>
            <a:pPr lvl="1"/>
            <a:endParaRPr lang="tr-TR" dirty="0"/>
          </a:p>
          <a:p>
            <a:pPr lvl="1"/>
            <a:r>
              <a:rPr lang="tr-TR" dirty="0" smtClean="0"/>
              <a:t>Boğalarda </a:t>
            </a:r>
            <a:r>
              <a:rPr lang="tr-TR" dirty="0" err="1" smtClean="0"/>
              <a:t>persiste</a:t>
            </a:r>
            <a:r>
              <a:rPr lang="tr-TR" dirty="0" smtClean="0"/>
              <a:t> enfeksiyon </a:t>
            </a:r>
          </a:p>
          <a:p>
            <a:pPr lvl="1"/>
            <a:r>
              <a:rPr lang="tr-TR" dirty="0" smtClean="0"/>
              <a:t>İneklerdeyse - daha ciddi - </a:t>
            </a:r>
            <a:r>
              <a:rPr lang="tr-TR" dirty="0" err="1" smtClean="0"/>
              <a:t>infertilite</a:t>
            </a:r>
            <a:endParaRPr lang="tr-TR" dirty="0" smtClean="0"/>
          </a:p>
          <a:p>
            <a:pPr lvl="1"/>
            <a:r>
              <a:rPr lang="tr-TR" dirty="0" smtClean="0"/>
              <a:t>Gebelik olasılığı düşük </a:t>
            </a:r>
          </a:p>
          <a:p>
            <a:pPr lvl="1"/>
            <a:r>
              <a:rPr lang="tr-TR" dirty="0" smtClean="0"/>
              <a:t>Doğal aşımla boğaya bulaşma</a:t>
            </a:r>
          </a:p>
          <a:p>
            <a:pPr lvl="1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915" y="1445029"/>
            <a:ext cx="5664085" cy="392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09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tr-TR" dirty="0" err="1" smtClean="0">
                <a:solidFill>
                  <a:schemeClr val="accent5"/>
                </a:solidFill>
              </a:rPr>
              <a:t>Protozoal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41659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1.2. </a:t>
            </a:r>
            <a:r>
              <a:rPr lang="tr-TR" dirty="0" err="1" smtClean="0">
                <a:solidFill>
                  <a:schemeClr val="accent5"/>
                </a:solidFill>
              </a:rPr>
              <a:t>Trypanosoma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/>
              <a:t>Etken: </a:t>
            </a:r>
            <a:r>
              <a:rPr lang="tr-TR" dirty="0" err="1"/>
              <a:t>Trypanosoma</a:t>
            </a:r>
            <a:r>
              <a:rPr lang="tr-TR" dirty="0"/>
              <a:t> </a:t>
            </a:r>
            <a:r>
              <a:rPr lang="tr-TR" dirty="0" err="1"/>
              <a:t>equiperdum</a:t>
            </a:r>
            <a:endParaRPr lang="tr-TR" dirty="0"/>
          </a:p>
          <a:p>
            <a:pPr lvl="1"/>
            <a:r>
              <a:rPr lang="tr-TR" b="1" u="sng" dirty="0" err="1" smtClean="0"/>
              <a:t>Dourine</a:t>
            </a:r>
            <a:r>
              <a:rPr lang="tr-TR" b="1" u="sng" dirty="0" smtClean="0"/>
              <a:t> hastalığı</a:t>
            </a:r>
            <a:r>
              <a:rPr lang="tr-TR" dirty="0" smtClean="0"/>
              <a:t> - at ve eşeklerde </a:t>
            </a:r>
          </a:p>
          <a:p>
            <a:pPr lvl="1"/>
            <a:r>
              <a:rPr lang="tr-TR" dirty="0" smtClean="0"/>
              <a:t>Vektör </a:t>
            </a:r>
            <a:r>
              <a:rPr lang="tr-TR" dirty="0"/>
              <a:t>(</a:t>
            </a:r>
            <a:r>
              <a:rPr lang="tr-TR" dirty="0" err="1"/>
              <a:t>insekt</a:t>
            </a:r>
            <a:r>
              <a:rPr lang="tr-TR" dirty="0"/>
              <a:t>) aracılığıyla </a:t>
            </a:r>
            <a:r>
              <a:rPr lang="tr-TR" dirty="0" smtClean="0"/>
              <a:t>bulaşma; </a:t>
            </a:r>
            <a:r>
              <a:rPr lang="tr-TR" dirty="0" err="1" smtClean="0"/>
              <a:t>Dourine’de</a:t>
            </a:r>
            <a:r>
              <a:rPr lang="tr-TR" dirty="0" smtClean="0"/>
              <a:t> farklı  </a:t>
            </a:r>
            <a:endParaRPr lang="tr-TR" dirty="0"/>
          </a:p>
          <a:p>
            <a:pPr lvl="1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57" y="230188"/>
            <a:ext cx="3725981" cy="203687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688" y="4001294"/>
            <a:ext cx="3634950" cy="2681785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4858604" y="6313747"/>
            <a:ext cx="363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chemeClr val="accent5"/>
                </a:solidFill>
              </a:rPr>
              <a:t>Dourine</a:t>
            </a:r>
            <a:r>
              <a:rPr lang="tr-TR" dirty="0" smtClean="0">
                <a:solidFill>
                  <a:schemeClr val="accent5"/>
                </a:solidFill>
              </a:rPr>
              <a:t> hastalığı - </a:t>
            </a:r>
            <a:r>
              <a:rPr lang="tr-TR" dirty="0">
                <a:solidFill>
                  <a:schemeClr val="accent5"/>
                </a:solidFill>
              </a:rPr>
              <a:t>ş</a:t>
            </a:r>
            <a:r>
              <a:rPr lang="tr-TR" dirty="0" smtClean="0">
                <a:solidFill>
                  <a:schemeClr val="accent5"/>
                </a:solidFill>
              </a:rPr>
              <a:t>işkin </a:t>
            </a:r>
            <a:r>
              <a:rPr lang="tr-TR" dirty="0" err="1" smtClean="0">
                <a:solidFill>
                  <a:schemeClr val="accent5"/>
                </a:solidFill>
              </a:rPr>
              <a:t>prepisyum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26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tr-TR" dirty="0" err="1" smtClean="0">
                <a:solidFill>
                  <a:schemeClr val="accent5"/>
                </a:solidFill>
              </a:rPr>
              <a:t>Protozoal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41659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1.3. </a:t>
            </a:r>
            <a:r>
              <a:rPr lang="tr-TR" dirty="0" err="1" smtClean="0">
                <a:solidFill>
                  <a:schemeClr val="accent5"/>
                </a:solidFill>
              </a:rPr>
              <a:t>Leishmania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smtClean="0"/>
              <a:t>Köpeklerde - </a:t>
            </a:r>
            <a:r>
              <a:rPr lang="tr-TR" dirty="0" err="1"/>
              <a:t>V</a:t>
            </a:r>
            <a:r>
              <a:rPr lang="tr-TR" dirty="0" err="1" smtClean="0"/>
              <a:t>iseral</a:t>
            </a:r>
            <a:r>
              <a:rPr lang="tr-TR" dirty="0" smtClean="0"/>
              <a:t> </a:t>
            </a:r>
            <a:r>
              <a:rPr lang="tr-TR" dirty="0" err="1" smtClean="0"/>
              <a:t>Leishmaniosis</a:t>
            </a:r>
            <a:endParaRPr lang="tr-TR" dirty="0" smtClean="0"/>
          </a:p>
          <a:p>
            <a:pPr lvl="1"/>
            <a:r>
              <a:rPr lang="tr-TR" dirty="0" err="1" smtClean="0"/>
              <a:t>Zoonotik</a:t>
            </a:r>
            <a:endParaRPr lang="tr-TR" dirty="0" smtClean="0"/>
          </a:p>
          <a:p>
            <a:pPr lvl="1"/>
            <a:r>
              <a:rPr lang="tr-TR" dirty="0" smtClean="0"/>
              <a:t>Testislerde - spermada </a:t>
            </a:r>
            <a:endParaRPr lang="tr-TR" dirty="0"/>
          </a:p>
          <a:p>
            <a:pPr lvl="1"/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68" y="1457136"/>
            <a:ext cx="6271432" cy="418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8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tr-TR" dirty="0" err="1" smtClean="0">
                <a:solidFill>
                  <a:schemeClr val="accent5"/>
                </a:solidFill>
              </a:rPr>
              <a:t>Protozoal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41659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1.4. </a:t>
            </a:r>
            <a:r>
              <a:rPr lang="tr-TR" dirty="0" err="1" smtClean="0">
                <a:solidFill>
                  <a:schemeClr val="accent5"/>
                </a:solidFill>
              </a:rPr>
              <a:t>Toxoplasma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smtClean="0"/>
              <a:t>Köpeklerde - </a:t>
            </a:r>
            <a:r>
              <a:rPr lang="tr-TR" dirty="0" err="1" smtClean="0"/>
              <a:t>Toxoplasmosis</a:t>
            </a:r>
            <a:endParaRPr lang="tr-TR" dirty="0" smtClean="0"/>
          </a:p>
          <a:p>
            <a:pPr lvl="1"/>
            <a:r>
              <a:rPr lang="tr-TR" dirty="0" err="1" smtClean="0"/>
              <a:t>Zoonotik</a:t>
            </a:r>
            <a:endParaRPr lang="tr-TR" dirty="0" smtClean="0"/>
          </a:p>
          <a:p>
            <a:pPr lvl="1"/>
            <a:r>
              <a:rPr lang="tr-TR" dirty="0" smtClean="0"/>
              <a:t>Spermada </a:t>
            </a:r>
            <a:endParaRPr lang="tr-TR" dirty="0"/>
          </a:p>
          <a:p>
            <a:pPr lvl="1"/>
            <a:r>
              <a:rPr lang="tr-TR" dirty="0" smtClean="0"/>
              <a:t>Bulaşarak enfeksiyona yol açar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809" y="1690688"/>
            <a:ext cx="5299191" cy="371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1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tr-TR" dirty="0" err="1" smtClean="0">
                <a:solidFill>
                  <a:schemeClr val="accent5"/>
                </a:solidFill>
              </a:rPr>
              <a:t>Protozoal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41659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1.5. </a:t>
            </a:r>
            <a:r>
              <a:rPr lang="tr-TR" dirty="0" err="1" smtClean="0">
                <a:solidFill>
                  <a:schemeClr val="accent5"/>
                </a:solidFill>
              </a:rPr>
              <a:t>Neospora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smtClean="0"/>
              <a:t>Sığırlar – </a:t>
            </a:r>
            <a:r>
              <a:rPr lang="tr-TR" dirty="0" err="1" smtClean="0"/>
              <a:t>Neospora</a:t>
            </a:r>
            <a:r>
              <a:rPr lang="tr-TR" dirty="0" smtClean="0"/>
              <a:t> </a:t>
            </a:r>
            <a:r>
              <a:rPr lang="tr-TR" dirty="0" err="1" smtClean="0"/>
              <a:t>caninum</a:t>
            </a:r>
            <a:r>
              <a:rPr lang="tr-TR" dirty="0" smtClean="0"/>
              <a:t> bulaşması</a:t>
            </a:r>
          </a:p>
          <a:p>
            <a:pPr lvl="1"/>
            <a:r>
              <a:rPr lang="tr-TR" dirty="0" err="1" smtClean="0"/>
              <a:t>Zoonotik</a:t>
            </a:r>
            <a:endParaRPr lang="tr-TR" dirty="0" smtClean="0"/>
          </a:p>
          <a:p>
            <a:pPr lvl="1"/>
            <a:r>
              <a:rPr lang="tr-TR" dirty="0" err="1" smtClean="0"/>
              <a:t>Enfekte</a:t>
            </a:r>
            <a:r>
              <a:rPr lang="tr-TR" dirty="0" smtClean="0"/>
              <a:t> hayvanda spermada etken </a:t>
            </a:r>
            <a:endParaRPr lang="tr-TR" dirty="0"/>
          </a:p>
          <a:p>
            <a:pPr lvl="1"/>
            <a:r>
              <a:rPr lang="tr-TR" dirty="0" smtClean="0"/>
              <a:t>Bulaşmada oynadığı rol bilinmiyor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472" y="1416192"/>
            <a:ext cx="5313528" cy="414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9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 smtClean="0">
                <a:solidFill>
                  <a:schemeClr val="accent5"/>
                </a:solidFill>
              </a:rPr>
              <a:t>Viral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1825625"/>
            <a:ext cx="7869073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2.1. </a:t>
            </a:r>
            <a:r>
              <a:rPr lang="tr-TR" dirty="0" err="1" smtClean="0">
                <a:solidFill>
                  <a:schemeClr val="accent5"/>
                </a:solidFill>
              </a:rPr>
              <a:t>Papillomavirus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err="1" smtClean="0"/>
              <a:t>Genital</a:t>
            </a:r>
            <a:r>
              <a:rPr lang="tr-TR" dirty="0" smtClean="0"/>
              <a:t> siğil</a:t>
            </a:r>
          </a:p>
          <a:p>
            <a:pPr lvl="1"/>
            <a:r>
              <a:rPr lang="tr-TR" dirty="0" smtClean="0"/>
              <a:t>Birçok hayvan türünde </a:t>
            </a:r>
          </a:p>
          <a:p>
            <a:pPr lvl="1"/>
            <a:r>
              <a:rPr lang="tr-TR" dirty="0" smtClean="0"/>
              <a:t>Sığırlarda, çiftleşmeyle ve temas ile bulaşma</a:t>
            </a:r>
          </a:p>
          <a:p>
            <a:pPr lvl="1"/>
            <a:r>
              <a:rPr lang="tr-TR" dirty="0" smtClean="0"/>
              <a:t>Türe spesifik değil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699" y="212677"/>
            <a:ext cx="3023833" cy="403177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699" y="4370561"/>
            <a:ext cx="3018432" cy="2301554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6523630" y="6311900"/>
            <a:ext cx="2661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5"/>
                </a:solidFill>
              </a:rPr>
              <a:t>Tavşan - </a:t>
            </a:r>
            <a:r>
              <a:rPr lang="tr-TR" dirty="0" err="1" smtClean="0">
                <a:solidFill>
                  <a:schemeClr val="accent5"/>
                </a:solidFill>
              </a:rPr>
              <a:t>papillomavirus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55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 smtClean="0">
                <a:solidFill>
                  <a:schemeClr val="accent5"/>
                </a:solidFill>
              </a:rPr>
              <a:t>Viral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15115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2.2. </a:t>
            </a:r>
            <a:r>
              <a:rPr lang="tr-TR" dirty="0" err="1" smtClean="0">
                <a:solidFill>
                  <a:schemeClr val="accent5"/>
                </a:solidFill>
              </a:rPr>
              <a:t>Herpesvirus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b="1" u="sng" dirty="0" smtClean="0"/>
              <a:t>Sığır Çiftleşme </a:t>
            </a:r>
            <a:r>
              <a:rPr lang="tr-TR" b="1" u="sng" dirty="0" err="1" smtClean="0"/>
              <a:t>Ekzantemi</a:t>
            </a:r>
            <a:r>
              <a:rPr lang="tr-TR" b="1" u="sng" dirty="0" smtClean="0"/>
              <a:t>,</a:t>
            </a:r>
            <a:r>
              <a:rPr lang="tr-TR" dirty="0" smtClean="0"/>
              <a:t> sığırlarda sık </a:t>
            </a:r>
          </a:p>
          <a:p>
            <a:pPr lvl="1"/>
            <a:r>
              <a:rPr lang="tr-TR" b="1" u="sng" dirty="0" err="1" smtClean="0"/>
              <a:t>Enfeksiyöz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rhinotracheitis</a:t>
            </a:r>
            <a:r>
              <a:rPr lang="tr-TR" b="1" u="sng" dirty="0" smtClean="0"/>
              <a:t> (IBR/IPV) </a:t>
            </a:r>
            <a:r>
              <a:rPr lang="tr-TR" dirty="0" smtClean="0"/>
              <a:t>etkeni </a:t>
            </a:r>
          </a:p>
          <a:p>
            <a:pPr lvl="1"/>
            <a:r>
              <a:rPr lang="tr-TR" dirty="0" smtClean="0"/>
              <a:t>Avrupa’da </a:t>
            </a:r>
            <a:r>
              <a:rPr lang="tr-TR" dirty="0" err="1" smtClean="0"/>
              <a:t>genital</a:t>
            </a:r>
            <a:r>
              <a:rPr lang="tr-TR" dirty="0" smtClean="0"/>
              <a:t> patojen</a:t>
            </a:r>
          </a:p>
          <a:p>
            <a:pPr lvl="1"/>
            <a:r>
              <a:rPr lang="tr-TR" dirty="0" smtClean="0"/>
              <a:t>Hem </a:t>
            </a:r>
            <a:r>
              <a:rPr lang="tr-TR" dirty="0" err="1" smtClean="0"/>
              <a:t>genital</a:t>
            </a:r>
            <a:r>
              <a:rPr lang="tr-TR" dirty="0" smtClean="0"/>
              <a:t> hem oral bulaşan tek patojen</a:t>
            </a:r>
          </a:p>
          <a:p>
            <a:pPr lvl="1"/>
            <a:r>
              <a:rPr lang="tr-TR" dirty="0" smtClean="0"/>
              <a:t>Yüksek bulaşıcılık - çiftleşme </a:t>
            </a:r>
            <a:r>
              <a:rPr lang="tr-TR" dirty="0"/>
              <a:t>ve suni </a:t>
            </a:r>
            <a:r>
              <a:rPr lang="tr-TR" dirty="0" smtClean="0"/>
              <a:t>tohumlama </a:t>
            </a:r>
            <a:endParaRPr lang="tr-TR" dirty="0"/>
          </a:p>
          <a:p>
            <a:pPr lvl="1"/>
            <a:r>
              <a:rPr lang="tr-TR" dirty="0"/>
              <a:t>Boğalarda </a:t>
            </a:r>
            <a:r>
              <a:rPr lang="tr-TR" dirty="0" smtClean="0"/>
              <a:t>birkaç </a:t>
            </a:r>
            <a:r>
              <a:rPr lang="tr-TR" dirty="0"/>
              <a:t>ay süreli </a:t>
            </a:r>
            <a:r>
              <a:rPr lang="tr-TR" dirty="0" err="1" smtClean="0"/>
              <a:t>infertilite</a:t>
            </a:r>
            <a:endParaRPr lang="tr-TR" dirty="0"/>
          </a:p>
          <a:p>
            <a:pPr lvl="1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36" y="193485"/>
            <a:ext cx="2609850" cy="207645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076" y="4230807"/>
            <a:ext cx="3099610" cy="2381534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5991367" y="6243009"/>
            <a:ext cx="2961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5"/>
                </a:solidFill>
              </a:rPr>
              <a:t>Boğa – </a:t>
            </a:r>
            <a:r>
              <a:rPr lang="tr-TR" dirty="0" err="1">
                <a:solidFill>
                  <a:schemeClr val="accent5"/>
                </a:solidFill>
              </a:rPr>
              <a:t>H</a:t>
            </a:r>
            <a:r>
              <a:rPr lang="tr-TR" dirty="0" err="1" smtClean="0">
                <a:solidFill>
                  <a:schemeClr val="accent5"/>
                </a:solidFill>
              </a:rPr>
              <a:t>erpesvirus</a:t>
            </a:r>
            <a:r>
              <a:rPr lang="tr-TR" dirty="0" smtClean="0">
                <a:solidFill>
                  <a:schemeClr val="accent5"/>
                </a:solidFill>
              </a:rPr>
              <a:t> (IBR/IPV)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53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 smtClean="0">
                <a:solidFill>
                  <a:schemeClr val="accent5"/>
                </a:solidFill>
              </a:rPr>
              <a:t>Viral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2.2. </a:t>
            </a:r>
            <a:r>
              <a:rPr lang="tr-TR" dirty="0" err="1" smtClean="0">
                <a:solidFill>
                  <a:schemeClr val="accent5"/>
                </a:solidFill>
              </a:rPr>
              <a:t>Herpesvirus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Köpeklerde, </a:t>
            </a:r>
            <a:r>
              <a:rPr lang="tr-TR" dirty="0" err="1" smtClean="0"/>
              <a:t>genital</a:t>
            </a:r>
            <a:r>
              <a:rPr lang="tr-TR" dirty="0" smtClean="0"/>
              <a:t> kanaldan; </a:t>
            </a:r>
            <a:r>
              <a:rPr lang="tr-TR" dirty="0" err="1" smtClean="0"/>
              <a:t>infertilite</a:t>
            </a:r>
            <a:r>
              <a:rPr lang="tr-TR" dirty="0" smtClean="0"/>
              <a:t>, </a:t>
            </a:r>
            <a:r>
              <a:rPr lang="tr-TR" dirty="0" err="1" smtClean="0"/>
              <a:t>abort</a:t>
            </a:r>
            <a:r>
              <a:rPr lang="tr-TR" dirty="0" smtClean="0"/>
              <a:t> ve ölü doğumla ilişkili</a:t>
            </a:r>
          </a:p>
          <a:p>
            <a:pPr lvl="1"/>
            <a:endParaRPr lang="tr-TR" dirty="0" smtClean="0"/>
          </a:p>
          <a:p>
            <a:pPr lvl="1"/>
            <a:r>
              <a:rPr lang="tr-TR" dirty="0"/>
              <a:t>Atlarda, etken </a:t>
            </a:r>
            <a:r>
              <a:rPr lang="tr-TR" dirty="0" err="1"/>
              <a:t>antijenik</a:t>
            </a:r>
            <a:r>
              <a:rPr lang="tr-TR" dirty="0"/>
              <a:t> olarak </a:t>
            </a:r>
            <a:r>
              <a:rPr lang="tr-TR" dirty="0" smtClean="0"/>
              <a:t>farklı</a:t>
            </a:r>
            <a:endParaRPr lang="tr-TR" dirty="0"/>
          </a:p>
          <a:p>
            <a:pPr lvl="1"/>
            <a:r>
              <a:rPr lang="tr-TR" dirty="0" err="1"/>
              <a:t>Herpesvirus</a:t>
            </a:r>
            <a:r>
              <a:rPr lang="tr-TR" dirty="0"/>
              <a:t> tip 3 (EHV3) </a:t>
            </a:r>
            <a:r>
              <a:rPr lang="tr-TR" dirty="0" smtClean="0"/>
              <a:t>etkeni - </a:t>
            </a:r>
            <a:r>
              <a:rPr lang="tr-TR" b="1" u="sng" dirty="0"/>
              <a:t>Atların Çiftleşme </a:t>
            </a:r>
            <a:r>
              <a:rPr lang="tr-TR" b="1" u="sng" dirty="0" err="1" smtClean="0"/>
              <a:t>Egzantemi</a:t>
            </a:r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120" y="4326341"/>
            <a:ext cx="4341860" cy="227292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5131560" y="6229929"/>
            <a:ext cx="2934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5"/>
                </a:solidFill>
              </a:rPr>
              <a:t>Kısrak - </a:t>
            </a:r>
            <a:r>
              <a:rPr lang="tr-TR" dirty="0" err="1" smtClean="0">
                <a:solidFill>
                  <a:schemeClr val="accent5"/>
                </a:solidFill>
              </a:rPr>
              <a:t>Equine</a:t>
            </a:r>
            <a:r>
              <a:rPr lang="tr-TR" dirty="0" smtClean="0">
                <a:solidFill>
                  <a:schemeClr val="accent5"/>
                </a:solidFill>
              </a:rPr>
              <a:t> </a:t>
            </a:r>
            <a:r>
              <a:rPr lang="tr-TR" dirty="0" err="1">
                <a:solidFill>
                  <a:schemeClr val="accent5"/>
                </a:solidFill>
              </a:rPr>
              <a:t>H</a:t>
            </a:r>
            <a:r>
              <a:rPr lang="tr-TR" dirty="0" err="1" smtClean="0">
                <a:solidFill>
                  <a:schemeClr val="accent5"/>
                </a:solidFill>
              </a:rPr>
              <a:t>erpesvirus</a:t>
            </a:r>
            <a:r>
              <a:rPr lang="tr-TR" dirty="0" smtClean="0">
                <a:solidFill>
                  <a:schemeClr val="accent5"/>
                </a:solidFill>
              </a:rPr>
              <a:t> 3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5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 smtClean="0">
                <a:solidFill>
                  <a:schemeClr val="accent5"/>
                </a:solidFill>
              </a:rPr>
              <a:t>Viral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61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2.3. </a:t>
            </a:r>
            <a:r>
              <a:rPr lang="tr-TR" dirty="0" err="1" smtClean="0">
                <a:solidFill>
                  <a:schemeClr val="accent5"/>
                </a:solidFill>
              </a:rPr>
              <a:t>Poxvirus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b="1" u="sng" dirty="0" smtClean="0"/>
              <a:t>Bulaşıcı püstüler dermatit (ORF)</a:t>
            </a:r>
            <a:r>
              <a:rPr lang="tr-TR" dirty="0" smtClean="0"/>
              <a:t> - </a:t>
            </a:r>
            <a:r>
              <a:rPr lang="tr-TR" dirty="0" err="1" smtClean="0"/>
              <a:t>poxvirus</a:t>
            </a:r>
            <a:r>
              <a:rPr lang="tr-TR" dirty="0" smtClean="0"/>
              <a:t> </a:t>
            </a:r>
          </a:p>
          <a:p>
            <a:pPr lvl="1"/>
            <a:r>
              <a:rPr lang="tr-TR" dirty="0" smtClean="0"/>
              <a:t>Koyun ve keçi</a:t>
            </a:r>
          </a:p>
          <a:p>
            <a:pPr lvl="1"/>
            <a:r>
              <a:rPr lang="tr-TR" dirty="0" smtClean="0"/>
              <a:t>Bulaşma - direkt temas</a:t>
            </a:r>
          </a:p>
          <a:p>
            <a:pPr lvl="1"/>
            <a:r>
              <a:rPr lang="tr-TR" dirty="0" smtClean="0"/>
              <a:t>ORF </a:t>
            </a:r>
            <a:r>
              <a:rPr lang="tr-TR" dirty="0" err="1" smtClean="0"/>
              <a:t>genital</a:t>
            </a:r>
            <a:r>
              <a:rPr lang="tr-TR" dirty="0" smtClean="0"/>
              <a:t> bölgede - aşım sırasında bulaşma</a:t>
            </a:r>
          </a:p>
          <a:p>
            <a:pPr lvl="1"/>
            <a:r>
              <a:rPr lang="tr-TR" dirty="0" smtClean="0"/>
              <a:t>Hastalık etkeni - </a:t>
            </a:r>
            <a:r>
              <a:rPr lang="tr-TR" dirty="0"/>
              <a:t>ORF etkeniyle aynı </a:t>
            </a:r>
            <a:r>
              <a:rPr lang="tr-TR" dirty="0" smtClean="0"/>
              <a:t>soydan</a:t>
            </a:r>
          </a:p>
          <a:p>
            <a:pPr lvl="1"/>
            <a:endParaRPr lang="tr-TR" dirty="0"/>
          </a:p>
          <a:p>
            <a:pPr lvl="1"/>
            <a:r>
              <a:rPr lang="tr-TR" dirty="0"/>
              <a:t>Domuzlarda, </a:t>
            </a:r>
            <a:r>
              <a:rPr lang="tr-TR" dirty="0" err="1" smtClean="0"/>
              <a:t>genital</a:t>
            </a:r>
            <a:r>
              <a:rPr lang="tr-TR" dirty="0" smtClean="0"/>
              <a:t> </a:t>
            </a:r>
            <a:r>
              <a:rPr lang="tr-TR" dirty="0" err="1" smtClean="0"/>
              <a:t>papilloma</a:t>
            </a:r>
            <a:endParaRPr lang="tr-TR" dirty="0"/>
          </a:p>
          <a:p>
            <a:pPr lvl="1"/>
            <a:r>
              <a:rPr lang="tr-TR" dirty="0" smtClean="0"/>
              <a:t>Doğal </a:t>
            </a:r>
            <a:r>
              <a:rPr lang="tr-TR" dirty="0"/>
              <a:t>olarak cinsel yolla </a:t>
            </a:r>
            <a:r>
              <a:rPr lang="tr-TR" dirty="0" smtClean="0"/>
              <a:t>bulaşma</a:t>
            </a:r>
          </a:p>
          <a:p>
            <a:pPr lvl="1"/>
            <a:endParaRPr lang="tr-TR" dirty="0"/>
          </a:p>
          <a:p>
            <a:pPr lvl="1"/>
            <a:r>
              <a:rPr lang="tr-TR" b="1" u="sng" dirty="0" smtClean="0"/>
              <a:t>Sığırların </a:t>
            </a:r>
            <a:r>
              <a:rPr lang="tr-TR" b="1" u="sng" dirty="0" err="1" smtClean="0"/>
              <a:t>Nodüler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Egzantemi</a:t>
            </a:r>
            <a:r>
              <a:rPr lang="tr-TR" b="1" u="sng" dirty="0" smtClean="0"/>
              <a:t> (</a:t>
            </a:r>
            <a:r>
              <a:rPr lang="tr-TR" b="1" u="sng" dirty="0" err="1" smtClean="0"/>
              <a:t>Lumpy</a:t>
            </a:r>
            <a:r>
              <a:rPr lang="tr-TR" b="1" u="sng" dirty="0" smtClean="0"/>
              <a:t> Skin </a:t>
            </a:r>
            <a:r>
              <a:rPr lang="tr-TR" b="1" u="sng" dirty="0" err="1" smtClean="0"/>
              <a:t>Disease</a:t>
            </a:r>
            <a:r>
              <a:rPr lang="tr-TR" b="1" u="sng" dirty="0" smtClean="0"/>
              <a:t>)</a:t>
            </a:r>
          </a:p>
          <a:p>
            <a:pPr lvl="1"/>
            <a:r>
              <a:rPr lang="tr-TR" dirty="0" smtClean="0"/>
              <a:t>Sperma ile bulaşma</a:t>
            </a:r>
            <a:endParaRPr lang="tr-TR" dirty="0"/>
          </a:p>
          <a:p>
            <a:pPr lvl="1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772" y="189960"/>
            <a:ext cx="2495265" cy="201180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962" y="2311704"/>
            <a:ext cx="2505075" cy="2124075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8215952" y="4077213"/>
            <a:ext cx="124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5"/>
                </a:solidFill>
              </a:rPr>
              <a:t>Keçi - ORF</a:t>
            </a:r>
            <a:endParaRPr lang="tr-TR" dirty="0">
              <a:solidFill>
                <a:schemeClr val="accent5"/>
              </a:solidFill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989" y="4503248"/>
            <a:ext cx="3260048" cy="2223353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6782937" y="6362963"/>
            <a:ext cx="1910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5"/>
                </a:solidFill>
              </a:rPr>
              <a:t>Domuz - </a:t>
            </a:r>
            <a:r>
              <a:rPr lang="tr-TR" dirty="0" err="1" smtClean="0">
                <a:solidFill>
                  <a:schemeClr val="accent5"/>
                </a:solidFill>
              </a:rPr>
              <a:t>Poxvirus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7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 smtClean="0">
                <a:solidFill>
                  <a:schemeClr val="accent5"/>
                </a:solidFill>
              </a:rPr>
              <a:t>Viral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872785" cy="4616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2.4. </a:t>
            </a:r>
            <a:r>
              <a:rPr lang="tr-TR" dirty="0" err="1" smtClean="0">
                <a:solidFill>
                  <a:schemeClr val="accent5"/>
                </a:solidFill>
              </a:rPr>
              <a:t>Apthovirus</a:t>
            </a:r>
            <a:r>
              <a:rPr lang="tr-TR" dirty="0" smtClean="0">
                <a:solidFill>
                  <a:schemeClr val="accent5"/>
                </a:solidFill>
              </a:rPr>
              <a:t> - </a:t>
            </a:r>
            <a:r>
              <a:rPr lang="tr-TR" dirty="0" err="1" smtClean="0">
                <a:solidFill>
                  <a:schemeClr val="accent5"/>
                </a:solidFill>
              </a:rPr>
              <a:t>Picornaviridae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b="1" u="sng" dirty="0" smtClean="0"/>
              <a:t>ŞAP</a:t>
            </a:r>
            <a:r>
              <a:rPr lang="tr-TR" dirty="0" smtClean="0"/>
              <a:t> etkeni </a:t>
            </a:r>
          </a:p>
          <a:p>
            <a:pPr lvl="1"/>
            <a:r>
              <a:rPr lang="tr-TR" dirty="0" smtClean="0"/>
              <a:t>Çift-tırnaklı hayvan hastalığı </a:t>
            </a:r>
          </a:p>
          <a:p>
            <a:pPr lvl="1"/>
            <a:r>
              <a:rPr lang="tr-TR" dirty="0" smtClean="0"/>
              <a:t>Bulaşma yolları; </a:t>
            </a:r>
          </a:p>
          <a:p>
            <a:pPr lvl="2"/>
            <a:r>
              <a:rPr lang="tr-TR" dirty="0" smtClean="0"/>
              <a:t>zedelenen deriden direkt ve </a:t>
            </a:r>
            <a:r>
              <a:rPr lang="tr-TR" dirty="0" err="1" smtClean="0"/>
              <a:t>indirekt</a:t>
            </a:r>
            <a:r>
              <a:rPr lang="tr-TR" dirty="0" smtClean="0"/>
              <a:t> temas</a:t>
            </a:r>
          </a:p>
          <a:p>
            <a:pPr lvl="2"/>
            <a:r>
              <a:rPr lang="tr-TR" dirty="0" smtClean="0"/>
              <a:t>solunum</a:t>
            </a:r>
          </a:p>
          <a:p>
            <a:pPr lvl="2"/>
            <a:r>
              <a:rPr lang="tr-TR" dirty="0" smtClean="0"/>
              <a:t>oral</a:t>
            </a:r>
          </a:p>
          <a:p>
            <a:pPr lvl="2"/>
            <a:r>
              <a:rPr lang="tr-TR" dirty="0" err="1" smtClean="0"/>
              <a:t>parenteral</a:t>
            </a:r>
            <a:r>
              <a:rPr lang="tr-TR" dirty="0" smtClean="0"/>
              <a:t> (</a:t>
            </a:r>
            <a:r>
              <a:rPr lang="tr-TR" dirty="0" err="1" smtClean="0"/>
              <a:t>intradermal</a:t>
            </a:r>
            <a:r>
              <a:rPr lang="tr-TR" dirty="0" smtClean="0"/>
              <a:t>, </a:t>
            </a:r>
            <a:r>
              <a:rPr lang="tr-TR" dirty="0" err="1" smtClean="0"/>
              <a:t>intravenöz</a:t>
            </a:r>
            <a:r>
              <a:rPr lang="tr-TR" dirty="0" smtClean="0"/>
              <a:t>, </a:t>
            </a:r>
            <a:r>
              <a:rPr lang="tr-TR" dirty="0" err="1" smtClean="0"/>
              <a:t>intramuskuler</a:t>
            </a:r>
            <a:r>
              <a:rPr lang="tr-TR" dirty="0" smtClean="0"/>
              <a:t>) </a:t>
            </a:r>
          </a:p>
          <a:p>
            <a:pPr lvl="1"/>
            <a:r>
              <a:rPr lang="tr-TR" dirty="0" smtClean="0"/>
              <a:t>Dışkı ve idrar</a:t>
            </a:r>
          </a:p>
          <a:p>
            <a:pPr lvl="1"/>
            <a:r>
              <a:rPr lang="tr-TR" dirty="0" smtClean="0"/>
              <a:t>Süt ve </a:t>
            </a:r>
            <a:r>
              <a:rPr lang="tr-TR" b="1" u="sng" dirty="0" smtClean="0"/>
              <a:t>sperma</a:t>
            </a:r>
            <a:r>
              <a:rPr lang="tr-TR" dirty="0" smtClean="0"/>
              <a:t> </a:t>
            </a:r>
          </a:p>
          <a:p>
            <a:pPr lvl="1"/>
            <a:endParaRPr lang="tr-TR" dirty="0"/>
          </a:p>
          <a:p>
            <a:pPr lvl="1"/>
            <a:endParaRPr lang="tr-TR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087" y="1934808"/>
            <a:ext cx="4190944" cy="274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1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 smtClean="0">
                <a:solidFill>
                  <a:schemeClr val="accent5"/>
                </a:solidFill>
              </a:rPr>
              <a:t>Viral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872785" cy="4616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2.5. </a:t>
            </a:r>
            <a:r>
              <a:rPr lang="tr-TR" dirty="0" err="1" smtClean="0">
                <a:solidFill>
                  <a:schemeClr val="accent5"/>
                </a:solidFill>
              </a:rPr>
              <a:t>Morbillivirus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b="1" u="sng" dirty="0" smtClean="0"/>
              <a:t>Veba</a:t>
            </a:r>
            <a:r>
              <a:rPr lang="tr-TR" dirty="0" smtClean="0"/>
              <a:t> etkeni </a:t>
            </a:r>
          </a:p>
          <a:p>
            <a:pPr lvl="1"/>
            <a:r>
              <a:rPr lang="tr-TR" dirty="0" smtClean="0"/>
              <a:t>Çift-tırnaklı hayvan hastalığı </a:t>
            </a:r>
          </a:p>
          <a:p>
            <a:pPr lvl="1"/>
            <a:r>
              <a:rPr lang="tr-TR" dirty="0" smtClean="0"/>
              <a:t>Bulaşma genelde solunum ve direkt temas</a:t>
            </a:r>
          </a:p>
          <a:p>
            <a:pPr lvl="1"/>
            <a:r>
              <a:rPr lang="tr-TR" dirty="0" smtClean="0"/>
              <a:t>Tüm </a:t>
            </a:r>
            <a:r>
              <a:rPr lang="tr-TR" dirty="0" err="1" smtClean="0"/>
              <a:t>sekresyon</a:t>
            </a:r>
            <a:r>
              <a:rPr lang="tr-TR" dirty="0" smtClean="0"/>
              <a:t> ve </a:t>
            </a:r>
            <a:r>
              <a:rPr lang="tr-TR" dirty="0" err="1" smtClean="0"/>
              <a:t>eksresyonlarda</a:t>
            </a:r>
            <a:r>
              <a:rPr lang="tr-TR" dirty="0"/>
              <a:t>;</a:t>
            </a:r>
            <a:endParaRPr lang="tr-TR" dirty="0" smtClean="0"/>
          </a:p>
          <a:p>
            <a:pPr lvl="2"/>
            <a:r>
              <a:rPr lang="tr-TR" dirty="0" smtClean="0"/>
              <a:t>Sperma</a:t>
            </a:r>
          </a:p>
          <a:p>
            <a:pPr lvl="2"/>
            <a:r>
              <a:rPr lang="tr-TR" dirty="0" smtClean="0"/>
              <a:t>Süt</a:t>
            </a:r>
          </a:p>
          <a:p>
            <a:pPr lvl="2"/>
            <a:r>
              <a:rPr lang="tr-TR" dirty="0" smtClean="0"/>
              <a:t>İdrar</a:t>
            </a:r>
          </a:p>
          <a:p>
            <a:pPr lvl="2"/>
            <a:r>
              <a:rPr lang="tr-TR" dirty="0" smtClean="0"/>
              <a:t>Dışkı</a:t>
            </a:r>
          </a:p>
          <a:p>
            <a:pPr lvl="1"/>
            <a:endParaRPr lang="tr-TR" dirty="0" smtClean="0"/>
          </a:p>
          <a:p>
            <a:pPr lvl="1"/>
            <a:endParaRPr lang="tr-TR" dirty="0"/>
          </a:p>
          <a:p>
            <a:pPr lvl="1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245" y="1027906"/>
            <a:ext cx="4658663" cy="469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17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 smtClean="0">
                <a:solidFill>
                  <a:schemeClr val="accent5"/>
                </a:solidFill>
              </a:rPr>
              <a:t>Viral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872785" cy="2500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2.6. </a:t>
            </a:r>
            <a:r>
              <a:rPr lang="tr-TR" dirty="0" err="1" smtClean="0">
                <a:solidFill>
                  <a:schemeClr val="accent5"/>
                </a:solidFill>
              </a:rPr>
              <a:t>Reoviridae</a:t>
            </a:r>
            <a:r>
              <a:rPr lang="tr-TR" dirty="0" smtClean="0">
                <a:solidFill>
                  <a:schemeClr val="accent5"/>
                </a:solidFill>
              </a:rPr>
              <a:t> - </a:t>
            </a:r>
            <a:r>
              <a:rPr lang="tr-TR" dirty="0" err="1" smtClean="0">
                <a:solidFill>
                  <a:schemeClr val="accent5"/>
                </a:solidFill>
              </a:rPr>
              <a:t>Orbivirus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b="1" u="sng" dirty="0" smtClean="0"/>
              <a:t>Mavi Dil Hastalığı </a:t>
            </a:r>
            <a:r>
              <a:rPr lang="tr-TR" dirty="0" smtClean="0"/>
              <a:t>etkeni </a:t>
            </a:r>
          </a:p>
          <a:p>
            <a:pPr lvl="1"/>
            <a:r>
              <a:rPr lang="tr-TR" dirty="0" smtClean="0"/>
              <a:t>«Tatarcık» </a:t>
            </a:r>
            <a:r>
              <a:rPr lang="tr-TR" dirty="0" err="1" smtClean="0"/>
              <a:t>vektörlüğü</a:t>
            </a:r>
            <a:endParaRPr lang="tr-TR" dirty="0" smtClean="0"/>
          </a:p>
          <a:p>
            <a:pPr lvl="1"/>
            <a:r>
              <a:rPr lang="tr-TR" dirty="0" smtClean="0"/>
              <a:t>Sığır ve koyunlar</a:t>
            </a:r>
          </a:p>
          <a:p>
            <a:pPr lvl="1"/>
            <a:r>
              <a:rPr lang="tr-TR" dirty="0" err="1" smtClean="0"/>
              <a:t>Enfekte</a:t>
            </a:r>
            <a:r>
              <a:rPr lang="tr-TR" dirty="0" smtClean="0"/>
              <a:t> boğaların sperması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264" y="1310185"/>
            <a:ext cx="6318736" cy="421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1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tr-TR" dirty="0" err="1" smtClean="0">
                <a:solidFill>
                  <a:schemeClr val="accent5"/>
                </a:solidFill>
              </a:rPr>
              <a:t>Viral</a:t>
            </a:r>
            <a:r>
              <a:rPr lang="tr-TR" dirty="0" smtClean="0">
                <a:solidFill>
                  <a:schemeClr val="accent5"/>
                </a:solidFill>
              </a:rPr>
              <a:t>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1" y="1825625"/>
            <a:ext cx="5339364" cy="2500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2.7. </a:t>
            </a:r>
            <a:r>
              <a:rPr lang="tr-TR" dirty="0" err="1" smtClean="0">
                <a:solidFill>
                  <a:schemeClr val="accent5"/>
                </a:solidFill>
              </a:rPr>
              <a:t>Enzootic</a:t>
            </a:r>
            <a:r>
              <a:rPr lang="tr-TR" dirty="0" smtClean="0">
                <a:solidFill>
                  <a:schemeClr val="accent5"/>
                </a:solidFill>
              </a:rPr>
              <a:t> </a:t>
            </a:r>
            <a:r>
              <a:rPr lang="tr-TR" dirty="0" err="1" smtClean="0">
                <a:solidFill>
                  <a:schemeClr val="accent5"/>
                </a:solidFill>
              </a:rPr>
              <a:t>Bovine</a:t>
            </a:r>
            <a:r>
              <a:rPr lang="tr-TR" dirty="0" smtClean="0">
                <a:solidFill>
                  <a:schemeClr val="accent5"/>
                </a:solidFill>
              </a:rPr>
              <a:t> </a:t>
            </a:r>
            <a:r>
              <a:rPr lang="tr-TR" dirty="0" err="1" smtClean="0">
                <a:solidFill>
                  <a:schemeClr val="accent5"/>
                </a:solidFill>
              </a:rPr>
              <a:t>Leucosis</a:t>
            </a:r>
            <a:r>
              <a:rPr lang="tr-TR" dirty="0" smtClean="0">
                <a:solidFill>
                  <a:schemeClr val="accent5"/>
                </a:solidFill>
              </a:rPr>
              <a:t> </a:t>
            </a:r>
            <a:r>
              <a:rPr lang="tr-TR" dirty="0" err="1" smtClean="0">
                <a:solidFill>
                  <a:schemeClr val="accent5"/>
                </a:solidFill>
              </a:rPr>
              <a:t>Virus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b="1" u="sng" dirty="0" err="1" smtClean="0"/>
              <a:t>Enzootik</a:t>
            </a:r>
            <a:r>
              <a:rPr lang="tr-TR" b="1" u="sng" dirty="0" smtClean="0"/>
              <a:t> Sığır </a:t>
            </a:r>
            <a:r>
              <a:rPr lang="tr-TR" b="1" u="sng" dirty="0" err="1" smtClean="0"/>
              <a:t>Löykozu</a:t>
            </a:r>
            <a:r>
              <a:rPr lang="tr-TR" dirty="0"/>
              <a:t> </a:t>
            </a:r>
            <a:r>
              <a:rPr lang="tr-TR" dirty="0" smtClean="0"/>
              <a:t>etkeni </a:t>
            </a:r>
          </a:p>
          <a:p>
            <a:pPr lvl="1"/>
            <a:r>
              <a:rPr lang="tr-TR" dirty="0" smtClean="0"/>
              <a:t>Sığır + koyun, keçi</a:t>
            </a:r>
          </a:p>
          <a:p>
            <a:pPr lvl="1"/>
            <a:r>
              <a:rPr lang="tr-TR" dirty="0" err="1" smtClean="0"/>
              <a:t>İatrojenik</a:t>
            </a:r>
            <a:r>
              <a:rPr lang="tr-TR" dirty="0" smtClean="0"/>
              <a:t> ve vektör </a:t>
            </a:r>
            <a:r>
              <a:rPr lang="tr-TR" dirty="0" err="1" smtClean="0"/>
              <a:t>aracılıklı</a:t>
            </a:r>
            <a:r>
              <a:rPr lang="tr-TR" dirty="0" smtClean="0"/>
              <a:t> bulaşma</a:t>
            </a:r>
          </a:p>
          <a:p>
            <a:pPr lvl="1"/>
            <a:r>
              <a:rPr lang="tr-TR" dirty="0" smtClean="0"/>
              <a:t>Etken süt ve spermada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15250"/>
            <a:ext cx="6054134" cy="554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82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927376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3.1. </a:t>
            </a:r>
            <a:r>
              <a:rPr lang="tr-TR" dirty="0" err="1" smtClean="0">
                <a:solidFill>
                  <a:schemeClr val="accent5"/>
                </a:solidFill>
              </a:rPr>
              <a:t>Vibrio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smtClean="0"/>
              <a:t>Bazı </a:t>
            </a:r>
            <a:r>
              <a:rPr lang="tr-TR" dirty="0" err="1" smtClean="0"/>
              <a:t>vibriotik</a:t>
            </a:r>
            <a:r>
              <a:rPr lang="tr-TR" dirty="0" smtClean="0"/>
              <a:t> hastalıklar - cinsel yolla bulaşma</a:t>
            </a:r>
          </a:p>
          <a:p>
            <a:pPr lvl="1"/>
            <a:r>
              <a:rPr lang="tr-TR" dirty="0" smtClean="0"/>
              <a:t>Sığırlarda </a:t>
            </a:r>
            <a:r>
              <a:rPr lang="tr-TR" dirty="0" err="1" smtClean="0"/>
              <a:t>Vibrio</a:t>
            </a:r>
            <a:r>
              <a:rPr lang="tr-TR" dirty="0" smtClean="0"/>
              <a:t> </a:t>
            </a:r>
            <a:r>
              <a:rPr lang="tr-TR" dirty="0" err="1" smtClean="0"/>
              <a:t>foetus</a:t>
            </a:r>
            <a:r>
              <a:rPr lang="tr-TR" dirty="0" smtClean="0"/>
              <a:t> </a:t>
            </a:r>
            <a:r>
              <a:rPr lang="tr-TR" dirty="0" err="1" smtClean="0"/>
              <a:t>venerealis</a:t>
            </a:r>
            <a:r>
              <a:rPr lang="tr-TR" dirty="0" smtClean="0"/>
              <a:t> enfeksiyonu - yalnızca çiftleşmeyle bulaşma</a:t>
            </a:r>
          </a:p>
          <a:p>
            <a:pPr lvl="1"/>
            <a:r>
              <a:rPr lang="tr-TR" dirty="0" smtClean="0"/>
              <a:t>Boğalarda klinik bulgu yok</a:t>
            </a:r>
          </a:p>
          <a:p>
            <a:pPr lvl="1"/>
            <a:r>
              <a:rPr lang="tr-TR" dirty="0" err="1" smtClean="0"/>
              <a:t>Prepisyum</a:t>
            </a:r>
            <a:r>
              <a:rPr lang="tr-TR" dirty="0" smtClean="0"/>
              <a:t> içerisinde - organizma</a:t>
            </a:r>
          </a:p>
          <a:p>
            <a:pPr lvl="1"/>
            <a:r>
              <a:rPr lang="tr-TR" dirty="0" smtClean="0"/>
              <a:t>İneklerde de bulgu yok</a:t>
            </a:r>
          </a:p>
          <a:p>
            <a:pPr lvl="1"/>
            <a:r>
              <a:rPr lang="tr-TR" dirty="0"/>
              <a:t>G</a:t>
            </a:r>
            <a:r>
              <a:rPr lang="tr-TR" dirty="0" smtClean="0"/>
              <a:t>ebe kalamama sık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926" y="736981"/>
            <a:ext cx="3889512" cy="532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97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3.1. </a:t>
            </a:r>
            <a:r>
              <a:rPr lang="tr-TR" dirty="0" err="1" smtClean="0">
                <a:solidFill>
                  <a:schemeClr val="accent5"/>
                </a:solidFill>
              </a:rPr>
              <a:t>Vibrio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smtClean="0"/>
              <a:t>Boğalar süresiz olarak </a:t>
            </a:r>
            <a:r>
              <a:rPr lang="tr-TR" dirty="0" err="1" smtClean="0"/>
              <a:t>enfekte</a:t>
            </a:r>
            <a:endParaRPr lang="tr-TR" dirty="0" smtClean="0"/>
          </a:p>
          <a:p>
            <a:pPr lvl="1"/>
            <a:r>
              <a:rPr lang="tr-TR" dirty="0" smtClean="0"/>
              <a:t>Suni tohumlama uygulamalarıyla azaltılabilir </a:t>
            </a:r>
          </a:p>
          <a:p>
            <a:pPr lvl="1"/>
            <a:endParaRPr lang="tr-TR" dirty="0"/>
          </a:p>
          <a:p>
            <a:pPr lvl="1"/>
            <a:r>
              <a:rPr lang="tr-TR" dirty="0" smtClean="0"/>
              <a:t>Koyunlarda </a:t>
            </a:r>
            <a:r>
              <a:rPr lang="tr-TR" dirty="0" err="1" smtClean="0"/>
              <a:t>Vibrio</a:t>
            </a:r>
            <a:r>
              <a:rPr lang="tr-TR" dirty="0" smtClean="0"/>
              <a:t> </a:t>
            </a:r>
            <a:r>
              <a:rPr lang="tr-TR" dirty="0" err="1" smtClean="0"/>
              <a:t>foetus</a:t>
            </a:r>
            <a:r>
              <a:rPr lang="tr-TR" dirty="0" smtClean="0"/>
              <a:t> </a:t>
            </a:r>
            <a:r>
              <a:rPr lang="tr-TR" dirty="0" err="1" smtClean="0"/>
              <a:t>intestinalis</a:t>
            </a:r>
            <a:r>
              <a:rPr lang="tr-TR" dirty="0" smtClean="0"/>
              <a:t> enfeksiyonu - oral bulaşma</a:t>
            </a:r>
          </a:p>
          <a:p>
            <a:pPr lvl="1"/>
            <a:r>
              <a:rPr lang="tr-TR" dirty="0" smtClean="0"/>
              <a:t>Koçlar spermayla da etkeni saçabilir - çiftleşmeyle bulaşma da mümkün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8821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726857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3.2. </a:t>
            </a:r>
            <a:r>
              <a:rPr lang="tr-TR" dirty="0" err="1" smtClean="0">
                <a:solidFill>
                  <a:schemeClr val="accent5"/>
                </a:solidFill>
              </a:rPr>
              <a:t>Salmonella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smtClean="0"/>
              <a:t>Bazı </a:t>
            </a:r>
            <a:r>
              <a:rPr lang="tr-TR" dirty="0" err="1" smtClean="0"/>
              <a:t>Salmonella</a:t>
            </a:r>
            <a:r>
              <a:rPr lang="tr-TR" dirty="0" smtClean="0"/>
              <a:t> enfeksiyonları - hem oral hem çiftleşme</a:t>
            </a:r>
          </a:p>
          <a:p>
            <a:pPr lvl="1"/>
            <a:r>
              <a:rPr lang="tr-TR" dirty="0" smtClean="0"/>
              <a:t>Atlarda </a:t>
            </a:r>
            <a:r>
              <a:rPr lang="tr-TR" dirty="0" err="1" smtClean="0"/>
              <a:t>Salmonella</a:t>
            </a:r>
            <a:r>
              <a:rPr lang="tr-TR" dirty="0" smtClean="0"/>
              <a:t> </a:t>
            </a:r>
            <a:r>
              <a:rPr lang="tr-TR" dirty="0" err="1" smtClean="0"/>
              <a:t>abortus</a:t>
            </a:r>
            <a:r>
              <a:rPr lang="tr-TR" dirty="0" smtClean="0"/>
              <a:t> </a:t>
            </a:r>
            <a:r>
              <a:rPr lang="tr-TR" dirty="0" err="1" smtClean="0"/>
              <a:t>equi</a:t>
            </a:r>
            <a:r>
              <a:rPr lang="tr-TR" dirty="0" smtClean="0"/>
              <a:t> – oral</a:t>
            </a:r>
          </a:p>
          <a:p>
            <a:pPr lvl="1"/>
            <a:r>
              <a:rPr lang="tr-TR" dirty="0" smtClean="0"/>
              <a:t>Aygırlarda nadir olarak - cinsel bulaşma</a:t>
            </a:r>
          </a:p>
          <a:p>
            <a:pPr lvl="1"/>
            <a:endParaRPr lang="tr-TR" dirty="0" smtClean="0"/>
          </a:p>
          <a:p>
            <a:pPr lvl="1"/>
            <a:r>
              <a:rPr lang="tr-TR" dirty="0"/>
              <a:t>Diğer </a:t>
            </a:r>
            <a:r>
              <a:rPr lang="tr-TR" dirty="0" smtClean="0"/>
              <a:t>türlerde </a:t>
            </a:r>
            <a:r>
              <a:rPr lang="tr-TR" dirty="0" err="1" smtClean="0"/>
              <a:t>Salmonella</a:t>
            </a:r>
            <a:r>
              <a:rPr lang="tr-TR" dirty="0" smtClean="0"/>
              <a:t> - </a:t>
            </a:r>
            <a:r>
              <a:rPr lang="tr-TR" dirty="0"/>
              <a:t>cinsel yolla </a:t>
            </a:r>
            <a:r>
              <a:rPr lang="tr-TR" dirty="0" smtClean="0"/>
              <a:t>bulaşmaya daha adapte </a:t>
            </a:r>
            <a:endParaRPr lang="tr-TR" dirty="0"/>
          </a:p>
          <a:p>
            <a:pPr lvl="1"/>
            <a:endParaRPr lang="tr-TR" dirty="0"/>
          </a:p>
          <a:p>
            <a:pPr lvl="1"/>
            <a:r>
              <a:rPr lang="tr-TR" dirty="0" err="1"/>
              <a:t>Salmonella</a:t>
            </a:r>
            <a:r>
              <a:rPr lang="tr-TR" dirty="0"/>
              <a:t> </a:t>
            </a:r>
            <a:r>
              <a:rPr lang="tr-TR" dirty="0" err="1"/>
              <a:t>abortus</a:t>
            </a:r>
            <a:r>
              <a:rPr lang="tr-TR" dirty="0"/>
              <a:t> </a:t>
            </a:r>
            <a:r>
              <a:rPr lang="tr-TR" dirty="0" err="1"/>
              <a:t>ovis</a:t>
            </a:r>
            <a:r>
              <a:rPr lang="tr-TR" dirty="0"/>
              <a:t> </a:t>
            </a:r>
            <a:r>
              <a:rPr lang="tr-TR" dirty="0" smtClean="0"/>
              <a:t>koçlardan - sperma - koyunlar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9" y="1825625"/>
            <a:ext cx="3804029" cy="304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19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818194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3.3. </a:t>
            </a:r>
            <a:r>
              <a:rPr lang="tr-TR" dirty="0" err="1" smtClean="0">
                <a:solidFill>
                  <a:schemeClr val="accent5"/>
                </a:solidFill>
              </a:rPr>
              <a:t>Leptospira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smtClean="0"/>
              <a:t>Bazı </a:t>
            </a:r>
            <a:r>
              <a:rPr lang="tr-TR" dirty="0" err="1" smtClean="0"/>
              <a:t>Leptospiral</a:t>
            </a:r>
            <a:r>
              <a:rPr lang="tr-TR" dirty="0" smtClean="0"/>
              <a:t> enfeksiyonlar - cinsel bulaşma</a:t>
            </a:r>
          </a:p>
          <a:p>
            <a:pPr lvl="1"/>
            <a:r>
              <a:rPr lang="tr-TR" dirty="0" err="1" smtClean="0"/>
              <a:t>Leptospira</a:t>
            </a:r>
            <a:r>
              <a:rPr lang="tr-TR" dirty="0" smtClean="0"/>
              <a:t> </a:t>
            </a:r>
            <a:r>
              <a:rPr lang="tr-TR" dirty="0" err="1" smtClean="0"/>
              <a:t>pomona</a:t>
            </a:r>
            <a:r>
              <a:rPr lang="tr-TR" dirty="0" smtClean="0"/>
              <a:t> – doğal aşım veya suni tohumlama  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Domuzlarda </a:t>
            </a:r>
            <a:r>
              <a:rPr lang="tr-TR" dirty="0" err="1" smtClean="0"/>
              <a:t>Leptospira</a:t>
            </a:r>
            <a:r>
              <a:rPr lang="tr-TR" dirty="0" smtClean="0"/>
              <a:t> </a:t>
            </a:r>
            <a:r>
              <a:rPr lang="tr-TR" dirty="0" err="1" smtClean="0"/>
              <a:t>pomona</a:t>
            </a:r>
            <a:r>
              <a:rPr lang="tr-TR" dirty="0" smtClean="0"/>
              <a:t> – böbrekler - idrar </a:t>
            </a:r>
          </a:p>
          <a:p>
            <a:pPr lvl="1"/>
            <a:r>
              <a:rPr lang="tr-TR" dirty="0" smtClean="0"/>
              <a:t>Spermanın idrarla </a:t>
            </a:r>
            <a:r>
              <a:rPr lang="tr-TR" dirty="0" err="1" smtClean="0"/>
              <a:t>kontaminasyonu</a:t>
            </a:r>
            <a:r>
              <a:rPr lang="tr-TR" dirty="0" smtClean="0"/>
              <a:t> - dişilere bulaşma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992" y="2124679"/>
            <a:ext cx="3632876" cy="24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4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3.4. </a:t>
            </a:r>
            <a:r>
              <a:rPr lang="tr-TR" dirty="0" err="1" smtClean="0">
                <a:solidFill>
                  <a:schemeClr val="accent5"/>
                </a:solidFill>
              </a:rPr>
              <a:t>Brucella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err="1" smtClean="0"/>
              <a:t>Brucellosis</a:t>
            </a:r>
            <a:r>
              <a:rPr lang="tr-TR" dirty="0" smtClean="0"/>
              <a:t> - önemli evcil hayvan hastalığı </a:t>
            </a:r>
          </a:p>
          <a:p>
            <a:pPr lvl="1"/>
            <a:r>
              <a:rPr lang="tr-TR" dirty="0" smtClean="0"/>
              <a:t>5 farklı tür:</a:t>
            </a:r>
          </a:p>
          <a:p>
            <a:pPr lvl="2"/>
            <a:r>
              <a:rPr lang="tr-TR" dirty="0" smtClean="0"/>
              <a:t>B. </a:t>
            </a:r>
            <a:r>
              <a:rPr lang="tr-TR" dirty="0" err="1" smtClean="0"/>
              <a:t>Melitensis</a:t>
            </a:r>
            <a:r>
              <a:rPr lang="tr-TR" dirty="0" smtClean="0"/>
              <a:t> – keçi</a:t>
            </a:r>
          </a:p>
          <a:p>
            <a:pPr lvl="2"/>
            <a:r>
              <a:rPr lang="tr-TR" dirty="0" smtClean="0"/>
              <a:t>B. </a:t>
            </a:r>
            <a:r>
              <a:rPr lang="tr-TR" dirty="0" err="1" smtClean="0"/>
              <a:t>Abortus</a:t>
            </a:r>
            <a:r>
              <a:rPr lang="tr-TR" dirty="0" smtClean="0"/>
              <a:t> – sığır</a:t>
            </a:r>
          </a:p>
          <a:p>
            <a:pPr lvl="2"/>
            <a:r>
              <a:rPr lang="tr-TR" dirty="0" smtClean="0"/>
              <a:t>B. </a:t>
            </a:r>
            <a:r>
              <a:rPr lang="tr-TR" dirty="0" err="1" smtClean="0"/>
              <a:t>Ovis</a:t>
            </a:r>
            <a:r>
              <a:rPr lang="tr-TR" dirty="0" smtClean="0"/>
              <a:t> – koyun</a:t>
            </a:r>
          </a:p>
          <a:p>
            <a:pPr lvl="2"/>
            <a:r>
              <a:rPr lang="tr-TR" dirty="0" smtClean="0"/>
              <a:t>B. </a:t>
            </a:r>
            <a:r>
              <a:rPr lang="tr-TR" dirty="0" err="1" smtClean="0"/>
              <a:t>Suis</a:t>
            </a:r>
            <a:r>
              <a:rPr lang="tr-TR" dirty="0" smtClean="0"/>
              <a:t> – domuz</a:t>
            </a:r>
          </a:p>
          <a:p>
            <a:pPr lvl="2"/>
            <a:r>
              <a:rPr lang="tr-TR" dirty="0" smtClean="0"/>
              <a:t>B. </a:t>
            </a:r>
            <a:r>
              <a:rPr lang="tr-TR" dirty="0" err="1" smtClean="0"/>
              <a:t>Canis</a:t>
            </a:r>
            <a:r>
              <a:rPr lang="tr-TR" dirty="0" smtClean="0"/>
              <a:t> - köpek</a:t>
            </a:r>
            <a:endParaRPr lang="tr-TR" dirty="0"/>
          </a:p>
          <a:p>
            <a:pPr lvl="1"/>
            <a:r>
              <a:rPr lang="tr-TR" dirty="0" smtClean="0"/>
              <a:t>Doğal koşullarda - oral ve cinsel yolla bulaşma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496" y="1946031"/>
            <a:ext cx="4551528" cy="293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0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97691" y="1893864"/>
            <a:ext cx="8196618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3.4. </a:t>
            </a:r>
            <a:r>
              <a:rPr lang="tr-TR" dirty="0" err="1" smtClean="0">
                <a:solidFill>
                  <a:schemeClr val="accent5"/>
                </a:solidFill>
              </a:rPr>
              <a:t>Brucella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smtClean="0"/>
              <a:t>Septisemi </a:t>
            </a:r>
            <a:r>
              <a:rPr lang="tr-TR" dirty="0" smtClean="0">
                <a:sym typeface="Wingdings" panose="05000000000000000000" pitchFamily="2" charset="2"/>
              </a:rPr>
              <a:t> </a:t>
            </a:r>
            <a:r>
              <a:rPr lang="tr-TR" dirty="0" err="1" smtClean="0"/>
              <a:t>genital</a:t>
            </a:r>
            <a:r>
              <a:rPr lang="tr-TR" dirty="0" smtClean="0"/>
              <a:t> enfeksiyon </a:t>
            </a:r>
          </a:p>
          <a:p>
            <a:pPr lvl="1"/>
            <a:r>
              <a:rPr lang="tr-TR" dirty="0" smtClean="0"/>
              <a:t>Doğal aşım ve suni tohumlama ile bulaşma bu aşamada </a:t>
            </a:r>
          </a:p>
          <a:p>
            <a:pPr lvl="1"/>
            <a:r>
              <a:rPr lang="tr-TR" dirty="0" err="1" smtClean="0"/>
              <a:t>Brucellosis</a:t>
            </a:r>
            <a:r>
              <a:rPr lang="tr-TR" dirty="0" smtClean="0"/>
              <a:t> </a:t>
            </a:r>
            <a:r>
              <a:rPr lang="tr-TR" dirty="0"/>
              <a:t>epidemiyolojik spektrum </a:t>
            </a:r>
            <a:r>
              <a:rPr lang="tr-TR" dirty="0" smtClean="0"/>
              <a:t>gösterir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Keçilerde </a:t>
            </a:r>
            <a:r>
              <a:rPr lang="tr-TR" dirty="0" smtClean="0"/>
              <a:t>- </a:t>
            </a:r>
            <a:r>
              <a:rPr lang="tr-TR" dirty="0"/>
              <a:t>oral ve genellikle </a:t>
            </a:r>
            <a:r>
              <a:rPr lang="tr-TR" dirty="0" err="1"/>
              <a:t>genital</a:t>
            </a:r>
            <a:r>
              <a:rPr lang="tr-TR" dirty="0"/>
              <a:t> </a:t>
            </a:r>
            <a:r>
              <a:rPr lang="tr-TR" dirty="0" smtClean="0"/>
              <a:t>kaynaklı </a:t>
            </a:r>
            <a:endParaRPr lang="tr-TR" dirty="0"/>
          </a:p>
          <a:p>
            <a:pPr lvl="1"/>
            <a:r>
              <a:rPr lang="tr-TR" dirty="0"/>
              <a:t>Sığırlarda </a:t>
            </a:r>
            <a:r>
              <a:rPr lang="tr-TR" dirty="0" smtClean="0"/>
              <a:t>- genellikle </a:t>
            </a:r>
            <a:r>
              <a:rPr lang="tr-TR" dirty="0"/>
              <a:t>oral </a:t>
            </a:r>
            <a:r>
              <a:rPr lang="tr-TR" dirty="0" smtClean="0"/>
              <a:t>- </a:t>
            </a:r>
            <a:r>
              <a:rPr lang="tr-TR" dirty="0"/>
              <a:t>bazen çiftleşmeyle </a:t>
            </a:r>
            <a:r>
              <a:rPr lang="tr-TR" dirty="0" smtClean="0"/>
              <a:t> </a:t>
            </a:r>
            <a:endParaRPr lang="tr-TR" dirty="0"/>
          </a:p>
          <a:p>
            <a:pPr lvl="1"/>
            <a:r>
              <a:rPr lang="tr-TR" dirty="0"/>
              <a:t>Koyunlarda her iki yol da </a:t>
            </a:r>
            <a:r>
              <a:rPr lang="tr-TR" dirty="0" smtClean="0"/>
              <a:t>mümkün</a:t>
            </a:r>
            <a:endParaRPr lang="tr-TR" dirty="0"/>
          </a:p>
          <a:p>
            <a:pPr lvl="1"/>
            <a:r>
              <a:rPr lang="tr-TR" dirty="0"/>
              <a:t>Domuzlarda çiftleşmeyle bulaşma daha </a:t>
            </a:r>
            <a:r>
              <a:rPr lang="tr-TR" dirty="0" smtClean="0"/>
              <a:t>baskın </a:t>
            </a:r>
            <a:endParaRPr lang="tr-TR" dirty="0"/>
          </a:p>
          <a:p>
            <a:pPr lvl="1"/>
            <a:r>
              <a:rPr lang="tr-TR" dirty="0"/>
              <a:t>Bazı köpeklerde çiftleşme yoluyla bulaşma </a:t>
            </a:r>
            <a:r>
              <a:rPr lang="tr-TR" dirty="0" smtClean="0"/>
              <a:t>değişmez </a:t>
            </a:r>
            <a:endParaRPr lang="tr-TR" dirty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921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927376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3.5. </a:t>
            </a:r>
            <a:r>
              <a:rPr lang="tr-TR" dirty="0" err="1" smtClean="0">
                <a:solidFill>
                  <a:schemeClr val="accent5"/>
                </a:solidFill>
              </a:rPr>
              <a:t>Mycoplasma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smtClean="0"/>
              <a:t>M</a:t>
            </a:r>
            <a:r>
              <a:rPr lang="tr-TR" dirty="0"/>
              <a:t>. </a:t>
            </a:r>
            <a:r>
              <a:rPr lang="tr-TR" dirty="0" err="1" smtClean="0"/>
              <a:t>Bovigenitalium</a:t>
            </a:r>
            <a:r>
              <a:rPr lang="tr-TR" dirty="0" smtClean="0"/>
              <a:t> - </a:t>
            </a:r>
            <a:r>
              <a:rPr lang="tr-TR" dirty="0"/>
              <a:t>cinsel yolla bulaşabildiği düşünülmekte </a:t>
            </a:r>
            <a:r>
              <a:rPr lang="tr-TR" dirty="0" smtClean="0"/>
              <a:t>- </a:t>
            </a:r>
            <a:r>
              <a:rPr lang="tr-TR" dirty="0"/>
              <a:t>başka bulaşma yolları da söz </a:t>
            </a:r>
            <a:r>
              <a:rPr lang="tr-TR" dirty="0" smtClean="0"/>
              <a:t>konusu</a:t>
            </a:r>
            <a:endParaRPr lang="tr-TR" dirty="0"/>
          </a:p>
          <a:p>
            <a:pPr lvl="1"/>
            <a:r>
              <a:rPr lang="tr-TR" dirty="0" err="1" smtClean="0"/>
              <a:t>Enfekte</a:t>
            </a:r>
            <a:r>
              <a:rPr lang="tr-TR" dirty="0" smtClean="0"/>
              <a:t> boğalar - klinik hastalık yok</a:t>
            </a:r>
          </a:p>
          <a:p>
            <a:pPr lvl="1"/>
            <a:r>
              <a:rPr lang="tr-TR" dirty="0" smtClean="0"/>
              <a:t>Etken spermada var</a:t>
            </a:r>
          </a:p>
          <a:p>
            <a:pPr lvl="1"/>
            <a:r>
              <a:rPr lang="tr-TR" dirty="0" smtClean="0"/>
              <a:t>M. </a:t>
            </a:r>
            <a:r>
              <a:rPr lang="tr-TR" dirty="0" err="1" smtClean="0"/>
              <a:t>Bovigenitalium’un</a:t>
            </a:r>
            <a:r>
              <a:rPr lang="tr-TR" dirty="0" smtClean="0"/>
              <a:t> </a:t>
            </a:r>
            <a:r>
              <a:rPr lang="tr-TR" dirty="0" err="1" smtClean="0"/>
              <a:t>patojenitesi</a:t>
            </a:r>
            <a:r>
              <a:rPr lang="tr-TR" dirty="0" smtClean="0"/>
              <a:t> belirsiz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304" y="4567831"/>
            <a:ext cx="2657996" cy="212639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383" y="147201"/>
            <a:ext cx="4342520" cy="654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2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3.6. </a:t>
            </a:r>
            <a:r>
              <a:rPr lang="tr-TR" dirty="0" err="1" smtClean="0">
                <a:solidFill>
                  <a:schemeClr val="accent5"/>
                </a:solidFill>
              </a:rPr>
              <a:t>Chlamydia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err="1" smtClean="0"/>
              <a:t>Genital</a:t>
            </a:r>
            <a:r>
              <a:rPr lang="tr-TR" dirty="0" smtClean="0"/>
              <a:t> sistemde </a:t>
            </a:r>
            <a:r>
              <a:rPr lang="tr-TR" dirty="0" err="1" smtClean="0"/>
              <a:t>Chlamydia</a:t>
            </a:r>
            <a:r>
              <a:rPr lang="tr-TR" dirty="0"/>
              <a:t> </a:t>
            </a:r>
            <a:r>
              <a:rPr lang="tr-TR" dirty="0" smtClean="0"/>
              <a:t>- kesinlikle patojen </a:t>
            </a:r>
          </a:p>
          <a:p>
            <a:pPr lvl="1"/>
            <a:r>
              <a:rPr lang="tr-TR" b="1" u="sng" dirty="0" err="1" smtClean="0"/>
              <a:t>Epizootik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Bovine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Abort</a:t>
            </a:r>
            <a:r>
              <a:rPr lang="tr-TR" dirty="0" smtClean="0"/>
              <a:t> etkenlerinden biri</a:t>
            </a:r>
          </a:p>
          <a:p>
            <a:pPr lvl="1"/>
            <a:r>
              <a:rPr lang="tr-TR" dirty="0" smtClean="0"/>
              <a:t>Boğaların spermasında etken var - çiftleşmeyle bulaşma olduğu belirsiz</a:t>
            </a:r>
          </a:p>
          <a:p>
            <a:pPr lvl="1"/>
            <a:endParaRPr lang="tr-TR" dirty="0" smtClean="0"/>
          </a:p>
          <a:p>
            <a:pPr lvl="1"/>
            <a:r>
              <a:rPr lang="tr-TR" dirty="0" err="1" smtClean="0"/>
              <a:t>Chlamydia</a:t>
            </a:r>
            <a:r>
              <a:rPr lang="tr-TR" dirty="0" smtClean="0"/>
              <a:t> - </a:t>
            </a:r>
            <a:r>
              <a:rPr lang="tr-TR" b="1" u="sng" dirty="0" smtClean="0"/>
              <a:t>Koyunların </a:t>
            </a:r>
            <a:r>
              <a:rPr lang="tr-TR" b="1" u="sng" dirty="0" err="1" smtClean="0"/>
              <a:t>Enzootik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Abortu</a:t>
            </a:r>
            <a:r>
              <a:rPr lang="tr-TR" dirty="0" smtClean="0"/>
              <a:t> - genellikle oral</a:t>
            </a:r>
          </a:p>
          <a:p>
            <a:pPr lvl="1"/>
            <a:r>
              <a:rPr lang="tr-TR" dirty="0" smtClean="0"/>
              <a:t>Koçların spermasında - </a:t>
            </a:r>
            <a:r>
              <a:rPr lang="tr-TR" dirty="0" err="1" smtClean="0"/>
              <a:t>Chlamydia</a:t>
            </a:r>
            <a:r>
              <a:rPr lang="tr-TR" dirty="0" smtClean="0"/>
              <a:t> izolasyonu ve </a:t>
            </a:r>
            <a:r>
              <a:rPr lang="tr-TR" dirty="0" err="1" smtClean="0"/>
              <a:t>serolojik</a:t>
            </a:r>
            <a:r>
              <a:rPr lang="tr-TR" dirty="0" smtClean="0"/>
              <a:t> çalışmalar - cinsel yolla bulaşma mümkün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349" y="365124"/>
            <a:ext cx="3698771" cy="2465847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7929349" y="365123"/>
            <a:ext cx="416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chemeClr val="accent5"/>
                </a:solidFill>
              </a:rPr>
              <a:t>Chlamydia</a:t>
            </a:r>
            <a:r>
              <a:rPr lang="tr-TR" dirty="0" smtClean="0">
                <a:solidFill>
                  <a:schemeClr val="accent5"/>
                </a:solidFill>
              </a:rPr>
              <a:t> – </a:t>
            </a:r>
            <a:r>
              <a:rPr lang="tr-TR" dirty="0" err="1" smtClean="0">
                <a:solidFill>
                  <a:schemeClr val="accent5"/>
                </a:solidFill>
              </a:rPr>
              <a:t>epitel</a:t>
            </a:r>
            <a:r>
              <a:rPr lang="tr-TR" dirty="0" smtClean="0">
                <a:solidFill>
                  <a:schemeClr val="accent5"/>
                </a:solidFill>
              </a:rPr>
              <a:t> hücrelerinde </a:t>
            </a:r>
            <a:r>
              <a:rPr lang="tr-TR" dirty="0" err="1" smtClean="0">
                <a:solidFill>
                  <a:schemeClr val="accent5"/>
                </a:solidFill>
              </a:rPr>
              <a:t>inkluzyon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68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3.7. </a:t>
            </a:r>
            <a:r>
              <a:rPr lang="tr-TR" dirty="0" err="1" smtClean="0">
                <a:solidFill>
                  <a:schemeClr val="accent5"/>
                </a:solidFill>
              </a:rPr>
              <a:t>Treponema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err="1" smtClean="0"/>
              <a:t>Treponema</a:t>
            </a:r>
            <a:r>
              <a:rPr lang="tr-TR" dirty="0" smtClean="0"/>
              <a:t> </a:t>
            </a:r>
            <a:r>
              <a:rPr lang="tr-TR" dirty="0" err="1" smtClean="0"/>
              <a:t>pallidum</a:t>
            </a:r>
            <a:r>
              <a:rPr lang="tr-TR" dirty="0"/>
              <a:t> </a:t>
            </a:r>
            <a:r>
              <a:rPr lang="tr-TR" dirty="0" smtClean="0"/>
              <a:t>- insanlarda </a:t>
            </a:r>
            <a:r>
              <a:rPr lang="tr-TR" b="1" u="sng" dirty="0" smtClean="0"/>
              <a:t>frengi</a:t>
            </a:r>
            <a:r>
              <a:rPr lang="tr-TR" dirty="0" smtClean="0"/>
              <a:t> – </a:t>
            </a:r>
            <a:r>
              <a:rPr lang="tr-TR" b="1" u="sng" dirty="0" err="1" smtClean="0"/>
              <a:t>syphilis</a:t>
            </a:r>
            <a:r>
              <a:rPr lang="tr-TR" dirty="0" smtClean="0"/>
              <a:t> etkeni</a:t>
            </a:r>
          </a:p>
          <a:p>
            <a:pPr lvl="1"/>
            <a:r>
              <a:rPr lang="tr-TR" dirty="0" smtClean="0"/>
              <a:t>Hayvanlarda pek sık görülmez </a:t>
            </a:r>
          </a:p>
          <a:p>
            <a:pPr lvl="1"/>
            <a:r>
              <a:rPr lang="tr-TR" dirty="0"/>
              <a:t>Frengi </a:t>
            </a:r>
            <a:r>
              <a:rPr lang="tr-TR" dirty="0" smtClean="0"/>
              <a:t>- tavşanlarda </a:t>
            </a:r>
            <a:r>
              <a:rPr lang="tr-TR" dirty="0"/>
              <a:t>bilinen klinik </a:t>
            </a:r>
            <a:r>
              <a:rPr lang="tr-TR" dirty="0" smtClean="0"/>
              <a:t>hastalık </a:t>
            </a:r>
            <a:endParaRPr lang="tr-TR" dirty="0"/>
          </a:p>
          <a:p>
            <a:pPr lvl="1"/>
            <a:r>
              <a:rPr lang="tr-TR" dirty="0" smtClean="0"/>
              <a:t>Etkeni: </a:t>
            </a:r>
            <a:r>
              <a:rPr lang="tr-TR" dirty="0" err="1" smtClean="0"/>
              <a:t>Treponema</a:t>
            </a:r>
            <a:r>
              <a:rPr lang="tr-TR" dirty="0" smtClean="0"/>
              <a:t> </a:t>
            </a:r>
            <a:r>
              <a:rPr lang="tr-TR" dirty="0" err="1" smtClean="0"/>
              <a:t>cuniculi</a:t>
            </a:r>
            <a:r>
              <a:rPr lang="tr-TR" dirty="0" smtClean="0"/>
              <a:t> - </a:t>
            </a:r>
            <a:r>
              <a:rPr lang="tr-TR" dirty="0"/>
              <a:t>T. </a:t>
            </a:r>
            <a:r>
              <a:rPr lang="tr-TR" dirty="0" err="1"/>
              <a:t>Pallidum’a</a:t>
            </a:r>
            <a:r>
              <a:rPr lang="tr-TR" dirty="0"/>
              <a:t> </a:t>
            </a:r>
            <a:r>
              <a:rPr lang="tr-TR" dirty="0" smtClean="0"/>
              <a:t>benzer </a:t>
            </a:r>
            <a:endParaRPr lang="tr-TR" dirty="0"/>
          </a:p>
          <a:p>
            <a:pPr lvl="1"/>
            <a:r>
              <a:rPr lang="tr-TR" dirty="0"/>
              <a:t>Tavşan frengisi </a:t>
            </a:r>
            <a:r>
              <a:rPr lang="tr-TR" dirty="0" smtClean="0"/>
              <a:t>– çiftleşme ve </a:t>
            </a:r>
            <a:r>
              <a:rPr lang="tr-TR" dirty="0"/>
              <a:t>direkt temas </a:t>
            </a:r>
            <a:r>
              <a:rPr lang="tr-TR" dirty="0" smtClean="0"/>
              <a:t> </a:t>
            </a:r>
            <a:endParaRPr lang="tr-TR" dirty="0"/>
          </a:p>
          <a:p>
            <a:pPr lvl="1"/>
            <a:r>
              <a:rPr lang="tr-TR" dirty="0"/>
              <a:t>Günümüzde sık </a:t>
            </a:r>
            <a:r>
              <a:rPr lang="tr-TR" dirty="0" smtClean="0"/>
              <a:t>görülmez - </a:t>
            </a:r>
            <a:r>
              <a:rPr lang="tr-TR" dirty="0"/>
              <a:t>Ancak bazı yabani tavşan kolonilerinde </a:t>
            </a:r>
            <a:r>
              <a:rPr lang="tr-TR" dirty="0" err="1" smtClean="0"/>
              <a:t>persiste</a:t>
            </a:r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387" y="269591"/>
            <a:ext cx="3171308" cy="207947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387" y="4591158"/>
            <a:ext cx="3171308" cy="2124131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7178722" y="6345957"/>
            <a:ext cx="1569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5"/>
                </a:solidFill>
              </a:rPr>
              <a:t>Tavşan - frengi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68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081215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3.7. </a:t>
            </a:r>
            <a:r>
              <a:rPr lang="tr-TR" dirty="0" err="1" smtClean="0">
                <a:solidFill>
                  <a:schemeClr val="accent5"/>
                </a:solidFill>
              </a:rPr>
              <a:t>Treponema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err="1" smtClean="0"/>
              <a:t>Babunlarda</a:t>
            </a:r>
            <a:r>
              <a:rPr lang="tr-TR" dirty="0" smtClean="0"/>
              <a:t> doğal - </a:t>
            </a:r>
            <a:r>
              <a:rPr lang="tr-TR" dirty="0" err="1" smtClean="0"/>
              <a:t>Treponematosis</a:t>
            </a:r>
            <a:r>
              <a:rPr lang="tr-TR" dirty="0" smtClean="0"/>
              <a:t>  </a:t>
            </a:r>
          </a:p>
          <a:p>
            <a:pPr lvl="1"/>
            <a:r>
              <a:rPr lang="tr-TR" dirty="0" smtClean="0"/>
              <a:t>Klinik hastalık yok</a:t>
            </a:r>
          </a:p>
          <a:p>
            <a:pPr lvl="1"/>
            <a:r>
              <a:rPr lang="tr-TR" dirty="0" smtClean="0"/>
              <a:t>T. </a:t>
            </a:r>
            <a:r>
              <a:rPr lang="tr-TR" dirty="0" err="1" smtClean="0"/>
              <a:t>Pallidum</a:t>
            </a:r>
            <a:r>
              <a:rPr lang="tr-TR" dirty="0" smtClean="0"/>
              <a:t> - lenf yumrularında </a:t>
            </a:r>
          </a:p>
          <a:p>
            <a:pPr lvl="1"/>
            <a:r>
              <a:rPr lang="tr-TR" dirty="0" smtClean="0"/>
              <a:t>Coğrafik yerleşim - Gine’de var, Kenya veya Kamboçya’da yok </a:t>
            </a:r>
          </a:p>
          <a:p>
            <a:pPr lvl="1"/>
            <a:r>
              <a:rPr lang="tr-TR" dirty="0" smtClean="0"/>
              <a:t>Bulaşma yolları bilinmiyor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427" y="843096"/>
            <a:ext cx="4818868" cy="506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6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8701585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3.8. </a:t>
            </a:r>
            <a:r>
              <a:rPr lang="tr-TR" dirty="0" err="1" smtClean="0">
                <a:solidFill>
                  <a:schemeClr val="accent5"/>
                </a:solidFill>
              </a:rPr>
              <a:t>Taylorella</a:t>
            </a:r>
            <a:endParaRPr lang="tr-TR" dirty="0" smtClean="0">
              <a:solidFill>
                <a:schemeClr val="accent5"/>
              </a:solidFill>
            </a:endParaRPr>
          </a:p>
          <a:p>
            <a:pPr lvl="1"/>
            <a:r>
              <a:rPr lang="tr-TR" dirty="0" smtClean="0"/>
              <a:t>Etken: </a:t>
            </a:r>
            <a:r>
              <a:rPr lang="tr-TR" dirty="0" err="1" smtClean="0"/>
              <a:t>Taylorella</a:t>
            </a:r>
            <a:r>
              <a:rPr lang="tr-TR" dirty="0" smtClean="0"/>
              <a:t> </a:t>
            </a:r>
            <a:r>
              <a:rPr lang="tr-TR" dirty="0" err="1" smtClean="0"/>
              <a:t>equigenitalis</a:t>
            </a:r>
            <a:endParaRPr lang="tr-TR" dirty="0" smtClean="0"/>
          </a:p>
          <a:p>
            <a:pPr lvl="1"/>
            <a:r>
              <a:rPr lang="tr-TR" b="1" u="sng" dirty="0" smtClean="0"/>
              <a:t>Bulaşıcı </a:t>
            </a:r>
            <a:r>
              <a:rPr lang="tr-TR" b="1" u="sng" dirty="0" err="1" smtClean="0"/>
              <a:t>Equine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Metritis</a:t>
            </a:r>
            <a:r>
              <a:rPr lang="tr-TR" b="1" u="sng" dirty="0" smtClean="0"/>
              <a:t> </a:t>
            </a:r>
            <a:r>
              <a:rPr lang="tr-TR" dirty="0" smtClean="0"/>
              <a:t>etkeni </a:t>
            </a:r>
          </a:p>
          <a:p>
            <a:pPr lvl="1"/>
            <a:r>
              <a:rPr lang="tr-TR" dirty="0" smtClean="0"/>
              <a:t>Atlarda cinsel yolla bulaşan en önemli hastalık  </a:t>
            </a:r>
            <a:endParaRPr lang="tr-TR" dirty="0"/>
          </a:p>
          <a:p>
            <a:pPr lvl="1"/>
            <a:r>
              <a:rPr lang="tr-TR" dirty="0" smtClean="0"/>
              <a:t>Sperma - test edilmeli</a:t>
            </a:r>
          </a:p>
          <a:p>
            <a:pPr lvl="1"/>
            <a:r>
              <a:rPr lang="tr-TR" dirty="0" err="1" smtClean="0"/>
              <a:t>Enfekte</a:t>
            </a:r>
            <a:r>
              <a:rPr lang="tr-TR" dirty="0" smtClean="0"/>
              <a:t> aygırlar - </a:t>
            </a:r>
            <a:r>
              <a:rPr lang="tr-TR" dirty="0" err="1" smtClean="0"/>
              <a:t>asemptomatik</a:t>
            </a:r>
            <a:r>
              <a:rPr lang="tr-TR" dirty="0" smtClean="0"/>
              <a:t> taşıyıcı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544" y="337869"/>
            <a:ext cx="3820921" cy="297551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544" y="3624907"/>
            <a:ext cx="3820921" cy="292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6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tr-TR" dirty="0" smtClean="0">
                <a:solidFill>
                  <a:schemeClr val="accent5"/>
                </a:solidFill>
              </a:rPr>
              <a:t>Bakteriyel Enfeksiyonlar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1" y="1825625"/>
            <a:ext cx="800554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chemeClr val="accent5"/>
                </a:solidFill>
              </a:rPr>
              <a:t>3.9. </a:t>
            </a:r>
            <a:r>
              <a:rPr lang="tr-TR" dirty="0" err="1" smtClean="0">
                <a:solidFill>
                  <a:schemeClr val="accent5"/>
                </a:solidFill>
              </a:rPr>
              <a:t>Mycobacterium</a:t>
            </a:r>
            <a:r>
              <a:rPr lang="tr-TR" dirty="0" smtClean="0">
                <a:solidFill>
                  <a:schemeClr val="accent5"/>
                </a:solidFill>
              </a:rPr>
              <a:t> </a:t>
            </a:r>
          </a:p>
          <a:p>
            <a:pPr lvl="1"/>
            <a:r>
              <a:rPr lang="tr-TR" dirty="0" smtClean="0"/>
              <a:t>Etken: </a:t>
            </a:r>
            <a:r>
              <a:rPr lang="tr-TR" dirty="0" err="1" smtClean="0"/>
              <a:t>Mycobacterium</a:t>
            </a:r>
            <a:r>
              <a:rPr lang="tr-TR" dirty="0" smtClean="0"/>
              <a:t> </a:t>
            </a:r>
            <a:r>
              <a:rPr lang="tr-TR" dirty="0" err="1" smtClean="0"/>
              <a:t>paratuberculosis</a:t>
            </a:r>
            <a:r>
              <a:rPr lang="tr-TR" dirty="0" smtClean="0"/>
              <a:t> ve </a:t>
            </a:r>
            <a:r>
              <a:rPr lang="tr-TR" dirty="0" err="1" smtClean="0"/>
              <a:t>Mycobacterium</a:t>
            </a:r>
            <a:r>
              <a:rPr lang="tr-TR" dirty="0" smtClean="0"/>
              <a:t> </a:t>
            </a:r>
            <a:r>
              <a:rPr lang="tr-TR" dirty="0" err="1" smtClean="0"/>
              <a:t>bovis</a:t>
            </a:r>
            <a:endParaRPr lang="tr-TR" dirty="0" smtClean="0"/>
          </a:p>
          <a:p>
            <a:pPr lvl="1"/>
            <a:r>
              <a:rPr lang="tr-TR" b="1" u="sng" dirty="0" smtClean="0"/>
              <a:t>Paratüberküloz (</a:t>
            </a:r>
            <a:r>
              <a:rPr lang="tr-TR" b="1" u="sng" dirty="0" err="1" smtClean="0"/>
              <a:t>Johne’s</a:t>
            </a:r>
            <a:r>
              <a:rPr lang="tr-TR" b="1" u="sng" dirty="0" smtClean="0"/>
              <a:t> </a:t>
            </a:r>
            <a:r>
              <a:rPr lang="tr-TR" b="1" u="sng" dirty="0" err="1" smtClean="0"/>
              <a:t>Disease</a:t>
            </a:r>
            <a:r>
              <a:rPr lang="tr-TR" b="1" u="sng" dirty="0" smtClean="0"/>
              <a:t>)</a:t>
            </a:r>
            <a:r>
              <a:rPr lang="tr-TR" dirty="0" smtClean="0"/>
              <a:t> ve </a:t>
            </a:r>
            <a:r>
              <a:rPr lang="tr-TR" b="1" u="sng" dirty="0" smtClean="0"/>
              <a:t>Tüberküloz</a:t>
            </a:r>
            <a:r>
              <a:rPr lang="tr-TR" dirty="0" smtClean="0"/>
              <a:t> etkenleri</a:t>
            </a:r>
          </a:p>
          <a:p>
            <a:pPr lvl="1"/>
            <a:r>
              <a:rPr lang="tr-TR" dirty="0" smtClean="0"/>
              <a:t>Paratüberküloz - Gençken etkeni alanlarda – klinik tablo</a:t>
            </a:r>
          </a:p>
          <a:p>
            <a:pPr lvl="1"/>
            <a:r>
              <a:rPr lang="tr-TR" dirty="0" smtClean="0"/>
              <a:t>İleri derecede klinik hastalık – sperma – bulaşma belirsiz</a:t>
            </a:r>
          </a:p>
          <a:p>
            <a:pPr lvl="1"/>
            <a:r>
              <a:rPr lang="tr-TR" dirty="0" smtClean="0"/>
              <a:t>Etken dışkıda, bazen de süt ve </a:t>
            </a:r>
            <a:r>
              <a:rPr lang="tr-TR" dirty="0" err="1" smtClean="0"/>
              <a:t>fötusta</a:t>
            </a:r>
            <a:endParaRPr lang="tr-TR" dirty="0" smtClean="0"/>
          </a:p>
          <a:p>
            <a:pPr lvl="1"/>
            <a:endParaRPr lang="tr-TR" dirty="0"/>
          </a:p>
          <a:p>
            <a:pPr lvl="1"/>
            <a:r>
              <a:rPr lang="tr-TR" dirty="0" smtClean="0"/>
              <a:t>Tüberküloz – erken dönemde fark edilmeden bulaşma</a:t>
            </a:r>
          </a:p>
          <a:p>
            <a:pPr lvl="1"/>
            <a:r>
              <a:rPr lang="tr-TR" dirty="0" smtClean="0"/>
              <a:t>Nazal </a:t>
            </a:r>
            <a:r>
              <a:rPr lang="tr-TR" dirty="0" err="1" smtClean="0"/>
              <a:t>sekrestonlar</a:t>
            </a:r>
            <a:r>
              <a:rPr lang="tr-TR" dirty="0" smtClean="0"/>
              <a:t> </a:t>
            </a:r>
          </a:p>
          <a:p>
            <a:pPr lvl="1"/>
            <a:r>
              <a:rPr lang="tr-TR" dirty="0" smtClean="0"/>
              <a:t>Sperma ile bulaşma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261" y="191067"/>
            <a:ext cx="3482168" cy="287165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260" y="4264105"/>
            <a:ext cx="3482168" cy="2356267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8843749" y="3052116"/>
            <a:ext cx="3261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chemeClr val="accent1"/>
                </a:solidFill>
              </a:rPr>
              <a:t>Mycobacterium</a:t>
            </a:r>
            <a:r>
              <a:rPr lang="tr-TR" dirty="0" smtClean="0">
                <a:solidFill>
                  <a:schemeClr val="accent1"/>
                </a:solidFill>
              </a:rPr>
              <a:t> </a:t>
            </a:r>
            <a:r>
              <a:rPr lang="tr-TR" dirty="0" err="1" smtClean="0">
                <a:solidFill>
                  <a:schemeClr val="accent1"/>
                </a:solidFill>
              </a:rPr>
              <a:t>paratuberculosis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9834206" y="3894773"/>
            <a:ext cx="2271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chemeClr val="accent1"/>
                </a:solidFill>
              </a:rPr>
              <a:t>Mycobacterium</a:t>
            </a:r>
            <a:r>
              <a:rPr lang="tr-TR" dirty="0" smtClean="0">
                <a:solidFill>
                  <a:schemeClr val="accent1"/>
                </a:solidFill>
              </a:rPr>
              <a:t> </a:t>
            </a:r>
            <a:r>
              <a:rPr lang="tr-TR" dirty="0" err="1" smtClean="0">
                <a:solidFill>
                  <a:schemeClr val="accent1"/>
                </a:solidFill>
              </a:rPr>
              <a:t>bovis</a:t>
            </a:r>
            <a:endParaRPr lang="tr-TR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97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4"/>
            </a:pPr>
            <a:r>
              <a:rPr lang="tr-TR" dirty="0" smtClean="0">
                <a:solidFill>
                  <a:schemeClr val="accent5"/>
                </a:solidFill>
              </a:rPr>
              <a:t>Köpeklerin Bulaşıcı </a:t>
            </a:r>
            <a:r>
              <a:rPr lang="tr-TR" dirty="0" err="1" smtClean="0">
                <a:solidFill>
                  <a:schemeClr val="accent5"/>
                </a:solidFill>
              </a:rPr>
              <a:t>Venereal</a:t>
            </a:r>
            <a:r>
              <a:rPr lang="tr-TR" dirty="0" smtClean="0">
                <a:solidFill>
                  <a:schemeClr val="accent5"/>
                </a:solidFill>
              </a:rPr>
              <a:t> Tümörü (TVT)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2458232"/>
          </a:xfrm>
        </p:spPr>
        <p:txBody>
          <a:bodyPr>
            <a:normAutofit/>
          </a:bodyPr>
          <a:lstStyle/>
          <a:p>
            <a:r>
              <a:rPr lang="tr-TR" dirty="0" smtClean="0"/>
              <a:t>Penis ve </a:t>
            </a:r>
            <a:r>
              <a:rPr lang="tr-TR" dirty="0" err="1" smtClean="0"/>
              <a:t>vaginada</a:t>
            </a:r>
            <a:r>
              <a:rPr lang="tr-TR" dirty="0" smtClean="0"/>
              <a:t> - </a:t>
            </a:r>
            <a:r>
              <a:rPr lang="tr-TR" dirty="0" err="1" smtClean="0"/>
              <a:t>inaktif</a:t>
            </a:r>
            <a:r>
              <a:rPr lang="tr-TR" dirty="0" smtClean="0"/>
              <a:t> </a:t>
            </a:r>
            <a:r>
              <a:rPr lang="tr-TR" dirty="0" err="1" smtClean="0"/>
              <a:t>nodüler</a:t>
            </a:r>
            <a:r>
              <a:rPr lang="tr-TR" dirty="0" smtClean="0"/>
              <a:t> lezyonlar</a:t>
            </a:r>
          </a:p>
          <a:p>
            <a:r>
              <a:rPr lang="tr-TR" dirty="0" smtClean="0"/>
              <a:t>Tümör hücrelerinin cinsel bulaşması</a:t>
            </a:r>
          </a:p>
          <a:p>
            <a:r>
              <a:rPr lang="tr-TR" dirty="0" smtClean="0"/>
              <a:t>Hücre aktarımıyla bulaşma bakımından tek </a:t>
            </a:r>
          </a:p>
          <a:p>
            <a:r>
              <a:rPr lang="tr-TR" dirty="0" smtClean="0"/>
              <a:t>Normalde </a:t>
            </a:r>
            <a:r>
              <a:rPr lang="tr-TR" dirty="0" err="1" smtClean="0"/>
              <a:t>malignant</a:t>
            </a:r>
            <a:r>
              <a:rPr lang="tr-TR" dirty="0" smtClean="0"/>
              <a:t> değil - bazen metastaz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859" y="3823485"/>
            <a:ext cx="4100114" cy="273426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44" y="3823485"/>
            <a:ext cx="3645685" cy="2734264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4199529" y="3823485"/>
            <a:ext cx="197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5"/>
                </a:solidFill>
              </a:rPr>
              <a:t>Erkek köpek - TVT</a:t>
            </a:r>
            <a:endParaRPr lang="tr-TR" dirty="0">
              <a:solidFill>
                <a:schemeClr val="accent5"/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5990797" y="6188417"/>
            <a:ext cx="175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5"/>
                </a:solidFill>
              </a:rPr>
              <a:t>Dişi köpek - TVT</a:t>
            </a:r>
            <a:endParaRPr lang="tr-T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64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1876</TotalTime>
  <Words>3386</Words>
  <Application>Microsoft Office PowerPoint</Application>
  <PresentationFormat>Geniş ekran</PresentationFormat>
  <Paragraphs>685</Paragraphs>
  <Slides>40</Slides>
  <Notes>31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Wingdings</vt:lpstr>
      <vt:lpstr>Office Teması</vt:lpstr>
      <vt:lpstr>Hayvanlarda Cinsel Yolla Bulaşan Hastalıklar</vt:lpstr>
      <vt:lpstr>PowerPoint Sunusu</vt:lpstr>
      <vt:lpstr>Tablo: Erkek damızlıkların başlıca bulaşıcı hastalıklarının saptanması için gönderilecek numuneler: K-kan, S-sperma, P-prepisyal yıkantı, D-dışkı, DK-deri karzıntısı, A-alerjik, Ö-ön sekret. </vt:lpstr>
      <vt:lpstr>Sperma, Embriyo ve Ovum Üretim Merkezlerinin Çalışma Usul ve Esasları Talimatı</vt:lpstr>
      <vt:lpstr>Teke ve Koç Sperması İthalatı</vt:lpstr>
      <vt:lpstr>PowerPoint Sunusu</vt:lpstr>
      <vt:lpstr>PowerPoint Sunusu</vt:lpstr>
      <vt:lpstr>PowerPoint Sunusu</vt:lpstr>
      <vt:lpstr>At yetiştiriciliği açısından önemli hastalıklar, bulaşma yolları ve tanı yöntemleri</vt:lpstr>
      <vt:lpstr>Sığırlarda sperma ile bulaşan reprodüktif hastalıklar</vt:lpstr>
      <vt:lpstr>Domuz spermasında bulunan viruslar</vt:lpstr>
      <vt:lpstr>İhbarı Mecburi Hastalıklar İçerisinde</vt:lpstr>
      <vt:lpstr>PowerPoint Sunusu</vt:lpstr>
      <vt:lpstr>Cinsel Yolla Bulaşan Başlıca Hastalıklar</vt:lpstr>
      <vt:lpstr>Protozoal Enfeksiyonlar</vt:lpstr>
      <vt:lpstr>Protozoal Enfeksiyonlar</vt:lpstr>
      <vt:lpstr>Protozoal Enfeksiyonlar</vt:lpstr>
      <vt:lpstr>Protozoal Enfeksiyonlar</vt:lpstr>
      <vt:lpstr>Protozoal Enfeksiyonlar</vt:lpstr>
      <vt:lpstr>Viral Enfeksiyonlar</vt:lpstr>
      <vt:lpstr>Viral Enfeksiyonlar</vt:lpstr>
      <vt:lpstr>Viral Enfeksiyonlar</vt:lpstr>
      <vt:lpstr>Viral Enfeksiyonlar</vt:lpstr>
      <vt:lpstr>Viral Enfeksiyonlar</vt:lpstr>
      <vt:lpstr>Viral Enfeksiyonlar</vt:lpstr>
      <vt:lpstr>Viral Enfeksiyonlar</vt:lpstr>
      <vt:lpstr>Viral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Bakteriyel Enfeksiyonlar</vt:lpstr>
      <vt:lpstr>Köpeklerin Bulaşıcı Venereal Tümörü (TVT)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Hayvanlarda Cinsel Yolla Bulaşan Hastalıklar</dc:title>
  <dc:creator>Asistan</dc:creator>
  <cp:lastModifiedBy>Akcay</cp:lastModifiedBy>
  <cp:revision>284</cp:revision>
  <dcterms:created xsi:type="dcterms:W3CDTF">2015-01-28T15:35:45Z</dcterms:created>
  <dcterms:modified xsi:type="dcterms:W3CDTF">2017-02-22T10:45:19Z</dcterms:modified>
</cp:coreProperties>
</file>