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8" d="100"/>
          <a:sy n="88" d="100"/>
        </p:scale>
        <p:origin x="57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117762" name="Rectangle 2"/>
          <p:cNvSpPr>
            <a:spLocks noGrp="1" noRot="1" noChangeArrowheads="1"/>
          </p:cNvSpPr>
          <p:nvPr>
            <p:ph type="ctrTitle"/>
          </p:nvPr>
        </p:nvSpPr>
        <p:spPr>
          <a:xfrm>
            <a:off x="914400" y="1981200"/>
            <a:ext cx="10363200" cy="1600200"/>
          </a:xfrm>
        </p:spPr>
        <p:txBody>
          <a:bodyPr/>
          <a:lstStyle>
            <a:lvl1pPr>
              <a:defRPr/>
            </a:lvl1pPr>
          </a:lstStyle>
          <a:p>
            <a:pPr lvl="0"/>
            <a:r>
              <a:rPr lang="tr-TR" noProof="0" smtClean="0"/>
              <a:t>Asıl başlık stili için tıklatın</a:t>
            </a:r>
          </a:p>
        </p:txBody>
      </p:sp>
      <p:sp>
        <p:nvSpPr>
          <p:cNvPr id="117763" name="Rectangle 3"/>
          <p:cNvSpPr>
            <a:spLocks noGrp="1" noRot="1" noChangeArrowheads="1"/>
          </p:cNvSpPr>
          <p:nvPr>
            <p:ph type="subTitle" idx="1"/>
          </p:nvPr>
        </p:nvSpPr>
        <p:spPr>
          <a:xfrm>
            <a:off x="1828800" y="3886200"/>
            <a:ext cx="8534400" cy="1752600"/>
          </a:xfrm>
        </p:spPr>
        <p:txBody>
          <a:bodyPr/>
          <a:lstStyle>
            <a:lvl1pPr marL="0" indent="0" algn="ctr">
              <a:buFont typeface="Wingdings" pitchFamily="2" charset="2"/>
              <a:buNone/>
              <a:defRPr/>
            </a:lvl1pPr>
          </a:lstStyle>
          <a:p>
            <a:pPr lvl="0"/>
            <a:r>
              <a:rPr lang="tr-TR" noProof="0" smtClean="0"/>
              <a:t>Asıl alt başlık stilini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C454C19-21AE-48B5-BB91-43DB72C7CA48}"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7054174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5195243-F1BA-4E61-B373-F4EAB572B916}"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3680544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1702D45-C64B-48DC-AAD7-1B737BA55B95}"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335469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02168" y="1676401"/>
            <a:ext cx="5592233"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97601" y="1676401"/>
            <a:ext cx="5592233"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5F85505-D0CA-4EC9-BE27-1154DBCA2E1B}"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292309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260930F-EC47-413A-A27E-CBB53AA058D4}"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28799496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746E566-97EC-436C-B4E5-A71A504D9220}"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1671920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68D16DF-4BC2-48D4-90D0-F4DD406D7D33}"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220105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10AB27A-D5C1-4FAE-A190-D8AA5D7A3F72}"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27464800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E9DB45C-2147-4A4F-8DD9-82E1980CEB75}"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25747149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92BA47E-C66B-448B-8F2E-7FBBFAD23016}"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367367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942918" y="228601"/>
            <a:ext cx="2846916" cy="587057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02167" y="228601"/>
            <a:ext cx="8337551" cy="587057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6D04804-9E08-4B63-944D-239C44E61724}"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3224264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Başlık, Metin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02167" y="228601"/>
            <a:ext cx="11347451" cy="1325563"/>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02168" y="1676401"/>
            <a:ext cx="5592233" cy="44227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97601" y="1676401"/>
            <a:ext cx="5592233" cy="44227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F59C72D-DC83-4C53-A2F9-2A04B7A8BF1E}"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426186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Başlık, Metin ve Küçük Resim">
    <p:spTree>
      <p:nvGrpSpPr>
        <p:cNvPr id="1" name=""/>
        <p:cNvGrpSpPr/>
        <p:nvPr/>
      </p:nvGrpSpPr>
      <p:grpSpPr>
        <a:xfrm>
          <a:off x="0" y="0"/>
          <a:ext cx="0" cy="0"/>
          <a:chOff x="0" y="0"/>
          <a:chExt cx="0" cy="0"/>
        </a:xfrm>
      </p:grpSpPr>
      <p:sp>
        <p:nvSpPr>
          <p:cNvPr id="2" name="Başlık 1"/>
          <p:cNvSpPr>
            <a:spLocks noGrp="1"/>
          </p:cNvSpPr>
          <p:nvPr>
            <p:ph type="title"/>
          </p:nvPr>
        </p:nvSpPr>
        <p:spPr>
          <a:xfrm>
            <a:off x="402167" y="228601"/>
            <a:ext cx="11347451" cy="1325563"/>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02168" y="1676401"/>
            <a:ext cx="5592233" cy="44227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Küçük Resim Yer Tutucusu 3"/>
          <p:cNvSpPr>
            <a:spLocks noGrp="1"/>
          </p:cNvSpPr>
          <p:nvPr>
            <p:ph type="clipArt" sz="half" idx="2"/>
          </p:nvPr>
        </p:nvSpPr>
        <p:spPr>
          <a:xfrm>
            <a:off x="6197601" y="1676401"/>
            <a:ext cx="5592233" cy="4422775"/>
          </a:xfrm>
        </p:spPr>
        <p:txBody>
          <a:bodyPr/>
          <a:lstStyle/>
          <a:p>
            <a:pPr lvl="0"/>
            <a:endParaRPr lang="tr-TR"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21D74DC-13C6-4510-8F44-C3203CBDB4E0}"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42893497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02167" y="228601"/>
            <a:ext cx="11347451" cy="1325563"/>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02168" y="1676401"/>
            <a:ext cx="5592233" cy="44227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6197601" y="1676400"/>
            <a:ext cx="5592233" cy="21351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6197601" y="3963989"/>
            <a:ext cx="5592233" cy="21351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B7443480-4BAC-4393-90E1-9CC606DA0C7B}"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26495372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OverObj" preserve="1">
  <p:cSld name="Başlık ve İçerik Üzerinde Metin">
    <p:spTree>
      <p:nvGrpSpPr>
        <p:cNvPr id="1" name=""/>
        <p:cNvGrpSpPr/>
        <p:nvPr/>
      </p:nvGrpSpPr>
      <p:grpSpPr>
        <a:xfrm>
          <a:off x="0" y="0"/>
          <a:ext cx="0" cy="0"/>
          <a:chOff x="0" y="0"/>
          <a:chExt cx="0" cy="0"/>
        </a:xfrm>
      </p:grpSpPr>
      <p:sp>
        <p:nvSpPr>
          <p:cNvPr id="2" name="Başlık 1"/>
          <p:cNvSpPr>
            <a:spLocks noGrp="1"/>
          </p:cNvSpPr>
          <p:nvPr>
            <p:ph type="title"/>
          </p:nvPr>
        </p:nvSpPr>
        <p:spPr>
          <a:xfrm>
            <a:off x="402167" y="228601"/>
            <a:ext cx="11347451" cy="1325563"/>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02167" y="1676400"/>
            <a:ext cx="11387667" cy="21351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02167" y="3963989"/>
            <a:ext cx="11387667" cy="21351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0E47C1B-3585-4FD8-8647-0CBF696A26BB}"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23708277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bl" preserve="1">
  <p:cSld name="Başlık ve Tablo">
    <p:spTree>
      <p:nvGrpSpPr>
        <p:cNvPr id="1" name=""/>
        <p:cNvGrpSpPr/>
        <p:nvPr/>
      </p:nvGrpSpPr>
      <p:grpSpPr>
        <a:xfrm>
          <a:off x="0" y="0"/>
          <a:ext cx="0" cy="0"/>
          <a:chOff x="0" y="0"/>
          <a:chExt cx="0" cy="0"/>
        </a:xfrm>
      </p:grpSpPr>
      <p:sp>
        <p:nvSpPr>
          <p:cNvPr id="2" name="Başlık 1"/>
          <p:cNvSpPr>
            <a:spLocks noGrp="1"/>
          </p:cNvSpPr>
          <p:nvPr>
            <p:ph type="title"/>
          </p:nvPr>
        </p:nvSpPr>
        <p:spPr>
          <a:xfrm>
            <a:off x="402167" y="228601"/>
            <a:ext cx="11347451" cy="1325563"/>
          </a:xfrm>
        </p:spPr>
        <p:txBody>
          <a:bodyPr/>
          <a:lstStyle/>
          <a:p>
            <a:r>
              <a:rPr lang="tr-TR" smtClean="0"/>
              <a:t>Asıl başlık stili için tıklatın</a:t>
            </a:r>
            <a:endParaRPr lang="tr-TR"/>
          </a:p>
        </p:txBody>
      </p:sp>
      <p:sp>
        <p:nvSpPr>
          <p:cNvPr id="3" name="Tablo Yer Tutucusu 2"/>
          <p:cNvSpPr>
            <a:spLocks noGrp="1"/>
          </p:cNvSpPr>
          <p:nvPr>
            <p:ph type="tbl" idx="1"/>
          </p:nvPr>
        </p:nvSpPr>
        <p:spPr>
          <a:xfrm>
            <a:off x="402167" y="1676401"/>
            <a:ext cx="11387667" cy="4422775"/>
          </a:xfrm>
        </p:spPr>
        <p:txBody>
          <a:bodyPr/>
          <a:lstStyle/>
          <a:p>
            <a:pPr lvl="0"/>
            <a:endParaRPr lang="tr-T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C1D5224-C2DC-43C3-AF21-079795E7BE0C}"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3845113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8">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116738" name="Rectangle 2"/>
          <p:cNvSpPr>
            <a:spLocks noGrp="1" noRot="1" noChangeArrowheads="1"/>
          </p:cNvSpPr>
          <p:nvPr>
            <p:ph type="title"/>
          </p:nvPr>
        </p:nvSpPr>
        <p:spPr bwMode="auto">
          <a:xfrm>
            <a:off x="402167" y="228601"/>
            <a:ext cx="11347451" cy="1325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smtClean="0"/>
              <a:t>Asıl başlık stili için tıklatın</a:t>
            </a:r>
          </a:p>
        </p:txBody>
      </p:sp>
      <p:sp>
        <p:nvSpPr>
          <p:cNvPr id="116739" name="Rectangle 3"/>
          <p:cNvSpPr>
            <a:spLocks noGrp="1" noRot="1" noChangeArrowheads="1"/>
          </p:cNvSpPr>
          <p:nvPr>
            <p:ph type="body" idx="1"/>
          </p:nvPr>
        </p:nvSpPr>
        <p:spPr bwMode="auto">
          <a:xfrm>
            <a:off x="402167" y="1676401"/>
            <a:ext cx="11387667" cy="442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116740" name="Rectangle 4"/>
          <p:cNvSpPr>
            <a:spLocks noGrp="1" noChangeArrowheads="1"/>
          </p:cNvSpPr>
          <p:nvPr>
            <p:ph type="dt" sz="half" idx="2"/>
          </p:nvPr>
        </p:nvSpPr>
        <p:spPr bwMode="auto">
          <a:xfrm>
            <a:off x="406400" y="6245225"/>
            <a:ext cx="30480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fontAlgn="base">
              <a:spcBef>
                <a:spcPct val="0"/>
              </a:spcBef>
              <a:spcAft>
                <a:spcPct val="0"/>
              </a:spcAft>
              <a:defRPr/>
            </a:pPr>
            <a:endParaRPr lang="tr-TR">
              <a:solidFill>
                <a:srgbClr val="FFFFFF"/>
              </a:solidFill>
            </a:endParaRPr>
          </a:p>
        </p:txBody>
      </p:sp>
      <p:sp>
        <p:nvSpPr>
          <p:cNvPr id="116741"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fontAlgn="base">
              <a:spcBef>
                <a:spcPct val="0"/>
              </a:spcBef>
              <a:spcAft>
                <a:spcPct val="0"/>
              </a:spcAft>
              <a:defRPr/>
            </a:pPr>
            <a:endParaRPr lang="tr-TR">
              <a:solidFill>
                <a:srgbClr val="FFFFFF"/>
              </a:solidFill>
            </a:endParaRPr>
          </a:p>
        </p:txBody>
      </p:sp>
      <p:sp>
        <p:nvSpPr>
          <p:cNvPr id="116742" name="Rectangle 6"/>
          <p:cNvSpPr>
            <a:spLocks noGrp="1" noChangeArrowheads="1"/>
          </p:cNvSpPr>
          <p:nvPr>
            <p:ph type="sldNum" sz="quarter" idx="4"/>
          </p:nvPr>
        </p:nvSpPr>
        <p:spPr bwMode="auto">
          <a:xfrm>
            <a:off x="8737600" y="6245225"/>
            <a:ext cx="30480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defRPr>
            </a:lvl1pPr>
          </a:lstStyle>
          <a:p>
            <a:pPr fontAlgn="base">
              <a:spcBef>
                <a:spcPct val="0"/>
              </a:spcBef>
              <a:spcAft>
                <a:spcPct val="0"/>
              </a:spcAft>
              <a:defRPr/>
            </a:pPr>
            <a:fld id="{433C50AB-A95C-4969-988E-77E548FB55C5}" type="slidenum">
              <a:rPr lang="tr-TR" altLang="tr-TR">
                <a:solidFill>
                  <a:srgbClr val="FFFFFF"/>
                </a:solidFill>
              </a:rPr>
              <a:pPr fontAlgn="base">
                <a:spcBef>
                  <a:spcPct val="0"/>
                </a:spcBef>
                <a:spcAft>
                  <a:spcPct val="0"/>
                </a:spcAft>
                <a:defRPr/>
              </a:pPr>
              <a:t>‹#›</a:t>
            </a:fld>
            <a:endParaRPr lang="tr-TR" altLang="tr-TR">
              <a:solidFill>
                <a:srgbClr val="FFFFFF"/>
              </a:solidFill>
            </a:endParaRPr>
          </a:p>
        </p:txBody>
      </p:sp>
    </p:spTree>
    <p:extLst>
      <p:ext uri="{BB962C8B-B14F-4D97-AF65-F5344CB8AC3E}">
        <p14:creationId xmlns:p14="http://schemas.microsoft.com/office/powerpoint/2010/main" val="70132591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7.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images.google.com.tr/imgres?imgurl=http://ebkae.gov.tr/belgeler/sulama_dosyalar/image003.jpg&amp;imgrefurl=http://ebkae.gov.tr/belgeler/sulama.htm&amp;h=410&amp;w=423&amp;sz=43&amp;hl=tr&amp;start=4&amp;um=1&amp;tbnid=plKTvF2tnCz3bM:&amp;tbnh=122&amp;tbnw=126&amp;prev=/images%3Fq%3Dtansiyometre%26ndsp%3D20%26svnum%3D10%26um%3D1%26hl%3Dtr%26sa%3DN" TargetMode="Externa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A8A5620D-8654-4DF7-9BC8-113239112D85}" type="slidenum">
              <a:rPr lang="tr-TR" altLang="tr-TR" sz="1400">
                <a:solidFill>
                  <a:srgbClr val="FFFFFF"/>
                </a:solidFill>
              </a:rPr>
              <a:pPr eaLnBrk="1" hangingPunct="1">
                <a:defRPr/>
              </a:pPr>
              <a:t>1</a:t>
            </a:fld>
            <a:endParaRPr lang="tr-TR" altLang="tr-TR" sz="1400">
              <a:solidFill>
                <a:srgbClr val="FFFFFF"/>
              </a:solidFill>
            </a:endParaRPr>
          </a:p>
        </p:txBody>
      </p:sp>
      <p:sp>
        <p:nvSpPr>
          <p:cNvPr id="57346" name="Rectangle 2"/>
          <p:cNvSpPr>
            <a:spLocks noGrp="1" noRot="1" noChangeArrowheads="1"/>
          </p:cNvSpPr>
          <p:nvPr>
            <p:ph type="title"/>
          </p:nvPr>
        </p:nvSpPr>
        <p:spPr/>
        <p:txBody>
          <a:bodyPr/>
          <a:lstStyle/>
          <a:p>
            <a:pPr eaLnBrk="1" hangingPunct="1">
              <a:defRPr/>
            </a:pPr>
            <a:r>
              <a:rPr lang="tr-TR" smtClean="0">
                <a:solidFill>
                  <a:srgbClr val="FFFF00"/>
                </a:solidFill>
              </a:rPr>
              <a:t>NEM TAYİN YÖNTEMLERİ</a:t>
            </a:r>
          </a:p>
        </p:txBody>
      </p:sp>
      <p:sp>
        <p:nvSpPr>
          <p:cNvPr id="57347" name="Rectangle 3"/>
          <p:cNvSpPr>
            <a:spLocks noGrp="1" noRot="1" noChangeArrowheads="1"/>
          </p:cNvSpPr>
          <p:nvPr>
            <p:ph type="body" idx="1"/>
          </p:nvPr>
        </p:nvSpPr>
        <p:spPr/>
        <p:txBody>
          <a:bodyPr/>
          <a:lstStyle/>
          <a:p>
            <a:pPr eaLnBrk="1" hangingPunct="1">
              <a:defRPr/>
            </a:pPr>
            <a:r>
              <a:rPr lang="tr-TR" sz="3600" dirty="0" err="1"/>
              <a:t>Gravimetrik</a:t>
            </a:r>
            <a:r>
              <a:rPr lang="tr-TR" sz="3600" dirty="0"/>
              <a:t> </a:t>
            </a:r>
          </a:p>
          <a:p>
            <a:pPr eaLnBrk="1" hangingPunct="1">
              <a:defRPr/>
            </a:pPr>
            <a:r>
              <a:rPr lang="tr-TR" sz="3600" dirty="0"/>
              <a:t>Nötron Saçılması </a:t>
            </a:r>
          </a:p>
          <a:p>
            <a:pPr eaLnBrk="1" hangingPunct="1">
              <a:defRPr/>
            </a:pPr>
            <a:r>
              <a:rPr lang="tr-TR" sz="3600" dirty="0"/>
              <a:t>Gama Işını Yavaşlaması</a:t>
            </a:r>
          </a:p>
          <a:p>
            <a:pPr eaLnBrk="1" hangingPunct="1">
              <a:defRPr/>
            </a:pPr>
            <a:r>
              <a:rPr lang="tr-TR" sz="3600" dirty="0"/>
              <a:t>TDR (Time Domain </a:t>
            </a:r>
            <a:r>
              <a:rPr lang="tr-TR" sz="3600" dirty="0" err="1"/>
              <a:t>Reflectometry</a:t>
            </a:r>
            <a:r>
              <a:rPr lang="tr-TR" sz="3600" dirty="0"/>
              <a:t>)</a:t>
            </a:r>
          </a:p>
          <a:p>
            <a:pPr eaLnBrk="1" hangingPunct="1">
              <a:defRPr/>
            </a:pPr>
            <a:r>
              <a:rPr lang="tr-TR" sz="3600" dirty="0" err="1"/>
              <a:t>Kapasitans</a:t>
            </a:r>
            <a:endParaRPr lang="tr-TR" sz="3600" dirty="0"/>
          </a:p>
        </p:txBody>
      </p:sp>
    </p:spTree>
    <p:extLst>
      <p:ext uri="{BB962C8B-B14F-4D97-AF65-F5344CB8AC3E}">
        <p14:creationId xmlns:p14="http://schemas.microsoft.com/office/powerpoint/2010/main" val="3583117643"/>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6"/>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E45D233D-E800-4935-A723-3A2756DBA992}" type="slidenum">
              <a:rPr lang="tr-TR" altLang="tr-TR" sz="1400">
                <a:solidFill>
                  <a:srgbClr val="FFFFFF"/>
                </a:solidFill>
              </a:rPr>
              <a:pPr eaLnBrk="1" hangingPunct="1">
                <a:defRPr/>
              </a:pPr>
              <a:t>2</a:t>
            </a:fld>
            <a:endParaRPr lang="tr-TR" altLang="tr-TR" sz="1400">
              <a:solidFill>
                <a:srgbClr val="FFFFFF"/>
              </a:solidFill>
            </a:endParaRPr>
          </a:p>
        </p:txBody>
      </p:sp>
      <p:sp>
        <p:nvSpPr>
          <p:cNvPr id="76802" name="Rectangle 2"/>
          <p:cNvSpPr>
            <a:spLocks noGrp="1" noRot="1" noChangeArrowheads="1"/>
          </p:cNvSpPr>
          <p:nvPr>
            <p:ph type="title"/>
          </p:nvPr>
        </p:nvSpPr>
        <p:spPr/>
        <p:txBody>
          <a:bodyPr/>
          <a:lstStyle/>
          <a:p>
            <a:pPr eaLnBrk="1" hangingPunct="1">
              <a:defRPr/>
            </a:pPr>
            <a:r>
              <a:rPr lang="tr-TR" sz="4800">
                <a:solidFill>
                  <a:srgbClr val="FFFF00"/>
                </a:solidFill>
              </a:rPr>
              <a:t>Gravimetrik Yöntem</a:t>
            </a:r>
          </a:p>
        </p:txBody>
      </p:sp>
      <p:sp>
        <p:nvSpPr>
          <p:cNvPr id="76803" name="Rectangle 3"/>
          <p:cNvSpPr>
            <a:spLocks noGrp="1" noRot="1" noChangeArrowheads="1"/>
          </p:cNvSpPr>
          <p:nvPr>
            <p:ph type="body" sz="half" idx="1"/>
          </p:nvPr>
        </p:nvSpPr>
        <p:spPr>
          <a:xfrm>
            <a:off x="1825625" y="1676400"/>
            <a:ext cx="8540750" cy="1824038"/>
          </a:xfrm>
        </p:spPr>
        <p:txBody>
          <a:bodyPr/>
          <a:lstStyle/>
          <a:p>
            <a:pPr eaLnBrk="1" hangingPunct="1">
              <a:defRPr/>
            </a:pPr>
            <a:r>
              <a:rPr lang="tr-TR" sz="2800"/>
              <a:t>Toprağın su içeriği, bir miktar toprak örneğinin 105 </a:t>
            </a:r>
            <a:r>
              <a:rPr lang="en-US" sz="2800">
                <a:cs typeface="Arial" charset="0"/>
              </a:rPr>
              <a:t>°</a:t>
            </a:r>
            <a:r>
              <a:rPr lang="tr-TR" sz="2800"/>
              <a:t>C lik fırında sabit ağırlığa gelinceye kadar kurutulması ve kaybettiği su miktarının bulunması yoluyla saptanmaktadır.   </a:t>
            </a:r>
          </a:p>
        </p:txBody>
      </p:sp>
      <p:sp>
        <p:nvSpPr>
          <p:cNvPr id="76807" name="Rectangle 7"/>
          <p:cNvSpPr>
            <a:spLocks noGrp="1" noRot="1" noChangeArrowheads="1"/>
          </p:cNvSpPr>
          <p:nvPr>
            <p:ph sz="half" idx="2"/>
          </p:nvPr>
        </p:nvSpPr>
        <p:spPr>
          <a:xfrm>
            <a:off x="1825626" y="3463925"/>
            <a:ext cx="8156575" cy="2179638"/>
          </a:xfrm>
        </p:spPr>
        <p:txBody>
          <a:bodyPr/>
          <a:lstStyle/>
          <a:p>
            <a:pPr eaLnBrk="1" hangingPunct="1">
              <a:buFont typeface="Wingdings" panose="05000000000000000000" pitchFamily="2" charset="2"/>
              <a:buNone/>
              <a:defRPr/>
            </a:pPr>
            <a:r>
              <a:rPr lang="tr-TR" sz="2800" dirty="0"/>
              <a:t> </a:t>
            </a:r>
            <a:r>
              <a:rPr lang="tr-TR" sz="2800" dirty="0">
                <a:solidFill>
                  <a:srgbClr val="FF0000"/>
                </a:solidFill>
              </a:rPr>
              <a:t>Avantajları	</a:t>
            </a:r>
            <a:r>
              <a:rPr lang="tr-TR" sz="2800" dirty="0"/>
              <a:t>			</a:t>
            </a:r>
            <a:r>
              <a:rPr lang="tr-TR" sz="2800" dirty="0">
                <a:solidFill>
                  <a:srgbClr val="FF0000"/>
                </a:solidFill>
              </a:rPr>
              <a:t>Dezavantajları</a:t>
            </a:r>
          </a:p>
          <a:p>
            <a:pPr eaLnBrk="1" hangingPunct="1">
              <a:buFont typeface="Wingdings" panose="05000000000000000000" pitchFamily="2" charset="2"/>
              <a:buNone/>
              <a:defRPr/>
            </a:pPr>
            <a:r>
              <a:rPr lang="tr-TR" sz="2800" dirty="0"/>
              <a:t>	Basit				Zaman alıcı</a:t>
            </a:r>
          </a:p>
          <a:p>
            <a:pPr eaLnBrk="1" hangingPunct="1">
              <a:buFont typeface="Wingdings" panose="05000000000000000000" pitchFamily="2" charset="2"/>
              <a:buNone/>
              <a:defRPr/>
            </a:pPr>
            <a:r>
              <a:rPr lang="tr-TR" sz="2800" dirty="0"/>
              <a:t>	Ucuz				Uygulama zorluğu</a:t>
            </a:r>
          </a:p>
          <a:p>
            <a:pPr eaLnBrk="1" hangingPunct="1">
              <a:buFont typeface="Wingdings" panose="05000000000000000000" pitchFamily="2" charset="2"/>
              <a:buNone/>
              <a:defRPr/>
            </a:pPr>
            <a:r>
              <a:rPr lang="tr-TR" sz="2800" dirty="0"/>
              <a:t>                  																	</a:t>
            </a:r>
          </a:p>
        </p:txBody>
      </p:sp>
    </p:spTree>
    <p:extLst>
      <p:ext uri="{BB962C8B-B14F-4D97-AF65-F5344CB8AC3E}">
        <p14:creationId xmlns:p14="http://schemas.microsoft.com/office/powerpoint/2010/main" val="13281794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6"/>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065D6A24-C1D7-4B0F-BB47-6195EEAF2411}" type="slidenum">
              <a:rPr lang="tr-TR" altLang="tr-TR" sz="1400">
                <a:solidFill>
                  <a:srgbClr val="FFFFFF"/>
                </a:solidFill>
              </a:rPr>
              <a:pPr eaLnBrk="1" hangingPunct="1">
                <a:defRPr/>
              </a:pPr>
              <a:t>3</a:t>
            </a:fld>
            <a:endParaRPr lang="tr-TR" altLang="tr-TR" sz="1400">
              <a:solidFill>
                <a:srgbClr val="FFFFFF"/>
              </a:solidFill>
            </a:endParaRPr>
          </a:p>
        </p:txBody>
      </p:sp>
      <p:sp>
        <p:nvSpPr>
          <p:cNvPr id="81924" name="Rectangle 4"/>
          <p:cNvSpPr>
            <a:spLocks noGrp="1" noRot="1" noChangeArrowheads="1"/>
          </p:cNvSpPr>
          <p:nvPr>
            <p:ph type="title"/>
          </p:nvPr>
        </p:nvSpPr>
        <p:spPr/>
        <p:txBody>
          <a:bodyPr/>
          <a:lstStyle/>
          <a:p>
            <a:pPr eaLnBrk="1" hangingPunct="1">
              <a:defRPr/>
            </a:pPr>
            <a:r>
              <a:rPr lang="tr-TR" sz="4800" dirty="0">
                <a:solidFill>
                  <a:srgbClr val="FFFF00"/>
                </a:solidFill>
              </a:rPr>
              <a:t>Nötron Saçılması Yöntemi</a:t>
            </a:r>
          </a:p>
        </p:txBody>
      </p:sp>
      <p:sp>
        <p:nvSpPr>
          <p:cNvPr id="81925" name="Rectangle 5"/>
          <p:cNvSpPr>
            <a:spLocks noGrp="1" noRot="1" noChangeArrowheads="1"/>
          </p:cNvSpPr>
          <p:nvPr>
            <p:ph type="body" sz="half" idx="1"/>
          </p:nvPr>
        </p:nvSpPr>
        <p:spPr>
          <a:xfrm>
            <a:off x="1825625" y="1676401"/>
            <a:ext cx="4191000" cy="4422775"/>
          </a:xfrm>
        </p:spPr>
        <p:txBody>
          <a:bodyPr/>
          <a:lstStyle/>
          <a:p>
            <a:pPr eaLnBrk="1" hangingPunct="1">
              <a:defRPr/>
            </a:pPr>
            <a:r>
              <a:rPr lang="tr-TR" sz="2000" dirty="0"/>
              <a:t>Radyoaktif bir kaynaktan gönderilen hızlı nötronların toprak içerisinde hidrojen iyonlarına çarparak yavaşlaması ve bu yavaşlayan nötronların bir </a:t>
            </a:r>
            <a:r>
              <a:rPr lang="tr-TR" sz="2000" dirty="0" err="1"/>
              <a:t>dedektörle</a:t>
            </a:r>
            <a:r>
              <a:rPr lang="tr-TR" sz="2000" dirty="0"/>
              <a:t> ölçülmesi esasına dayanır.</a:t>
            </a:r>
          </a:p>
          <a:p>
            <a:pPr marL="0" indent="0" eaLnBrk="1" hangingPunct="1">
              <a:buNone/>
              <a:defRPr/>
            </a:pPr>
            <a:endParaRPr lang="tr-TR" sz="2000" dirty="0"/>
          </a:p>
          <a:p>
            <a:pPr eaLnBrk="1" hangingPunct="1">
              <a:defRPr/>
            </a:pPr>
            <a:r>
              <a:rPr lang="tr-TR" sz="2000" dirty="0">
                <a:latin typeface="Verdana" pitchFamily="34" charset="0"/>
              </a:rPr>
              <a:t>Nötronları en fazla yavaşlatan iyon hidrojen iyonudur ( Hidrojen iyonu da suyun bileşimindedir). </a:t>
            </a:r>
          </a:p>
          <a:p>
            <a:pPr eaLnBrk="1" hangingPunct="1">
              <a:defRPr/>
            </a:pPr>
            <a:endParaRPr lang="tr-TR" sz="2000" dirty="0"/>
          </a:p>
        </p:txBody>
      </p:sp>
      <p:pic>
        <p:nvPicPr>
          <p:cNvPr id="40965" name="Picture 7" descr="4300inuse"/>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248401" y="1341439"/>
            <a:ext cx="3808413" cy="45354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701160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defRPr/>
            </a:pPr>
            <a:r>
              <a:rPr lang="tr-TR" dirty="0" smtClean="0">
                <a:solidFill>
                  <a:srgbClr val="FFFF00"/>
                </a:solidFill>
              </a:rPr>
              <a:t>Nötron Saçılması Yöntemi</a:t>
            </a:r>
            <a:endParaRPr lang="tr-TR" dirty="0"/>
          </a:p>
        </p:txBody>
      </p:sp>
      <p:sp>
        <p:nvSpPr>
          <p:cNvPr id="3" name="İçerik Yer Tutucusu 2"/>
          <p:cNvSpPr>
            <a:spLocks noGrp="1"/>
          </p:cNvSpPr>
          <p:nvPr>
            <p:ph idx="1"/>
          </p:nvPr>
        </p:nvSpPr>
        <p:spPr>
          <a:xfrm>
            <a:off x="1825625" y="1412875"/>
            <a:ext cx="8540750" cy="4686300"/>
          </a:xfrm>
        </p:spPr>
        <p:txBody>
          <a:bodyPr/>
          <a:lstStyle/>
          <a:p>
            <a:pPr marL="0" indent="0">
              <a:buNone/>
              <a:defRPr/>
            </a:pPr>
            <a:r>
              <a:rPr lang="tr-TR" sz="2000" dirty="0"/>
              <a:t>Nötron </a:t>
            </a:r>
            <a:r>
              <a:rPr lang="tr-TR" sz="2000" dirty="0" err="1"/>
              <a:t>prob</a:t>
            </a:r>
            <a:r>
              <a:rPr lang="tr-TR" sz="2000" dirty="0"/>
              <a:t> yönteminde kullanılan ekipmanlar üç ana ana unsurdan oluşmaktadır. </a:t>
            </a:r>
          </a:p>
          <a:p>
            <a:pPr marL="0" indent="0">
              <a:buNone/>
              <a:defRPr/>
            </a:pPr>
            <a:r>
              <a:rPr lang="tr-TR" sz="2000" dirty="0"/>
              <a:t>1.) Hızlı nötron üreten kaynak, </a:t>
            </a:r>
          </a:p>
          <a:p>
            <a:pPr marL="0" indent="0">
              <a:buNone/>
              <a:defRPr/>
            </a:pPr>
            <a:r>
              <a:rPr lang="tr-TR" sz="2000" dirty="0"/>
              <a:t>2.) Yavaşlamış nötronları ölçen </a:t>
            </a:r>
            <a:r>
              <a:rPr lang="tr-TR" sz="2000" dirty="0" err="1"/>
              <a:t>dedektör</a:t>
            </a:r>
            <a:r>
              <a:rPr lang="tr-TR" sz="2000" dirty="0"/>
              <a:t> , </a:t>
            </a:r>
          </a:p>
          <a:p>
            <a:pPr marL="0" indent="0">
              <a:buNone/>
              <a:defRPr/>
            </a:pPr>
            <a:r>
              <a:rPr lang="tr-TR" sz="2000" dirty="0"/>
              <a:t>3.) Nötron kaynağı ve </a:t>
            </a:r>
            <a:r>
              <a:rPr lang="tr-TR" sz="2000" dirty="0" err="1"/>
              <a:t>dedektörün</a:t>
            </a:r>
            <a:r>
              <a:rPr lang="tr-TR" sz="2000" dirty="0"/>
              <a:t> bir arada toprak içerisine kolayca istenilen derinliğe girmesini sağlayan tüpler ( </a:t>
            </a:r>
            <a:r>
              <a:rPr lang="tr-TR" sz="2000" dirty="0" err="1"/>
              <a:t>access</a:t>
            </a:r>
            <a:r>
              <a:rPr lang="tr-TR" sz="2000" dirty="0"/>
              <a:t> </a:t>
            </a:r>
            <a:r>
              <a:rPr lang="tr-TR" sz="2000" dirty="0" err="1"/>
              <a:t>tubes</a:t>
            </a:r>
            <a:r>
              <a:rPr lang="tr-TR" sz="2000" dirty="0"/>
              <a:t> ). </a:t>
            </a:r>
          </a:p>
          <a:p>
            <a:pPr>
              <a:defRPr/>
            </a:pPr>
            <a:endParaRPr lang="tr-TR" sz="2000" dirty="0"/>
          </a:p>
          <a:p>
            <a:pPr marL="0" indent="0">
              <a:buNone/>
              <a:defRPr/>
            </a:pPr>
            <a:r>
              <a:rPr lang="tr-TR" sz="2000" dirty="0"/>
              <a:t>Nötron </a:t>
            </a:r>
            <a:r>
              <a:rPr lang="tr-TR" sz="2000" dirty="0" err="1"/>
              <a:t>prob</a:t>
            </a:r>
            <a:r>
              <a:rPr lang="tr-TR" sz="2000" dirty="0"/>
              <a:t> kullanarak, tarla şartlarında, toprak profilinin değişik derinliklerinde mevcut bulunan rutubet miktarının ölçülmesi son derece kullanışlı ve pratiktir. Bu metotla topraktaki mevcut rutubetin belirlenmesinin yanında farklı bitkilerin sulama suyu zamanı ve miktarları da belirlenebilmektedir. </a:t>
            </a:r>
          </a:p>
          <a:p>
            <a:pPr>
              <a:defRPr/>
            </a:pPr>
            <a:endParaRPr lang="tr-TR" dirty="0"/>
          </a:p>
        </p:txBody>
      </p:sp>
      <p:sp>
        <p:nvSpPr>
          <p:cNvPr id="4" name="Slayt Numarası Yer Tutucusu 3"/>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FA402D9A-AD94-41F9-A2DF-CCFBD7C0FE0F}" type="slidenum">
              <a:rPr lang="tr-TR" altLang="tr-TR" sz="1400">
                <a:solidFill>
                  <a:srgbClr val="FFFFFF"/>
                </a:solidFill>
              </a:rPr>
              <a:pPr eaLnBrk="1" hangingPunct="1">
                <a:defRPr/>
              </a:pPr>
              <a:t>4</a:t>
            </a:fld>
            <a:endParaRPr lang="tr-TR" altLang="tr-TR" sz="1400">
              <a:solidFill>
                <a:srgbClr val="FFFFFF"/>
              </a:solidFill>
            </a:endParaRPr>
          </a:p>
        </p:txBody>
      </p:sp>
    </p:spTree>
    <p:extLst>
      <p:ext uri="{BB962C8B-B14F-4D97-AF65-F5344CB8AC3E}">
        <p14:creationId xmlns:p14="http://schemas.microsoft.com/office/powerpoint/2010/main" val="3185042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847851" y="692151"/>
            <a:ext cx="8424863" cy="288925"/>
          </a:xfrm>
        </p:spPr>
        <p:txBody>
          <a:bodyPr/>
          <a:lstStyle/>
          <a:p>
            <a:pPr>
              <a:defRPr/>
            </a:pPr>
            <a:r>
              <a:rPr lang="tr-TR" sz="3200" b="1" dirty="0">
                <a:solidFill>
                  <a:srgbClr val="FFFF00"/>
                </a:solidFill>
                <a:effectLst/>
              </a:rPr>
              <a:t/>
            </a:r>
            <a:br>
              <a:rPr lang="tr-TR" sz="3200" b="1" dirty="0">
                <a:solidFill>
                  <a:srgbClr val="FFFF00"/>
                </a:solidFill>
                <a:effectLst/>
              </a:rPr>
            </a:br>
            <a:r>
              <a:rPr lang="en-US" sz="3200" b="1" dirty="0">
                <a:solidFill>
                  <a:srgbClr val="FFFF00"/>
                </a:solidFill>
                <a:effectLst/>
              </a:rPr>
              <a:t>Access </a:t>
            </a:r>
            <a:r>
              <a:rPr lang="en-US" sz="3200" b="1" dirty="0" err="1">
                <a:solidFill>
                  <a:srgbClr val="FFFF00"/>
                </a:solidFill>
                <a:effectLst/>
              </a:rPr>
              <a:t>Tüplerin</a:t>
            </a:r>
            <a:r>
              <a:rPr lang="tr-TR" sz="3200" b="1" dirty="0">
                <a:solidFill>
                  <a:srgbClr val="FFFF00"/>
                </a:solidFill>
                <a:effectLst/>
              </a:rPr>
              <a:t> </a:t>
            </a:r>
            <a:r>
              <a:rPr lang="en-US" sz="3200" b="1" dirty="0" err="1">
                <a:solidFill>
                  <a:srgbClr val="FFFF00"/>
                </a:solidFill>
                <a:effectLst/>
              </a:rPr>
              <a:t>Yerleştirilmesi</a:t>
            </a:r>
            <a:r>
              <a:rPr lang="en-US" sz="3200" b="1" dirty="0">
                <a:solidFill>
                  <a:srgbClr val="FFFF00"/>
                </a:solidFill>
                <a:effectLst/>
              </a:rPr>
              <a:t> </a:t>
            </a:r>
            <a:r>
              <a:rPr lang="tr-TR" dirty="0" smtClean="0"/>
              <a:t/>
            </a:r>
            <a:br>
              <a:rPr lang="tr-TR" dirty="0" smtClean="0"/>
            </a:br>
            <a:endParaRPr lang="tr-TR" dirty="0"/>
          </a:p>
        </p:txBody>
      </p:sp>
      <p:sp>
        <p:nvSpPr>
          <p:cNvPr id="3" name="İçerik Yer Tutucusu 2"/>
          <p:cNvSpPr>
            <a:spLocks noGrp="1"/>
          </p:cNvSpPr>
          <p:nvPr>
            <p:ph idx="1"/>
          </p:nvPr>
        </p:nvSpPr>
        <p:spPr>
          <a:xfrm>
            <a:off x="1919289" y="1268413"/>
            <a:ext cx="8447087" cy="4830762"/>
          </a:xfrm>
        </p:spPr>
        <p:txBody>
          <a:bodyPr/>
          <a:lstStyle/>
          <a:p>
            <a:pPr>
              <a:defRPr/>
            </a:pPr>
            <a:r>
              <a:rPr lang="tr-TR" sz="2000" dirty="0">
                <a:effectLst/>
              </a:rPr>
              <a:t>1.</a:t>
            </a:r>
            <a:r>
              <a:rPr lang="en-US" sz="2000" dirty="0" err="1">
                <a:effectLst/>
              </a:rPr>
              <a:t>Aluminyum</a:t>
            </a:r>
            <a:r>
              <a:rPr lang="en-US" sz="2000" dirty="0">
                <a:effectLst/>
              </a:rPr>
              <a:t>, </a:t>
            </a:r>
            <a:r>
              <a:rPr lang="en-US" sz="2000" dirty="0" err="1">
                <a:effectLst/>
              </a:rPr>
              <a:t>çelik</a:t>
            </a:r>
            <a:r>
              <a:rPr lang="en-US" sz="2000" dirty="0">
                <a:effectLst/>
              </a:rPr>
              <a:t>, PVC </a:t>
            </a:r>
            <a:r>
              <a:rPr lang="en-US" sz="2000" dirty="0" err="1">
                <a:effectLst/>
              </a:rPr>
              <a:t>gibi</a:t>
            </a:r>
            <a:r>
              <a:rPr lang="en-US" sz="2000" dirty="0">
                <a:effectLst/>
              </a:rPr>
              <a:t> </a:t>
            </a:r>
            <a:r>
              <a:rPr lang="en-US" sz="2000" dirty="0" err="1">
                <a:effectLst/>
              </a:rPr>
              <a:t>değişik</a:t>
            </a:r>
            <a:r>
              <a:rPr lang="en-US" sz="2000" dirty="0">
                <a:effectLst/>
              </a:rPr>
              <a:t> </a:t>
            </a:r>
            <a:r>
              <a:rPr lang="en-US" sz="2000" dirty="0" err="1">
                <a:effectLst/>
              </a:rPr>
              <a:t>malzemelerden</a:t>
            </a:r>
            <a:r>
              <a:rPr lang="en-US" sz="2000" dirty="0">
                <a:effectLst/>
              </a:rPr>
              <a:t> </a:t>
            </a:r>
            <a:r>
              <a:rPr lang="en-US" sz="2000" dirty="0" err="1">
                <a:effectLst/>
              </a:rPr>
              <a:t>yapılmış</a:t>
            </a:r>
            <a:r>
              <a:rPr lang="en-US" sz="2000" dirty="0">
                <a:effectLst/>
              </a:rPr>
              <a:t> </a:t>
            </a:r>
            <a:r>
              <a:rPr lang="en-US" sz="2000" dirty="0" err="1">
                <a:effectLst/>
              </a:rPr>
              <a:t>olan</a:t>
            </a:r>
            <a:r>
              <a:rPr lang="en-US" sz="2000" dirty="0">
                <a:effectLst/>
              </a:rPr>
              <a:t> access </a:t>
            </a:r>
            <a:r>
              <a:rPr lang="en-US" sz="2000" dirty="0" err="1">
                <a:effectLst/>
              </a:rPr>
              <a:t>tüpler</a:t>
            </a:r>
            <a:r>
              <a:rPr lang="en-US" sz="2000" dirty="0">
                <a:effectLst/>
              </a:rPr>
              <a:t> </a:t>
            </a:r>
            <a:r>
              <a:rPr lang="en-US" sz="2000" dirty="0" err="1">
                <a:effectLst/>
              </a:rPr>
              <a:t>nötron</a:t>
            </a:r>
            <a:r>
              <a:rPr lang="en-US" sz="2000" dirty="0">
                <a:effectLst/>
              </a:rPr>
              <a:t> </a:t>
            </a:r>
            <a:r>
              <a:rPr lang="en-US" sz="2000" dirty="0" err="1">
                <a:effectLst/>
              </a:rPr>
              <a:t>prob</a:t>
            </a:r>
            <a:r>
              <a:rPr lang="en-US" sz="2000" dirty="0">
                <a:effectLst/>
              </a:rPr>
              <a:t> </a:t>
            </a:r>
            <a:r>
              <a:rPr lang="en-US" sz="2000" dirty="0" err="1">
                <a:effectLst/>
              </a:rPr>
              <a:t>ile</a:t>
            </a:r>
            <a:r>
              <a:rPr lang="en-US" sz="2000" dirty="0">
                <a:effectLst/>
              </a:rPr>
              <a:t> </a:t>
            </a:r>
            <a:r>
              <a:rPr lang="en-US" sz="2000" dirty="0" err="1">
                <a:effectLst/>
              </a:rPr>
              <a:t>nem</a:t>
            </a:r>
            <a:r>
              <a:rPr lang="en-US" sz="2000" dirty="0">
                <a:effectLst/>
              </a:rPr>
              <a:t> </a:t>
            </a:r>
            <a:r>
              <a:rPr lang="en-US" sz="2000" dirty="0" err="1">
                <a:effectLst/>
              </a:rPr>
              <a:t>ölçümlerinde</a:t>
            </a:r>
            <a:r>
              <a:rPr lang="en-US" sz="2000" dirty="0">
                <a:effectLst/>
              </a:rPr>
              <a:t> </a:t>
            </a:r>
            <a:r>
              <a:rPr lang="en-US" sz="2000" dirty="0" err="1">
                <a:effectLst/>
              </a:rPr>
              <a:t>kullanılabilirler</a:t>
            </a:r>
            <a:r>
              <a:rPr lang="en-US" sz="2000" dirty="0">
                <a:effectLst/>
              </a:rPr>
              <a:t>,</a:t>
            </a:r>
            <a:endParaRPr lang="tr-TR" sz="2000" dirty="0">
              <a:effectLst/>
            </a:endParaRPr>
          </a:p>
          <a:p>
            <a:pPr>
              <a:defRPr/>
            </a:pPr>
            <a:endParaRPr lang="tr-TR" sz="2000" dirty="0">
              <a:effectLst/>
            </a:endParaRPr>
          </a:p>
          <a:p>
            <a:pPr>
              <a:defRPr/>
            </a:pPr>
            <a:r>
              <a:rPr lang="en-US" sz="2000" dirty="0">
                <a:effectLst/>
              </a:rPr>
              <a:t>2. </a:t>
            </a:r>
            <a:r>
              <a:rPr lang="en-US" sz="2000" dirty="0" err="1">
                <a:effectLst/>
              </a:rPr>
              <a:t>Aluminyum</a:t>
            </a:r>
            <a:r>
              <a:rPr lang="en-US" sz="2000" dirty="0">
                <a:effectLst/>
              </a:rPr>
              <a:t> </a:t>
            </a:r>
            <a:r>
              <a:rPr lang="en-US" sz="2000" dirty="0" err="1">
                <a:effectLst/>
              </a:rPr>
              <a:t>olan</a:t>
            </a:r>
            <a:r>
              <a:rPr lang="en-US" sz="2000" dirty="0">
                <a:effectLst/>
              </a:rPr>
              <a:t> </a:t>
            </a:r>
            <a:r>
              <a:rPr lang="en-US" sz="2000" dirty="0" err="1">
                <a:effectLst/>
              </a:rPr>
              <a:t>tüpler</a:t>
            </a:r>
            <a:r>
              <a:rPr lang="en-US" sz="2000" dirty="0">
                <a:effectLst/>
              </a:rPr>
              <a:t>, </a:t>
            </a:r>
            <a:r>
              <a:rPr lang="en-US" sz="2000" dirty="0" err="1">
                <a:effectLst/>
              </a:rPr>
              <a:t>nötronları</a:t>
            </a:r>
            <a:r>
              <a:rPr lang="en-US" sz="2000" dirty="0">
                <a:effectLst/>
              </a:rPr>
              <a:t> </a:t>
            </a:r>
            <a:r>
              <a:rPr lang="en-US" sz="2000" dirty="0" err="1">
                <a:effectLst/>
              </a:rPr>
              <a:t>daha</a:t>
            </a:r>
            <a:r>
              <a:rPr lang="en-US" sz="2000" dirty="0">
                <a:effectLst/>
              </a:rPr>
              <a:t> </a:t>
            </a:r>
            <a:r>
              <a:rPr lang="en-US" sz="2000" dirty="0" err="1">
                <a:effectLst/>
              </a:rPr>
              <a:t>fazla</a:t>
            </a:r>
            <a:r>
              <a:rPr lang="en-US" sz="2000" dirty="0">
                <a:effectLst/>
              </a:rPr>
              <a:t> </a:t>
            </a:r>
            <a:r>
              <a:rPr lang="en-US" sz="2000" dirty="0" err="1">
                <a:effectLst/>
              </a:rPr>
              <a:t>geçirdiği</a:t>
            </a:r>
            <a:r>
              <a:rPr lang="en-US" sz="2000" dirty="0">
                <a:effectLst/>
              </a:rPr>
              <a:t> </a:t>
            </a:r>
            <a:r>
              <a:rPr lang="en-US" sz="2000" dirty="0" err="1">
                <a:effectLst/>
              </a:rPr>
              <a:t>ve</a:t>
            </a:r>
            <a:r>
              <a:rPr lang="en-US" sz="2000" dirty="0">
                <a:effectLst/>
              </a:rPr>
              <a:t> </a:t>
            </a:r>
            <a:r>
              <a:rPr lang="en-US" sz="2000" dirty="0" err="1">
                <a:effectLst/>
              </a:rPr>
              <a:t>toprak</a:t>
            </a:r>
            <a:r>
              <a:rPr lang="en-US" sz="2000" dirty="0">
                <a:effectLst/>
              </a:rPr>
              <a:t> </a:t>
            </a:r>
            <a:r>
              <a:rPr lang="en-US" sz="2000" dirty="0" err="1">
                <a:effectLst/>
              </a:rPr>
              <a:t>içerisinde</a:t>
            </a:r>
            <a:r>
              <a:rPr lang="en-US" sz="2000" dirty="0">
                <a:effectLst/>
              </a:rPr>
              <a:t> </a:t>
            </a:r>
            <a:r>
              <a:rPr lang="en-US" sz="2000" dirty="0" err="1">
                <a:effectLst/>
              </a:rPr>
              <a:t>bulunduğu</a:t>
            </a:r>
            <a:r>
              <a:rPr lang="en-US" sz="2000" dirty="0">
                <a:effectLst/>
              </a:rPr>
              <a:t> </a:t>
            </a:r>
            <a:r>
              <a:rPr lang="en-US" sz="2000" dirty="0" err="1">
                <a:effectLst/>
              </a:rPr>
              <a:t>sürede</a:t>
            </a:r>
            <a:r>
              <a:rPr lang="en-US" sz="2000" dirty="0">
                <a:effectLst/>
              </a:rPr>
              <a:t> </a:t>
            </a:r>
            <a:r>
              <a:rPr lang="en-US" sz="2000" dirty="0" err="1">
                <a:effectLst/>
              </a:rPr>
              <a:t>korozyona</a:t>
            </a:r>
            <a:r>
              <a:rPr lang="en-US" sz="2000" dirty="0">
                <a:effectLst/>
              </a:rPr>
              <a:t> </a:t>
            </a:r>
            <a:r>
              <a:rPr lang="en-US" sz="2000" dirty="0" err="1">
                <a:effectLst/>
              </a:rPr>
              <a:t>uğramadığı</a:t>
            </a:r>
            <a:r>
              <a:rPr lang="en-US" sz="2000" dirty="0">
                <a:effectLst/>
              </a:rPr>
              <a:t> </a:t>
            </a:r>
            <a:r>
              <a:rPr lang="en-US" sz="2000" dirty="0" err="1">
                <a:effectLst/>
              </a:rPr>
              <a:t>için</a:t>
            </a:r>
            <a:r>
              <a:rPr lang="en-US" sz="2000" dirty="0">
                <a:effectLst/>
              </a:rPr>
              <a:t> </a:t>
            </a:r>
            <a:r>
              <a:rPr lang="en-US" sz="2000" dirty="0" err="1">
                <a:effectLst/>
              </a:rPr>
              <a:t>daha</a:t>
            </a:r>
            <a:r>
              <a:rPr lang="en-US" sz="2000" dirty="0">
                <a:effectLst/>
              </a:rPr>
              <a:t> </a:t>
            </a:r>
            <a:r>
              <a:rPr lang="en-US" sz="2000" dirty="0" err="1">
                <a:effectLst/>
              </a:rPr>
              <a:t>çok</a:t>
            </a:r>
            <a:r>
              <a:rPr lang="en-US" sz="2000" dirty="0">
                <a:effectLst/>
              </a:rPr>
              <a:t> </a:t>
            </a:r>
            <a:r>
              <a:rPr lang="en-US" sz="2000" dirty="0" err="1">
                <a:effectLst/>
              </a:rPr>
              <a:t>tercih</a:t>
            </a:r>
            <a:r>
              <a:rPr lang="en-US" sz="2000" dirty="0">
                <a:effectLst/>
              </a:rPr>
              <a:t> </a:t>
            </a:r>
            <a:r>
              <a:rPr lang="en-US" sz="2000" dirty="0" err="1">
                <a:effectLst/>
              </a:rPr>
              <a:t>edilirler</a:t>
            </a:r>
            <a:r>
              <a:rPr lang="en-US" sz="2000" dirty="0">
                <a:effectLst/>
              </a:rPr>
              <a:t>,</a:t>
            </a:r>
            <a:endParaRPr lang="tr-TR" sz="2000" dirty="0">
              <a:effectLst/>
            </a:endParaRPr>
          </a:p>
          <a:p>
            <a:pPr>
              <a:defRPr/>
            </a:pPr>
            <a:endParaRPr lang="tr-TR" sz="2000" dirty="0">
              <a:effectLst/>
            </a:endParaRPr>
          </a:p>
          <a:p>
            <a:pPr>
              <a:defRPr/>
            </a:pPr>
            <a:r>
              <a:rPr lang="tr-TR" sz="2000" dirty="0">
                <a:effectLst/>
              </a:rPr>
              <a:t>3.</a:t>
            </a:r>
            <a:r>
              <a:rPr lang="en-US" sz="2000" dirty="0" err="1">
                <a:effectLst/>
              </a:rPr>
              <a:t>Tüpün</a:t>
            </a:r>
            <a:r>
              <a:rPr lang="en-US" sz="2000" dirty="0">
                <a:effectLst/>
              </a:rPr>
              <a:t> </a:t>
            </a:r>
            <a:r>
              <a:rPr lang="en-US" sz="2000" dirty="0" err="1">
                <a:effectLst/>
              </a:rPr>
              <a:t>boyu</a:t>
            </a:r>
            <a:r>
              <a:rPr lang="en-US" sz="2000" dirty="0">
                <a:effectLst/>
              </a:rPr>
              <a:t> </a:t>
            </a:r>
            <a:r>
              <a:rPr lang="en-US" sz="2000" dirty="0" err="1">
                <a:effectLst/>
              </a:rPr>
              <a:t>toprakta</a:t>
            </a:r>
            <a:r>
              <a:rPr lang="en-US" sz="2000" dirty="0">
                <a:effectLst/>
              </a:rPr>
              <a:t> </a:t>
            </a:r>
            <a:r>
              <a:rPr lang="en-US" sz="2000" dirty="0" err="1">
                <a:effectLst/>
              </a:rPr>
              <a:t>nem</a:t>
            </a:r>
            <a:r>
              <a:rPr lang="en-US" sz="2000" dirty="0">
                <a:effectLst/>
              </a:rPr>
              <a:t> </a:t>
            </a:r>
            <a:r>
              <a:rPr lang="en-US" sz="2000" dirty="0" err="1">
                <a:effectLst/>
              </a:rPr>
              <a:t>ölçülecek</a:t>
            </a:r>
            <a:r>
              <a:rPr lang="en-US" sz="2000" dirty="0">
                <a:effectLst/>
              </a:rPr>
              <a:t> </a:t>
            </a:r>
            <a:r>
              <a:rPr lang="en-US" sz="2000" dirty="0" err="1">
                <a:effectLst/>
              </a:rPr>
              <a:t>olan</a:t>
            </a:r>
            <a:r>
              <a:rPr lang="en-US" sz="2000" dirty="0">
                <a:effectLst/>
              </a:rPr>
              <a:t> </a:t>
            </a:r>
            <a:r>
              <a:rPr lang="en-US" sz="2000" dirty="0" err="1">
                <a:effectLst/>
              </a:rPr>
              <a:t>derinliğe</a:t>
            </a:r>
            <a:r>
              <a:rPr lang="en-US" sz="2000" dirty="0">
                <a:effectLst/>
              </a:rPr>
              <a:t> </a:t>
            </a:r>
            <a:r>
              <a:rPr lang="en-US" sz="2000" dirty="0" err="1">
                <a:effectLst/>
              </a:rPr>
              <a:t>uygun</a:t>
            </a:r>
            <a:r>
              <a:rPr lang="en-US" sz="2000" dirty="0">
                <a:effectLst/>
              </a:rPr>
              <a:t> </a:t>
            </a:r>
            <a:r>
              <a:rPr lang="en-US" sz="2000" dirty="0" err="1">
                <a:effectLst/>
              </a:rPr>
              <a:t>olmalı</a:t>
            </a:r>
            <a:r>
              <a:rPr lang="en-US" sz="2000" dirty="0">
                <a:effectLst/>
              </a:rPr>
              <a:t> </a:t>
            </a:r>
            <a:r>
              <a:rPr lang="en-US" sz="2000" dirty="0" err="1">
                <a:effectLst/>
              </a:rPr>
              <a:t>ve</a:t>
            </a:r>
            <a:r>
              <a:rPr lang="en-US" sz="2000" dirty="0">
                <a:effectLst/>
              </a:rPr>
              <a:t> </a:t>
            </a:r>
            <a:r>
              <a:rPr lang="en-US" sz="2000" dirty="0" err="1">
                <a:effectLst/>
              </a:rPr>
              <a:t>ölçülecek</a:t>
            </a:r>
            <a:r>
              <a:rPr lang="en-US" sz="2000" dirty="0">
                <a:effectLst/>
              </a:rPr>
              <a:t> </a:t>
            </a:r>
            <a:r>
              <a:rPr lang="en-US" sz="2000" dirty="0" err="1">
                <a:effectLst/>
              </a:rPr>
              <a:t>olan</a:t>
            </a:r>
            <a:r>
              <a:rPr lang="en-US" sz="2000" dirty="0">
                <a:effectLst/>
              </a:rPr>
              <a:t> </a:t>
            </a:r>
            <a:r>
              <a:rPr lang="en-US" sz="2000" dirty="0" err="1">
                <a:effectLst/>
              </a:rPr>
              <a:t>maksimum</a:t>
            </a:r>
            <a:r>
              <a:rPr lang="en-US" sz="2000" dirty="0">
                <a:effectLst/>
              </a:rPr>
              <a:t> </a:t>
            </a:r>
            <a:r>
              <a:rPr lang="en-US" sz="2000" dirty="0" err="1">
                <a:effectLst/>
              </a:rPr>
              <a:t>derinlikten</a:t>
            </a:r>
            <a:r>
              <a:rPr lang="en-US" sz="2000" dirty="0">
                <a:effectLst/>
              </a:rPr>
              <a:t> de </a:t>
            </a:r>
            <a:r>
              <a:rPr lang="tr-TR" sz="2000" dirty="0">
                <a:effectLst/>
              </a:rPr>
              <a:t>3</a:t>
            </a:r>
            <a:r>
              <a:rPr lang="en-US" sz="2000" dirty="0">
                <a:effectLst/>
              </a:rPr>
              <a:t>0</a:t>
            </a:r>
            <a:r>
              <a:rPr lang="tr-TR" sz="2000" dirty="0">
                <a:effectLst/>
              </a:rPr>
              <a:t>-40</a:t>
            </a:r>
            <a:r>
              <a:rPr lang="en-US" sz="2000" dirty="0">
                <a:effectLst/>
              </a:rPr>
              <a:t> cm </a:t>
            </a:r>
            <a:r>
              <a:rPr lang="en-US" sz="2000" dirty="0" err="1">
                <a:effectLst/>
              </a:rPr>
              <a:t>daha</a:t>
            </a:r>
            <a:r>
              <a:rPr lang="en-US" sz="2000" dirty="0">
                <a:effectLst/>
              </a:rPr>
              <a:t> </a:t>
            </a:r>
            <a:r>
              <a:rPr lang="en-US" sz="2000" dirty="0" err="1">
                <a:effectLst/>
              </a:rPr>
              <a:t>uzun</a:t>
            </a:r>
            <a:r>
              <a:rPr lang="en-US" sz="2000" dirty="0">
                <a:effectLst/>
              </a:rPr>
              <a:t> </a:t>
            </a:r>
            <a:r>
              <a:rPr lang="en-US" sz="2000" dirty="0" err="1">
                <a:effectLst/>
              </a:rPr>
              <a:t>olmalıdır</a:t>
            </a:r>
            <a:r>
              <a:rPr lang="en-US" sz="2000" dirty="0">
                <a:effectLst/>
              </a:rPr>
              <a:t>. </a:t>
            </a:r>
            <a:endParaRPr lang="tr-TR" sz="2000" dirty="0">
              <a:effectLst/>
            </a:endParaRPr>
          </a:p>
          <a:p>
            <a:pPr>
              <a:defRPr/>
            </a:pPr>
            <a:endParaRPr lang="tr-TR" sz="2000" dirty="0">
              <a:effectLst/>
            </a:endParaRPr>
          </a:p>
          <a:p>
            <a:pPr>
              <a:defRPr/>
            </a:pPr>
            <a:r>
              <a:rPr lang="tr-TR" sz="2000" dirty="0">
                <a:effectLst/>
              </a:rPr>
              <a:t>4</a:t>
            </a:r>
            <a:r>
              <a:rPr lang="en-US" sz="2000" dirty="0">
                <a:effectLst/>
              </a:rPr>
              <a:t>. </a:t>
            </a:r>
            <a:r>
              <a:rPr lang="en-US" sz="2000" dirty="0" err="1">
                <a:effectLst/>
              </a:rPr>
              <a:t>Tüplerin</a:t>
            </a:r>
            <a:r>
              <a:rPr lang="en-US" sz="2000" dirty="0">
                <a:effectLst/>
              </a:rPr>
              <a:t> </a:t>
            </a:r>
            <a:r>
              <a:rPr lang="en-US" sz="2000" dirty="0" err="1">
                <a:effectLst/>
              </a:rPr>
              <a:t>ağız</a:t>
            </a:r>
            <a:r>
              <a:rPr lang="en-US" sz="2000" dirty="0">
                <a:effectLst/>
              </a:rPr>
              <a:t> </a:t>
            </a:r>
            <a:r>
              <a:rPr lang="en-US" sz="2000" dirty="0" err="1">
                <a:effectLst/>
              </a:rPr>
              <a:t>kısımları</a:t>
            </a:r>
            <a:r>
              <a:rPr lang="en-US" sz="2000" dirty="0">
                <a:effectLst/>
              </a:rPr>
              <a:t> </a:t>
            </a:r>
            <a:r>
              <a:rPr lang="en-US" sz="2000" dirty="0" err="1">
                <a:effectLst/>
              </a:rPr>
              <a:t>su</a:t>
            </a:r>
            <a:r>
              <a:rPr lang="en-US" sz="2000" dirty="0">
                <a:effectLst/>
              </a:rPr>
              <a:t> </a:t>
            </a:r>
            <a:r>
              <a:rPr lang="en-US" sz="2000" dirty="0" err="1">
                <a:effectLst/>
              </a:rPr>
              <a:t>girişini</a:t>
            </a:r>
            <a:r>
              <a:rPr lang="en-US" sz="2000" dirty="0">
                <a:effectLst/>
              </a:rPr>
              <a:t> </a:t>
            </a:r>
            <a:r>
              <a:rPr lang="en-US" sz="2000" dirty="0" err="1">
                <a:effectLst/>
              </a:rPr>
              <a:t>önlemek</a:t>
            </a:r>
            <a:r>
              <a:rPr lang="en-US" sz="2000" dirty="0">
                <a:effectLst/>
              </a:rPr>
              <a:t> </a:t>
            </a:r>
            <a:r>
              <a:rPr lang="en-US" sz="2000" dirty="0" err="1">
                <a:effectLst/>
              </a:rPr>
              <a:t>amacıyla</a:t>
            </a:r>
            <a:r>
              <a:rPr lang="en-US" sz="2000" dirty="0">
                <a:effectLst/>
              </a:rPr>
              <a:t> </a:t>
            </a:r>
            <a:r>
              <a:rPr lang="en-US" sz="2000" dirty="0" err="1">
                <a:effectLst/>
              </a:rPr>
              <a:t>lastik</a:t>
            </a:r>
            <a:r>
              <a:rPr lang="en-US" sz="2000" dirty="0">
                <a:effectLst/>
              </a:rPr>
              <a:t> </a:t>
            </a:r>
            <a:r>
              <a:rPr lang="en-US" sz="2000" dirty="0" err="1">
                <a:effectLst/>
              </a:rPr>
              <a:t>veya</a:t>
            </a:r>
            <a:r>
              <a:rPr lang="en-US" sz="2000" dirty="0">
                <a:effectLst/>
              </a:rPr>
              <a:t> </a:t>
            </a:r>
            <a:r>
              <a:rPr lang="en-US" sz="2000" dirty="0" err="1">
                <a:effectLst/>
              </a:rPr>
              <a:t>aluminyum</a:t>
            </a:r>
            <a:r>
              <a:rPr lang="en-US" sz="2000" dirty="0">
                <a:effectLst/>
              </a:rPr>
              <a:t> </a:t>
            </a:r>
            <a:r>
              <a:rPr lang="en-US" sz="2000" dirty="0" err="1">
                <a:effectLst/>
              </a:rPr>
              <a:t>bir</a:t>
            </a:r>
            <a:r>
              <a:rPr lang="en-US" sz="2000" dirty="0">
                <a:effectLst/>
              </a:rPr>
              <a:t> </a:t>
            </a:r>
            <a:r>
              <a:rPr lang="en-US" sz="2000" dirty="0" err="1">
                <a:effectLst/>
              </a:rPr>
              <a:t>kapakla</a:t>
            </a:r>
            <a:r>
              <a:rPr lang="en-US" sz="2000" dirty="0">
                <a:effectLst/>
              </a:rPr>
              <a:t> </a:t>
            </a:r>
            <a:r>
              <a:rPr lang="en-US" sz="2000" dirty="0" err="1">
                <a:effectLst/>
              </a:rPr>
              <a:t>kapatılmalıdır</a:t>
            </a:r>
            <a:r>
              <a:rPr lang="en-US" sz="2000" dirty="0">
                <a:effectLst/>
              </a:rPr>
              <a:t>,</a:t>
            </a:r>
            <a:r>
              <a:rPr lang="tr-TR" sz="2000" dirty="0">
                <a:effectLst/>
              </a:rPr>
              <a:t> </a:t>
            </a:r>
            <a:r>
              <a:rPr lang="en-US" sz="2000" dirty="0" err="1">
                <a:effectLst/>
              </a:rPr>
              <a:t>Tüpün</a:t>
            </a:r>
            <a:r>
              <a:rPr lang="en-US" sz="2000" dirty="0">
                <a:effectLst/>
              </a:rPr>
              <a:t> </a:t>
            </a:r>
            <a:r>
              <a:rPr lang="en-US" sz="2000" dirty="0" err="1">
                <a:effectLst/>
              </a:rPr>
              <a:t>toprak</a:t>
            </a:r>
            <a:r>
              <a:rPr lang="en-US" sz="2000" dirty="0">
                <a:effectLst/>
              </a:rPr>
              <a:t> </a:t>
            </a:r>
            <a:r>
              <a:rPr lang="en-US" sz="2000" dirty="0" err="1">
                <a:effectLst/>
              </a:rPr>
              <a:t>altındaki</a:t>
            </a:r>
            <a:r>
              <a:rPr lang="en-US" sz="2000" dirty="0">
                <a:effectLst/>
              </a:rPr>
              <a:t> </a:t>
            </a:r>
            <a:r>
              <a:rPr lang="tr-TR" sz="2000" dirty="0">
                <a:effectLst/>
              </a:rPr>
              <a:t> </a:t>
            </a:r>
            <a:r>
              <a:rPr lang="en-US" sz="2000" dirty="0">
                <a:effectLst/>
              </a:rPr>
              <a:t>alt </a:t>
            </a:r>
            <a:r>
              <a:rPr lang="en-US" sz="2000" dirty="0" err="1">
                <a:effectLst/>
              </a:rPr>
              <a:t>kısmıda</a:t>
            </a:r>
            <a:r>
              <a:rPr lang="en-US" sz="2000" dirty="0">
                <a:effectLst/>
              </a:rPr>
              <a:t> </a:t>
            </a:r>
            <a:r>
              <a:rPr lang="en-US" sz="2000" dirty="0" err="1">
                <a:effectLst/>
              </a:rPr>
              <a:t>aynı</a:t>
            </a:r>
            <a:r>
              <a:rPr lang="en-US" sz="2000" dirty="0">
                <a:effectLst/>
              </a:rPr>
              <a:t> </a:t>
            </a:r>
            <a:r>
              <a:rPr lang="en-US" sz="2000" dirty="0" err="1">
                <a:effectLst/>
              </a:rPr>
              <a:t>şekilde</a:t>
            </a:r>
            <a:r>
              <a:rPr lang="en-US" sz="2000" dirty="0">
                <a:effectLst/>
              </a:rPr>
              <a:t> </a:t>
            </a:r>
            <a:r>
              <a:rPr lang="en-US" sz="2000" dirty="0" err="1">
                <a:effectLst/>
              </a:rPr>
              <a:t>su</a:t>
            </a:r>
            <a:r>
              <a:rPr lang="en-US" sz="2000" dirty="0">
                <a:effectLst/>
              </a:rPr>
              <a:t> </a:t>
            </a:r>
            <a:r>
              <a:rPr lang="en-US" sz="2000" dirty="0" err="1">
                <a:effectLst/>
              </a:rPr>
              <a:t>girişini</a:t>
            </a:r>
            <a:r>
              <a:rPr lang="en-US" sz="2000" dirty="0">
                <a:effectLst/>
              </a:rPr>
              <a:t> </a:t>
            </a:r>
            <a:r>
              <a:rPr lang="en-US" sz="2000" dirty="0" err="1">
                <a:effectLst/>
              </a:rPr>
              <a:t>önlemek</a:t>
            </a:r>
            <a:r>
              <a:rPr lang="en-US" sz="2000" dirty="0">
                <a:effectLst/>
              </a:rPr>
              <a:t> </a:t>
            </a:r>
            <a:r>
              <a:rPr lang="en-US" sz="2000" dirty="0" err="1">
                <a:effectLst/>
              </a:rPr>
              <a:t>amacıyla</a:t>
            </a:r>
            <a:r>
              <a:rPr lang="en-US" sz="2000" dirty="0">
                <a:effectLst/>
              </a:rPr>
              <a:t> </a:t>
            </a:r>
            <a:r>
              <a:rPr lang="en-US" sz="2000" dirty="0" err="1">
                <a:effectLst/>
              </a:rPr>
              <a:t>kapatılmalıdır</a:t>
            </a:r>
            <a:r>
              <a:rPr lang="en-US" sz="2000" dirty="0">
                <a:effectLst/>
              </a:rPr>
              <a:t>,</a:t>
            </a:r>
            <a:endParaRPr lang="tr-TR" sz="2000" dirty="0">
              <a:effectLst/>
            </a:endParaRPr>
          </a:p>
          <a:p>
            <a:pPr>
              <a:defRPr/>
            </a:pPr>
            <a:endParaRPr lang="tr-TR" sz="2000" dirty="0">
              <a:effectLst/>
            </a:endParaRPr>
          </a:p>
          <a:p>
            <a:pPr>
              <a:defRPr/>
            </a:pPr>
            <a:endParaRPr lang="tr-TR" dirty="0"/>
          </a:p>
        </p:txBody>
      </p:sp>
      <p:sp>
        <p:nvSpPr>
          <p:cNvPr id="4" name="Slayt Numarası Yer Tutucusu 3"/>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360018A4-B5BA-4582-8934-68E39E02BC7A}" type="slidenum">
              <a:rPr lang="tr-TR" altLang="tr-TR" sz="1400">
                <a:solidFill>
                  <a:srgbClr val="FFFFFF"/>
                </a:solidFill>
              </a:rPr>
              <a:pPr eaLnBrk="1" hangingPunct="1">
                <a:defRPr/>
              </a:pPr>
              <a:t>5</a:t>
            </a:fld>
            <a:endParaRPr lang="tr-TR" altLang="tr-TR" sz="1400">
              <a:solidFill>
                <a:srgbClr val="FFFFFF"/>
              </a:solidFill>
            </a:endParaRPr>
          </a:p>
        </p:txBody>
      </p:sp>
    </p:spTree>
    <p:extLst>
      <p:ext uri="{BB962C8B-B14F-4D97-AF65-F5344CB8AC3E}">
        <p14:creationId xmlns:p14="http://schemas.microsoft.com/office/powerpoint/2010/main" val="1389953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defRPr/>
            </a:pPr>
            <a:r>
              <a:rPr lang="en-US" sz="3600" b="1" dirty="0">
                <a:solidFill>
                  <a:srgbClr val="FFFF00"/>
                </a:solidFill>
                <a:effectLst/>
              </a:rPr>
              <a:t>Access </a:t>
            </a:r>
            <a:r>
              <a:rPr lang="en-US" sz="3600" b="1" dirty="0" err="1">
                <a:solidFill>
                  <a:srgbClr val="FFFF00"/>
                </a:solidFill>
                <a:effectLst/>
              </a:rPr>
              <a:t>Tüplerin</a:t>
            </a:r>
            <a:r>
              <a:rPr lang="en-US" sz="3600" b="1" dirty="0">
                <a:solidFill>
                  <a:srgbClr val="FFFF00"/>
                </a:solidFill>
                <a:effectLst/>
              </a:rPr>
              <a:t> </a:t>
            </a:r>
            <a:r>
              <a:rPr lang="en-US" sz="3600" b="1" dirty="0" err="1">
                <a:solidFill>
                  <a:srgbClr val="FFFF00"/>
                </a:solidFill>
                <a:effectLst/>
              </a:rPr>
              <a:t>Yerleştirilmesi</a:t>
            </a:r>
            <a:endParaRPr lang="tr-TR" sz="3600" dirty="0">
              <a:solidFill>
                <a:srgbClr val="FFFF00"/>
              </a:solidFill>
            </a:endParaRPr>
          </a:p>
        </p:txBody>
      </p:sp>
      <p:sp>
        <p:nvSpPr>
          <p:cNvPr id="3" name="İçerik Yer Tutucusu 2"/>
          <p:cNvSpPr>
            <a:spLocks noGrp="1"/>
          </p:cNvSpPr>
          <p:nvPr>
            <p:ph idx="1"/>
          </p:nvPr>
        </p:nvSpPr>
        <p:spPr/>
        <p:txBody>
          <a:bodyPr/>
          <a:lstStyle/>
          <a:p>
            <a:pPr>
              <a:defRPr/>
            </a:pPr>
            <a:r>
              <a:rPr lang="tr-TR" sz="2000" dirty="0">
                <a:effectLst/>
              </a:rPr>
              <a:t>5.</a:t>
            </a:r>
            <a:r>
              <a:rPr lang="en-US" sz="2000" dirty="0" err="1">
                <a:effectLst/>
              </a:rPr>
              <a:t>Tüpler</a:t>
            </a:r>
            <a:r>
              <a:rPr lang="en-US" sz="2000" dirty="0">
                <a:effectLst/>
              </a:rPr>
              <a:t>, </a:t>
            </a:r>
            <a:r>
              <a:rPr lang="en-US" sz="2000" dirty="0" err="1">
                <a:effectLst/>
              </a:rPr>
              <a:t>toprak</a:t>
            </a:r>
            <a:r>
              <a:rPr lang="en-US" sz="2000" dirty="0">
                <a:effectLst/>
              </a:rPr>
              <a:t> </a:t>
            </a:r>
            <a:r>
              <a:rPr lang="en-US" sz="2000" dirty="0" err="1">
                <a:effectLst/>
              </a:rPr>
              <a:t>içerisine</a:t>
            </a:r>
            <a:r>
              <a:rPr lang="en-US" sz="2000" dirty="0">
                <a:effectLst/>
              </a:rPr>
              <a:t> </a:t>
            </a:r>
            <a:r>
              <a:rPr lang="en-US" sz="2000" dirty="0" err="1">
                <a:effectLst/>
              </a:rPr>
              <a:t>istenilen</a:t>
            </a:r>
            <a:r>
              <a:rPr lang="en-US" sz="2000" dirty="0">
                <a:effectLst/>
              </a:rPr>
              <a:t> </a:t>
            </a:r>
            <a:r>
              <a:rPr lang="en-US" sz="2000" dirty="0" err="1">
                <a:effectLst/>
              </a:rPr>
              <a:t>derinliğe</a:t>
            </a:r>
            <a:r>
              <a:rPr lang="en-US" sz="2000" dirty="0">
                <a:effectLst/>
              </a:rPr>
              <a:t> </a:t>
            </a:r>
            <a:r>
              <a:rPr lang="en-US" sz="2000" dirty="0" err="1">
                <a:effectLst/>
              </a:rPr>
              <a:t>göre</a:t>
            </a:r>
            <a:r>
              <a:rPr lang="en-US" sz="2000" dirty="0">
                <a:effectLst/>
              </a:rPr>
              <a:t>, </a:t>
            </a:r>
            <a:r>
              <a:rPr lang="en-US" sz="2000" dirty="0" err="1">
                <a:effectLst/>
              </a:rPr>
              <a:t>elle</a:t>
            </a:r>
            <a:r>
              <a:rPr lang="en-US" sz="2000" dirty="0">
                <a:effectLst/>
              </a:rPr>
              <a:t> </a:t>
            </a:r>
            <a:r>
              <a:rPr lang="en-US" sz="2000" dirty="0" err="1">
                <a:effectLst/>
              </a:rPr>
              <a:t>kullanılan</a:t>
            </a:r>
            <a:r>
              <a:rPr lang="en-US" sz="2000" dirty="0">
                <a:effectLst/>
              </a:rPr>
              <a:t> </a:t>
            </a:r>
            <a:r>
              <a:rPr lang="tr-TR" sz="2000" dirty="0">
                <a:effectLst/>
              </a:rPr>
              <a:t>burgu</a:t>
            </a:r>
            <a:r>
              <a:rPr lang="en-US" sz="2000" dirty="0">
                <a:effectLst/>
              </a:rPr>
              <a:t> </a:t>
            </a:r>
            <a:r>
              <a:rPr lang="en-US" sz="2000" dirty="0" err="1">
                <a:effectLst/>
              </a:rPr>
              <a:t>yardımıyla</a:t>
            </a:r>
            <a:r>
              <a:rPr lang="en-US" sz="2000" dirty="0">
                <a:effectLst/>
              </a:rPr>
              <a:t> </a:t>
            </a:r>
            <a:r>
              <a:rPr lang="en-US" sz="2000" dirty="0" err="1">
                <a:effectLst/>
              </a:rPr>
              <a:t>delikler</a:t>
            </a:r>
            <a:r>
              <a:rPr lang="en-US" sz="2000" dirty="0">
                <a:effectLst/>
              </a:rPr>
              <a:t> </a:t>
            </a:r>
            <a:r>
              <a:rPr lang="en-US" sz="2000" dirty="0" err="1">
                <a:effectLst/>
              </a:rPr>
              <a:t>açılarak</a:t>
            </a:r>
            <a:r>
              <a:rPr lang="en-US" sz="2000" dirty="0">
                <a:effectLst/>
              </a:rPr>
              <a:t> </a:t>
            </a:r>
            <a:r>
              <a:rPr lang="en-US" sz="2000" dirty="0" err="1">
                <a:effectLst/>
              </a:rPr>
              <a:t>yerleştirilirler</a:t>
            </a:r>
            <a:r>
              <a:rPr lang="en-US" sz="2000" dirty="0">
                <a:effectLst/>
              </a:rPr>
              <a:t>. </a:t>
            </a:r>
            <a:r>
              <a:rPr lang="en-US" sz="2000" dirty="0" err="1">
                <a:effectLst/>
              </a:rPr>
              <a:t>Şayet</a:t>
            </a:r>
            <a:r>
              <a:rPr lang="en-US" sz="2000" dirty="0">
                <a:effectLst/>
              </a:rPr>
              <a:t> </a:t>
            </a:r>
            <a:r>
              <a:rPr lang="tr-TR" sz="2000" dirty="0">
                <a:effectLst/>
              </a:rPr>
              <a:t> </a:t>
            </a:r>
            <a:r>
              <a:rPr lang="en-US" sz="2000" dirty="0" err="1">
                <a:effectLst/>
              </a:rPr>
              <a:t>toprak</a:t>
            </a:r>
            <a:r>
              <a:rPr lang="en-US" sz="2000" dirty="0">
                <a:effectLst/>
              </a:rPr>
              <a:t> </a:t>
            </a:r>
            <a:r>
              <a:rPr lang="en-US" sz="2000" dirty="0" err="1">
                <a:effectLst/>
              </a:rPr>
              <a:t>profili</a:t>
            </a:r>
            <a:r>
              <a:rPr lang="en-US" sz="2000" dirty="0">
                <a:effectLst/>
              </a:rPr>
              <a:t> </a:t>
            </a:r>
            <a:r>
              <a:rPr lang="en-US" sz="2000" dirty="0" err="1">
                <a:effectLst/>
              </a:rPr>
              <a:t>çok</a:t>
            </a:r>
            <a:r>
              <a:rPr lang="en-US" sz="2000" dirty="0">
                <a:effectLst/>
              </a:rPr>
              <a:t> </a:t>
            </a:r>
            <a:r>
              <a:rPr lang="en-US" sz="2000" dirty="0" err="1">
                <a:effectLst/>
              </a:rPr>
              <a:t>taşlı</a:t>
            </a:r>
            <a:r>
              <a:rPr lang="en-US" sz="2000" dirty="0">
                <a:effectLst/>
              </a:rPr>
              <a:t> </a:t>
            </a:r>
            <a:r>
              <a:rPr lang="en-US" sz="2000" dirty="0" err="1">
                <a:effectLst/>
              </a:rPr>
              <a:t>ise</a:t>
            </a:r>
            <a:r>
              <a:rPr lang="en-US" sz="2000" dirty="0">
                <a:effectLst/>
              </a:rPr>
              <a:t> </a:t>
            </a:r>
            <a:r>
              <a:rPr lang="en-US" sz="2000" dirty="0" err="1">
                <a:effectLst/>
              </a:rPr>
              <a:t>motorlu</a:t>
            </a:r>
            <a:r>
              <a:rPr lang="en-US" sz="2000" dirty="0">
                <a:effectLst/>
              </a:rPr>
              <a:t> </a:t>
            </a:r>
            <a:r>
              <a:rPr lang="tr-TR" sz="2000" dirty="0">
                <a:effectLst/>
              </a:rPr>
              <a:t>burgular </a:t>
            </a:r>
            <a:r>
              <a:rPr lang="en-US" sz="2000" dirty="0">
                <a:effectLst/>
              </a:rPr>
              <a:t> </a:t>
            </a:r>
            <a:r>
              <a:rPr lang="en-US" sz="2000" dirty="0" err="1">
                <a:effectLst/>
              </a:rPr>
              <a:t>kullanılmalıdır</a:t>
            </a:r>
            <a:r>
              <a:rPr lang="en-US" sz="2000" dirty="0">
                <a:effectLst/>
              </a:rPr>
              <a:t>,</a:t>
            </a:r>
            <a:endParaRPr lang="tr-TR" sz="2000" dirty="0">
              <a:effectLst/>
            </a:endParaRPr>
          </a:p>
          <a:p>
            <a:pPr>
              <a:defRPr/>
            </a:pPr>
            <a:endParaRPr lang="tr-TR" sz="2000" dirty="0">
              <a:effectLst/>
            </a:endParaRPr>
          </a:p>
          <a:p>
            <a:pPr>
              <a:defRPr/>
            </a:pPr>
            <a:r>
              <a:rPr lang="tr-TR" sz="2000" dirty="0">
                <a:effectLst/>
              </a:rPr>
              <a:t>6</a:t>
            </a:r>
            <a:r>
              <a:rPr lang="en-US" sz="2000" dirty="0">
                <a:effectLst/>
              </a:rPr>
              <a:t>. </a:t>
            </a:r>
            <a:r>
              <a:rPr lang="en-US" sz="2000" dirty="0" err="1">
                <a:effectLst/>
              </a:rPr>
              <a:t>Tüpler</a:t>
            </a:r>
            <a:r>
              <a:rPr lang="en-US" sz="2000" dirty="0">
                <a:effectLst/>
              </a:rPr>
              <a:t> </a:t>
            </a:r>
            <a:r>
              <a:rPr lang="en-US" sz="2000" dirty="0" err="1">
                <a:effectLst/>
              </a:rPr>
              <a:t>açılan</a:t>
            </a:r>
            <a:r>
              <a:rPr lang="en-US" sz="2000" dirty="0">
                <a:effectLst/>
              </a:rPr>
              <a:t> </a:t>
            </a:r>
            <a:r>
              <a:rPr lang="en-US" sz="2000" dirty="0" err="1">
                <a:effectLst/>
              </a:rPr>
              <a:t>deliklere</a:t>
            </a:r>
            <a:r>
              <a:rPr lang="en-US" sz="2000" dirty="0">
                <a:effectLst/>
              </a:rPr>
              <a:t> </a:t>
            </a:r>
            <a:r>
              <a:rPr lang="en-US" sz="2000" dirty="0" err="1">
                <a:effectLst/>
              </a:rPr>
              <a:t>yerleştirildikten</a:t>
            </a:r>
            <a:r>
              <a:rPr lang="en-US" sz="2000" dirty="0">
                <a:effectLst/>
              </a:rPr>
              <a:t> </a:t>
            </a:r>
            <a:r>
              <a:rPr lang="en-US" sz="2000" dirty="0" err="1">
                <a:effectLst/>
              </a:rPr>
              <a:t>sonra</a:t>
            </a:r>
            <a:r>
              <a:rPr lang="en-US" sz="2000" dirty="0">
                <a:effectLst/>
              </a:rPr>
              <a:t>, </a:t>
            </a:r>
            <a:r>
              <a:rPr lang="en-US" sz="2000" dirty="0" err="1">
                <a:effectLst/>
              </a:rPr>
              <a:t>toprak</a:t>
            </a:r>
            <a:r>
              <a:rPr lang="en-US" sz="2000" dirty="0">
                <a:effectLst/>
              </a:rPr>
              <a:t> </a:t>
            </a:r>
            <a:r>
              <a:rPr lang="en-US" sz="2000" dirty="0" err="1">
                <a:effectLst/>
              </a:rPr>
              <a:t>ile</a:t>
            </a:r>
            <a:r>
              <a:rPr lang="en-US" sz="2000" dirty="0">
                <a:effectLst/>
              </a:rPr>
              <a:t> </a:t>
            </a:r>
            <a:r>
              <a:rPr lang="en-US" sz="2000" dirty="0" err="1">
                <a:effectLst/>
              </a:rPr>
              <a:t>tüpün</a:t>
            </a:r>
            <a:r>
              <a:rPr lang="en-US" sz="2000" dirty="0">
                <a:effectLst/>
              </a:rPr>
              <a:t> </a:t>
            </a:r>
            <a:r>
              <a:rPr lang="en-US" sz="2000" dirty="0" err="1">
                <a:effectLst/>
              </a:rPr>
              <a:t>arasındaki</a:t>
            </a:r>
            <a:r>
              <a:rPr lang="en-US" sz="2000" dirty="0">
                <a:effectLst/>
              </a:rPr>
              <a:t> </a:t>
            </a:r>
            <a:r>
              <a:rPr lang="en-US" sz="2000" dirty="0" err="1">
                <a:effectLst/>
              </a:rPr>
              <a:t>boşluk</a:t>
            </a:r>
            <a:r>
              <a:rPr lang="en-US" sz="2000" dirty="0">
                <a:effectLst/>
              </a:rPr>
              <a:t> </a:t>
            </a:r>
            <a:r>
              <a:rPr lang="en-US" sz="2000" dirty="0" err="1">
                <a:effectLst/>
              </a:rPr>
              <a:t>çok</a:t>
            </a:r>
            <a:r>
              <a:rPr lang="en-US" sz="2000" dirty="0">
                <a:effectLst/>
              </a:rPr>
              <a:t> </a:t>
            </a:r>
            <a:r>
              <a:rPr lang="en-US" sz="2000" dirty="0" err="1">
                <a:effectLst/>
              </a:rPr>
              <a:t>iyi</a:t>
            </a:r>
            <a:r>
              <a:rPr lang="en-US" sz="2000" dirty="0">
                <a:effectLst/>
              </a:rPr>
              <a:t> </a:t>
            </a:r>
            <a:r>
              <a:rPr lang="en-US" sz="2000" dirty="0" err="1">
                <a:effectLst/>
              </a:rPr>
              <a:t>doldurulmalıdır</a:t>
            </a:r>
            <a:r>
              <a:rPr lang="en-US" sz="2000" dirty="0">
                <a:effectLst/>
              </a:rPr>
              <a:t> </a:t>
            </a:r>
            <a:r>
              <a:rPr lang="tr-TR" sz="2000" dirty="0">
                <a:effectLst/>
              </a:rPr>
              <a:t> </a:t>
            </a:r>
            <a:r>
              <a:rPr lang="en-US" sz="2000" dirty="0" err="1">
                <a:effectLst/>
              </a:rPr>
              <a:t>ki</a:t>
            </a:r>
            <a:r>
              <a:rPr lang="en-US" sz="2000" dirty="0">
                <a:effectLst/>
              </a:rPr>
              <a:t>, </a:t>
            </a:r>
            <a:r>
              <a:rPr lang="en-US" sz="2000" dirty="0" err="1">
                <a:effectLst/>
              </a:rPr>
              <a:t>su</a:t>
            </a:r>
            <a:r>
              <a:rPr lang="en-US" sz="2000" dirty="0">
                <a:effectLst/>
              </a:rPr>
              <a:t>, </a:t>
            </a:r>
            <a:r>
              <a:rPr lang="en-US" sz="2000" dirty="0" err="1">
                <a:effectLst/>
              </a:rPr>
              <a:t>tüp</a:t>
            </a:r>
            <a:r>
              <a:rPr lang="en-US" sz="2000" dirty="0">
                <a:effectLst/>
              </a:rPr>
              <a:t> </a:t>
            </a:r>
            <a:r>
              <a:rPr lang="en-US" sz="2000" dirty="0" err="1">
                <a:effectLst/>
              </a:rPr>
              <a:t>ile</a:t>
            </a:r>
            <a:r>
              <a:rPr lang="en-US" sz="2000" dirty="0">
                <a:effectLst/>
              </a:rPr>
              <a:t> </a:t>
            </a:r>
            <a:r>
              <a:rPr lang="en-US" sz="2000" dirty="0" err="1">
                <a:effectLst/>
              </a:rPr>
              <a:t>toprak</a:t>
            </a:r>
            <a:r>
              <a:rPr lang="en-US" sz="2000" dirty="0">
                <a:effectLst/>
              </a:rPr>
              <a:t> </a:t>
            </a:r>
            <a:r>
              <a:rPr lang="en-US" sz="2000" dirty="0" err="1">
                <a:effectLst/>
              </a:rPr>
              <a:t>arasındaki</a:t>
            </a:r>
            <a:r>
              <a:rPr lang="en-US" sz="2000" dirty="0">
                <a:effectLst/>
              </a:rPr>
              <a:t> </a:t>
            </a:r>
            <a:r>
              <a:rPr lang="en-US" sz="2000" dirty="0" err="1">
                <a:effectLst/>
              </a:rPr>
              <a:t>boşluktan</a:t>
            </a:r>
            <a:r>
              <a:rPr lang="en-US" sz="2000" dirty="0">
                <a:effectLst/>
              </a:rPr>
              <a:t> </a:t>
            </a:r>
            <a:r>
              <a:rPr lang="en-US" sz="2000" dirty="0" err="1">
                <a:effectLst/>
              </a:rPr>
              <a:t>kolayca</a:t>
            </a:r>
            <a:r>
              <a:rPr lang="en-US" sz="2000" dirty="0">
                <a:effectLst/>
              </a:rPr>
              <a:t> </a:t>
            </a:r>
            <a:r>
              <a:rPr lang="en-US" sz="2000" dirty="0" err="1">
                <a:effectLst/>
              </a:rPr>
              <a:t>derinlere</a:t>
            </a:r>
            <a:r>
              <a:rPr lang="en-US" sz="2000" dirty="0">
                <a:effectLst/>
              </a:rPr>
              <a:t> </a:t>
            </a:r>
            <a:r>
              <a:rPr lang="en-US" sz="2000" dirty="0" err="1">
                <a:effectLst/>
              </a:rPr>
              <a:t>sızmasın</a:t>
            </a:r>
            <a:r>
              <a:rPr lang="en-US" sz="2000" dirty="0">
                <a:effectLst/>
              </a:rPr>
              <a:t>,</a:t>
            </a:r>
            <a:endParaRPr lang="tr-TR" sz="2000" dirty="0">
              <a:effectLst/>
            </a:endParaRPr>
          </a:p>
          <a:p>
            <a:pPr>
              <a:defRPr/>
            </a:pPr>
            <a:endParaRPr lang="tr-TR" sz="2000" dirty="0">
              <a:effectLst/>
            </a:endParaRPr>
          </a:p>
          <a:p>
            <a:pPr>
              <a:defRPr/>
            </a:pPr>
            <a:r>
              <a:rPr lang="tr-TR" sz="2000" dirty="0">
                <a:effectLst/>
              </a:rPr>
              <a:t>7</a:t>
            </a:r>
            <a:r>
              <a:rPr lang="en-US" sz="2000" dirty="0">
                <a:effectLst/>
              </a:rPr>
              <a:t>. </a:t>
            </a:r>
            <a:r>
              <a:rPr lang="en-US" sz="2000" dirty="0" err="1">
                <a:effectLst/>
              </a:rPr>
              <a:t>Yerleştirilecek</a:t>
            </a:r>
            <a:r>
              <a:rPr lang="en-US" sz="2000" dirty="0">
                <a:effectLst/>
              </a:rPr>
              <a:t> </a:t>
            </a:r>
            <a:r>
              <a:rPr lang="en-US" sz="2000" dirty="0" err="1">
                <a:effectLst/>
              </a:rPr>
              <a:t>olan</a:t>
            </a:r>
            <a:r>
              <a:rPr lang="en-US" sz="2000" dirty="0">
                <a:effectLst/>
              </a:rPr>
              <a:t> access </a:t>
            </a:r>
            <a:r>
              <a:rPr lang="en-US" sz="2000" dirty="0" err="1">
                <a:effectLst/>
              </a:rPr>
              <a:t>tüpler</a:t>
            </a:r>
            <a:r>
              <a:rPr lang="en-US" sz="2000" dirty="0">
                <a:effectLst/>
              </a:rPr>
              <a:t> </a:t>
            </a:r>
            <a:r>
              <a:rPr lang="en-US" sz="2000" dirty="0" err="1">
                <a:effectLst/>
              </a:rPr>
              <a:t>uygulama</a:t>
            </a:r>
            <a:r>
              <a:rPr lang="en-US" sz="2000" dirty="0">
                <a:effectLst/>
              </a:rPr>
              <a:t> </a:t>
            </a:r>
            <a:r>
              <a:rPr lang="en-US" sz="2000" dirty="0" err="1">
                <a:effectLst/>
              </a:rPr>
              <a:t>yapılacak</a:t>
            </a:r>
            <a:r>
              <a:rPr lang="en-US" sz="2000" dirty="0">
                <a:effectLst/>
              </a:rPr>
              <a:t> </a:t>
            </a:r>
            <a:r>
              <a:rPr lang="en-US" sz="2000" dirty="0" err="1">
                <a:effectLst/>
              </a:rPr>
              <a:t>olan</a:t>
            </a:r>
            <a:r>
              <a:rPr lang="en-US" sz="2000" dirty="0">
                <a:effectLst/>
              </a:rPr>
              <a:t> </a:t>
            </a:r>
            <a:r>
              <a:rPr lang="en-US" sz="2000" dirty="0" err="1">
                <a:effectLst/>
              </a:rPr>
              <a:t>alanı</a:t>
            </a:r>
            <a:r>
              <a:rPr lang="en-US" sz="2000" dirty="0">
                <a:effectLst/>
              </a:rPr>
              <a:t> </a:t>
            </a:r>
            <a:r>
              <a:rPr lang="en-US" sz="2000" dirty="0" err="1">
                <a:effectLst/>
              </a:rPr>
              <a:t>iyi</a:t>
            </a:r>
            <a:r>
              <a:rPr lang="en-US" sz="2000" dirty="0">
                <a:effectLst/>
              </a:rPr>
              <a:t> </a:t>
            </a:r>
            <a:r>
              <a:rPr lang="en-US" sz="2000" dirty="0" err="1">
                <a:effectLst/>
              </a:rPr>
              <a:t>temsil</a:t>
            </a:r>
            <a:r>
              <a:rPr lang="en-US" sz="2000" dirty="0">
                <a:effectLst/>
              </a:rPr>
              <a:t> </a:t>
            </a:r>
            <a:r>
              <a:rPr lang="en-US" sz="2000" dirty="0" err="1">
                <a:effectLst/>
              </a:rPr>
              <a:t>etmelidir</a:t>
            </a:r>
            <a:r>
              <a:rPr lang="en-US" sz="2000" dirty="0">
                <a:effectLst/>
              </a:rPr>
              <a:t>.</a:t>
            </a:r>
            <a:endParaRPr lang="tr-TR" sz="2000" dirty="0">
              <a:effectLst/>
            </a:endParaRPr>
          </a:p>
          <a:p>
            <a:pPr>
              <a:defRPr/>
            </a:pPr>
            <a:endParaRPr lang="tr-TR" sz="2000" dirty="0"/>
          </a:p>
        </p:txBody>
      </p:sp>
      <p:sp>
        <p:nvSpPr>
          <p:cNvPr id="4" name="Slayt Numarası Yer Tutucusu 3"/>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1408F3CC-7A03-4076-B667-BF43BD0631C9}" type="slidenum">
              <a:rPr lang="tr-TR" altLang="tr-TR" sz="1400">
                <a:solidFill>
                  <a:srgbClr val="FFFFFF"/>
                </a:solidFill>
              </a:rPr>
              <a:pPr eaLnBrk="1" hangingPunct="1">
                <a:defRPr/>
              </a:pPr>
              <a:t>6</a:t>
            </a:fld>
            <a:endParaRPr lang="tr-TR" altLang="tr-TR" sz="1400">
              <a:solidFill>
                <a:srgbClr val="FFFFFF"/>
              </a:solidFill>
            </a:endParaRPr>
          </a:p>
        </p:txBody>
      </p:sp>
    </p:spTree>
    <p:extLst>
      <p:ext uri="{BB962C8B-B14F-4D97-AF65-F5344CB8AC3E}">
        <p14:creationId xmlns:p14="http://schemas.microsoft.com/office/powerpoint/2010/main" val="3248350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6"/>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8AAF9771-1FA8-47F3-954E-824490053FCD}" type="slidenum">
              <a:rPr lang="tr-TR" altLang="tr-TR" sz="1400">
                <a:solidFill>
                  <a:srgbClr val="FFFFFF"/>
                </a:solidFill>
              </a:rPr>
              <a:pPr eaLnBrk="1" hangingPunct="1">
                <a:defRPr/>
              </a:pPr>
              <a:t>7</a:t>
            </a:fld>
            <a:endParaRPr lang="tr-TR" altLang="tr-TR" sz="1400">
              <a:solidFill>
                <a:srgbClr val="FFFFFF"/>
              </a:solidFill>
            </a:endParaRPr>
          </a:p>
        </p:txBody>
      </p:sp>
      <p:sp>
        <p:nvSpPr>
          <p:cNvPr id="83972" name="Rectangle 4"/>
          <p:cNvSpPr>
            <a:spLocks noGrp="1" noRot="1" noChangeArrowheads="1"/>
          </p:cNvSpPr>
          <p:nvPr>
            <p:ph type="title"/>
          </p:nvPr>
        </p:nvSpPr>
        <p:spPr/>
        <p:txBody>
          <a:bodyPr/>
          <a:lstStyle/>
          <a:p>
            <a:pPr eaLnBrk="1" hangingPunct="1">
              <a:defRPr/>
            </a:pPr>
            <a:r>
              <a:rPr lang="tr-TR" sz="4800">
                <a:solidFill>
                  <a:srgbClr val="FFFF00"/>
                </a:solidFill>
              </a:rPr>
              <a:t>Nötron Saçılması Yöntemi</a:t>
            </a:r>
          </a:p>
        </p:txBody>
      </p:sp>
      <p:sp>
        <p:nvSpPr>
          <p:cNvPr id="83973" name="Rectangle 5"/>
          <p:cNvSpPr>
            <a:spLocks noGrp="1" noRot="1" noChangeArrowheads="1"/>
          </p:cNvSpPr>
          <p:nvPr>
            <p:ph type="body" sz="half" idx="1"/>
          </p:nvPr>
        </p:nvSpPr>
        <p:spPr>
          <a:xfrm>
            <a:off x="1825625" y="1676401"/>
            <a:ext cx="4191000" cy="4422775"/>
          </a:xfrm>
        </p:spPr>
        <p:txBody>
          <a:bodyPr/>
          <a:lstStyle/>
          <a:p>
            <a:pPr eaLnBrk="1" hangingPunct="1">
              <a:buFont typeface="Wingdings" panose="05000000000000000000" pitchFamily="2" charset="2"/>
              <a:buNone/>
              <a:defRPr/>
            </a:pPr>
            <a:r>
              <a:rPr lang="tr-TR" sz="2800"/>
              <a:t> </a:t>
            </a:r>
            <a:r>
              <a:rPr lang="tr-TR" sz="2800">
                <a:solidFill>
                  <a:srgbClr val="FF0000"/>
                </a:solidFill>
              </a:rPr>
              <a:t>Avantajları</a:t>
            </a:r>
          </a:p>
          <a:p>
            <a:pPr eaLnBrk="1" hangingPunct="1">
              <a:defRPr/>
            </a:pPr>
            <a:r>
              <a:rPr lang="tr-TR" sz="2800"/>
              <a:t>Güvenilir</a:t>
            </a:r>
          </a:p>
          <a:p>
            <a:pPr eaLnBrk="1" hangingPunct="1">
              <a:defRPr/>
            </a:pPr>
            <a:r>
              <a:rPr lang="tr-TR" sz="2800"/>
              <a:t>Bol sayıda ölçüm</a:t>
            </a:r>
          </a:p>
          <a:p>
            <a:pPr eaLnBrk="1" hangingPunct="1">
              <a:defRPr/>
            </a:pPr>
            <a:r>
              <a:rPr lang="tr-TR" sz="2800"/>
              <a:t>Derinlik ölçümleri yapılabilir</a:t>
            </a:r>
          </a:p>
          <a:p>
            <a:pPr eaLnBrk="1" hangingPunct="1">
              <a:defRPr/>
            </a:pPr>
            <a:r>
              <a:rPr lang="tr-TR" sz="2800"/>
              <a:t>Hacimsel su saptama</a:t>
            </a:r>
          </a:p>
        </p:txBody>
      </p:sp>
      <p:sp>
        <p:nvSpPr>
          <p:cNvPr id="83974" name="Rectangle 6"/>
          <p:cNvSpPr>
            <a:spLocks noGrp="1" noRot="1" noChangeArrowheads="1"/>
          </p:cNvSpPr>
          <p:nvPr>
            <p:ph sz="half" idx="2"/>
          </p:nvPr>
        </p:nvSpPr>
        <p:spPr>
          <a:xfrm>
            <a:off x="6175375" y="1676401"/>
            <a:ext cx="4191000" cy="4422775"/>
          </a:xfrm>
        </p:spPr>
        <p:txBody>
          <a:bodyPr/>
          <a:lstStyle/>
          <a:p>
            <a:pPr eaLnBrk="1" hangingPunct="1">
              <a:buFont typeface="Wingdings" panose="05000000000000000000" pitchFamily="2" charset="2"/>
              <a:buNone/>
              <a:defRPr/>
            </a:pPr>
            <a:r>
              <a:rPr lang="tr-TR" sz="2800" dirty="0"/>
              <a:t> </a:t>
            </a:r>
            <a:r>
              <a:rPr lang="tr-TR" sz="2800" dirty="0">
                <a:solidFill>
                  <a:srgbClr val="FF0000"/>
                </a:solidFill>
              </a:rPr>
              <a:t>Dezavantajları</a:t>
            </a:r>
          </a:p>
          <a:p>
            <a:pPr eaLnBrk="1" hangingPunct="1">
              <a:defRPr/>
            </a:pPr>
            <a:r>
              <a:rPr lang="tr-TR" sz="2800" dirty="0"/>
              <a:t>Radyoaktif kaynak</a:t>
            </a:r>
          </a:p>
          <a:p>
            <a:pPr eaLnBrk="1" hangingPunct="1">
              <a:defRPr/>
            </a:pPr>
            <a:r>
              <a:rPr lang="tr-TR" sz="2800" dirty="0"/>
              <a:t>Yüzeye yakın okumalarda zorluk</a:t>
            </a:r>
          </a:p>
          <a:p>
            <a:pPr eaLnBrk="1" hangingPunct="1">
              <a:defRPr/>
            </a:pPr>
            <a:r>
              <a:rPr lang="tr-TR" sz="2800" dirty="0"/>
              <a:t>Kalibrasyon ihtiyacı</a:t>
            </a:r>
          </a:p>
          <a:p>
            <a:pPr eaLnBrk="1" hangingPunct="1">
              <a:defRPr/>
            </a:pPr>
            <a:r>
              <a:rPr lang="tr-TR" sz="2800" dirty="0"/>
              <a:t>Lisanslı kullanıcı zorunluluğu (TAEK)</a:t>
            </a:r>
          </a:p>
        </p:txBody>
      </p:sp>
    </p:spTree>
    <p:extLst>
      <p:ext uri="{BB962C8B-B14F-4D97-AF65-F5344CB8AC3E}">
        <p14:creationId xmlns:p14="http://schemas.microsoft.com/office/powerpoint/2010/main" val="35614031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3"/>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2C06731C-B8D4-413B-8C29-D3B9DD43EFBB}" type="slidenum">
              <a:rPr lang="tr-TR" altLang="tr-TR" sz="1400">
                <a:solidFill>
                  <a:srgbClr val="FFFFFF"/>
                </a:solidFill>
              </a:rPr>
              <a:pPr eaLnBrk="1" hangingPunct="1">
                <a:defRPr/>
              </a:pPr>
              <a:t>8</a:t>
            </a:fld>
            <a:endParaRPr lang="tr-TR" altLang="tr-TR" sz="1400">
              <a:solidFill>
                <a:srgbClr val="FFFFFF"/>
              </a:solidFill>
            </a:endParaRPr>
          </a:p>
        </p:txBody>
      </p:sp>
      <p:pic>
        <p:nvPicPr>
          <p:cNvPr id="46083" name="Picture 4" descr="DSC000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
            <a:ext cx="9144000" cy="656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45562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3"/>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EC93981C-CCF5-4784-A335-041BECE61552}" type="slidenum">
              <a:rPr lang="tr-TR" altLang="tr-TR" sz="1400">
                <a:solidFill>
                  <a:srgbClr val="FFFFFF"/>
                </a:solidFill>
              </a:rPr>
              <a:pPr eaLnBrk="1" hangingPunct="1">
                <a:defRPr/>
              </a:pPr>
              <a:t>9</a:t>
            </a:fld>
            <a:endParaRPr lang="tr-TR" altLang="tr-TR" sz="1400">
              <a:solidFill>
                <a:srgbClr val="FFFFFF"/>
              </a:solidFill>
            </a:endParaRPr>
          </a:p>
        </p:txBody>
      </p:sp>
      <p:pic>
        <p:nvPicPr>
          <p:cNvPr id="47107" name="Picture 5" descr="Resim 0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2313" y="476250"/>
            <a:ext cx="8280400" cy="576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778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3"/>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85CFA5A2-F71C-4239-BCAF-E50EFFF1E726}" type="slidenum">
              <a:rPr lang="tr-TR" altLang="tr-TR" sz="1400">
                <a:solidFill>
                  <a:srgbClr val="FFFFFF"/>
                </a:solidFill>
              </a:rPr>
              <a:pPr eaLnBrk="1" hangingPunct="1">
                <a:defRPr/>
              </a:pPr>
              <a:t>10</a:t>
            </a:fld>
            <a:endParaRPr lang="tr-TR" altLang="tr-TR" sz="1400">
              <a:solidFill>
                <a:srgbClr val="FFFFFF"/>
              </a:solidFill>
            </a:endParaRPr>
          </a:p>
        </p:txBody>
      </p:sp>
      <p:pic>
        <p:nvPicPr>
          <p:cNvPr id="48131" name="Picture 4" descr="DSC0007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
            <a:ext cx="9144000" cy="634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2454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9C64F44C-B83A-4F16-B809-2AD9ECE3C654}" type="slidenum">
              <a:rPr lang="tr-TR" altLang="tr-TR" sz="1400">
                <a:solidFill>
                  <a:srgbClr val="FFFFFF"/>
                </a:solidFill>
              </a:rPr>
              <a:pPr eaLnBrk="1" hangingPunct="1">
                <a:defRPr/>
              </a:pPr>
              <a:t>11</a:t>
            </a:fld>
            <a:endParaRPr lang="tr-TR" altLang="tr-TR" sz="1400">
              <a:solidFill>
                <a:srgbClr val="FFFFFF"/>
              </a:solidFill>
            </a:endParaRPr>
          </a:p>
        </p:txBody>
      </p:sp>
      <p:pic>
        <p:nvPicPr>
          <p:cNvPr id="4915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2989" y="620713"/>
            <a:ext cx="7096125" cy="5256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9156" name="Metin kutusu 2"/>
          <p:cNvSpPr txBox="1">
            <a:spLocks noChangeArrowheads="1"/>
          </p:cNvSpPr>
          <p:nvPr/>
        </p:nvSpPr>
        <p:spPr bwMode="auto">
          <a:xfrm>
            <a:off x="2711450" y="6021388"/>
            <a:ext cx="51133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Tx/>
              <a:buNone/>
            </a:pPr>
            <a:r>
              <a:rPr lang="tr-TR" altLang="tr-TR" sz="2000">
                <a:solidFill>
                  <a:srgbClr val="FFFFFF"/>
                </a:solidFill>
              </a:rPr>
              <a:t>SMNP Kalibrasyon eğrisi (Haymana)</a:t>
            </a:r>
          </a:p>
        </p:txBody>
      </p:sp>
    </p:spTree>
    <p:extLst>
      <p:ext uri="{BB962C8B-B14F-4D97-AF65-F5344CB8AC3E}">
        <p14:creationId xmlns:p14="http://schemas.microsoft.com/office/powerpoint/2010/main" val="3157679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3"/>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5A4733ED-4D95-4A08-B71C-E52A22C3E75B}" type="slidenum">
              <a:rPr lang="tr-TR" altLang="tr-TR" sz="1400">
                <a:solidFill>
                  <a:srgbClr val="FFFFFF"/>
                </a:solidFill>
              </a:rPr>
              <a:pPr eaLnBrk="1" hangingPunct="1">
                <a:defRPr/>
              </a:pPr>
              <a:t>12</a:t>
            </a:fld>
            <a:endParaRPr lang="tr-TR" altLang="tr-TR" sz="1400">
              <a:solidFill>
                <a:srgbClr val="FFFFFF"/>
              </a:solidFill>
            </a:endParaRPr>
          </a:p>
        </p:txBody>
      </p:sp>
      <p:graphicFrame>
        <p:nvGraphicFramePr>
          <p:cNvPr id="50179" name="Object 4"/>
          <p:cNvGraphicFramePr>
            <a:graphicFrameLocks noChangeAspect="1"/>
          </p:cNvGraphicFramePr>
          <p:nvPr/>
        </p:nvGraphicFramePr>
        <p:xfrm>
          <a:off x="2927350" y="642939"/>
          <a:ext cx="6292850" cy="5354637"/>
        </p:xfrm>
        <a:graphic>
          <a:graphicData uri="http://schemas.openxmlformats.org/presentationml/2006/ole">
            <mc:AlternateContent xmlns:mc="http://schemas.openxmlformats.org/markup-compatibility/2006">
              <mc:Choice xmlns:v="urn:schemas-microsoft-com:vml" Requires="v">
                <p:oleObj spid="_x0000_s1026" name="Grafik" r:id="rId3" imgW="2619375" imgH="2228850" progId="Excel.Chart.8">
                  <p:embed/>
                </p:oleObj>
              </mc:Choice>
              <mc:Fallback>
                <p:oleObj name="Grafik" r:id="rId3" imgW="2619375" imgH="2228850"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7350" y="642939"/>
                        <a:ext cx="6292850" cy="535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0180" name="Metin kutusu 1"/>
          <p:cNvSpPr txBox="1">
            <a:spLocks noChangeArrowheads="1"/>
          </p:cNvSpPr>
          <p:nvPr/>
        </p:nvSpPr>
        <p:spPr bwMode="auto">
          <a:xfrm>
            <a:off x="3143251" y="6165851"/>
            <a:ext cx="62658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0" fontAlgn="base" hangingPunct="0">
              <a:spcBef>
                <a:spcPct val="0"/>
              </a:spcBef>
              <a:spcAft>
                <a:spcPct val="0"/>
              </a:spcAft>
            </a:pPr>
            <a:r>
              <a:rPr lang="tr-TR" altLang="tr-TR">
                <a:solidFill>
                  <a:srgbClr val="FFFFFF"/>
                </a:solidFill>
              </a:rPr>
              <a:t>SMNP Kalibrasyon eğrisi (Seibersdorf, Avusturya)</a:t>
            </a:r>
          </a:p>
          <a:p>
            <a:pPr eaLnBrk="0" fontAlgn="base" hangingPunct="0">
              <a:spcBef>
                <a:spcPct val="0"/>
              </a:spcBef>
              <a:spcAft>
                <a:spcPct val="0"/>
              </a:spcAft>
            </a:pPr>
            <a:endParaRPr lang="tr-TR" altLang="tr-TR">
              <a:solidFill>
                <a:srgbClr val="FFFFFF"/>
              </a:solidFill>
            </a:endParaRPr>
          </a:p>
        </p:txBody>
      </p:sp>
    </p:spTree>
    <p:extLst>
      <p:ext uri="{BB962C8B-B14F-4D97-AF65-F5344CB8AC3E}">
        <p14:creationId xmlns:p14="http://schemas.microsoft.com/office/powerpoint/2010/main" val="25453284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6B2AE80A-91B6-4E77-AC52-045B58B46801}" type="slidenum">
              <a:rPr lang="tr-TR" altLang="tr-TR" sz="1400">
                <a:solidFill>
                  <a:srgbClr val="FFFFFF"/>
                </a:solidFill>
              </a:rPr>
              <a:pPr eaLnBrk="1" hangingPunct="1">
                <a:defRPr/>
              </a:pPr>
              <a:t>13</a:t>
            </a:fld>
            <a:endParaRPr lang="tr-TR" altLang="tr-TR" sz="1400">
              <a:solidFill>
                <a:srgbClr val="FFFFFF"/>
              </a:solidFill>
            </a:endParaRPr>
          </a:p>
        </p:txBody>
      </p:sp>
      <p:sp>
        <p:nvSpPr>
          <p:cNvPr id="88066" name="Rectangle 2"/>
          <p:cNvSpPr>
            <a:spLocks noGrp="1" noRot="1" noChangeArrowheads="1"/>
          </p:cNvSpPr>
          <p:nvPr>
            <p:ph type="title"/>
          </p:nvPr>
        </p:nvSpPr>
        <p:spPr/>
        <p:txBody>
          <a:bodyPr/>
          <a:lstStyle/>
          <a:p>
            <a:pPr eaLnBrk="1" hangingPunct="1">
              <a:defRPr/>
            </a:pPr>
            <a:r>
              <a:rPr lang="tr-TR" sz="4000">
                <a:solidFill>
                  <a:srgbClr val="FFFF00"/>
                </a:solidFill>
              </a:rPr>
              <a:t>Gama Işını Yavaşlaması Yöntemi</a:t>
            </a:r>
          </a:p>
        </p:txBody>
      </p:sp>
      <p:sp>
        <p:nvSpPr>
          <p:cNvPr id="88067" name="Rectangle 3"/>
          <p:cNvSpPr>
            <a:spLocks noGrp="1" noRot="1" noChangeArrowheads="1"/>
          </p:cNvSpPr>
          <p:nvPr>
            <p:ph type="body" idx="1"/>
          </p:nvPr>
        </p:nvSpPr>
        <p:spPr/>
        <p:txBody>
          <a:bodyPr/>
          <a:lstStyle/>
          <a:p>
            <a:pPr algn="just" eaLnBrk="1" hangingPunct="1">
              <a:lnSpc>
                <a:spcPct val="90000"/>
              </a:lnSpc>
              <a:buFont typeface="Wingdings" panose="05000000000000000000" pitchFamily="2" charset="2"/>
              <a:buNone/>
              <a:defRPr/>
            </a:pPr>
            <a:r>
              <a:rPr lang="tr-TR" smtClean="0"/>
              <a:t> 	Yöntem radyoaktif bir kaynaktan gönderilen bir gama ışınının toprak içerisinden geçerken yavaşlaması ve bu zayıflamanın bir detektör ile ölçülmesi esasına dayanır. Zayıflamanın derecesi toprağın ıslak hacim ağırlığı artarken artmaktadır. Daha çok laboratuarda bilimsel çalışmalarda kullanılan bu yöntemde en yaygın kullanılan izotoplar </a:t>
            </a:r>
            <a:r>
              <a:rPr lang="tr-TR" baseline="30000" smtClean="0"/>
              <a:t>137</a:t>
            </a:r>
            <a:r>
              <a:rPr lang="tr-TR" smtClean="0"/>
              <a:t>Cs ve  </a:t>
            </a:r>
            <a:r>
              <a:rPr lang="tr-TR" baseline="30000" smtClean="0"/>
              <a:t>241</a:t>
            </a:r>
            <a:r>
              <a:rPr lang="tr-TR" smtClean="0"/>
              <a:t>Am dir.</a:t>
            </a:r>
          </a:p>
        </p:txBody>
      </p:sp>
    </p:spTree>
    <p:extLst>
      <p:ext uri="{BB962C8B-B14F-4D97-AF65-F5344CB8AC3E}">
        <p14:creationId xmlns:p14="http://schemas.microsoft.com/office/powerpoint/2010/main" val="39630178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92F57F99-18BB-45EF-AFDD-5CCB6E4A9450}" type="slidenum">
              <a:rPr lang="tr-TR" altLang="tr-TR" sz="1400">
                <a:solidFill>
                  <a:srgbClr val="FFFFFF"/>
                </a:solidFill>
              </a:rPr>
              <a:pPr eaLnBrk="1" hangingPunct="1">
                <a:defRPr/>
              </a:pPr>
              <a:t>14</a:t>
            </a:fld>
            <a:endParaRPr lang="tr-TR" altLang="tr-TR" sz="1400">
              <a:solidFill>
                <a:srgbClr val="FFFFFF"/>
              </a:solidFill>
            </a:endParaRPr>
          </a:p>
        </p:txBody>
      </p:sp>
      <p:sp>
        <p:nvSpPr>
          <p:cNvPr id="89090" name="Rectangle 2"/>
          <p:cNvSpPr>
            <a:spLocks noGrp="1" noRot="1" noChangeArrowheads="1"/>
          </p:cNvSpPr>
          <p:nvPr>
            <p:ph type="title"/>
          </p:nvPr>
        </p:nvSpPr>
        <p:spPr/>
        <p:txBody>
          <a:bodyPr/>
          <a:lstStyle/>
          <a:p>
            <a:pPr eaLnBrk="1" hangingPunct="1">
              <a:defRPr/>
            </a:pPr>
            <a:r>
              <a:rPr lang="tr-TR" sz="4000">
                <a:solidFill>
                  <a:srgbClr val="FFFF00"/>
                </a:solidFill>
              </a:rPr>
              <a:t>TDR (Time Domain Reflectometry</a:t>
            </a:r>
            <a:r>
              <a:rPr lang="tr-TR" smtClean="0">
                <a:solidFill>
                  <a:srgbClr val="FFFF00"/>
                </a:solidFill>
              </a:rPr>
              <a:t>)</a:t>
            </a:r>
          </a:p>
        </p:txBody>
      </p:sp>
      <p:sp>
        <p:nvSpPr>
          <p:cNvPr id="89091" name="Rectangle 3"/>
          <p:cNvSpPr>
            <a:spLocks noGrp="1" noRot="1" noChangeArrowheads="1"/>
          </p:cNvSpPr>
          <p:nvPr>
            <p:ph type="body" idx="1"/>
          </p:nvPr>
        </p:nvSpPr>
        <p:spPr>
          <a:xfrm>
            <a:off x="1825625" y="1341439"/>
            <a:ext cx="8591550" cy="4757737"/>
          </a:xfrm>
        </p:spPr>
        <p:txBody>
          <a:bodyPr/>
          <a:lstStyle/>
          <a:p>
            <a:pPr eaLnBrk="1" hangingPunct="1">
              <a:lnSpc>
                <a:spcPct val="90000"/>
              </a:lnSpc>
              <a:defRPr/>
            </a:pPr>
            <a:r>
              <a:rPr lang="tr-TR" sz="2800" dirty="0"/>
              <a:t>Suyun </a:t>
            </a:r>
            <a:r>
              <a:rPr lang="tr-TR" sz="2800" dirty="0" err="1"/>
              <a:t>dielektrik</a:t>
            </a:r>
            <a:r>
              <a:rPr lang="tr-TR" sz="2800" dirty="0"/>
              <a:t> sabitinin (Bir maddenin üzerinde yük depolayabilme özelliği) topraktan çok daha yüksek olması esasına dayanır. </a:t>
            </a:r>
          </a:p>
          <a:p>
            <a:pPr eaLnBrk="1" hangingPunct="1">
              <a:lnSpc>
                <a:spcPct val="90000"/>
              </a:lnSpc>
              <a:defRPr/>
            </a:pPr>
            <a:r>
              <a:rPr lang="tr-TR" sz="2800" dirty="0"/>
              <a:t>Toprakta çeşitli derinliklere yerleştirilen </a:t>
            </a:r>
            <a:r>
              <a:rPr lang="tr-TR" sz="2800" dirty="0" err="1"/>
              <a:t>problara</a:t>
            </a:r>
            <a:r>
              <a:rPr lang="tr-TR" sz="2800" dirty="0"/>
              <a:t> gönderilen yüksek frekanslı sinyalin geri dönüşüm hızının ölçülmesiyle alakalıdır. </a:t>
            </a:r>
            <a:r>
              <a:rPr lang="tr-TR" sz="2800" dirty="0" err="1"/>
              <a:t>Probtan</a:t>
            </a:r>
            <a:r>
              <a:rPr lang="tr-TR" sz="2800" dirty="0"/>
              <a:t> yansıyan sinyalin hızı ve ulaşım süresi toprak suyunun içeriği ve dolayısıyla toprak </a:t>
            </a:r>
            <a:r>
              <a:rPr lang="tr-TR" sz="2800" dirty="0" err="1"/>
              <a:t>matriksinin</a:t>
            </a:r>
            <a:r>
              <a:rPr lang="tr-TR" sz="2800" dirty="0"/>
              <a:t> </a:t>
            </a:r>
            <a:r>
              <a:rPr lang="tr-TR" sz="2800" dirty="0" err="1"/>
              <a:t>dielektrik</a:t>
            </a:r>
            <a:r>
              <a:rPr lang="tr-TR" sz="2800" dirty="0"/>
              <a:t> (</a:t>
            </a:r>
            <a:r>
              <a:rPr lang="el-GR" sz="2800" dirty="0">
                <a:cs typeface="Arial" charset="0"/>
              </a:rPr>
              <a:t>έ</a:t>
            </a:r>
            <a:r>
              <a:rPr lang="tr-TR" sz="2800" dirty="0">
                <a:cs typeface="Arial" charset="0"/>
              </a:rPr>
              <a:t>)</a:t>
            </a:r>
            <a:r>
              <a:rPr lang="tr-TR" sz="2800" dirty="0"/>
              <a:t> özellikleriyle değişir.</a:t>
            </a:r>
          </a:p>
          <a:p>
            <a:pPr marL="0" indent="0" eaLnBrk="1" hangingPunct="1">
              <a:lnSpc>
                <a:spcPct val="90000"/>
              </a:lnSpc>
              <a:buNone/>
              <a:defRPr/>
            </a:pPr>
            <a:endParaRPr lang="tr-TR" sz="2800" dirty="0"/>
          </a:p>
          <a:p>
            <a:pPr eaLnBrk="1" hangingPunct="1">
              <a:lnSpc>
                <a:spcPct val="90000"/>
              </a:lnSpc>
              <a:buFont typeface="Wingdings" panose="05000000000000000000" pitchFamily="2" charset="2"/>
              <a:buNone/>
              <a:defRPr/>
            </a:pPr>
            <a:r>
              <a:rPr lang="tr-TR" sz="2800" dirty="0">
                <a:cs typeface="Arial" charset="0"/>
              </a:rPr>
              <a:t>    </a:t>
            </a:r>
            <a:r>
              <a:rPr lang="el-GR" sz="2800" dirty="0">
                <a:solidFill>
                  <a:srgbClr val="FFFF00"/>
                </a:solidFill>
                <a:cs typeface="Arial" charset="0"/>
              </a:rPr>
              <a:t>έ</a:t>
            </a:r>
            <a:r>
              <a:rPr lang="tr-TR" sz="2800" dirty="0">
                <a:solidFill>
                  <a:srgbClr val="FFFF00"/>
                </a:solidFill>
                <a:cs typeface="Arial" charset="0"/>
              </a:rPr>
              <a:t>su =81,  </a:t>
            </a:r>
            <a:r>
              <a:rPr lang="el-GR" sz="2800" dirty="0">
                <a:solidFill>
                  <a:srgbClr val="FFFF00"/>
                </a:solidFill>
                <a:cs typeface="Arial" charset="0"/>
              </a:rPr>
              <a:t>έ</a:t>
            </a:r>
            <a:r>
              <a:rPr lang="tr-TR" sz="2800" dirty="0">
                <a:solidFill>
                  <a:srgbClr val="FFFF00"/>
                </a:solidFill>
                <a:cs typeface="Arial" charset="0"/>
              </a:rPr>
              <a:t>toprak =3-7, </a:t>
            </a:r>
            <a:r>
              <a:rPr lang="el-GR" sz="2800" dirty="0">
                <a:solidFill>
                  <a:srgbClr val="FFFF00"/>
                </a:solidFill>
                <a:cs typeface="Arial" charset="0"/>
              </a:rPr>
              <a:t>έ</a:t>
            </a:r>
            <a:r>
              <a:rPr lang="tr-TR" sz="2800" dirty="0">
                <a:solidFill>
                  <a:srgbClr val="FFFF00"/>
                </a:solidFill>
                <a:cs typeface="Arial" charset="0"/>
              </a:rPr>
              <a:t>hava =1,</a:t>
            </a:r>
            <a:r>
              <a:rPr lang="tr-TR" sz="2000" dirty="0">
                <a:solidFill>
                  <a:srgbClr val="FFFF00"/>
                </a:solidFill>
                <a:cs typeface="Arial" charset="0"/>
              </a:rPr>
              <a:t> </a:t>
            </a:r>
          </a:p>
          <a:p>
            <a:pPr eaLnBrk="1" hangingPunct="1">
              <a:lnSpc>
                <a:spcPct val="90000"/>
              </a:lnSpc>
              <a:buFont typeface="Wingdings" panose="05000000000000000000" pitchFamily="2" charset="2"/>
              <a:buNone/>
              <a:defRPr/>
            </a:pPr>
            <a:endParaRPr lang="tr-TR" sz="2000" dirty="0">
              <a:solidFill>
                <a:srgbClr val="FFFF00"/>
              </a:solidFill>
              <a:cs typeface="Arial" charset="0"/>
            </a:endParaRPr>
          </a:p>
        </p:txBody>
      </p:sp>
    </p:spTree>
    <p:extLst>
      <p:ext uri="{BB962C8B-B14F-4D97-AF65-F5344CB8AC3E}">
        <p14:creationId xmlns:p14="http://schemas.microsoft.com/office/powerpoint/2010/main" val="39269563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6"/>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7C2CE856-90EA-4274-B844-AE0F6E0463A4}" type="slidenum">
              <a:rPr lang="tr-TR" altLang="tr-TR" sz="1400">
                <a:solidFill>
                  <a:srgbClr val="FFFFFF"/>
                </a:solidFill>
              </a:rPr>
              <a:pPr eaLnBrk="1" hangingPunct="1">
                <a:defRPr/>
              </a:pPr>
              <a:t>15</a:t>
            </a:fld>
            <a:endParaRPr lang="tr-TR" altLang="tr-TR" sz="1400">
              <a:solidFill>
                <a:srgbClr val="FFFFFF"/>
              </a:solidFill>
            </a:endParaRPr>
          </a:p>
        </p:txBody>
      </p:sp>
      <p:sp>
        <p:nvSpPr>
          <p:cNvPr id="95236" name="Rectangle 4"/>
          <p:cNvSpPr>
            <a:spLocks noGrp="1" noRot="1" noChangeArrowheads="1"/>
          </p:cNvSpPr>
          <p:nvPr>
            <p:ph type="title"/>
          </p:nvPr>
        </p:nvSpPr>
        <p:spPr/>
        <p:txBody>
          <a:bodyPr/>
          <a:lstStyle/>
          <a:p>
            <a:pPr eaLnBrk="1" hangingPunct="1">
              <a:defRPr/>
            </a:pPr>
            <a:r>
              <a:rPr lang="tr-TR" sz="4000">
                <a:solidFill>
                  <a:srgbClr val="FFFF00"/>
                </a:solidFill>
              </a:rPr>
              <a:t>TDR (Time Domain Reflectometry</a:t>
            </a:r>
            <a:r>
              <a:rPr lang="tr-TR" smtClean="0">
                <a:solidFill>
                  <a:srgbClr val="FFFF00"/>
                </a:solidFill>
              </a:rPr>
              <a:t>)</a:t>
            </a:r>
          </a:p>
        </p:txBody>
      </p:sp>
      <p:sp>
        <p:nvSpPr>
          <p:cNvPr id="95237" name="Rectangle 5"/>
          <p:cNvSpPr>
            <a:spLocks noGrp="1" noRot="1" noChangeArrowheads="1"/>
          </p:cNvSpPr>
          <p:nvPr>
            <p:ph type="body" sz="half" idx="1"/>
          </p:nvPr>
        </p:nvSpPr>
        <p:spPr>
          <a:xfrm>
            <a:off x="1825625" y="1676401"/>
            <a:ext cx="4191000" cy="4422775"/>
          </a:xfrm>
        </p:spPr>
        <p:txBody>
          <a:bodyPr/>
          <a:lstStyle/>
          <a:p>
            <a:pPr eaLnBrk="1" hangingPunct="1">
              <a:buFont typeface="Wingdings" panose="05000000000000000000" pitchFamily="2" charset="2"/>
              <a:buNone/>
              <a:defRPr/>
            </a:pPr>
            <a:r>
              <a:rPr lang="tr-TR" sz="2800"/>
              <a:t>	</a:t>
            </a:r>
            <a:r>
              <a:rPr lang="tr-TR" sz="2800">
                <a:solidFill>
                  <a:srgbClr val="FF0000"/>
                </a:solidFill>
              </a:rPr>
              <a:t>Avantajlar</a:t>
            </a:r>
          </a:p>
          <a:p>
            <a:pPr eaLnBrk="1" hangingPunct="1">
              <a:defRPr/>
            </a:pPr>
            <a:r>
              <a:rPr lang="tr-TR" sz="2800"/>
              <a:t>Güvenilir okuma</a:t>
            </a:r>
          </a:p>
          <a:p>
            <a:pPr eaLnBrk="1" hangingPunct="1">
              <a:defRPr/>
            </a:pPr>
            <a:r>
              <a:rPr lang="tr-TR" sz="2800"/>
              <a:t>Universal kalibrasyon</a:t>
            </a:r>
          </a:p>
        </p:txBody>
      </p:sp>
      <p:sp>
        <p:nvSpPr>
          <p:cNvPr id="95238" name="Rectangle 6"/>
          <p:cNvSpPr>
            <a:spLocks noGrp="1" noRot="1" noChangeArrowheads="1"/>
          </p:cNvSpPr>
          <p:nvPr>
            <p:ph sz="half" idx="2"/>
          </p:nvPr>
        </p:nvSpPr>
        <p:spPr>
          <a:xfrm>
            <a:off x="6175375" y="1676401"/>
            <a:ext cx="4191000" cy="4422775"/>
          </a:xfrm>
        </p:spPr>
        <p:txBody>
          <a:bodyPr/>
          <a:lstStyle/>
          <a:p>
            <a:pPr eaLnBrk="1" hangingPunct="1">
              <a:buFont typeface="Wingdings" panose="05000000000000000000" pitchFamily="2" charset="2"/>
              <a:buNone/>
              <a:defRPr/>
            </a:pPr>
            <a:r>
              <a:rPr lang="tr-TR" sz="2800"/>
              <a:t>	</a:t>
            </a:r>
            <a:r>
              <a:rPr lang="tr-TR" sz="2800">
                <a:solidFill>
                  <a:srgbClr val="FF0000"/>
                </a:solidFill>
              </a:rPr>
              <a:t>Dezavantjlar</a:t>
            </a:r>
          </a:p>
          <a:p>
            <a:pPr eaLnBrk="1" hangingPunct="1">
              <a:defRPr/>
            </a:pPr>
            <a:r>
              <a:rPr lang="tr-TR" sz="2800"/>
              <a:t>Pahalı</a:t>
            </a:r>
          </a:p>
          <a:p>
            <a:pPr eaLnBrk="1" hangingPunct="1">
              <a:defRPr/>
            </a:pPr>
            <a:r>
              <a:rPr lang="tr-TR" sz="2800"/>
              <a:t>Profil ölçümlerinde pratik değil</a:t>
            </a:r>
          </a:p>
        </p:txBody>
      </p:sp>
    </p:spTree>
    <p:extLst>
      <p:ext uri="{BB962C8B-B14F-4D97-AF65-F5344CB8AC3E}">
        <p14:creationId xmlns:p14="http://schemas.microsoft.com/office/powerpoint/2010/main" val="5854235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A1547FBC-54FE-4843-9CC2-1837EDBC0E38}" type="slidenum">
              <a:rPr lang="tr-TR" altLang="tr-TR" sz="1400">
                <a:solidFill>
                  <a:srgbClr val="FFFFFF"/>
                </a:solidFill>
              </a:rPr>
              <a:pPr eaLnBrk="1" hangingPunct="1">
                <a:defRPr/>
              </a:pPr>
              <a:t>16</a:t>
            </a:fld>
            <a:endParaRPr lang="tr-TR" altLang="tr-TR" sz="1400">
              <a:solidFill>
                <a:srgbClr val="FFFFFF"/>
              </a:solidFill>
            </a:endParaRPr>
          </a:p>
        </p:txBody>
      </p:sp>
      <p:sp>
        <p:nvSpPr>
          <p:cNvPr id="92162" name="Rectangle 2"/>
          <p:cNvSpPr>
            <a:spLocks noGrp="1" noRot="1" noChangeArrowheads="1"/>
          </p:cNvSpPr>
          <p:nvPr>
            <p:ph type="title"/>
          </p:nvPr>
        </p:nvSpPr>
        <p:spPr>
          <a:xfrm>
            <a:off x="2359026" y="630239"/>
            <a:ext cx="7593013" cy="923925"/>
          </a:xfrm>
        </p:spPr>
        <p:txBody>
          <a:bodyPr/>
          <a:lstStyle/>
          <a:p>
            <a:pPr eaLnBrk="1" hangingPunct="1">
              <a:defRPr/>
            </a:pPr>
            <a:r>
              <a:rPr lang="tr-TR" smtClean="0"/>
              <a:t/>
            </a:r>
            <a:br>
              <a:rPr lang="tr-TR" smtClean="0"/>
            </a:br>
            <a:r>
              <a:rPr lang="tr-TR" sz="4000">
                <a:solidFill>
                  <a:srgbClr val="FFFF00"/>
                </a:solidFill>
              </a:rPr>
              <a:t>Kapasitans Yöntemi</a:t>
            </a:r>
            <a:r>
              <a:rPr lang="tr-TR" smtClean="0">
                <a:solidFill>
                  <a:srgbClr val="FFFF00"/>
                </a:solidFill>
              </a:rPr>
              <a:t/>
            </a:r>
            <a:br>
              <a:rPr lang="tr-TR" smtClean="0">
                <a:solidFill>
                  <a:srgbClr val="FFFF00"/>
                </a:solidFill>
              </a:rPr>
            </a:br>
            <a:endParaRPr lang="tr-TR" smtClean="0">
              <a:solidFill>
                <a:srgbClr val="FFFF00"/>
              </a:solidFill>
            </a:endParaRPr>
          </a:p>
        </p:txBody>
      </p:sp>
      <p:sp>
        <p:nvSpPr>
          <p:cNvPr id="92163" name="Rectangle 3"/>
          <p:cNvSpPr>
            <a:spLocks noGrp="1" noRot="1" noChangeArrowheads="1"/>
          </p:cNvSpPr>
          <p:nvPr>
            <p:ph type="body" idx="1"/>
          </p:nvPr>
        </p:nvSpPr>
        <p:spPr>
          <a:xfrm>
            <a:off x="1825625" y="1985963"/>
            <a:ext cx="8540750" cy="4113212"/>
          </a:xfrm>
        </p:spPr>
        <p:txBody>
          <a:bodyPr/>
          <a:lstStyle/>
          <a:p>
            <a:pPr algn="just" eaLnBrk="1" hangingPunct="1">
              <a:lnSpc>
                <a:spcPct val="90000"/>
              </a:lnSpc>
              <a:defRPr/>
            </a:pPr>
            <a:r>
              <a:rPr lang="tr-TR" sz="2800" dirty="0" err="1"/>
              <a:t>Kapasitans</a:t>
            </a:r>
            <a:r>
              <a:rPr lang="tr-TR" sz="2800" dirty="0"/>
              <a:t> </a:t>
            </a:r>
            <a:r>
              <a:rPr lang="tr-TR" sz="2800" dirty="0" err="1"/>
              <a:t>prob</a:t>
            </a:r>
            <a:r>
              <a:rPr lang="tr-TR" sz="2800" dirty="0"/>
              <a:t>, birbirlerinden bir plastik materyalle ayrılmış elektrot çifti içeren bir alettir. Aletin esası, elektrik yükündeki değişimin, buna karşılık gelen potansiyeldeki değişime oranının saptanmasıdır. </a:t>
            </a:r>
          </a:p>
          <a:p>
            <a:pPr algn="just" eaLnBrk="1" hangingPunct="1">
              <a:lnSpc>
                <a:spcPct val="90000"/>
              </a:lnSpc>
              <a:defRPr/>
            </a:pPr>
            <a:r>
              <a:rPr lang="tr-TR" sz="2800" dirty="0"/>
              <a:t>TDR aletinde olduğu gibi toprak sistemindeki </a:t>
            </a:r>
            <a:r>
              <a:rPr lang="tr-TR" sz="2800" dirty="0" err="1"/>
              <a:t>dielektrik</a:t>
            </a:r>
            <a:r>
              <a:rPr lang="tr-TR" sz="2800" dirty="0"/>
              <a:t> farklılıklarının belirlenerek nem tayininin yapılması esasına göre çalışır.</a:t>
            </a:r>
          </a:p>
        </p:txBody>
      </p:sp>
    </p:spTree>
    <p:extLst>
      <p:ext uri="{BB962C8B-B14F-4D97-AF65-F5344CB8AC3E}">
        <p14:creationId xmlns:p14="http://schemas.microsoft.com/office/powerpoint/2010/main" val="41887127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3"/>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68A5D0DF-08CA-4ADD-AD77-36DACBBB4F51}" type="slidenum">
              <a:rPr lang="tr-TR" altLang="tr-TR" sz="1400">
                <a:solidFill>
                  <a:srgbClr val="FFFFFF"/>
                </a:solidFill>
              </a:rPr>
              <a:pPr eaLnBrk="1" hangingPunct="1">
                <a:defRPr/>
              </a:pPr>
              <a:t>17</a:t>
            </a:fld>
            <a:endParaRPr lang="tr-TR" altLang="tr-TR" sz="1400">
              <a:solidFill>
                <a:srgbClr val="FFFFFF"/>
              </a:solidFill>
            </a:endParaRPr>
          </a:p>
        </p:txBody>
      </p:sp>
      <p:pic>
        <p:nvPicPr>
          <p:cNvPr id="55299" name="Picture 4" descr="DSC0002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460375"/>
            <a:ext cx="8153400" cy="610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80302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FDCCFEA5-3FDE-48C4-B718-B10FAEF0D39A}" type="slidenum">
              <a:rPr lang="tr-TR" altLang="tr-TR" sz="1400">
                <a:solidFill>
                  <a:srgbClr val="FFFFFF"/>
                </a:solidFill>
              </a:rPr>
              <a:pPr eaLnBrk="1" hangingPunct="1">
                <a:defRPr/>
              </a:pPr>
              <a:t>18</a:t>
            </a:fld>
            <a:endParaRPr lang="tr-TR" altLang="tr-TR" sz="1400">
              <a:solidFill>
                <a:srgbClr val="FFFFFF"/>
              </a:solidFill>
            </a:endParaRPr>
          </a:p>
        </p:txBody>
      </p:sp>
      <p:sp>
        <p:nvSpPr>
          <p:cNvPr id="99330" name="Rectangle 2"/>
          <p:cNvSpPr>
            <a:spLocks noGrp="1" noRot="1" noChangeArrowheads="1"/>
          </p:cNvSpPr>
          <p:nvPr>
            <p:ph type="title"/>
          </p:nvPr>
        </p:nvSpPr>
        <p:spPr/>
        <p:txBody>
          <a:bodyPr/>
          <a:lstStyle/>
          <a:p>
            <a:pPr eaLnBrk="1" hangingPunct="1">
              <a:defRPr/>
            </a:pPr>
            <a:r>
              <a:rPr lang="tr-TR" sz="3600">
                <a:solidFill>
                  <a:srgbClr val="FFFF00"/>
                </a:solidFill>
              </a:rPr>
              <a:t>TOPRAK SU POTANSİYELİNİN ÖLÇÜLMESİ</a:t>
            </a:r>
          </a:p>
        </p:txBody>
      </p:sp>
      <p:sp>
        <p:nvSpPr>
          <p:cNvPr id="99334" name="Rectangle 6"/>
          <p:cNvSpPr>
            <a:spLocks noGrp="1" noRot="1" noChangeArrowheads="1"/>
          </p:cNvSpPr>
          <p:nvPr>
            <p:ph type="body" idx="1"/>
          </p:nvPr>
        </p:nvSpPr>
        <p:spPr/>
        <p:txBody>
          <a:bodyPr/>
          <a:lstStyle/>
          <a:p>
            <a:pPr eaLnBrk="1" hangingPunct="1">
              <a:defRPr/>
            </a:pPr>
            <a:r>
              <a:rPr lang="tr-TR" sz="2800" dirty="0"/>
              <a:t>Toprakta özellikle bitki tarafından alınabilir su miktarı söz konusu olduğunda, topraktaki nem miktarının bilinmesi yeterli olmamaktadır. Aynı düzeyde su içeren killi ve kumlu toprağın bitkiye sağlayacağı su miktarı farklı olmaktadır. Bu nedenle toprakta </a:t>
            </a:r>
            <a:r>
              <a:rPr lang="tr-TR" sz="2800" dirty="0" err="1"/>
              <a:t>matrik</a:t>
            </a:r>
            <a:r>
              <a:rPr lang="tr-TR" sz="2800" dirty="0"/>
              <a:t> potansiyelin bilinmesine ihtiyaç bulunmaktadır. </a:t>
            </a:r>
            <a:r>
              <a:rPr lang="tr-TR" sz="2800" dirty="0" err="1"/>
              <a:t>Matrik</a:t>
            </a:r>
            <a:r>
              <a:rPr lang="tr-TR" sz="2800" dirty="0"/>
              <a:t> potansiyel tarlada tansiyometre ile belirlenmektedir. </a:t>
            </a:r>
            <a:r>
              <a:rPr lang="tr-TR" sz="2800" dirty="0" err="1"/>
              <a:t>Laboratuar</a:t>
            </a:r>
            <a:r>
              <a:rPr lang="tr-TR" sz="2800" dirty="0"/>
              <a:t> koşullarında ise kum havuzu veya basınçlı levha aletleri kullanılmaktadır.</a:t>
            </a:r>
          </a:p>
        </p:txBody>
      </p:sp>
    </p:spTree>
    <p:extLst>
      <p:ext uri="{BB962C8B-B14F-4D97-AF65-F5344CB8AC3E}">
        <p14:creationId xmlns:p14="http://schemas.microsoft.com/office/powerpoint/2010/main" val="5639578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6"/>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F59E60B2-67E5-4F97-9F14-70B9CA44DDB7}" type="slidenum">
              <a:rPr lang="tr-TR" altLang="tr-TR" sz="1400">
                <a:solidFill>
                  <a:srgbClr val="FFFFFF"/>
                </a:solidFill>
              </a:rPr>
              <a:pPr eaLnBrk="1" hangingPunct="1">
                <a:defRPr/>
              </a:pPr>
              <a:t>19</a:t>
            </a:fld>
            <a:endParaRPr lang="tr-TR" altLang="tr-TR" sz="1400">
              <a:solidFill>
                <a:srgbClr val="FFFFFF"/>
              </a:solidFill>
            </a:endParaRPr>
          </a:p>
        </p:txBody>
      </p:sp>
      <p:sp>
        <p:nvSpPr>
          <p:cNvPr id="102410" name="Rectangle 10"/>
          <p:cNvSpPr>
            <a:spLocks noGrp="1" noRot="1" noChangeArrowheads="1"/>
          </p:cNvSpPr>
          <p:nvPr>
            <p:ph type="title"/>
          </p:nvPr>
        </p:nvSpPr>
        <p:spPr/>
        <p:txBody>
          <a:bodyPr/>
          <a:lstStyle/>
          <a:p>
            <a:pPr eaLnBrk="1" hangingPunct="1">
              <a:defRPr/>
            </a:pPr>
            <a:r>
              <a:rPr lang="tr-TR" sz="3600">
                <a:solidFill>
                  <a:srgbClr val="FFFF00"/>
                </a:solidFill>
              </a:rPr>
              <a:t>Matrik Potansiyelin Belirlenmesi</a:t>
            </a:r>
          </a:p>
        </p:txBody>
      </p:sp>
      <p:pic>
        <p:nvPicPr>
          <p:cNvPr id="57348" name="Picture 13" descr="lastscan9"/>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981200" y="1557338"/>
            <a:ext cx="4038600" cy="3846512"/>
          </a:xfrm>
        </p:spPr>
      </p:pic>
      <p:pic>
        <p:nvPicPr>
          <p:cNvPr id="57349" name="Picture 14" descr="lastscan10"/>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175375" y="1557338"/>
            <a:ext cx="4191000" cy="3816350"/>
          </a:xfrm>
        </p:spPr>
      </p:pic>
      <p:sp>
        <p:nvSpPr>
          <p:cNvPr id="57350" name="Metin kutusu 1"/>
          <p:cNvSpPr txBox="1">
            <a:spLocks noChangeArrowheads="1"/>
          </p:cNvSpPr>
          <p:nvPr/>
        </p:nvSpPr>
        <p:spPr bwMode="auto">
          <a:xfrm>
            <a:off x="4440239" y="5732464"/>
            <a:ext cx="3887787"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eaLnBrk="0" fontAlgn="base" hangingPunct="0">
              <a:spcBef>
                <a:spcPct val="0"/>
              </a:spcBef>
              <a:spcAft>
                <a:spcPct val="0"/>
              </a:spcAft>
              <a:buClrTx/>
              <a:buFontTx/>
              <a:buNone/>
            </a:pPr>
            <a:r>
              <a:rPr lang="tr-TR" altLang="tr-TR" sz="2000">
                <a:solidFill>
                  <a:srgbClr val="FFFFFF"/>
                </a:solidFill>
              </a:rPr>
              <a:t>Özkan, İ. 1985. Toprak Fiziği.</a:t>
            </a:r>
          </a:p>
        </p:txBody>
      </p:sp>
    </p:spTree>
    <p:extLst>
      <p:ext uri="{BB962C8B-B14F-4D97-AF65-F5344CB8AC3E}">
        <p14:creationId xmlns:p14="http://schemas.microsoft.com/office/powerpoint/2010/main" val="34270192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3"/>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F6B4F399-4F56-434A-81B1-4523D7DFE602}" type="slidenum">
              <a:rPr lang="tr-TR" altLang="tr-TR" sz="1400">
                <a:solidFill>
                  <a:srgbClr val="FFFFFF"/>
                </a:solidFill>
              </a:rPr>
              <a:pPr eaLnBrk="1" hangingPunct="1">
                <a:defRPr/>
              </a:pPr>
              <a:t>20</a:t>
            </a:fld>
            <a:endParaRPr lang="tr-TR" altLang="tr-TR" sz="1400">
              <a:solidFill>
                <a:srgbClr val="FFFFFF"/>
              </a:solidFill>
            </a:endParaRPr>
          </a:p>
        </p:txBody>
      </p:sp>
      <p:pic>
        <p:nvPicPr>
          <p:cNvPr id="58371" name="Picture 4" descr="IMG_23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125539"/>
            <a:ext cx="7561262" cy="500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2" name="Text Box 5"/>
          <p:cNvSpPr txBox="1">
            <a:spLocks noChangeArrowheads="1"/>
          </p:cNvSpPr>
          <p:nvPr/>
        </p:nvSpPr>
        <p:spPr bwMode="auto">
          <a:xfrm>
            <a:off x="3071814" y="609601"/>
            <a:ext cx="410368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50000"/>
              </a:spcBef>
              <a:spcAft>
                <a:spcPct val="0"/>
              </a:spcAft>
              <a:buClrTx/>
              <a:buFontTx/>
              <a:buNone/>
            </a:pPr>
            <a:r>
              <a:rPr lang="tr-TR" altLang="tr-TR" sz="2800">
                <a:solidFill>
                  <a:srgbClr val="FFFF00"/>
                </a:solidFill>
              </a:rPr>
              <a:t>KUM HAVUZU</a:t>
            </a:r>
          </a:p>
        </p:txBody>
      </p:sp>
    </p:spTree>
    <p:extLst>
      <p:ext uri="{BB962C8B-B14F-4D97-AF65-F5344CB8AC3E}">
        <p14:creationId xmlns:p14="http://schemas.microsoft.com/office/powerpoint/2010/main" val="12571782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6"/>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01E6BC87-A2CF-4E33-A015-73AB61F0BE04}" type="slidenum">
              <a:rPr lang="tr-TR" altLang="tr-TR" sz="1400">
                <a:solidFill>
                  <a:srgbClr val="FFFFFF"/>
                </a:solidFill>
              </a:rPr>
              <a:pPr eaLnBrk="1" hangingPunct="1">
                <a:defRPr/>
              </a:pPr>
              <a:t>21</a:t>
            </a:fld>
            <a:endParaRPr lang="tr-TR" altLang="tr-TR" sz="1400">
              <a:solidFill>
                <a:srgbClr val="FFFFFF"/>
              </a:solidFill>
            </a:endParaRPr>
          </a:p>
        </p:txBody>
      </p:sp>
      <p:sp>
        <p:nvSpPr>
          <p:cNvPr id="106500" name="Rectangle 4"/>
          <p:cNvSpPr>
            <a:spLocks noGrp="1" noRot="1" noChangeArrowheads="1"/>
          </p:cNvSpPr>
          <p:nvPr>
            <p:ph type="title"/>
          </p:nvPr>
        </p:nvSpPr>
        <p:spPr/>
        <p:txBody>
          <a:bodyPr/>
          <a:lstStyle/>
          <a:p>
            <a:pPr eaLnBrk="1" hangingPunct="1">
              <a:defRPr/>
            </a:pPr>
            <a:r>
              <a:rPr lang="tr-TR" smtClean="0">
                <a:solidFill>
                  <a:srgbClr val="FFFF00"/>
                </a:solidFill>
              </a:rPr>
              <a:t>TANSİYOMETRE</a:t>
            </a:r>
          </a:p>
        </p:txBody>
      </p:sp>
      <p:sp>
        <p:nvSpPr>
          <p:cNvPr id="106501" name="Rectangle 5"/>
          <p:cNvSpPr>
            <a:spLocks noGrp="1" noRot="1" noChangeArrowheads="1"/>
          </p:cNvSpPr>
          <p:nvPr>
            <p:ph type="body" sz="half" idx="1"/>
          </p:nvPr>
        </p:nvSpPr>
        <p:spPr>
          <a:xfrm>
            <a:off x="1825625" y="1676401"/>
            <a:ext cx="4191000" cy="4422775"/>
          </a:xfrm>
        </p:spPr>
        <p:txBody>
          <a:bodyPr/>
          <a:lstStyle/>
          <a:p>
            <a:pPr algn="just" eaLnBrk="1" hangingPunct="1">
              <a:lnSpc>
                <a:spcPct val="90000"/>
              </a:lnSpc>
              <a:defRPr/>
            </a:pPr>
            <a:r>
              <a:rPr lang="tr-TR" sz="2800" dirty="0"/>
              <a:t>Tansiyometre, genellikle seramikten yapılmış gözenekli bir kap ile bu kabın bir boru aracılığı ile bağlı bulunduğu bir manometreden oluşan ve bütün sistemin başlangıçta su ile dolu olduğu bir alettir. </a:t>
            </a:r>
          </a:p>
        </p:txBody>
      </p:sp>
      <p:pic>
        <p:nvPicPr>
          <p:cNvPr id="59397" name="Picture 9" descr="image003">
            <a:hlinkClick r:id="rId2"/>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543675" y="1704975"/>
            <a:ext cx="3289300" cy="4292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7610009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EB04C32C-CE3A-41A6-8295-F82BAAE39310}" type="slidenum">
              <a:rPr lang="tr-TR" altLang="tr-TR" sz="1400">
                <a:solidFill>
                  <a:srgbClr val="FFFFFF"/>
                </a:solidFill>
              </a:rPr>
              <a:pPr eaLnBrk="1" hangingPunct="1">
                <a:defRPr/>
              </a:pPr>
              <a:t>22</a:t>
            </a:fld>
            <a:endParaRPr lang="tr-TR" altLang="tr-TR" sz="1400">
              <a:solidFill>
                <a:srgbClr val="FFFFFF"/>
              </a:solidFill>
            </a:endParaRPr>
          </a:p>
        </p:txBody>
      </p:sp>
      <p:sp>
        <p:nvSpPr>
          <p:cNvPr id="265218" name="Rectangle 2"/>
          <p:cNvSpPr>
            <a:spLocks noGrp="1" noRot="1" noChangeArrowheads="1"/>
          </p:cNvSpPr>
          <p:nvPr>
            <p:ph type="title"/>
          </p:nvPr>
        </p:nvSpPr>
        <p:spPr/>
        <p:txBody>
          <a:bodyPr/>
          <a:lstStyle/>
          <a:p>
            <a:pPr eaLnBrk="1" hangingPunct="1">
              <a:defRPr/>
            </a:pPr>
            <a:r>
              <a:rPr lang="tr-TR" smtClean="0">
                <a:solidFill>
                  <a:srgbClr val="FFFF00"/>
                </a:solidFill>
              </a:rPr>
              <a:t>TANSİYOMETRE</a:t>
            </a:r>
          </a:p>
        </p:txBody>
      </p:sp>
      <p:sp>
        <p:nvSpPr>
          <p:cNvPr id="265219" name="Rectangle 3"/>
          <p:cNvSpPr>
            <a:spLocks noGrp="1" noRot="1" noChangeArrowheads="1"/>
          </p:cNvSpPr>
          <p:nvPr>
            <p:ph type="body" idx="1"/>
          </p:nvPr>
        </p:nvSpPr>
        <p:spPr>
          <a:xfrm>
            <a:off x="1825625" y="1341439"/>
            <a:ext cx="8540750" cy="4757737"/>
          </a:xfrm>
        </p:spPr>
        <p:txBody>
          <a:bodyPr/>
          <a:lstStyle/>
          <a:p>
            <a:pPr algn="just" eaLnBrk="1" hangingPunct="1">
              <a:lnSpc>
                <a:spcPct val="90000"/>
              </a:lnSpc>
              <a:defRPr/>
            </a:pPr>
            <a:r>
              <a:rPr lang="tr-TR" sz="2800" dirty="0"/>
              <a:t>Gözenekli kap toprağa yerleştirildiğinde eğer toprak suyu bir eksi basınca sahipse, kap içindeki su toprağa sızmaya başlar. Bu sızma denge şartları oluşuncaya kadar devam eder. </a:t>
            </a:r>
          </a:p>
          <a:p>
            <a:pPr marL="0" indent="0" algn="just" eaLnBrk="1" hangingPunct="1">
              <a:lnSpc>
                <a:spcPct val="90000"/>
              </a:lnSpc>
              <a:buNone/>
              <a:defRPr/>
            </a:pPr>
            <a:endParaRPr lang="tr-TR" sz="2800" dirty="0"/>
          </a:p>
          <a:p>
            <a:pPr algn="just" eaLnBrk="1" hangingPunct="1">
              <a:lnSpc>
                <a:spcPct val="90000"/>
              </a:lnSpc>
              <a:defRPr/>
            </a:pPr>
            <a:r>
              <a:rPr lang="tr-TR" sz="2800" dirty="0"/>
              <a:t>Denge şartları oluştuğunda tansiyometreden kaybolan suyun yarattığı eksi basınç manometreden okunur. Bu değer </a:t>
            </a:r>
            <a:r>
              <a:rPr lang="tr-TR" sz="2800" dirty="0" err="1"/>
              <a:t>matrik</a:t>
            </a:r>
            <a:r>
              <a:rPr lang="tr-TR" sz="2800" dirty="0"/>
              <a:t> basınçtır. Tansiyometrelerin çalışma aralığı 0 - 0.85 atmosferdir.</a:t>
            </a:r>
          </a:p>
        </p:txBody>
      </p:sp>
    </p:spTree>
    <p:extLst>
      <p:ext uri="{BB962C8B-B14F-4D97-AF65-F5344CB8AC3E}">
        <p14:creationId xmlns:p14="http://schemas.microsoft.com/office/powerpoint/2010/main" val="35322493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57FB2BF3-3067-4162-BBF7-F950DD5EBFD7}" type="slidenum">
              <a:rPr lang="tr-TR" altLang="tr-TR" sz="1400">
                <a:solidFill>
                  <a:srgbClr val="FFFFFF"/>
                </a:solidFill>
              </a:rPr>
              <a:pPr eaLnBrk="1" hangingPunct="1">
                <a:defRPr/>
              </a:pPr>
              <a:t>23</a:t>
            </a:fld>
            <a:endParaRPr lang="tr-TR" altLang="tr-TR" sz="1400">
              <a:solidFill>
                <a:srgbClr val="FFFFFF"/>
              </a:solidFill>
            </a:endParaRPr>
          </a:p>
        </p:txBody>
      </p:sp>
      <p:sp>
        <p:nvSpPr>
          <p:cNvPr id="264194" name="Rectangle 2"/>
          <p:cNvSpPr>
            <a:spLocks noGrp="1" noRot="1" noChangeArrowheads="1"/>
          </p:cNvSpPr>
          <p:nvPr>
            <p:ph type="title"/>
          </p:nvPr>
        </p:nvSpPr>
        <p:spPr/>
        <p:txBody>
          <a:bodyPr/>
          <a:lstStyle/>
          <a:p>
            <a:pPr eaLnBrk="1" hangingPunct="1">
              <a:defRPr/>
            </a:pPr>
            <a:r>
              <a:rPr lang="tr-TR" smtClean="0">
                <a:solidFill>
                  <a:srgbClr val="FFFF00"/>
                </a:solidFill>
              </a:rPr>
              <a:t>TANSİYOMETRE</a:t>
            </a:r>
          </a:p>
        </p:txBody>
      </p:sp>
      <p:pic>
        <p:nvPicPr>
          <p:cNvPr id="61444" name="Picture 4" descr="serala46"/>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2063750" y="1341439"/>
            <a:ext cx="8064500" cy="4535487"/>
          </a:xfrm>
        </p:spPr>
      </p:pic>
      <p:sp>
        <p:nvSpPr>
          <p:cNvPr id="61445" name="Metin kutusu 1"/>
          <p:cNvSpPr txBox="1">
            <a:spLocks noChangeArrowheads="1"/>
          </p:cNvSpPr>
          <p:nvPr/>
        </p:nvSpPr>
        <p:spPr bwMode="auto">
          <a:xfrm>
            <a:off x="2279650" y="6165850"/>
            <a:ext cx="57975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0" fontAlgn="base" hangingPunct="0">
              <a:spcBef>
                <a:spcPct val="0"/>
              </a:spcBef>
              <a:spcAft>
                <a:spcPct val="0"/>
              </a:spcAft>
            </a:pPr>
            <a:r>
              <a:rPr lang="tr-TR" altLang="tr-TR">
                <a:solidFill>
                  <a:srgbClr val="FFFFFF"/>
                </a:solidFill>
              </a:rPr>
              <a:t>Vakumlu ve cıvalı tansiyometre</a:t>
            </a:r>
          </a:p>
        </p:txBody>
      </p:sp>
    </p:spTree>
    <p:extLst>
      <p:ext uri="{BB962C8B-B14F-4D97-AF65-F5344CB8AC3E}">
        <p14:creationId xmlns:p14="http://schemas.microsoft.com/office/powerpoint/2010/main" val="38834534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97637CC1-A212-47BA-B2E7-C3A30223EC02}" type="slidenum">
              <a:rPr lang="tr-TR" altLang="tr-TR" sz="1400">
                <a:solidFill>
                  <a:srgbClr val="FFFFFF"/>
                </a:solidFill>
              </a:rPr>
              <a:pPr eaLnBrk="1" hangingPunct="1">
                <a:defRPr/>
              </a:pPr>
              <a:t>24</a:t>
            </a:fld>
            <a:endParaRPr lang="tr-TR" altLang="tr-TR" sz="1400">
              <a:solidFill>
                <a:srgbClr val="FFFFFF"/>
              </a:solidFill>
            </a:endParaRPr>
          </a:p>
        </p:txBody>
      </p:sp>
      <p:sp>
        <p:nvSpPr>
          <p:cNvPr id="164868" name="Rectangle 4"/>
          <p:cNvSpPr>
            <a:spLocks noGrp="1" noRot="1" noChangeArrowheads="1"/>
          </p:cNvSpPr>
          <p:nvPr>
            <p:ph type="title"/>
          </p:nvPr>
        </p:nvSpPr>
        <p:spPr/>
        <p:txBody>
          <a:bodyPr/>
          <a:lstStyle/>
          <a:p>
            <a:pPr eaLnBrk="1" hangingPunct="1">
              <a:defRPr/>
            </a:pPr>
            <a:r>
              <a:rPr lang="tr-TR" smtClean="0">
                <a:solidFill>
                  <a:srgbClr val="FFFF00"/>
                </a:solidFill>
              </a:rPr>
              <a:t>TANSİYOMETRE</a:t>
            </a:r>
          </a:p>
        </p:txBody>
      </p:sp>
      <p:pic>
        <p:nvPicPr>
          <p:cNvPr id="62468" name="Picture 6" descr="Scan000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79650" y="1554163"/>
            <a:ext cx="7704138" cy="3854450"/>
          </a:xfrm>
          <a:noFill/>
          <a:extLst>
            <a:ext uri="{909E8E84-426E-40DD-AFC4-6F175D3DCCD1}">
              <a14:hiddenFill xmlns:a14="http://schemas.microsoft.com/office/drawing/2010/main">
                <a:solidFill>
                  <a:srgbClr val="FFFFFF"/>
                </a:solidFill>
              </a14:hiddenFill>
            </a:ext>
          </a:extLst>
        </p:spPr>
      </p:pic>
      <p:sp>
        <p:nvSpPr>
          <p:cNvPr id="62469" name="Metin kutusu 1"/>
          <p:cNvSpPr txBox="1">
            <a:spLocks noChangeArrowheads="1"/>
          </p:cNvSpPr>
          <p:nvPr/>
        </p:nvSpPr>
        <p:spPr bwMode="auto">
          <a:xfrm>
            <a:off x="2495551" y="5805489"/>
            <a:ext cx="69135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eaLnBrk="0" fontAlgn="base" hangingPunct="0">
              <a:spcBef>
                <a:spcPct val="0"/>
              </a:spcBef>
              <a:spcAft>
                <a:spcPct val="0"/>
              </a:spcAft>
              <a:buClrTx/>
              <a:buFontTx/>
              <a:buNone/>
            </a:pPr>
            <a:r>
              <a:rPr lang="tr-TR" altLang="tr-TR" sz="2000">
                <a:solidFill>
                  <a:srgbClr val="FFFFFF"/>
                </a:solidFill>
              </a:rPr>
              <a:t>Hanks, R.J. And Ashcroft, G.L. 1980. Aplied Soil Physics (Soil water and temperature applications).</a:t>
            </a:r>
          </a:p>
        </p:txBody>
      </p:sp>
    </p:spTree>
    <p:extLst>
      <p:ext uri="{BB962C8B-B14F-4D97-AF65-F5344CB8AC3E}">
        <p14:creationId xmlns:p14="http://schemas.microsoft.com/office/powerpoint/2010/main" val="2329990331"/>
      </p:ext>
    </p:extLst>
  </p:cSld>
  <p:clrMapOvr>
    <a:masterClrMapping/>
  </p:clrMapOvr>
  <p:timing>
    <p:tnLst>
      <p:par>
        <p:cTn id="1" dur="indefinite" restart="never" nodeType="tmRoot"/>
      </p:par>
    </p:tnLst>
  </p:timing>
</p:sld>
</file>

<file path=ppt/theme/theme1.xml><?xml version="1.0" encoding="utf-8"?>
<a:theme xmlns:a="http://schemas.openxmlformats.org/drawingml/2006/main" name="Bulutlar">
  <a:themeElements>
    <a:clrScheme name="Bulutlar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fontScheme name="Bulutlar">
      <a:majorFont>
        <a:latin typeface="Arial"/>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ulutlar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clrMap bg1="dk2" tx1="lt1" bg2="dk1" tx2="lt2" accent1="accent1" accent2="accent2" accent3="accent3" accent4="accent4" accent5="accent5" accent6="accent6" hlink="hlink" folHlink="folHlink"/>
    </a:extraClrScheme>
    <a:extraClrScheme>
      <a:clrScheme name="Bulutlar 2">
        <a:dk1>
          <a:srgbClr val="000066"/>
        </a:dk1>
        <a:lt1>
          <a:srgbClr val="FFFFFF"/>
        </a:lt1>
        <a:dk2>
          <a:srgbClr val="00A2DC"/>
        </a:dk2>
        <a:lt2>
          <a:srgbClr val="FFFFFF"/>
        </a:lt2>
        <a:accent1>
          <a:srgbClr val="0079A4"/>
        </a:accent1>
        <a:accent2>
          <a:srgbClr val="33CCCC"/>
        </a:accent2>
        <a:accent3>
          <a:srgbClr val="AACEEB"/>
        </a:accent3>
        <a:accent4>
          <a:srgbClr val="DADADA"/>
        </a:accent4>
        <a:accent5>
          <a:srgbClr val="AABECF"/>
        </a:accent5>
        <a:accent6>
          <a:srgbClr val="2DB9B9"/>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Bulutlar 3">
        <a:dk1>
          <a:srgbClr val="010199"/>
        </a:dk1>
        <a:lt1>
          <a:srgbClr val="FFFFFF"/>
        </a:lt1>
        <a:dk2>
          <a:srgbClr val="000092"/>
        </a:dk2>
        <a:lt2>
          <a:srgbClr val="CCFFFF"/>
        </a:lt2>
        <a:accent1>
          <a:srgbClr val="66CCFF"/>
        </a:accent1>
        <a:accent2>
          <a:srgbClr val="2EBDBA"/>
        </a:accent2>
        <a:accent3>
          <a:srgbClr val="AAAAC7"/>
        </a:accent3>
        <a:accent4>
          <a:srgbClr val="DADADA"/>
        </a:accent4>
        <a:accent5>
          <a:srgbClr val="B8E2FF"/>
        </a:accent5>
        <a:accent6>
          <a:srgbClr val="29ABA8"/>
        </a:accent6>
        <a:hlink>
          <a:srgbClr val="66FFFF"/>
        </a:hlink>
        <a:folHlink>
          <a:srgbClr val="CC99FF"/>
        </a:folHlink>
      </a:clrScheme>
      <a:clrMap bg1="dk2" tx1="lt1" bg2="dk1" tx2="lt2" accent1="accent1" accent2="accent2" accent3="accent3" accent4="accent4" accent5="accent5" accent6="accent6" hlink="hlink" folHlink="folHlink"/>
    </a:extraClrScheme>
    <a:extraClrScheme>
      <a:clrScheme name="Bulutlar 4">
        <a:dk1>
          <a:srgbClr val="000000"/>
        </a:dk1>
        <a:lt1>
          <a:srgbClr val="FFFFFF"/>
        </a:lt1>
        <a:dk2>
          <a:srgbClr val="006A67"/>
        </a:dk2>
        <a:lt2>
          <a:srgbClr val="FFFFCC"/>
        </a:lt2>
        <a:accent1>
          <a:srgbClr val="33CCCC"/>
        </a:accent1>
        <a:accent2>
          <a:srgbClr val="6D6FC7"/>
        </a:accent2>
        <a:accent3>
          <a:srgbClr val="AAB9B8"/>
        </a:accent3>
        <a:accent4>
          <a:srgbClr val="DADADA"/>
        </a:accent4>
        <a:accent5>
          <a:srgbClr val="ADE2E2"/>
        </a:accent5>
        <a:accent6>
          <a:srgbClr val="6264B4"/>
        </a:accent6>
        <a:hlink>
          <a:srgbClr val="00FFFF"/>
        </a:hlink>
        <a:folHlink>
          <a:srgbClr val="00CC66"/>
        </a:folHlink>
      </a:clrScheme>
      <a:clrMap bg1="dk2" tx1="lt1" bg2="dk1" tx2="lt2" accent1="accent1" accent2="accent2" accent3="accent3" accent4="accent4" accent5="accent5" accent6="accent6" hlink="hlink" folHlink="folHlink"/>
    </a:extraClrScheme>
    <a:extraClrScheme>
      <a:clrScheme name="Bulutlar 5">
        <a:dk1>
          <a:srgbClr val="4D4D4D"/>
        </a:dk1>
        <a:lt1>
          <a:srgbClr val="FFFFFF"/>
        </a:lt1>
        <a:dk2>
          <a:srgbClr val="650BB7"/>
        </a:dk2>
        <a:lt2>
          <a:srgbClr val="FFFFFF"/>
        </a:lt2>
        <a:accent1>
          <a:srgbClr val="FF66FF"/>
        </a:accent1>
        <a:accent2>
          <a:srgbClr val="666699"/>
        </a:accent2>
        <a:accent3>
          <a:srgbClr val="B8AAD8"/>
        </a:accent3>
        <a:accent4>
          <a:srgbClr val="DADADA"/>
        </a:accent4>
        <a:accent5>
          <a:srgbClr val="FFB8FF"/>
        </a:accent5>
        <a:accent6>
          <a:srgbClr val="5C5C8A"/>
        </a:accent6>
        <a:hlink>
          <a:srgbClr val="E9E9FF"/>
        </a:hlink>
        <a:folHlink>
          <a:srgbClr val="CCECFF"/>
        </a:folHlink>
      </a:clrScheme>
      <a:clrMap bg1="dk2" tx1="lt1" bg2="dk1" tx2="lt2" accent1="accent1" accent2="accent2" accent3="accent3" accent4="accent4" accent5="accent5" accent6="accent6" hlink="hlink" folHlink="folHlink"/>
    </a:extraClrScheme>
    <a:extraClrScheme>
      <a:clrScheme name="Bulutlar 6">
        <a:dk1>
          <a:srgbClr val="FFFFFF"/>
        </a:dk1>
        <a:lt1>
          <a:srgbClr val="FFFFFF"/>
        </a:lt1>
        <a:dk2>
          <a:srgbClr val="005000"/>
        </a:dk2>
        <a:lt2>
          <a:srgbClr val="DCEAAE"/>
        </a:lt2>
        <a:accent1>
          <a:srgbClr val="99CC00"/>
        </a:accent1>
        <a:accent2>
          <a:srgbClr val="6F801A"/>
        </a:accent2>
        <a:accent3>
          <a:srgbClr val="AAB3AA"/>
        </a:accent3>
        <a:accent4>
          <a:srgbClr val="DADADA"/>
        </a:accent4>
        <a:accent5>
          <a:srgbClr val="CAE2AA"/>
        </a:accent5>
        <a:accent6>
          <a:srgbClr val="647316"/>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Bulutlar 7">
        <a:dk1>
          <a:srgbClr val="4F4F77"/>
        </a:dk1>
        <a:lt1>
          <a:srgbClr val="FFFFFF"/>
        </a:lt1>
        <a:dk2>
          <a:srgbClr val="7979A5"/>
        </a:dk2>
        <a:lt2>
          <a:srgbClr val="F3F3FF"/>
        </a:lt2>
        <a:accent1>
          <a:srgbClr val="5D5D8B"/>
        </a:accent1>
        <a:accent2>
          <a:srgbClr val="66CCFF"/>
        </a:accent2>
        <a:accent3>
          <a:srgbClr val="BEBECF"/>
        </a:accent3>
        <a:accent4>
          <a:srgbClr val="DADADA"/>
        </a:accent4>
        <a:accent5>
          <a:srgbClr val="B6B6C4"/>
        </a:accent5>
        <a:accent6>
          <a:srgbClr val="5CB9E7"/>
        </a:accent6>
        <a:hlink>
          <a:srgbClr val="CCECFF"/>
        </a:hlink>
        <a:folHlink>
          <a:srgbClr val="FFFFCC"/>
        </a:folHlink>
      </a:clrScheme>
      <a:clrMap bg1="dk2" tx1="lt1" bg2="dk1" tx2="lt2" accent1="accent1" accent2="accent2" accent3="accent3" accent4="accent4" accent5="accent5" accent6="accent6" hlink="hlink" folHlink="folHlink"/>
    </a:extraClrScheme>
    <a:extraClrScheme>
      <a:clrScheme name="Bulutlar 8">
        <a:dk1>
          <a:srgbClr val="000000"/>
        </a:dk1>
        <a:lt1>
          <a:srgbClr val="B9B9B9"/>
        </a:lt1>
        <a:dk2>
          <a:srgbClr val="8A8472"/>
        </a:dk2>
        <a:lt2>
          <a:srgbClr val="4D4D4D"/>
        </a:lt2>
        <a:accent1>
          <a:srgbClr val="EDEEE2"/>
        </a:accent1>
        <a:accent2>
          <a:srgbClr val="7FAA7E"/>
        </a:accent2>
        <a:accent3>
          <a:srgbClr val="D9D9D9"/>
        </a:accent3>
        <a:accent4>
          <a:srgbClr val="000000"/>
        </a:accent4>
        <a:accent5>
          <a:srgbClr val="F4F5EE"/>
        </a:accent5>
        <a:accent6>
          <a:srgbClr val="729A72"/>
        </a:accent6>
        <a:hlink>
          <a:srgbClr val="008000"/>
        </a:hlink>
        <a:folHlink>
          <a:srgbClr val="989400"/>
        </a:folHlink>
      </a:clrScheme>
      <a:clrMap bg1="lt1" tx1="dk1" bg2="lt2" tx2="dk2" accent1="accent1" accent2="accent2" accent3="accent3" accent4="accent4" accent5="accent5" accent6="accent6" hlink="hlink" folHlink="folHlink"/>
    </a:extraClrScheme>
    <a:extraClrScheme>
      <a:clrScheme name="Bulutlar 9">
        <a:dk1>
          <a:srgbClr val="000000"/>
        </a:dk1>
        <a:lt1>
          <a:srgbClr val="FEA24E"/>
        </a:lt1>
        <a:dk2>
          <a:srgbClr val="CC6600"/>
        </a:dk2>
        <a:lt2>
          <a:srgbClr val="808080"/>
        </a:lt2>
        <a:accent1>
          <a:srgbClr val="FBEECD"/>
        </a:accent1>
        <a:accent2>
          <a:srgbClr val="ECD044"/>
        </a:accent2>
        <a:accent3>
          <a:srgbClr val="FECEB2"/>
        </a:accent3>
        <a:accent4>
          <a:srgbClr val="000000"/>
        </a:accent4>
        <a:accent5>
          <a:srgbClr val="FDF5E3"/>
        </a:accent5>
        <a:accent6>
          <a:srgbClr val="D6BC3D"/>
        </a:accent6>
        <a:hlink>
          <a:srgbClr val="E42B00"/>
        </a:hlink>
        <a:folHlink>
          <a:srgbClr val="996633"/>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3</TotalTime>
  <Words>734</Words>
  <Application>Microsoft Office PowerPoint</Application>
  <PresentationFormat>Geniş ekran</PresentationFormat>
  <Paragraphs>106</Paragraphs>
  <Slides>24</Slides>
  <Notes>0</Notes>
  <HiddenSlides>0</HiddenSlides>
  <MMClips>0</MMClips>
  <ScaleCrop>false</ScaleCrop>
  <HeadingPairs>
    <vt:vector size="8" baseType="variant">
      <vt:variant>
        <vt:lpstr>Kullanılan Yazı Tipleri</vt:lpstr>
      </vt:variant>
      <vt:variant>
        <vt:i4>3</vt:i4>
      </vt:variant>
      <vt:variant>
        <vt:lpstr>Tema</vt:lpstr>
      </vt:variant>
      <vt:variant>
        <vt:i4>1</vt:i4>
      </vt:variant>
      <vt:variant>
        <vt:lpstr>Eklenmiş OLE Hizmet Programları</vt:lpstr>
      </vt:variant>
      <vt:variant>
        <vt:i4>1</vt:i4>
      </vt:variant>
      <vt:variant>
        <vt:lpstr>Slayt Başlıkları</vt:lpstr>
      </vt:variant>
      <vt:variant>
        <vt:i4>24</vt:i4>
      </vt:variant>
    </vt:vector>
  </HeadingPairs>
  <TitlesOfParts>
    <vt:vector size="29" baseType="lpstr">
      <vt:lpstr>Arial</vt:lpstr>
      <vt:lpstr>Verdana</vt:lpstr>
      <vt:lpstr>Wingdings</vt:lpstr>
      <vt:lpstr>Bulutlar</vt:lpstr>
      <vt:lpstr>Microsoft Excel Grafik</vt:lpstr>
      <vt:lpstr>NEM TAYİN YÖNTEMLERİ</vt:lpstr>
      <vt:lpstr>Gravimetrik Yöntem</vt:lpstr>
      <vt:lpstr>Nötron Saçılması Yöntemi</vt:lpstr>
      <vt:lpstr>Nötron Saçılması Yöntemi</vt:lpstr>
      <vt:lpstr> Access Tüplerin Yerleştirilmesi  </vt:lpstr>
      <vt:lpstr>Access Tüplerin Yerleştirilmesi</vt:lpstr>
      <vt:lpstr>Nötron Saçılması Yöntemi</vt:lpstr>
      <vt:lpstr>PowerPoint Sunusu</vt:lpstr>
      <vt:lpstr>PowerPoint Sunusu</vt:lpstr>
      <vt:lpstr>PowerPoint Sunusu</vt:lpstr>
      <vt:lpstr>PowerPoint Sunusu</vt:lpstr>
      <vt:lpstr>PowerPoint Sunusu</vt:lpstr>
      <vt:lpstr>Gama Işını Yavaşlaması Yöntemi</vt:lpstr>
      <vt:lpstr>TDR (Time Domain Reflectometry)</vt:lpstr>
      <vt:lpstr>TDR (Time Domain Reflectometry)</vt:lpstr>
      <vt:lpstr> Kapasitans Yöntemi </vt:lpstr>
      <vt:lpstr>PowerPoint Sunusu</vt:lpstr>
      <vt:lpstr>TOPRAK SU POTANSİYELİNİN ÖLÇÜLMESİ</vt:lpstr>
      <vt:lpstr>Matrik Potansiyelin Belirlenmesi</vt:lpstr>
      <vt:lpstr>PowerPoint Sunusu</vt:lpstr>
      <vt:lpstr>TANSİYOMETRE</vt:lpstr>
      <vt:lpstr>TANSİYOMETRE</vt:lpstr>
      <vt:lpstr>TANSİYOMETRE</vt:lpstr>
      <vt:lpstr>TANSİYOMETRE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NEM TAYİN YÖNTEMLERİ</dc:title>
  <dc:creator>Gökhan</dc:creator>
  <cp:lastModifiedBy>Gökhan</cp:lastModifiedBy>
  <cp:revision>1</cp:revision>
  <dcterms:created xsi:type="dcterms:W3CDTF">2017-11-21T12:32:51Z</dcterms:created>
  <dcterms:modified xsi:type="dcterms:W3CDTF">2017-11-21T12:36:50Z</dcterms:modified>
</cp:coreProperties>
</file>