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0" r:id="rId2"/>
    <p:sldId id="289" r:id="rId3"/>
    <p:sldId id="294" r:id="rId4"/>
    <p:sldId id="339" r:id="rId5"/>
    <p:sldId id="340" r:id="rId6"/>
    <p:sldId id="341" r:id="rId7"/>
    <p:sldId id="342" r:id="rId8"/>
    <p:sldId id="343" r:id="rId9"/>
    <p:sldId id="344" r:id="rId10"/>
    <p:sldId id="345" r:id="rId11"/>
    <p:sldId id="346" r:id="rId12"/>
    <p:sldId id="347" r:id="rId13"/>
    <p:sldId id="348" r:id="rId14"/>
    <p:sldId id="349" r:id="rId15"/>
    <p:sldId id="350" r:id="rId16"/>
    <p:sldId id="351" r:id="rId17"/>
    <p:sldId id="352" r:id="rId18"/>
    <p:sldId id="353" r:id="rId19"/>
    <p:sldId id="354" r:id="rId20"/>
    <p:sldId id="355" r:id="rId21"/>
    <p:sldId id="356" r:id="rId22"/>
    <p:sldId id="357" r:id="rId23"/>
    <p:sldId id="358" r:id="rId24"/>
    <p:sldId id="359" r:id="rId25"/>
    <p:sldId id="360" r:id="rId26"/>
    <p:sldId id="361" r:id="rId27"/>
    <p:sldId id="362" r:id="rId2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DA37D80-6434-44D0-A028-1B22A696006F}" styleName="Açık Stil 3 - Vurgu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14" y="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CBE604-BE93-49A0-975C-5C3E95BE9A4D}" type="doc">
      <dgm:prSet loTypeId="urn:microsoft.com/office/officeart/2005/8/layout/hierarchy4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BEC493B0-88BF-4B76-BBCB-FCBC0A8E7B02}">
      <dgm:prSet phldrT="[Metin]"/>
      <dgm:spPr/>
      <dgm:t>
        <a:bodyPr/>
        <a:lstStyle/>
        <a:p>
          <a:r>
            <a:rPr lang="tr-TR" dirty="0" smtClean="0"/>
            <a:t>Düşümler</a:t>
          </a:r>
          <a:endParaRPr lang="tr-TR" dirty="0"/>
        </a:p>
      </dgm:t>
    </dgm:pt>
    <dgm:pt modelId="{1787B833-85D9-4092-82C6-DACEEF277FBC}" type="parTrans" cxnId="{0C71FA9F-092E-4F58-9B6F-89F6601C714E}">
      <dgm:prSet/>
      <dgm:spPr/>
      <dgm:t>
        <a:bodyPr/>
        <a:lstStyle/>
        <a:p>
          <a:endParaRPr lang="tr-TR"/>
        </a:p>
      </dgm:t>
    </dgm:pt>
    <dgm:pt modelId="{3836E10A-95BE-44AE-B064-49324AA6475A}" type="sibTrans" cxnId="{0C71FA9F-092E-4F58-9B6F-89F6601C714E}">
      <dgm:prSet/>
      <dgm:spPr/>
      <dgm:t>
        <a:bodyPr/>
        <a:lstStyle/>
        <a:p>
          <a:endParaRPr lang="tr-TR"/>
        </a:p>
      </dgm:t>
    </dgm:pt>
    <dgm:pt modelId="{643605CF-15FB-4D5F-8C45-226CD09DEB7D}">
      <dgm:prSet phldrT="[Metin]"/>
      <dgm:spPr/>
      <dgm:t>
        <a:bodyPr/>
        <a:lstStyle/>
        <a:p>
          <a:r>
            <a:rPr lang="tr-TR" dirty="0" smtClean="0"/>
            <a:t>Atlara </a:t>
          </a:r>
          <a:r>
            <a:rPr lang="tr-TR" dirty="0" err="1" smtClean="0"/>
            <a:t>baglanan</a:t>
          </a:r>
          <a:endParaRPr lang="tr-TR" dirty="0"/>
        </a:p>
      </dgm:t>
    </dgm:pt>
    <dgm:pt modelId="{7E63AECA-B9B7-4A18-AACF-3593A182700A}" type="parTrans" cxnId="{70767242-7740-4B64-A01F-CD8FD2403D28}">
      <dgm:prSet/>
      <dgm:spPr/>
      <dgm:t>
        <a:bodyPr/>
        <a:lstStyle/>
        <a:p>
          <a:endParaRPr lang="tr-TR"/>
        </a:p>
      </dgm:t>
    </dgm:pt>
    <dgm:pt modelId="{E48211A8-8BFA-4D54-851F-02C9E545B59E}" type="sibTrans" cxnId="{70767242-7740-4B64-A01F-CD8FD2403D28}">
      <dgm:prSet/>
      <dgm:spPr/>
      <dgm:t>
        <a:bodyPr/>
        <a:lstStyle/>
        <a:p>
          <a:endParaRPr lang="tr-TR"/>
        </a:p>
      </dgm:t>
    </dgm:pt>
    <dgm:pt modelId="{61D81933-39C2-4958-A6AE-86FBFEAD4C17}">
      <dgm:prSet phldrT="[Metin]"/>
      <dgm:spPr/>
      <dgm:t>
        <a:bodyPr/>
        <a:lstStyle/>
        <a:p>
          <a:r>
            <a:rPr lang="tr-TR" dirty="0" err="1" smtClean="0"/>
            <a:t>Işliklere</a:t>
          </a:r>
          <a:r>
            <a:rPr lang="tr-TR" dirty="0" smtClean="0"/>
            <a:t> </a:t>
          </a:r>
          <a:r>
            <a:rPr lang="tr-TR" dirty="0" err="1" smtClean="0"/>
            <a:t>baglanan</a:t>
          </a:r>
          <a:endParaRPr lang="tr-TR" dirty="0"/>
        </a:p>
      </dgm:t>
    </dgm:pt>
    <dgm:pt modelId="{CF3ED2C0-449F-40EB-870E-D8F07A929122}" type="parTrans" cxnId="{CE9F46EE-4B35-41C4-9A32-021D81B5F104}">
      <dgm:prSet/>
      <dgm:spPr/>
      <dgm:t>
        <a:bodyPr/>
        <a:lstStyle/>
        <a:p>
          <a:endParaRPr lang="tr-TR"/>
        </a:p>
      </dgm:t>
    </dgm:pt>
    <dgm:pt modelId="{64A019CA-6D5C-45B6-8675-9456FA3FFAD0}" type="sibTrans" cxnId="{CE9F46EE-4B35-41C4-9A32-021D81B5F104}">
      <dgm:prSet/>
      <dgm:spPr/>
      <dgm:t>
        <a:bodyPr/>
        <a:lstStyle/>
        <a:p>
          <a:endParaRPr lang="tr-TR"/>
        </a:p>
      </dgm:t>
    </dgm:pt>
    <dgm:pt modelId="{597D855F-B226-4538-9F72-4A1BFAE4B400}" type="pres">
      <dgm:prSet presAssocID="{CECBE604-BE93-49A0-975C-5C3E95BE9A4D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4D137F3D-A166-4480-8EC2-53CE9A118F2E}" type="pres">
      <dgm:prSet presAssocID="{BEC493B0-88BF-4B76-BBCB-FCBC0A8E7B02}" presName="vertOne" presStyleCnt="0"/>
      <dgm:spPr/>
    </dgm:pt>
    <dgm:pt modelId="{62C9095C-EDAA-4292-806C-9DD3DD7C75C6}" type="pres">
      <dgm:prSet presAssocID="{BEC493B0-88BF-4B76-BBCB-FCBC0A8E7B02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EDC22E61-12B8-481E-BCD0-F7788926810C}" type="pres">
      <dgm:prSet presAssocID="{BEC493B0-88BF-4B76-BBCB-FCBC0A8E7B02}" presName="parTransOne" presStyleCnt="0"/>
      <dgm:spPr/>
    </dgm:pt>
    <dgm:pt modelId="{F064025E-69FF-446A-B085-00773ECEF96E}" type="pres">
      <dgm:prSet presAssocID="{BEC493B0-88BF-4B76-BBCB-FCBC0A8E7B02}" presName="horzOne" presStyleCnt="0"/>
      <dgm:spPr/>
    </dgm:pt>
    <dgm:pt modelId="{588B7103-2BAF-475F-840A-3166D2F36FA5}" type="pres">
      <dgm:prSet presAssocID="{643605CF-15FB-4D5F-8C45-226CD09DEB7D}" presName="vertTwo" presStyleCnt="0"/>
      <dgm:spPr/>
    </dgm:pt>
    <dgm:pt modelId="{ACB428E9-5CD1-4380-A132-C1AFB601D0BF}" type="pres">
      <dgm:prSet presAssocID="{643605CF-15FB-4D5F-8C45-226CD09DEB7D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BD6CCF40-290E-41DA-99F2-A2398DFA692F}" type="pres">
      <dgm:prSet presAssocID="{643605CF-15FB-4D5F-8C45-226CD09DEB7D}" presName="horzTwo" presStyleCnt="0"/>
      <dgm:spPr/>
    </dgm:pt>
    <dgm:pt modelId="{5DB08D52-50DF-4405-9231-71A264932E8B}" type="pres">
      <dgm:prSet presAssocID="{E48211A8-8BFA-4D54-851F-02C9E545B59E}" presName="sibSpaceTwo" presStyleCnt="0"/>
      <dgm:spPr/>
    </dgm:pt>
    <dgm:pt modelId="{941B9F18-46A8-4003-A90E-EB50BAD7CBDB}" type="pres">
      <dgm:prSet presAssocID="{61D81933-39C2-4958-A6AE-86FBFEAD4C17}" presName="vertTwo" presStyleCnt="0"/>
      <dgm:spPr/>
    </dgm:pt>
    <dgm:pt modelId="{6EA2C890-6BF4-4854-B830-63E4B57ADB12}" type="pres">
      <dgm:prSet presAssocID="{61D81933-39C2-4958-A6AE-86FBFEAD4C17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04A62BE4-74CC-4115-A338-4D0B1623D9B9}" type="pres">
      <dgm:prSet presAssocID="{61D81933-39C2-4958-A6AE-86FBFEAD4C17}" presName="horzTwo" presStyleCnt="0"/>
      <dgm:spPr/>
    </dgm:pt>
  </dgm:ptLst>
  <dgm:cxnLst>
    <dgm:cxn modelId="{0C71FA9F-092E-4F58-9B6F-89F6601C714E}" srcId="{CECBE604-BE93-49A0-975C-5C3E95BE9A4D}" destId="{BEC493B0-88BF-4B76-BBCB-FCBC0A8E7B02}" srcOrd="0" destOrd="0" parTransId="{1787B833-85D9-4092-82C6-DACEEF277FBC}" sibTransId="{3836E10A-95BE-44AE-B064-49324AA6475A}"/>
    <dgm:cxn modelId="{CE9F46EE-4B35-41C4-9A32-021D81B5F104}" srcId="{BEC493B0-88BF-4B76-BBCB-FCBC0A8E7B02}" destId="{61D81933-39C2-4958-A6AE-86FBFEAD4C17}" srcOrd="1" destOrd="0" parTransId="{CF3ED2C0-449F-40EB-870E-D8F07A929122}" sibTransId="{64A019CA-6D5C-45B6-8675-9456FA3FFAD0}"/>
    <dgm:cxn modelId="{852193BC-B61E-4800-AD5F-1BC5F2112F0E}" type="presOf" srcId="{61D81933-39C2-4958-A6AE-86FBFEAD4C17}" destId="{6EA2C890-6BF4-4854-B830-63E4B57ADB12}" srcOrd="0" destOrd="0" presId="urn:microsoft.com/office/officeart/2005/8/layout/hierarchy4"/>
    <dgm:cxn modelId="{9D811583-000D-4CB3-A588-183A91CC1988}" type="presOf" srcId="{CECBE604-BE93-49A0-975C-5C3E95BE9A4D}" destId="{597D855F-B226-4538-9F72-4A1BFAE4B400}" srcOrd="0" destOrd="0" presId="urn:microsoft.com/office/officeart/2005/8/layout/hierarchy4"/>
    <dgm:cxn modelId="{43335536-9D92-4C6A-828F-9895C7875E1D}" type="presOf" srcId="{643605CF-15FB-4D5F-8C45-226CD09DEB7D}" destId="{ACB428E9-5CD1-4380-A132-C1AFB601D0BF}" srcOrd="0" destOrd="0" presId="urn:microsoft.com/office/officeart/2005/8/layout/hierarchy4"/>
    <dgm:cxn modelId="{70767242-7740-4B64-A01F-CD8FD2403D28}" srcId="{BEC493B0-88BF-4B76-BBCB-FCBC0A8E7B02}" destId="{643605CF-15FB-4D5F-8C45-226CD09DEB7D}" srcOrd="0" destOrd="0" parTransId="{7E63AECA-B9B7-4A18-AACF-3593A182700A}" sibTransId="{E48211A8-8BFA-4D54-851F-02C9E545B59E}"/>
    <dgm:cxn modelId="{F6D06EE7-A3CD-4F70-8CCD-1656EAD11A35}" type="presOf" srcId="{BEC493B0-88BF-4B76-BBCB-FCBC0A8E7B02}" destId="{62C9095C-EDAA-4292-806C-9DD3DD7C75C6}" srcOrd="0" destOrd="0" presId="urn:microsoft.com/office/officeart/2005/8/layout/hierarchy4"/>
    <dgm:cxn modelId="{328377D3-2181-4BA3-BF88-B02F2564E5DC}" type="presParOf" srcId="{597D855F-B226-4538-9F72-4A1BFAE4B400}" destId="{4D137F3D-A166-4480-8EC2-53CE9A118F2E}" srcOrd="0" destOrd="0" presId="urn:microsoft.com/office/officeart/2005/8/layout/hierarchy4"/>
    <dgm:cxn modelId="{B893B436-E922-4C86-956A-FD09FA3B2651}" type="presParOf" srcId="{4D137F3D-A166-4480-8EC2-53CE9A118F2E}" destId="{62C9095C-EDAA-4292-806C-9DD3DD7C75C6}" srcOrd="0" destOrd="0" presId="urn:microsoft.com/office/officeart/2005/8/layout/hierarchy4"/>
    <dgm:cxn modelId="{BBB7A7E0-FF61-4E1C-B504-855C8ACE644B}" type="presParOf" srcId="{4D137F3D-A166-4480-8EC2-53CE9A118F2E}" destId="{EDC22E61-12B8-481E-BCD0-F7788926810C}" srcOrd="1" destOrd="0" presId="urn:microsoft.com/office/officeart/2005/8/layout/hierarchy4"/>
    <dgm:cxn modelId="{A4BDD8A7-237E-4BF8-AE5E-8D27D7CB83D4}" type="presParOf" srcId="{4D137F3D-A166-4480-8EC2-53CE9A118F2E}" destId="{F064025E-69FF-446A-B085-00773ECEF96E}" srcOrd="2" destOrd="0" presId="urn:microsoft.com/office/officeart/2005/8/layout/hierarchy4"/>
    <dgm:cxn modelId="{B0D37701-B1F1-4C29-9DC1-CFFEB08F45D9}" type="presParOf" srcId="{F064025E-69FF-446A-B085-00773ECEF96E}" destId="{588B7103-2BAF-475F-840A-3166D2F36FA5}" srcOrd="0" destOrd="0" presId="urn:microsoft.com/office/officeart/2005/8/layout/hierarchy4"/>
    <dgm:cxn modelId="{841BF416-3AAC-4598-A35C-1A121FBEAE87}" type="presParOf" srcId="{588B7103-2BAF-475F-840A-3166D2F36FA5}" destId="{ACB428E9-5CD1-4380-A132-C1AFB601D0BF}" srcOrd="0" destOrd="0" presId="urn:microsoft.com/office/officeart/2005/8/layout/hierarchy4"/>
    <dgm:cxn modelId="{B405FAE2-EB88-452C-8AA5-23AC76336EE9}" type="presParOf" srcId="{588B7103-2BAF-475F-840A-3166D2F36FA5}" destId="{BD6CCF40-290E-41DA-99F2-A2398DFA692F}" srcOrd="1" destOrd="0" presId="urn:microsoft.com/office/officeart/2005/8/layout/hierarchy4"/>
    <dgm:cxn modelId="{FE1D496E-73ED-40F2-976A-6E1986717035}" type="presParOf" srcId="{F064025E-69FF-446A-B085-00773ECEF96E}" destId="{5DB08D52-50DF-4405-9231-71A264932E8B}" srcOrd="1" destOrd="0" presId="urn:microsoft.com/office/officeart/2005/8/layout/hierarchy4"/>
    <dgm:cxn modelId="{CEFC41EC-A636-4141-9691-DD5100F0B066}" type="presParOf" srcId="{F064025E-69FF-446A-B085-00773ECEF96E}" destId="{941B9F18-46A8-4003-A90E-EB50BAD7CBDB}" srcOrd="2" destOrd="0" presId="urn:microsoft.com/office/officeart/2005/8/layout/hierarchy4"/>
    <dgm:cxn modelId="{D2C6B11B-8039-4309-AFFF-440C3F98898B}" type="presParOf" srcId="{941B9F18-46A8-4003-A90E-EB50BAD7CBDB}" destId="{6EA2C890-6BF4-4854-B830-63E4B57ADB12}" srcOrd="0" destOrd="0" presId="urn:microsoft.com/office/officeart/2005/8/layout/hierarchy4"/>
    <dgm:cxn modelId="{DCBD74D8-4F64-4DBE-97EC-F2831B153B2B}" type="presParOf" srcId="{941B9F18-46A8-4003-A90E-EB50BAD7CBDB}" destId="{04A62BE4-74CC-4115-A338-4D0B1623D9B9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C9095C-EDAA-4292-806C-9DD3DD7C75C6}">
      <dsp:nvSpPr>
        <dsp:cNvPr id="0" name=""/>
        <dsp:cNvSpPr/>
      </dsp:nvSpPr>
      <dsp:spPr>
        <a:xfrm>
          <a:off x="2392" y="1001"/>
          <a:ext cx="6475935" cy="11107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1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800" kern="1200" dirty="0" smtClean="0"/>
            <a:t>Düşümler</a:t>
          </a:r>
          <a:endParaRPr lang="tr-TR" sz="4800" kern="1200" dirty="0"/>
        </a:p>
      </dsp:txBody>
      <dsp:txXfrm>
        <a:off x="2392" y="1001"/>
        <a:ext cx="6475935" cy="1110756"/>
      </dsp:txXfrm>
    </dsp:sp>
    <dsp:sp modelId="{ACB428E9-5CD1-4380-A132-C1AFB601D0BF}">
      <dsp:nvSpPr>
        <dsp:cNvPr id="0" name=""/>
        <dsp:cNvSpPr/>
      </dsp:nvSpPr>
      <dsp:spPr>
        <a:xfrm>
          <a:off x="2392" y="1280282"/>
          <a:ext cx="3107454" cy="11107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1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100" kern="1200" dirty="0" smtClean="0"/>
            <a:t>Atlara </a:t>
          </a:r>
          <a:r>
            <a:rPr lang="tr-TR" sz="3100" kern="1200" dirty="0" err="1" smtClean="0"/>
            <a:t>baglanan</a:t>
          </a:r>
          <a:endParaRPr lang="tr-TR" sz="3100" kern="1200" dirty="0"/>
        </a:p>
      </dsp:txBody>
      <dsp:txXfrm>
        <a:off x="2392" y="1280282"/>
        <a:ext cx="3107454" cy="1110756"/>
      </dsp:txXfrm>
    </dsp:sp>
    <dsp:sp modelId="{6EA2C890-6BF4-4854-B830-63E4B57ADB12}">
      <dsp:nvSpPr>
        <dsp:cNvPr id="0" name=""/>
        <dsp:cNvSpPr/>
      </dsp:nvSpPr>
      <dsp:spPr>
        <a:xfrm>
          <a:off x="3370873" y="1280282"/>
          <a:ext cx="3107454" cy="11107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1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100" kern="1200" dirty="0" err="1" smtClean="0"/>
            <a:t>Işliklere</a:t>
          </a:r>
          <a:r>
            <a:rPr lang="tr-TR" sz="3100" kern="1200" dirty="0" smtClean="0"/>
            <a:t> </a:t>
          </a:r>
          <a:r>
            <a:rPr lang="tr-TR" sz="3100" kern="1200" dirty="0" err="1" smtClean="0"/>
            <a:t>baglanan</a:t>
          </a:r>
          <a:endParaRPr lang="tr-TR" sz="3100" kern="1200" dirty="0"/>
        </a:p>
      </dsp:txBody>
      <dsp:txXfrm>
        <a:off x="3370873" y="1280282"/>
        <a:ext cx="3107454" cy="11107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610D8F2E-E5C5-4E54-9153-6563A076DD57}" type="datetimeFigureOut">
              <a:rPr lang="tr-TR" smtClean="0"/>
              <a:pPr/>
              <a:t>24.04.2018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CDD55-55D5-4C92-876E-41F9EA6EC6B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1"/>
            <a:ext cx="6400800" cy="3048001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D8F2E-E5C5-4E54-9153-6563A076DD57}" type="datetimeFigureOut">
              <a:rPr lang="tr-TR" smtClean="0"/>
              <a:pPr/>
              <a:t>24.04.2018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CDD55-55D5-4C92-876E-41F9EA6EC6BD}" type="slidenum">
              <a:rPr lang="tr-TR" smtClean="0"/>
              <a:pPr/>
              <a:t>‹#›</a:t>
            </a:fld>
            <a:endParaRPr lang="tr-TR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D8F2E-E5C5-4E54-9153-6563A076DD57}" type="datetimeFigureOut">
              <a:rPr lang="tr-TR" smtClean="0"/>
              <a:pPr/>
              <a:t>24.04.2018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CDD55-55D5-4C92-876E-41F9EA6EC6BD}" type="slidenum">
              <a:rPr lang="tr-TR" smtClean="0"/>
              <a:pPr/>
              <a:t>‹#›</a:t>
            </a:fld>
            <a:endParaRPr lang="tr-TR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8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1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D8F2E-E5C5-4E54-9153-6563A076DD57}" type="datetimeFigureOut">
              <a:rPr lang="tr-TR" smtClean="0"/>
              <a:pPr/>
              <a:t>24.04.2018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CDD55-55D5-4C92-876E-41F9EA6EC6BD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1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D8F2E-E5C5-4E54-9153-6563A076DD57}" type="datetimeFigureOut">
              <a:rPr lang="tr-TR" smtClean="0"/>
              <a:pPr/>
              <a:t>24.04.2018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CDD55-55D5-4C92-876E-41F9EA6EC6B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D8F2E-E5C5-4E54-9153-6563A076DD57}" type="datetimeFigureOut">
              <a:rPr lang="tr-TR" smtClean="0"/>
              <a:pPr/>
              <a:t>24.04.2018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CDD55-55D5-4C92-876E-41F9EA6EC6BD}" type="slidenum">
              <a:rPr lang="tr-TR" smtClean="0"/>
              <a:pPr/>
              <a:t>‹#›</a:t>
            </a:fld>
            <a:endParaRPr lang="tr-TR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D8F2E-E5C5-4E54-9153-6563A076DD57}" type="datetimeFigureOut">
              <a:rPr lang="tr-TR" smtClean="0"/>
              <a:pPr/>
              <a:t>24.04.2018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CDD55-55D5-4C92-876E-41F9EA6EC6B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2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2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D8F2E-E5C5-4E54-9153-6563A076DD57}" type="datetimeFigureOut">
              <a:rPr lang="tr-TR" smtClean="0"/>
              <a:pPr/>
              <a:t>24.04.2018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CDD55-55D5-4C92-876E-41F9EA6EC6BD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7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D8F2E-E5C5-4E54-9153-6563A076DD57}" type="datetimeFigureOut">
              <a:rPr lang="tr-TR" smtClean="0"/>
              <a:pPr/>
              <a:t>24.04.2018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CDD55-55D5-4C92-876E-41F9EA6EC6B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D8F2E-E5C5-4E54-9153-6563A076DD57}" type="datetimeFigureOut">
              <a:rPr lang="tr-TR" smtClean="0"/>
              <a:pPr/>
              <a:t>24.04.2018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CDD55-55D5-4C92-876E-41F9EA6EC6B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2"/>
            <a:ext cx="1295400" cy="43180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200"/>
            <a:ext cx="5181600" cy="4267201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D8F2E-E5C5-4E54-9153-6563A076DD57}" type="datetimeFigureOut">
              <a:rPr lang="tr-TR" smtClean="0"/>
              <a:pPr/>
              <a:t>24.04.2018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CDD55-55D5-4C92-876E-41F9EA6EC6B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1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1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610D8F2E-E5C5-4E54-9153-6563A076DD57}" type="datetimeFigureOut">
              <a:rPr lang="tr-TR" smtClean="0"/>
              <a:pPr/>
              <a:t>24.04.2018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1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27FCDD55-55D5-4C92-876E-41F9EA6EC6BD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6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7.jpeg"/><Relationship Id="rId9" Type="http://schemas.microsoft.com/office/2007/relationships/diagramDrawing" Target="../diagrams/drawing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043608" y="1052736"/>
            <a:ext cx="6984776" cy="1152128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tr-TR" sz="2800" b="1" dirty="0" smtClean="0"/>
              <a:t>ANKARA ÜNİVERSİTESİ</a:t>
            </a:r>
            <a:br>
              <a:rPr lang="tr-TR" sz="2800" b="1" dirty="0" smtClean="0"/>
            </a:br>
            <a:r>
              <a:rPr lang="tr-TR" sz="2800" b="1" dirty="0" smtClean="0"/>
              <a:t>DİL VE TARİH-COĞRAFYA FAKÜLTESİ</a:t>
            </a:r>
            <a:endParaRPr lang="tr-TR" sz="2800" b="1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187624" y="2348880"/>
            <a:ext cx="6400800" cy="762000"/>
          </a:xfrm>
          <a:solidFill>
            <a:srgbClr val="92D050"/>
          </a:solidFill>
        </p:spPr>
        <p:txBody>
          <a:bodyPr/>
          <a:lstStyle/>
          <a:p>
            <a:r>
              <a:rPr lang="tr-TR" b="1" dirty="0" smtClean="0">
                <a:solidFill>
                  <a:schemeClr val="bg1"/>
                </a:solidFill>
              </a:rPr>
              <a:t>ÇAĞDAŞ TÜRK LEHÇELERİ VE EDEBİYATLARI BÖLÜMÜ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4" name="2 Alt Başlık"/>
          <p:cNvSpPr txBox="1">
            <a:spLocks/>
          </p:cNvSpPr>
          <p:nvPr/>
        </p:nvSpPr>
        <p:spPr>
          <a:xfrm>
            <a:off x="971600" y="3861048"/>
            <a:ext cx="6984776" cy="762000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lvl="0" algn="ctr">
              <a:lnSpc>
                <a:spcPct val="150000"/>
              </a:lnSpc>
              <a:spcBef>
                <a:spcPct val="20000"/>
              </a:spcBef>
            </a:pPr>
            <a:r>
              <a:rPr kumimoji="0" lang="tr-TR" sz="20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GÜNEY-BATI OĞUZ  GRUBU </a:t>
            </a:r>
            <a:r>
              <a:rPr lang="tr-TR" sz="2000" b="1" dirty="0" smtClean="0"/>
              <a:t>TÜRK LEHÇELERİ VE EDEBİYATLARI ANABİLİM DALI</a:t>
            </a:r>
          </a:p>
          <a:p>
            <a:pPr lvl="0" algn="ctr">
              <a:lnSpc>
                <a:spcPct val="150000"/>
              </a:lnSpc>
              <a:spcBef>
                <a:spcPct val="20000"/>
              </a:spcBef>
            </a:pPr>
            <a:endParaRPr kumimoji="0" lang="tr-TR" sz="2000" b="0" i="1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3059832" y="1392759"/>
            <a:ext cx="3420380" cy="369332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tr-TR" b="1" dirty="0"/>
              <a:t>Bahar Dönemi </a:t>
            </a:r>
            <a:r>
              <a:rPr lang="tr-TR" b="1" dirty="0" smtClean="0"/>
              <a:t>/ Doktora Dersi </a:t>
            </a:r>
          </a:p>
        </p:txBody>
      </p:sp>
      <p:sp>
        <p:nvSpPr>
          <p:cNvPr id="7" name="Dikdörtgen 6"/>
          <p:cNvSpPr/>
          <p:nvPr/>
        </p:nvSpPr>
        <p:spPr>
          <a:xfrm>
            <a:off x="2231740" y="4365104"/>
            <a:ext cx="4464496" cy="369332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tr-TR" b="1" dirty="0" smtClean="0"/>
              <a:t>Ders Adı:  Türkmen Türkçesi Grameri II</a:t>
            </a:r>
          </a:p>
        </p:txBody>
      </p:sp>
      <p:sp>
        <p:nvSpPr>
          <p:cNvPr id="8" name="Dikdörtgen 7"/>
          <p:cNvSpPr/>
          <p:nvPr/>
        </p:nvSpPr>
        <p:spPr>
          <a:xfrm>
            <a:off x="3275856" y="3068960"/>
            <a:ext cx="2376264" cy="369332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tr-TR" b="1" dirty="0" smtClean="0"/>
              <a:t>Ders Kodu:  04016208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6256" y="1124744"/>
            <a:ext cx="1225402" cy="14021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2267744" y="1124744"/>
            <a:ext cx="5040560" cy="4585871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HAFTALIK DERSLER </a:t>
            </a:r>
          </a:p>
          <a:p>
            <a:pPr algn="ctr"/>
            <a:endParaRPr lang="tr-TR" b="1" dirty="0" smtClean="0">
              <a:solidFill>
                <a:srgbClr val="FF0000"/>
              </a:solidFill>
            </a:endParaRPr>
          </a:p>
          <a:p>
            <a:r>
              <a:rPr lang="tr-TR" sz="1600" dirty="0" smtClean="0"/>
              <a:t>1</a:t>
            </a:r>
            <a:r>
              <a:rPr lang="tr-TR" sz="1600" dirty="0"/>
              <a:t>. Hafta	Ad ve ad yapımı</a:t>
            </a:r>
          </a:p>
          <a:p>
            <a:r>
              <a:rPr lang="tr-TR" sz="1600" dirty="0"/>
              <a:t>2. Hafta	Çokluk kategorisi</a:t>
            </a:r>
          </a:p>
          <a:p>
            <a:r>
              <a:rPr lang="tr-TR" sz="1600" dirty="0"/>
              <a:t>3. Hafta	İyelik kategorisi</a:t>
            </a:r>
          </a:p>
          <a:p>
            <a:r>
              <a:rPr lang="tr-TR" sz="1600" dirty="0"/>
              <a:t>4. Hafta	Durum kategorisi</a:t>
            </a:r>
          </a:p>
          <a:p>
            <a:r>
              <a:rPr lang="tr-TR" sz="1600" dirty="0"/>
              <a:t>5. Hafta	Bildirme kategorisi</a:t>
            </a:r>
          </a:p>
          <a:p>
            <a:r>
              <a:rPr lang="tr-TR" sz="1600" dirty="0"/>
              <a:t>6. Hafta	Zamirler</a:t>
            </a:r>
          </a:p>
          <a:p>
            <a:r>
              <a:rPr lang="tr-TR" sz="1600" dirty="0"/>
              <a:t>7. Hafta	Sıfatlar</a:t>
            </a:r>
          </a:p>
          <a:p>
            <a:r>
              <a:rPr lang="tr-TR" sz="1600" dirty="0"/>
              <a:t>8. Hafta	Ara sınav</a:t>
            </a:r>
          </a:p>
          <a:p>
            <a:r>
              <a:rPr lang="tr-TR" sz="1600" dirty="0"/>
              <a:t>9. Hafta	Sayılar ve </a:t>
            </a:r>
            <a:r>
              <a:rPr lang="tr-TR" sz="1600" dirty="0" err="1"/>
              <a:t>numeratifler</a:t>
            </a:r>
            <a:endParaRPr lang="tr-TR" sz="1600" dirty="0"/>
          </a:p>
          <a:p>
            <a:r>
              <a:rPr lang="tr-TR" sz="1600" dirty="0"/>
              <a:t>10. Hafta	Zarflar</a:t>
            </a:r>
          </a:p>
          <a:p>
            <a:r>
              <a:rPr lang="tr-TR" sz="1600" dirty="0"/>
              <a:t>11. Hafta	Edatlar, parçacıklar, </a:t>
            </a:r>
            <a:r>
              <a:rPr lang="tr-TR" sz="1600" dirty="0" err="1"/>
              <a:t>modal</a:t>
            </a:r>
            <a:r>
              <a:rPr lang="tr-TR" sz="1600" dirty="0"/>
              <a:t> sözcükler</a:t>
            </a:r>
          </a:p>
          <a:p>
            <a:r>
              <a:rPr lang="tr-TR" sz="1600" dirty="0"/>
              <a:t>12. Hafta	Fiil ve fiil yapımı</a:t>
            </a:r>
          </a:p>
          <a:p>
            <a:r>
              <a:rPr lang="tr-TR" sz="1600" dirty="0"/>
              <a:t>13. Hafta	Kişi, zaman, görünüş, kılınış</a:t>
            </a:r>
          </a:p>
          <a:p>
            <a:r>
              <a:rPr lang="tr-TR" sz="1600" dirty="0"/>
              <a:t>14. Hafta	Tasarlama kipleri</a:t>
            </a:r>
          </a:p>
          <a:p>
            <a:r>
              <a:rPr lang="tr-TR" sz="1600" dirty="0"/>
              <a:t>15. Hafta	Ünlemler</a:t>
            </a:r>
          </a:p>
          <a:p>
            <a:r>
              <a:rPr lang="tr-TR" sz="1600" dirty="0"/>
              <a:t>16. Hafta	Sınav</a:t>
            </a:r>
          </a:p>
        </p:txBody>
      </p:sp>
    </p:spTree>
    <p:extLst>
      <p:ext uri="{BB962C8B-B14F-4D97-AF65-F5344CB8AC3E}">
        <p14:creationId xmlns:p14="http://schemas.microsoft.com/office/powerpoint/2010/main" val="3827983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1907704" y="1039196"/>
            <a:ext cx="5040560" cy="61555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HAFTALIK DERSLER </a:t>
            </a:r>
          </a:p>
          <a:p>
            <a:pPr algn="ctr"/>
            <a:r>
              <a:rPr lang="tr-TR" sz="1600" b="1" dirty="0" smtClean="0"/>
              <a:t>4. </a:t>
            </a:r>
            <a:r>
              <a:rPr lang="tr-TR" sz="1600" b="1" dirty="0"/>
              <a:t>Hafta	</a:t>
            </a:r>
            <a:r>
              <a:rPr lang="tr-TR" sz="1600" b="1" dirty="0" smtClean="0"/>
              <a:t>Durum kategorisi</a:t>
            </a:r>
            <a:endParaRPr lang="tr-TR" sz="1600" b="1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1094128"/>
            <a:ext cx="1085182" cy="1402202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2843808" y="1988840"/>
            <a:ext cx="3348417" cy="369332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tr-TR" b="1" dirty="0"/>
              <a:t>ATLARYŇ </a:t>
            </a:r>
            <a:r>
              <a:rPr lang="tr-TR" b="1" dirty="0" smtClean="0"/>
              <a:t>DÜŞÜM </a:t>
            </a:r>
            <a:r>
              <a:rPr lang="tr-TR" b="1" dirty="0"/>
              <a:t>KATEGORIÝASY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05" y="806069"/>
            <a:ext cx="828092" cy="1237676"/>
          </a:xfrm>
          <a:prstGeom prst="rect">
            <a:avLst/>
          </a:prstGeom>
        </p:spPr>
      </p:pic>
      <p:sp>
        <p:nvSpPr>
          <p:cNvPr id="8" name="7 Dikdörtgen"/>
          <p:cNvSpPr/>
          <p:nvPr/>
        </p:nvSpPr>
        <p:spPr>
          <a:xfrm>
            <a:off x="2699792" y="2636912"/>
            <a:ext cx="33123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dirty="0" smtClean="0"/>
              <a:t>Atlarda düşüm </a:t>
            </a:r>
            <a:r>
              <a:rPr lang="tr-TR" dirty="0" err="1" smtClean="0"/>
              <a:t>kategoriýasynyň</a:t>
            </a:r>
            <a:r>
              <a:rPr lang="tr-TR" dirty="0" smtClean="0"/>
              <a:t> </a:t>
            </a:r>
            <a:r>
              <a:rPr lang="tr-TR" dirty="0" err="1" smtClean="0"/>
              <a:t>iňňän</a:t>
            </a:r>
            <a:r>
              <a:rPr lang="tr-TR" dirty="0" smtClean="0"/>
              <a:t> uly </a:t>
            </a:r>
            <a:r>
              <a:rPr lang="tr-TR" dirty="0" err="1" smtClean="0"/>
              <a:t>hyzmaty</a:t>
            </a:r>
            <a:r>
              <a:rPr lang="tr-TR" dirty="0" smtClean="0"/>
              <a:t> bar. Türkmen diliniň düşümler </a:t>
            </a:r>
            <a:r>
              <a:rPr lang="tr-TR" dirty="0" err="1" smtClean="0"/>
              <a:t>ulgamy</a:t>
            </a:r>
            <a:r>
              <a:rPr lang="tr-TR" dirty="0" smtClean="0"/>
              <a:t> </a:t>
            </a:r>
            <a:r>
              <a:rPr lang="tr-TR" dirty="0" err="1" smtClean="0"/>
              <a:t>düýpli</a:t>
            </a:r>
            <a:r>
              <a:rPr lang="tr-TR" dirty="0" smtClean="0"/>
              <a:t> </a:t>
            </a:r>
            <a:r>
              <a:rPr lang="tr-TR" dirty="0" err="1" smtClean="0"/>
              <a:t>ylmy</a:t>
            </a:r>
            <a:r>
              <a:rPr lang="tr-TR" dirty="0" smtClean="0"/>
              <a:t> derňew edildi. (1. </a:t>
            </a:r>
            <a:r>
              <a:rPr lang="tr-TR" dirty="0" err="1" smtClean="0"/>
              <a:t>Ataýew</a:t>
            </a:r>
            <a:r>
              <a:rPr lang="tr-TR" dirty="0" smtClean="0"/>
              <a:t> G, </a:t>
            </a:r>
            <a:r>
              <a:rPr lang="ru-RU" dirty="0" smtClean="0"/>
              <a:t>Грамматические падежи в туркменском языке. </a:t>
            </a:r>
            <a:r>
              <a:rPr lang="tr-TR" dirty="0" smtClean="0"/>
              <a:t>Aşgabat, 1959 (</a:t>
            </a:r>
            <a:r>
              <a:rPr lang="tr-TR" dirty="0" err="1" smtClean="0"/>
              <a:t>kand</a:t>
            </a:r>
            <a:r>
              <a:rPr lang="tr-TR" dirty="0" smtClean="0"/>
              <a:t>. </a:t>
            </a:r>
            <a:r>
              <a:rPr lang="tr-TR" dirty="0" err="1" smtClean="0"/>
              <a:t>diss</a:t>
            </a:r>
            <a:r>
              <a:rPr lang="tr-TR" dirty="0" smtClean="0"/>
              <a:t>.). </a:t>
            </a:r>
            <a:r>
              <a:rPr lang="tr-TR" dirty="0" err="1" smtClean="0"/>
              <a:t>Hamzaýew</a:t>
            </a:r>
            <a:r>
              <a:rPr lang="tr-TR" dirty="0" smtClean="0"/>
              <a:t> </a:t>
            </a:r>
            <a:r>
              <a:rPr lang="tr-TR" dirty="0" err="1" smtClean="0"/>
              <a:t>M.Ý</a:t>
            </a:r>
            <a:r>
              <a:rPr lang="tr-TR" dirty="0" smtClean="0"/>
              <a:t>.Türkmen dilinde lokal düşümler. Aşgabat, 1948 (</a:t>
            </a:r>
            <a:r>
              <a:rPr lang="tr-TR" dirty="0" err="1" smtClean="0"/>
              <a:t>kand</a:t>
            </a:r>
            <a:r>
              <a:rPr lang="tr-TR" dirty="0" smtClean="0"/>
              <a:t>. </a:t>
            </a:r>
            <a:r>
              <a:rPr lang="tr-TR" dirty="0" err="1" smtClean="0"/>
              <a:t>diss</a:t>
            </a:r>
            <a:r>
              <a:rPr lang="tr-TR" dirty="0" smtClean="0"/>
              <a:t>.) </a:t>
            </a:r>
            <a:endParaRPr lang="tr-TR" dirty="0"/>
          </a:p>
        </p:txBody>
      </p:sp>
      <p:pic>
        <p:nvPicPr>
          <p:cNvPr id="1026" name="Picture 2" descr="Atayev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6372200" y="2780928"/>
            <a:ext cx="1800200" cy="2520280"/>
          </a:xfrm>
          <a:prstGeom prst="rect">
            <a:avLst/>
          </a:prstGeom>
          <a:noFill/>
          <a:ln w="76200" cmpd="tri">
            <a:solidFill>
              <a:srgbClr val="C0C0C0"/>
            </a:solidFill>
            <a:miter lim="800000"/>
            <a:headEnd/>
            <a:tailEnd/>
          </a:ln>
        </p:spPr>
      </p:pic>
      <p:pic>
        <p:nvPicPr>
          <p:cNvPr id="1027" name="Picture 3" descr="Hamzayev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2636912"/>
            <a:ext cx="1944216" cy="2592287"/>
          </a:xfrm>
          <a:prstGeom prst="rect">
            <a:avLst/>
          </a:prstGeom>
          <a:noFill/>
          <a:ln w="76200" cmpd="tri">
            <a:solidFill>
              <a:srgbClr val="C0C0C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38559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1907704" y="1039196"/>
            <a:ext cx="5040560" cy="61555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HAFTALIK DERSLER </a:t>
            </a:r>
          </a:p>
          <a:p>
            <a:pPr algn="ctr"/>
            <a:r>
              <a:rPr lang="tr-TR" sz="1600" b="1" dirty="0" smtClean="0"/>
              <a:t>4. </a:t>
            </a:r>
            <a:r>
              <a:rPr lang="tr-TR" sz="1600" b="1" dirty="0"/>
              <a:t>Hafta	</a:t>
            </a:r>
            <a:r>
              <a:rPr lang="tr-TR" sz="1600" b="1" dirty="0" smtClean="0"/>
              <a:t>Durum kategorisi</a:t>
            </a:r>
            <a:endParaRPr lang="tr-TR" sz="1600" b="1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1094128"/>
            <a:ext cx="1085182" cy="1402202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2843808" y="1844824"/>
            <a:ext cx="3348417" cy="369332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tr-TR" b="1" dirty="0"/>
              <a:t>ATLARYŇ </a:t>
            </a:r>
            <a:r>
              <a:rPr lang="tr-TR" b="1" dirty="0" smtClean="0"/>
              <a:t>DÜŞÜM </a:t>
            </a:r>
            <a:r>
              <a:rPr lang="tr-TR" b="1" dirty="0"/>
              <a:t>KATEGORIÝASY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05" y="806069"/>
            <a:ext cx="828092" cy="1237676"/>
          </a:xfrm>
          <a:prstGeom prst="rect">
            <a:avLst/>
          </a:prstGeom>
        </p:spPr>
      </p:pic>
      <p:sp>
        <p:nvSpPr>
          <p:cNvPr id="9" name="8 Dikdörtgen"/>
          <p:cNvSpPr/>
          <p:nvPr/>
        </p:nvSpPr>
        <p:spPr>
          <a:xfrm>
            <a:off x="971600" y="2348880"/>
            <a:ext cx="6624736" cy="92333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just"/>
            <a:r>
              <a:rPr lang="tr-TR" dirty="0" smtClean="0"/>
              <a:t>Türkmen dilinde düşüm </a:t>
            </a:r>
            <a:r>
              <a:rPr lang="tr-TR" dirty="0" err="1" smtClean="0"/>
              <a:t>adalgasy</a:t>
            </a:r>
            <a:r>
              <a:rPr lang="tr-TR" dirty="0" smtClean="0"/>
              <a:t> </a:t>
            </a:r>
            <a:r>
              <a:rPr lang="tr-TR" dirty="0" err="1" smtClean="0"/>
              <a:t>ilkinji</a:t>
            </a:r>
            <a:r>
              <a:rPr lang="tr-TR" dirty="0" smtClean="0"/>
              <a:t> gezek 1929-</a:t>
            </a:r>
            <a:r>
              <a:rPr lang="tr-TR" dirty="0" err="1" smtClean="0"/>
              <a:t>njy</a:t>
            </a:r>
            <a:r>
              <a:rPr lang="tr-TR" dirty="0" smtClean="0"/>
              <a:t> </a:t>
            </a:r>
            <a:r>
              <a:rPr lang="tr-TR" dirty="0" err="1" smtClean="0"/>
              <a:t>ýylda</a:t>
            </a:r>
            <a:r>
              <a:rPr lang="tr-TR" dirty="0" smtClean="0"/>
              <a:t> çykan </a:t>
            </a:r>
            <a:r>
              <a:rPr lang="tr-TR" dirty="0" err="1" smtClean="0"/>
              <a:t>M.Geldiýewiň</a:t>
            </a:r>
            <a:r>
              <a:rPr lang="tr-TR" dirty="0" smtClean="0"/>
              <a:t> we </a:t>
            </a:r>
            <a:r>
              <a:rPr lang="tr-TR" dirty="0" err="1" smtClean="0"/>
              <a:t>G.Alparowyň</a:t>
            </a:r>
            <a:r>
              <a:rPr lang="tr-TR" dirty="0" smtClean="0"/>
              <a:t> ―Türkmen diliniň </a:t>
            </a:r>
            <a:r>
              <a:rPr lang="tr-TR" dirty="0" err="1" smtClean="0"/>
              <a:t>grammatikasy</a:t>
            </a:r>
            <a:r>
              <a:rPr lang="tr-TR" dirty="0" smtClean="0"/>
              <a:t>‖ diýen işinde </a:t>
            </a:r>
            <a:r>
              <a:rPr lang="tr-TR" dirty="0" err="1" smtClean="0"/>
              <a:t>ulanylýar</a:t>
            </a:r>
            <a:r>
              <a:rPr lang="tr-TR" dirty="0" smtClean="0"/>
              <a:t>. </a:t>
            </a:r>
            <a:endParaRPr lang="tr-TR" dirty="0"/>
          </a:p>
        </p:txBody>
      </p:sp>
      <p:pic>
        <p:nvPicPr>
          <p:cNvPr id="2050" name="Picture 2" descr="Geldiyev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7944" y="3501008"/>
            <a:ext cx="1487487" cy="2303140"/>
          </a:xfrm>
          <a:prstGeom prst="rect">
            <a:avLst/>
          </a:prstGeom>
          <a:noFill/>
          <a:ln w="76200" cmpd="tri">
            <a:solidFill>
              <a:srgbClr val="C0C0C0"/>
            </a:solidFill>
            <a:miter lim="800000"/>
            <a:headEnd/>
            <a:tailEnd/>
          </a:ln>
        </p:spPr>
      </p:pic>
      <p:pic>
        <p:nvPicPr>
          <p:cNvPr id="2051" name="Picture 3" descr="tara0005"/>
          <p:cNvPicPr>
            <a:picLocks noChangeAspect="1" noChangeArrowheads="1"/>
          </p:cNvPicPr>
          <p:nvPr/>
        </p:nvPicPr>
        <p:blipFill>
          <a:blip r:embed="rId6" cstate="print"/>
          <a:srcRect l="7359" t="5276" r="4590" b="5276"/>
          <a:stretch>
            <a:fillRect/>
          </a:stretch>
        </p:blipFill>
        <p:spPr bwMode="auto">
          <a:xfrm>
            <a:off x="6516216" y="3429000"/>
            <a:ext cx="1584176" cy="2304256"/>
          </a:xfrm>
          <a:prstGeom prst="rect">
            <a:avLst/>
          </a:prstGeom>
          <a:noFill/>
          <a:ln w="76200" cmpd="tri">
            <a:solidFill>
              <a:srgbClr val="FFCC99"/>
            </a:solidFill>
            <a:miter lim="800000"/>
            <a:headEnd/>
            <a:tailEnd/>
          </a:ln>
        </p:spPr>
      </p:pic>
      <p:pic>
        <p:nvPicPr>
          <p:cNvPr id="2052" name="Picture 4" descr="tara010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71600" y="3429000"/>
            <a:ext cx="1512168" cy="2304256"/>
          </a:xfrm>
          <a:prstGeom prst="rect">
            <a:avLst/>
          </a:prstGeom>
          <a:noFill/>
          <a:ln w="76200" cmpd="tri">
            <a:solidFill>
              <a:srgbClr val="969696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38559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1907704" y="1039196"/>
            <a:ext cx="5040560" cy="61555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HAFTALIK DERSLER </a:t>
            </a:r>
          </a:p>
          <a:p>
            <a:pPr algn="ctr"/>
            <a:r>
              <a:rPr lang="tr-TR" sz="1600" b="1" dirty="0" smtClean="0"/>
              <a:t>4. </a:t>
            </a:r>
            <a:r>
              <a:rPr lang="tr-TR" sz="1600" b="1" dirty="0"/>
              <a:t>Hafta	</a:t>
            </a:r>
            <a:r>
              <a:rPr lang="tr-TR" sz="1600" b="1" dirty="0" smtClean="0"/>
              <a:t>Durum kategorisi</a:t>
            </a:r>
            <a:endParaRPr lang="tr-TR" sz="1600" b="1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1094128"/>
            <a:ext cx="1085182" cy="1402202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2843808" y="1844824"/>
            <a:ext cx="3348417" cy="369332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tr-TR" b="1" dirty="0"/>
              <a:t>ATLARYŇ </a:t>
            </a:r>
            <a:r>
              <a:rPr lang="tr-TR" b="1" dirty="0" smtClean="0"/>
              <a:t>DÜŞÜM </a:t>
            </a:r>
            <a:r>
              <a:rPr lang="tr-TR" b="1" dirty="0"/>
              <a:t>KATEGORIÝASY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05" y="806069"/>
            <a:ext cx="828092" cy="1237676"/>
          </a:xfrm>
          <a:prstGeom prst="rect">
            <a:avLst/>
          </a:prstGeom>
        </p:spPr>
      </p:pic>
      <p:sp>
        <p:nvSpPr>
          <p:cNvPr id="10" name="9 Dikdörtgen"/>
          <p:cNvSpPr/>
          <p:nvPr/>
        </p:nvSpPr>
        <p:spPr>
          <a:xfrm>
            <a:off x="827584" y="2492896"/>
            <a:ext cx="7488832" cy="3139321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endParaRPr lang="tr-TR" b="1" dirty="0" smtClean="0"/>
          </a:p>
          <a:p>
            <a:pPr algn="ctr"/>
            <a:r>
              <a:rPr lang="tr-TR" b="1" dirty="0" smtClean="0"/>
              <a:t>Bu  </a:t>
            </a:r>
            <a:r>
              <a:rPr lang="tr-TR" b="1" dirty="0" err="1" smtClean="0"/>
              <a:t>adalga</a:t>
            </a:r>
            <a:r>
              <a:rPr lang="tr-TR" b="1" dirty="0" smtClean="0"/>
              <a:t> (düşüm)</a:t>
            </a:r>
          </a:p>
          <a:p>
            <a:pPr algn="ctr"/>
            <a:endParaRPr lang="tr-TR" b="1" dirty="0" smtClean="0"/>
          </a:p>
          <a:p>
            <a:pPr algn="just">
              <a:buFont typeface="Wingdings" pitchFamily="2" charset="2"/>
              <a:buChar char="v"/>
            </a:pPr>
            <a:r>
              <a:rPr lang="tr-TR" dirty="0" err="1" smtClean="0"/>
              <a:t>özbek</a:t>
            </a:r>
            <a:r>
              <a:rPr lang="tr-TR" dirty="0" smtClean="0"/>
              <a:t> dilinde </a:t>
            </a:r>
            <a:r>
              <a:rPr lang="tr-TR" i="1" dirty="0" err="1" smtClean="0"/>
              <a:t>kelişik</a:t>
            </a:r>
            <a:r>
              <a:rPr lang="tr-TR" dirty="0" smtClean="0"/>
              <a:t>, </a:t>
            </a:r>
          </a:p>
          <a:p>
            <a:pPr algn="just">
              <a:buFont typeface="Wingdings" pitchFamily="2" charset="2"/>
              <a:buChar char="v"/>
            </a:pPr>
            <a:r>
              <a:rPr lang="tr-TR" dirty="0" err="1" smtClean="0"/>
              <a:t>türk</a:t>
            </a:r>
            <a:r>
              <a:rPr lang="tr-TR" dirty="0" smtClean="0"/>
              <a:t>, </a:t>
            </a:r>
            <a:r>
              <a:rPr lang="tr-TR" dirty="0" err="1" smtClean="0"/>
              <a:t>azerbaýjan</a:t>
            </a:r>
            <a:r>
              <a:rPr lang="tr-TR" dirty="0" smtClean="0"/>
              <a:t> dillerinde </a:t>
            </a:r>
            <a:r>
              <a:rPr lang="tr-TR" i="1" dirty="0" smtClean="0"/>
              <a:t>hal</a:t>
            </a:r>
            <a:r>
              <a:rPr lang="tr-TR" dirty="0" smtClean="0"/>
              <a:t>, </a:t>
            </a:r>
          </a:p>
          <a:p>
            <a:pPr algn="just">
              <a:buFont typeface="Wingdings" pitchFamily="2" charset="2"/>
              <a:buChar char="v"/>
            </a:pPr>
            <a:r>
              <a:rPr lang="tr-TR" dirty="0" smtClean="0"/>
              <a:t>tatar dilinde “</a:t>
            </a:r>
            <a:r>
              <a:rPr lang="tr-TR" i="1" dirty="0" err="1" smtClean="0"/>
              <a:t>kileş</a:t>
            </a:r>
            <a:r>
              <a:rPr lang="tr-TR" dirty="0" smtClean="0"/>
              <a:t>”, </a:t>
            </a:r>
          </a:p>
          <a:p>
            <a:pPr algn="just">
              <a:buFont typeface="Wingdings" pitchFamily="2" charset="2"/>
              <a:buChar char="v"/>
            </a:pPr>
            <a:r>
              <a:rPr lang="tr-TR" dirty="0" err="1" smtClean="0"/>
              <a:t>gyrgyz</a:t>
            </a:r>
            <a:r>
              <a:rPr lang="tr-TR" dirty="0" smtClean="0"/>
              <a:t> dilinde </a:t>
            </a:r>
            <a:r>
              <a:rPr lang="tr-TR" i="1" dirty="0" err="1" smtClean="0"/>
              <a:t>jöndöme</a:t>
            </a:r>
            <a:r>
              <a:rPr lang="tr-TR" i="1" dirty="0" smtClean="0"/>
              <a:t>, </a:t>
            </a:r>
          </a:p>
          <a:p>
            <a:pPr algn="just">
              <a:buFont typeface="Wingdings" pitchFamily="2" charset="2"/>
              <a:buChar char="v"/>
            </a:pPr>
            <a:r>
              <a:rPr lang="tr-TR" dirty="0" err="1" smtClean="0"/>
              <a:t>gazak</a:t>
            </a:r>
            <a:r>
              <a:rPr lang="tr-TR" dirty="0" smtClean="0"/>
              <a:t> dilinde </a:t>
            </a:r>
            <a:r>
              <a:rPr lang="tr-TR" i="1" dirty="0" smtClean="0"/>
              <a:t>septik </a:t>
            </a:r>
          </a:p>
          <a:p>
            <a:pPr algn="just"/>
            <a:endParaRPr lang="tr-TR" i="1" dirty="0" smtClean="0"/>
          </a:p>
          <a:p>
            <a:pPr algn="ctr"/>
            <a:r>
              <a:rPr lang="tr-TR" b="1" dirty="0" err="1" smtClean="0"/>
              <a:t>görnüşinde</a:t>
            </a:r>
            <a:r>
              <a:rPr lang="tr-TR" b="1" dirty="0" smtClean="0"/>
              <a:t> </a:t>
            </a:r>
            <a:r>
              <a:rPr lang="tr-TR" b="1" dirty="0" err="1" smtClean="0"/>
              <a:t>aňladylýar</a:t>
            </a:r>
            <a:r>
              <a:rPr lang="tr-TR" b="1" dirty="0" smtClean="0"/>
              <a:t>.</a:t>
            </a:r>
          </a:p>
          <a:p>
            <a:pPr algn="ctr"/>
            <a:r>
              <a:rPr lang="tr-TR" b="1" dirty="0" smtClean="0"/>
              <a:t> 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538559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1907704" y="1039196"/>
            <a:ext cx="5040560" cy="61555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HAFTALIK DERSLER </a:t>
            </a:r>
          </a:p>
          <a:p>
            <a:pPr algn="ctr"/>
            <a:r>
              <a:rPr lang="tr-TR" sz="1600" b="1" dirty="0" smtClean="0"/>
              <a:t>4. </a:t>
            </a:r>
            <a:r>
              <a:rPr lang="tr-TR" sz="1600" b="1" dirty="0"/>
              <a:t>Hafta	</a:t>
            </a:r>
            <a:r>
              <a:rPr lang="tr-TR" sz="1600" b="1" dirty="0" smtClean="0"/>
              <a:t>Durum kategorisi</a:t>
            </a:r>
            <a:endParaRPr lang="tr-TR" sz="1600" b="1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1094128"/>
            <a:ext cx="1085182" cy="1402202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2843808" y="1844824"/>
            <a:ext cx="3348417" cy="369332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tr-TR" b="1" dirty="0"/>
              <a:t>ATLARYŇ </a:t>
            </a:r>
            <a:r>
              <a:rPr lang="tr-TR" b="1" dirty="0" smtClean="0"/>
              <a:t>DÜŞÜM </a:t>
            </a:r>
            <a:r>
              <a:rPr lang="tr-TR" b="1" dirty="0"/>
              <a:t>KATEGORIÝASY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05" y="806069"/>
            <a:ext cx="828092" cy="1237676"/>
          </a:xfrm>
          <a:prstGeom prst="rect">
            <a:avLst/>
          </a:prstGeom>
        </p:spPr>
      </p:pic>
      <p:sp>
        <p:nvSpPr>
          <p:cNvPr id="8" name="7 Dikdörtgen"/>
          <p:cNvSpPr/>
          <p:nvPr/>
        </p:nvSpPr>
        <p:spPr>
          <a:xfrm>
            <a:off x="1043608" y="2967335"/>
            <a:ext cx="7128792" cy="2308324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just"/>
            <a:endParaRPr lang="tr-TR" dirty="0" smtClean="0"/>
          </a:p>
          <a:p>
            <a:pPr algn="just"/>
            <a:r>
              <a:rPr lang="tr-TR" dirty="0" err="1" smtClean="0"/>
              <a:t>Häzirki</a:t>
            </a:r>
            <a:r>
              <a:rPr lang="tr-TR" dirty="0" smtClean="0"/>
              <a:t> </a:t>
            </a:r>
            <a:r>
              <a:rPr lang="tr-TR" b="1" dirty="0" err="1" smtClean="0"/>
              <a:t>türki</a:t>
            </a:r>
            <a:r>
              <a:rPr lang="tr-TR" b="1" dirty="0" smtClean="0"/>
              <a:t> dilleriň </a:t>
            </a:r>
            <a:r>
              <a:rPr lang="tr-TR" b="1" dirty="0" err="1" smtClean="0"/>
              <a:t>köpüsinde</a:t>
            </a:r>
            <a:r>
              <a:rPr lang="tr-TR" b="1" dirty="0" smtClean="0"/>
              <a:t> </a:t>
            </a:r>
          </a:p>
          <a:p>
            <a:pPr algn="just"/>
            <a:endParaRPr lang="tr-TR" dirty="0" smtClean="0"/>
          </a:p>
          <a:p>
            <a:pPr algn="just">
              <a:buFont typeface="Wingdings" pitchFamily="2" charset="2"/>
              <a:buChar char="v"/>
            </a:pPr>
            <a:r>
              <a:rPr lang="tr-TR" dirty="0" smtClean="0"/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alty</a:t>
            </a:r>
            <a:r>
              <a:rPr lang="tr-TR" b="1" dirty="0" smtClean="0">
                <a:solidFill>
                  <a:srgbClr val="FF0000"/>
                </a:solidFill>
              </a:rPr>
              <a:t> düşüm </a:t>
            </a:r>
            <a:r>
              <a:rPr lang="tr-TR" dirty="0" smtClean="0"/>
              <a:t>bar.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Düşümleriň </a:t>
            </a:r>
            <a:r>
              <a:rPr lang="tr-TR" dirty="0" err="1" smtClean="0"/>
              <a:t>sany</a:t>
            </a:r>
            <a:r>
              <a:rPr lang="tr-TR" dirty="0" smtClean="0"/>
              <a:t> </a:t>
            </a:r>
            <a:r>
              <a:rPr lang="tr-TR" dirty="0" err="1" smtClean="0"/>
              <a:t>hyzmatynyň</a:t>
            </a:r>
            <a:r>
              <a:rPr lang="tr-TR" dirty="0" smtClean="0"/>
              <a:t> </a:t>
            </a:r>
            <a:r>
              <a:rPr lang="tr-TR" dirty="0" err="1" smtClean="0"/>
              <a:t>ýaýraýyş</a:t>
            </a:r>
            <a:r>
              <a:rPr lang="tr-TR" dirty="0" smtClean="0"/>
              <a:t> </a:t>
            </a:r>
            <a:r>
              <a:rPr lang="tr-TR" dirty="0" err="1" smtClean="0"/>
              <a:t>çägine</a:t>
            </a:r>
            <a:r>
              <a:rPr lang="tr-TR" dirty="0" smtClean="0"/>
              <a:t> </a:t>
            </a:r>
            <a:r>
              <a:rPr lang="tr-TR" dirty="0" err="1" smtClean="0"/>
              <a:t>görä</a:t>
            </a:r>
            <a:r>
              <a:rPr lang="tr-TR" dirty="0" smtClean="0"/>
              <a:t>, </a:t>
            </a:r>
            <a:r>
              <a:rPr lang="tr-TR" dirty="0" err="1" smtClean="0"/>
              <a:t>dürli</a:t>
            </a:r>
            <a:r>
              <a:rPr lang="tr-TR" dirty="0" smtClean="0"/>
              <a:t> dillerde </a:t>
            </a:r>
            <a:r>
              <a:rPr lang="tr-TR" dirty="0" err="1" smtClean="0"/>
              <a:t>dürli</a:t>
            </a:r>
            <a:r>
              <a:rPr lang="tr-TR" dirty="0" smtClean="0"/>
              <a:t>-</a:t>
            </a:r>
            <a:r>
              <a:rPr lang="tr-TR" dirty="0" err="1" smtClean="0"/>
              <a:t>dürlüdir</a:t>
            </a:r>
            <a:r>
              <a:rPr lang="tr-TR" dirty="0" smtClean="0"/>
              <a:t>. </a:t>
            </a:r>
          </a:p>
          <a:p>
            <a:pPr algn="just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38559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1907704" y="1039196"/>
            <a:ext cx="5040560" cy="61555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HAFTALIK DERSLER </a:t>
            </a:r>
          </a:p>
          <a:p>
            <a:pPr algn="ctr"/>
            <a:r>
              <a:rPr lang="tr-TR" sz="1600" b="1" dirty="0" smtClean="0"/>
              <a:t>4. </a:t>
            </a:r>
            <a:r>
              <a:rPr lang="tr-TR" sz="1600" b="1" dirty="0"/>
              <a:t>Hafta	</a:t>
            </a:r>
            <a:r>
              <a:rPr lang="tr-TR" sz="1600" b="1" dirty="0" smtClean="0"/>
              <a:t>Durum kategorisi</a:t>
            </a:r>
            <a:endParaRPr lang="tr-TR" sz="1600" b="1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1094128"/>
            <a:ext cx="1085182" cy="1402202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2843808" y="1844824"/>
            <a:ext cx="3348417" cy="369332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tr-TR" b="1" dirty="0"/>
              <a:t>ATLARYŇ </a:t>
            </a:r>
            <a:r>
              <a:rPr lang="tr-TR" b="1" dirty="0" smtClean="0"/>
              <a:t>DÜŞÜM </a:t>
            </a:r>
            <a:r>
              <a:rPr lang="tr-TR" b="1" dirty="0"/>
              <a:t>KATEGORIÝASY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05" y="806069"/>
            <a:ext cx="828092" cy="1237676"/>
          </a:xfrm>
          <a:prstGeom prst="rect">
            <a:avLst/>
          </a:prstGeom>
        </p:spPr>
      </p:pic>
      <p:sp>
        <p:nvSpPr>
          <p:cNvPr id="9" name="8 Dikdörtgen"/>
          <p:cNvSpPr/>
          <p:nvPr/>
        </p:nvSpPr>
        <p:spPr>
          <a:xfrm>
            <a:off x="971600" y="2564904"/>
            <a:ext cx="7272808" cy="304698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tr-TR" sz="2400" b="1" dirty="0" smtClean="0">
                <a:solidFill>
                  <a:srgbClr val="FF0000"/>
                </a:solidFill>
              </a:rPr>
              <a:t>Düşüm</a:t>
            </a:r>
            <a:r>
              <a:rPr lang="tr-TR" sz="2400" b="1" dirty="0" smtClean="0"/>
              <a:t> </a:t>
            </a:r>
          </a:p>
          <a:p>
            <a:pPr algn="just">
              <a:buFont typeface="Wingdings" pitchFamily="2" charset="2"/>
              <a:buChar char="v"/>
            </a:pPr>
            <a:r>
              <a:rPr lang="tr-TR" sz="2400" b="1" dirty="0" smtClean="0"/>
              <a:t>söz birikmelerinde ýa-da sözlemde </a:t>
            </a:r>
            <a:r>
              <a:rPr lang="tr-TR" sz="2400" b="1" dirty="0" err="1" smtClean="0"/>
              <a:t>atlaryň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beýleki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soz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toparlaryna</a:t>
            </a:r>
            <a:r>
              <a:rPr lang="tr-TR" sz="2400" b="1" dirty="0" smtClean="0"/>
              <a:t> bolan </a:t>
            </a:r>
            <a:r>
              <a:rPr lang="tr-TR" sz="2400" b="1" dirty="0" err="1" smtClean="0"/>
              <a:t>gatnaşygyny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görkezýän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kategoriýadyr</a:t>
            </a:r>
            <a:r>
              <a:rPr lang="tr-TR" sz="2400" b="1" dirty="0" smtClean="0"/>
              <a:t>. </a:t>
            </a:r>
          </a:p>
          <a:p>
            <a:pPr algn="just">
              <a:buFont typeface="Wingdings" pitchFamily="2" charset="2"/>
              <a:buChar char="v"/>
            </a:pPr>
            <a:r>
              <a:rPr lang="tr-TR" sz="2400" b="1" dirty="0" smtClean="0">
                <a:solidFill>
                  <a:srgbClr val="FF0000"/>
                </a:solidFill>
              </a:rPr>
              <a:t>Düşüm </a:t>
            </a:r>
            <a:r>
              <a:rPr lang="tr-TR" sz="2400" b="1" dirty="0" err="1" smtClean="0">
                <a:solidFill>
                  <a:srgbClr val="FF0000"/>
                </a:solidFill>
              </a:rPr>
              <a:t>goşulmalary</a:t>
            </a:r>
            <a:r>
              <a:rPr lang="tr-TR" sz="2400" b="1" dirty="0" smtClean="0">
                <a:solidFill>
                  <a:srgbClr val="FF0000"/>
                </a:solidFill>
              </a:rPr>
              <a:t> </a:t>
            </a:r>
          </a:p>
          <a:p>
            <a:pPr algn="just">
              <a:buFont typeface="Wingdings" pitchFamily="2" charset="2"/>
              <a:buChar char="v"/>
            </a:pPr>
            <a:r>
              <a:rPr lang="tr-TR" sz="2400" b="1" dirty="0" err="1" smtClean="0"/>
              <a:t>goşulan</a:t>
            </a:r>
            <a:r>
              <a:rPr lang="tr-TR" sz="2400" b="1" dirty="0" smtClean="0"/>
              <a:t> sözleriniň </a:t>
            </a:r>
            <a:r>
              <a:rPr lang="tr-TR" sz="2400" b="1" dirty="0" err="1" smtClean="0"/>
              <a:t>sözlemdäki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beýleki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agzalar</a:t>
            </a:r>
            <a:r>
              <a:rPr lang="tr-TR" sz="2400" b="1" dirty="0" smtClean="0"/>
              <a:t> bilen </a:t>
            </a:r>
            <a:r>
              <a:rPr lang="tr-TR" sz="2400" b="1" dirty="0" err="1" smtClean="0"/>
              <a:t>gatnaşygyny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görkezmek</a:t>
            </a:r>
            <a:r>
              <a:rPr lang="tr-TR" sz="2400" b="1" dirty="0" smtClean="0"/>
              <a:t> we </a:t>
            </a:r>
            <a:r>
              <a:rPr lang="tr-TR" sz="2400" b="1" dirty="0" err="1" smtClean="0"/>
              <a:t>baglamak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hyzmatyny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ýerine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ýetirýärler</a:t>
            </a:r>
            <a:r>
              <a:rPr lang="tr-TR" sz="2400" b="1" dirty="0" smtClean="0"/>
              <a:t>. 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538559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1907704" y="1039196"/>
            <a:ext cx="5040560" cy="61555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HAFTALIK DERSLER </a:t>
            </a:r>
          </a:p>
          <a:p>
            <a:pPr algn="ctr"/>
            <a:r>
              <a:rPr lang="tr-TR" sz="1600" b="1" dirty="0" smtClean="0"/>
              <a:t>4. </a:t>
            </a:r>
            <a:r>
              <a:rPr lang="tr-TR" sz="1600" b="1" dirty="0"/>
              <a:t>Hafta	</a:t>
            </a:r>
            <a:r>
              <a:rPr lang="tr-TR" sz="1600" b="1" dirty="0" smtClean="0"/>
              <a:t>Durum kategorisi</a:t>
            </a:r>
            <a:endParaRPr lang="tr-TR" sz="1600" b="1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1094128"/>
            <a:ext cx="1085182" cy="1402202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2843808" y="1844824"/>
            <a:ext cx="3348417" cy="369332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tr-TR" b="1" dirty="0"/>
              <a:t>ATLARYŇ </a:t>
            </a:r>
            <a:r>
              <a:rPr lang="tr-TR" b="1" dirty="0" smtClean="0"/>
              <a:t>DÜŞÜM </a:t>
            </a:r>
            <a:r>
              <a:rPr lang="tr-TR" b="1" dirty="0"/>
              <a:t>KATEGORIÝASY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05" y="806069"/>
            <a:ext cx="828092" cy="1237676"/>
          </a:xfrm>
          <a:prstGeom prst="rect">
            <a:avLst/>
          </a:prstGeom>
        </p:spPr>
      </p:pic>
      <p:sp>
        <p:nvSpPr>
          <p:cNvPr id="8" name="7 Dikdörtgen"/>
          <p:cNvSpPr/>
          <p:nvPr/>
        </p:nvSpPr>
        <p:spPr>
          <a:xfrm>
            <a:off x="971600" y="2348880"/>
            <a:ext cx="6768752" cy="341632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just"/>
            <a:r>
              <a:rPr lang="tr-TR" b="1" dirty="0" smtClean="0"/>
              <a:t>Düşüm </a:t>
            </a:r>
            <a:r>
              <a:rPr lang="tr-TR" b="1" dirty="0" err="1" smtClean="0"/>
              <a:t>goşulmalary</a:t>
            </a:r>
            <a:r>
              <a:rPr lang="tr-TR" b="1" dirty="0" smtClean="0"/>
              <a:t> </a:t>
            </a:r>
          </a:p>
          <a:p>
            <a:pPr algn="just"/>
            <a:endParaRPr lang="tr-TR" b="1" dirty="0" smtClean="0"/>
          </a:p>
          <a:p>
            <a:pPr algn="just">
              <a:buFont typeface="Wingdings" pitchFamily="2" charset="2"/>
              <a:buChar char="v"/>
            </a:pPr>
            <a:r>
              <a:rPr lang="tr-TR" b="1" dirty="0" err="1" smtClean="0">
                <a:solidFill>
                  <a:srgbClr val="FF0000"/>
                </a:solidFill>
              </a:rPr>
              <a:t>asyl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ýasaýjylar</a:t>
            </a:r>
            <a:r>
              <a:rPr lang="tr-TR" b="1" dirty="0" smtClean="0">
                <a:solidFill>
                  <a:srgbClr val="FF0000"/>
                </a:solidFill>
              </a:rPr>
              <a:t> ýa-da </a:t>
            </a:r>
          </a:p>
          <a:p>
            <a:pPr algn="just">
              <a:buFont typeface="Wingdings" pitchFamily="2" charset="2"/>
              <a:buChar char="v"/>
            </a:pPr>
            <a:r>
              <a:rPr lang="tr-TR" b="1" dirty="0" err="1" smtClean="0">
                <a:solidFill>
                  <a:srgbClr val="FF0000"/>
                </a:solidFill>
              </a:rPr>
              <a:t>dereje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ýasaýjylar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ýaly </a:t>
            </a:r>
            <a:r>
              <a:rPr lang="tr-TR" dirty="0" err="1" smtClean="0"/>
              <a:t>täze</a:t>
            </a:r>
            <a:r>
              <a:rPr lang="tr-TR" dirty="0" smtClean="0"/>
              <a:t> </a:t>
            </a:r>
            <a:r>
              <a:rPr lang="tr-TR" dirty="0" err="1" smtClean="0"/>
              <a:t>manyly</a:t>
            </a:r>
            <a:r>
              <a:rPr lang="tr-TR" dirty="0" smtClean="0"/>
              <a:t> söz </a:t>
            </a:r>
            <a:r>
              <a:rPr lang="tr-TR" dirty="0" err="1" smtClean="0"/>
              <a:t>ýasamaýarlar</a:t>
            </a:r>
            <a:r>
              <a:rPr lang="tr-TR" dirty="0" smtClean="0"/>
              <a:t>. </a:t>
            </a:r>
          </a:p>
          <a:p>
            <a:pPr algn="just"/>
            <a:endParaRPr lang="tr-TR" dirty="0" smtClean="0"/>
          </a:p>
          <a:p>
            <a:pPr algn="just"/>
            <a:r>
              <a:rPr lang="tr-TR" b="1" dirty="0" smtClean="0"/>
              <a:t>Düşüm </a:t>
            </a:r>
            <a:r>
              <a:rPr lang="tr-TR" b="1" dirty="0" err="1" smtClean="0"/>
              <a:t>goşulmalary</a:t>
            </a:r>
            <a:r>
              <a:rPr lang="tr-TR" b="1" dirty="0" smtClean="0"/>
              <a:t> </a:t>
            </a:r>
          </a:p>
          <a:p>
            <a:pPr algn="just"/>
            <a:endParaRPr lang="tr-TR" dirty="0" smtClean="0"/>
          </a:p>
          <a:p>
            <a:pPr algn="just">
              <a:buFont typeface="Wingdings" pitchFamily="2" charset="2"/>
              <a:buChar char="v"/>
            </a:pPr>
            <a:r>
              <a:rPr lang="tr-TR" b="1" dirty="0" err="1" smtClean="0">
                <a:solidFill>
                  <a:srgbClr val="FF0000"/>
                </a:solidFill>
              </a:rPr>
              <a:t>diňe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grammatik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many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err="1" smtClean="0"/>
              <a:t>aňlatmaga</a:t>
            </a:r>
            <a:r>
              <a:rPr lang="tr-TR" dirty="0" smtClean="0"/>
              <a:t> </a:t>
            </a:r>
            <a:r>
              <a:rPr lang="tr-TR" dirty="0" err="1" smtClean="0"/>
              <a:t>hyzmat</a:t>
            </a:r>
            <a:r>
              <a:rPr lang="tr-TR" dirty="0" smtClean="0"/>
              <a:t> </a:t>
            </a:r>
            <a:r>
              <a:rPr lang="tr-TR" dirty="0" err="1" smtClean="0"/>
              <a:t>edýärler</a:t>
            </a:r>
            <a:r>
              <a:rPr lang="tr-TR" dirty="0" smtClean="0"/>
              <a:t>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38559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1907704" y="1039196"/>
            <a:ext cx="5040560" cy="61555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HAFTALIK DERSLER </a:t>
            </a:r>
          </a:p>
          <a:p>
            <a:pPr algn="ctr"/>
            <a:r>
              <a:rPr lang="tr-TR" sz="1600" b="1" dirty="0" smtClean="0"/>
              <a:t>4. </a:t>
            </a:r>
            <a:r>
              <a:rPr lang="tr-TR" sz="1600" b="1" dirty="0"/>
              <a:t>Hafta	</a:t>
            </a:r>
            <a:r>
              <a:rPr lang="tr-TR" sz="1600" b="1" dirty="0" smtClean="0"/>
              <a:t>Durum kategorisi</a:t>
            </a:r>
            <a:endParaRPr lang="tr-TR" sz="1600" b="1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1094128"/>
            <a:ext cx="1085182" cy="1402202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2843808" y="1844824"/>
            <a:ext cx="3348417" cy="369332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tr-TR" b="1" dirty="0"/>
              <a:t>ATLARYŇ </a:t>
            </a:r>
            <a:r>
              <a:rPr lang="tr-TR" b="1" dirty="0" smtClean="0"/>
              <a:t>DÜŞÜM </a:t>
            </a:r>
            <a:r>
              <a:rPr lang="tr-TR" b="1" dirty="0"/>
              <a:t>KATEGORIÝASY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05" y="806069"/>
            <a:ext cx="828092" cy="1237676"/>
          </a:xfrm>
          <a:prstGeom prst="rect">
            <a:avLst/>
          </a:prstGeom>
        </p:spPr>
      </p:pic>
      <p:sp>
        <p:nvSpPr>
          <p:cNvPr id="9" name="8 Dikdörtgen"/>
          <p:cNvSpPr/>
          <p:nvPr/>
        </p:nvSpPr>
        <p:spPr>
          <a:xfrm>
            <a:off x="899592" y="2636912"/>
            <a:ext cx="7200800" cy="3139321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just"/>
            <a:endParaRPr lang="tr-TR" dirty="0" smtClean="0"/>
          </a:p>
          <a:p>
            <a:pPr algn="just"/>
            <a:r>
              <a:rPr lang="tr-TR" dirty="0" smtClean="0"/>
              <a:t>Düşüm </a:t>
            </a:r>
            <a:r>
              <a:rPr lang="tr-TR" dirty="0" err="1" smtClean="0"/>
              <a:t>goşulmalary</a:t>
            </a:r>
            <a:r>
              <a:rPr lang="tr-TR" dirty="0" smtClean="0"/>
              <a:t> diliň </a:t>
            </a:r>
            <a:r>
              <a:rPr lang="tr-TR" dirty="0" err="1" smtClean="0"/>
              <a:t>grammatik</a:t>
            </a:r>
            <a:r>
              <a:rPr lang="tr-TR" dirty="0" smtClean="0"/>
              <a:t> </a:t>
            </a:r>
            <a:r>
              <a:rPr lang="tr-TR" dirty="0" err="1" smtClean="0"/>
              <a:t>gurluşyna</a:t>
            </a:r>
            <a:r>
              <a:rPr lang="tr-TR" dirty="0" smtClean="0"/>
              <a:t> </a:t>
            </a:r>
            <a:r>
              <a:rPr lang="tr-TR" dirty="0" err="1" smtClean="0"/>
              <a:t>degişlidirler</a:t>
            </a:r>
            <a:r>
              <a:rPr lang="tr-TR" dirty="0" smtClean="0"/>
              <a:t>. Düşüm </a:t>
            </a:r>
            <a:r>
              <a:rPr lang="tr-TR" dirty="0" err="1" smtClean="0"/>
              <a:t>goşulmalary</a:t>
            </a:r>
            <a:r>
              <a:rPr lang="tr-TR" dirty="0" smtClean="0"/>
              <a:t> atlara, atlaşan sözlere, at </a:t>
            </a:r>
            <a:r>
              <a:rPr lang="tr-TR" dirty="0" err="1" smtClean="0"/>
              <a:t>hyzmatynda</a:t>
            </a:r>
            <a:r>
              <a:rPr lang="tr-TR" dirty="0" smtClean="0"/>
              <a:t> gelen sözlere hem </a:t>
            </a:r>
            <a:r>
              <a:rPr lang="tr-TR" dirty="0" err="1" smtClean="0"/>
              <a:t>goşulýarlar</a:t>
            </a:r>
            <a:r>
              <a:rPr lang="tr-TR" dirty="0" smtClean="0"/>
              <a:t>: </a:t>
            </a:r>
          </a:p>
          <a:p>
            <a:pPr algn="just"/>
            <a:endParaRPr lang="tr-TR" dirty="0" smtClean="0"/>
          </a:p>
          <a:p>
            <a:pPr algn="just"/>
            <a:r>
              <a:rPr lang="tr-TR" b="1" dirty="0" smtClean="0"/>
              <a:t>Bir </a:t>
            </a:r>
            <a:r>
              <a:rPr lang="tr-TR" b="1" dirty="0" err="1" smtClean="0"/>
              <a:t>okana</a:t>
            </a:r>
            <a:r>
              <a:rPr lang="tr-TR" b="1" dirty="0" smtClean="0"/>
              <a:t> bar, bir </a:t>
            </a:r>
            <a:r>
              <a:rPr lang="tr-TR" b="1" dirty="0" err="1" smtClean="0"/>
              <a:t>dokana</a:t>
            </a:r>
            <a:r>
              <a:rPr lang="tr-TR" b="1" dirty="0" smtClean="0"/>
              <a:t>. </a:t>
            </a:r>
          </a:p>
          <a:p>
            <a:pPr algn="just"/>
            <a:endParaRPr lang="tr-TR" b="1" dirty="0" smtClean="0"/>
          </a:p>
          <a:p>
            <a:pPr algn="just"/>
            <a:r>
              <a:rPr lang="tr-TR" b="1" dirty="0" err="1" smtClean="0"/>
              <a:t>Gatyksyzdan</a:t>
            </a:r>
            <a:r>
              <a:rPr lang="tr-TR" b="1" dirty="0" smtClean="0"/>
              <a:t> </a:t>
            </a:r>
            <a:r>
              <a:rPr lang="tr-TR" b="1" dirty="0" err="1" smtClean="0"/>
              <a:t>duzly</a:t>
            </a:r>
            <a:r>
              <a:rPr lang="tr-TR" b="1" dirty="0" smtClean="0"/>
              <a:t> ýagşy, </a:t>
            </a:r>
            <a:r>
              <a:rPr lang="tr-TR" b="1" dirty="0" err="1" smtClean="0"/>
              <a:t>Ogulsyzdan</a:t>
            </a:r>
            <a:r>
              <a:rPr lang="tr-TR" b="1" dirty="0" smtClean="0"/>
              <a:t> </a:t>
            </a:r>
            <a:r>
              <a:rPr lang="tr-TR" b="1" dirty="0" err="1" smtClean="0"/>
              <a:t>gyzly</a:t>
            </a:r>
            <a:r>
              <a:rPr lang="tr-TR" b="1" dirty="0" smtClean="0"/>
              <a:t> ýagşy. </a:t>
            </a:r>
          </a:p>
          <a:p>
            <a:pPr algn="just"/>
            <a:endParaRPr lang="tr-TR" b="1" dirty="0" smtClean="0"/>
          </a:p>
          <a:p>
            <a:pPr algn="just"/>
            <a:r>
              <a:rPr lang="tr-TR" b="1" dirty="0" smtClean="0"/>
              <a:t>Gezegeniň </a:t>
            </a:r>
            <a:r>
              <a:rPr lang="tr-TR" b="1" dirty="0" err="1" smtClean="0"/>
              <a:t>eteginden</a:t>
            </a:r>
            <a:r>
              <a:rPr lang="tr-TR" b="1" dirty="0" smtClean="0"/>
              <a:t> </a:t>
            </a:r>
            <a:r>
              <a:rPr lang="tr-TR" b="1" dirty="0" err="1" smtClean="0"/>
              <a:t>ýyrtylar</a:t>
            </a:r>
            <a:r>
              <a:rPr lang="tr-TR" b="1" dirty="0" smtClean="0"/>
              <a:t>, </a:t>
            </a:r>
            <a:r>
              <a:rPr lang="tr-TR" b="1" dirty="0" err="1" smtClean="0"/>
              <a:t>uruşganyň</a:t>
            </a:r>
            <a:r>
              <a:rPr lang="tr-TR" b="1" dirty="0" smtClean="0"/>
              <a:t> </a:t>
            </a:r>
            <a:r>
              <a:rPr lang="tr-TR" b="1" dirty="0" err="1" smtClean="0"/>
              <a:t>ýakasyndan</a:t>
            </a:r>
            <a:r>
              <a:rPr lang="tr-TR" b="1" dirty="0" smtClean="0"/>
              <a:t>. </a:t>
            </a:r>
          </a:p>
          <a:p>
            <a:pPr algn="just"/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538559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1907704" y="1039196"/>
            <a:ext cx="5040560" cy="61555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HAFTALIK DERSLER </a:t>
            </a:r>
          </a:p>
          <a:p>
            <a:pPr algn="ctr"/>
            <a:r>
              <a:rPr lang="tr-TR" sz="1600" b="1" dirty="0" smtClean="0"/>
              <a:t>4. </a:t>
            </a:r>
            <a:r>
              <a:rPr lang="tr-TR" sz="1600" b="1" dirty="0"/>
              <a:t>Hafta	</a:t>
            </a:r>
            <a:r>
              <a:rPr lang="tr-TR" sz="1600" b="1" dirty="0" smtClean="0"/>
              <a:t>Durum kategorisi</a:t>
            </a:r>
            <a:endParaRPr lang="tr-TR" sz="1600" b="1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1094128"/>
            <a:ext cx="1085182" cy="1402202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2843808" y="1844824"/>
            <a:ext cx="3348417" cy="369332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tr-TR" b="1" dirty="0"/>
              <a:t>ATLARYŇ </a:t>
            </a:r>
            <a:r>
              <a:rPr lang="tr-TR" b="1" dirty="0" smtClean="0"/>
              <a:t>DÜŞÜM </a:t>
            </a:r>
            <a:r>
              <a:rPr lang="tr-TR" b="1" dirty="0"/>
              <a:t>KATEGORIÝASY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05" y="806069"/>
            <a:ext cx="828092" cy="1237676"/>
          </a:xfrm>
          <a:prstGeom prst="rect">
            <a:avLst/>
          </a:prstGeom>
        </p:spPr>
      </p:pic>
      <p:sp>
        <p:nvSpPr>
          <p:cNvPr id="8" name="7 Dikdörtgen"/>
          <p:cNvSpPr/>
          <p:nvPr/>
        </p:nvSpPr>
        <p:spPr>
          <a:xfrm>
            <a:off x="971600" y="2780928"/>
            <a:ext cx="7272808" cy="2862322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just"/>
            <a:r>
              <a:rPr lang="tr-TR" dirty="0" smtClean="0"/>
              <a:t>Düşümleriň </a:t>
            </a:r>
            <a:r>
              <a:rPr lang="tr-TR" dirty="0" err="1" smtClean="0"/>
              <a:t>ulanylyşy</a:t>
            </a:r>
            <a:r>
              <a:rPr lang="tr-TR" dirty="0" smtClean="0"/>
              <a:t> türkmen diliniň </a:t>
            </a:r>
            <a:r>
              <a:rPr lang="tr-TR" dirty="0" err="1" smtClean="0"/>
              <a:t>taryhynda</a:t>
            </a:r>
            <a:r>
              <a:rPr lang="tr-TR" dirty="0" smtClean="0"/>
              <a:t> </a:t>
            </a:r>
            <a:r>
              <a:rPr lang="tr-TR" dirty="0" err="1" smtClean="0"/>
              <a:t>häzirkiden</a:t>
            </a:r>
            <a:r>
              <a:rPr lang="tr-TR" dirty="0" smtClean="0"/>
              <a:t> has </a:t>
            </a:r>
            <a:r>
              <a:rPr lang="tr-TR" dirty="0" err="1" smtClean="0"/>
              <a:t>başgaça</a:t>
            </a:r>
            <a:r>
              <a:rPr lang="tr-TR" dirty="0" smtClean="0"/>
              <a:t> </a:t>
            </a:r>
            <a:r>
              <a:rPr lang="tr-TR" dirty="0" err="1" smtClean="0"/>
              <a:t>bolupdyr</a:t>
            </a:r>
            <a:r>
              <a:rPr lang="tr-TR" dirty="0" smtClean="0"/>
              <a:t>. Türki dillerde düşüm </a:t>
            </a:r>
            <a:r>
              <a:rPr lang="tr-TR" dirty="0" err="1" smtClean="0"/>
              <a:t>kategoriýasy</a:t>
            </a:r>
            <a:r>
              <a:rPr lang="tr-TR" dirty="0" smtClean="0"/>
              <a:t> az </a:t>
            </a:r>
            <a:r>
              <a:rPr lang="tr-TR" dirty="0" err="1" smtClean="0"/>
              <a:t>öwrenilen</a:t>
            </a:r>
            <a:r>
              <a:rPr lang="tr-TR" dirty="0" smtClean="0"/>
              <a:t> meseleleriň biridir. Türkmen </a:t>
            </a:r>
            <a:r>
              <a:rPr lang="tr-TR" dirty="0" err="1" smtClean="0"/>
              <a:t>dilindäki</a:t>
            </a:r>
            <a:r>
              <a:rPr lang="tr-TR" dirty="0" smtClean="0"/>
              <a:t> düşümleri </a:t>
            </a:r>
            <a:r>
              <a:rPr lang="tr-TR" dirty="0" err="1" smtClean="0"/>
              <a:t>taryhy</a:t>
            </a:r>
            <a:r>
              <a:rPr lang="tr-TR" dirty="0" smtClean="0"/>
              <a:t> </a:t>
            </a:r>
            <a:r>
              <a:rPr lang="tr-TR" dirty="0" err="1" smtClean="0"/>
              <a:t>taýdan</a:t>
            </a:r>
            <a:r>
              <a:rPr lang="tr-TR" dirty="0" smtClean="0"/>
              <a:t> </a:t>
            </a:r>
          </a:p>
          <a:p>
            <a:pPr algn="just"/>
            <a:endParaRPr lang="tr-TR" dirty="0" smtClean="0"/>
          </a:p>
          <a:p>
            <a:pPr algn="just">
              <a:buFont typeface="Wingdings" pitchFamily="2" charset="2"/>
              <a:buChar char="v"/>
            </a:pPr>
            <a:r>
              <a:rPr lang="tr-TR" dirty="0" smtClean="0"/>
              <a:t> </a:t>
            </a:r>
            <a:r>
              <a:rPr lang="tr-TR" b="1" dirty="0" smtClean="0"/>
              <a:t>iki </a:t>
            </a:r>
            <a:r>
              <a:rPr lang="tr-TR" b="1" dirty="0" err="1" smtClean="0"/>
              <a:t>topara</a:t>
            </a:r>
            <a:r>
              <a:rPr lang="tr-TR" b="1" dirty="0" smtClean="0"/>
              <a:t> </a:t>
            </a:r>
            <a:r>
              <a:rPr lang="tr-TR" dirty="0" smtClean="0"/>
              <a:t>bölmek bolar: </a:t>
            </a:r>
          </a:p>
          <a:p>
            <a:pPr algn="just"/>
            <a:endParaRPr lang="tr-TR" dirty="0" smtClean="0"/>
          </a:p>
          <a:p>
            <a:pPr marL="342900" indent="-342900" algn="just"/>
            <a:r>
              <a:rPr lang="tr-TR" b="1" dirty="0" smtClean="0">
                <a:solidFill>
                  <a:srgbClr val="FF0000"/>
                </a:solidFill>
              </a:rPr>
              <a:t>1.</a:t>
            </a:r>
            <a:r>
              <a:rPr lang="tr-TR" b="1" dirty="0" err="1" smtClean="0">
                <a:solidFill>
                  <a:srgbClr val="FF0000"/>
                </a:solidFill>
              </a:rPr>
              <a:t>Rudimentar</a:t>
            </a:r>
            <a:r>
              <a:rPr lang="tr-TR" b="1" dirty="0" smtClean="0">
                <a:solidFill>
                  <a:srgbClr val="FF0000"/>
                </a:solidFill>
              </a:rPr>
              <a:t> düşümler </a:t>
            </a:r>
          </a:p>
          <a:p>
            <a:pPr marL="342900" indent="-342900" algn="just"/>
            <a:endParaRPr lang="tr-TR" b="1" dirty="0" smtClean="0">
              <a:solidFill>
                <a:srgbClr val="FF0000"/>
              </a:solidFill>
            </a:endParaRPr>
          </a:p>
          <a:p>
            <a:pPr algn="just"/>
            <a:r>
              <a:rPr lang="tr-TR" b="1" dirty="0" smtClean="0">
                <a:solidFill>
                  <a:srgbClr val="FF0000"/>
                </a:solidFill>
              </a:rPr>
              <a:t>2. </a:t>
            </a:r>
            <a:r>
              <a:rPr lang="tr-TR" b="1" dirty="0" err="1" smtClean="0">
                <a:solidFill>
                  <a:srgbClr val="FF0000"/>
                </a:solidFill>
              </a:rPr>
              <a:t>Işjeň</a:t>
            </a:r>
            <a:r>
              <a:rPr lang="tr-TR" b="1" dirty="0" smtClean="0">
                <a:solidFill>
                  <a:srgbClr val="FF0000"/>
                </a:solidFill>
              </a:rPr>
              <a:t> (</a:t>
            </a:r>
            <a:r>
              <a:rPr lang="tr-TR" b="1" dirty="0" err="1" smtClean="0">
                <a:solidFill>
                  <a:srgbClr val="FF0000"/>
                </a:solidFill>
              </a:rPr>
              <a:t>aktiw</a:t>
            </a:r>
            <a:r>
              <a:rPr lang="tr-TR" b="1" dirty="0" smtClean="0">
                <a:solidFill>
                  <a:srgbClr val="FF0000"/>
                </a:solidFill>
              </a:rPr>
              <a:t>) düşümler </a:t>
            </a:r>
          </a:p>
          <a:p>
            <a:pPr algn="just"/>
            <a:endParaRPr lang="tr-TR" b="1" dirty="0" smtClean="0"/>
          </a:p>
        </p:txBody>
      </p:sp>
    </p:spTree>
    <p:extLst>
      <p:ext uri="{BB962C8B-B14F-4D97-AF65-F5344CB8AC3E}">
        <p14:creationId xmlns:p14="http://schemas.microsoft.com/office/powerpoint/2010/main" val="538559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1907704" y="1039196"/>
            <a:ext cx="5040560" cy="61555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HAFTALIK DERSLER </a:t>
            </a:r>
          </a:p>
          <a:p>
            <a:pPr algn="ctr"/>
            <a:r>
              <a:rPr lang="tr-TR" sz="1600" b="1" dirty="0" smtClean="0"/>
              <a:t>4. </a:t>
            </a:r>
            <a:r>
              <a:rPr lang="tr-TR" sz="1600" b="1" dirty="0"/>
              <a:t>Hafta	</a:t>
            </a:r>
            <a:r>
              <a:rPr lang="tr-TR" sz="1600" b="1" dirty="0" smtClean="0"/>
              <a:t>Durum kategorisi</a:t>
            </a:r>
            <a:endParaRPr lang="tr-TR" sz="1600" b="1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1094128"/>
            <a:ext cx="1085182" cy="1402202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2843808" y="1844824"/>
            <a:ext cx="3348417" cy="369332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tr-TR" b="1" dirty="0"/>
              <a:t>ATLARYŇ </a:t>
            </a:r>
            <a:r>
              <a:rPr lang="tr-TR" b="1" dirty="0" smtClean="0"/>
              <a:t>DÜŞÜM </a:t>
            </a:r>
            <a:r>
              <a:rPr lang="tr-TR" b="1" dirty="0"/>
              <a:t>KATEGORIÝASY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05" y="806069"/>
            <a:ext cx="828092" cy="1237676"/>
          </a:xfrm>
          <a:prstGeom prst="rect">
            <a:avLst/>
          </a:prstGeom>
        </p:spPr>
      </p:pic>
      <p:sp>
        <p:nvSpPr>
          <p:cNvPr id="9" name="8 Dikdörtgen"/>
          <p:cNvSpPr/>
          <p:nvPr/>
        </p:nvSpPr>
        <p:spPr>
          <a:xfrm>
            <a:off x="899592" y="2708920"/>
            <a:ext cx="7200800" cy="2308324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just"/>
            <a:r>
              <a:rPr lang="tr-TR" b="1" dirty="0" err="1" smtClean="0">
                <a:solidFill>
                  <a:srgbClr val="FF0000"/>
                </a:solidFill>
              </a:rPr>
              <a:t>Rudimentar</a:t>
            </a:r>
            <a:r>
              <a:rPr lang="tr-TR" b="1" dirty="0" smtClean="0">
                <a:solidFill>
                  <a:srgbClr val="FF0000"/>
                </a:solidFill>
              </a:rPr>
              <a:t> (</a:t>
            </a:r>
            <a:r>
              <a:rPr lang="tr-TR" b="1" dirty="0" err="1" smtClean="0">
                <a:solidFill>
                  <a:srgbClr val="FF0000"/>
                </a:solidFill>
              </a:rPr>
              <a:t>rudiment</a:t>
            </a:r>
            <a:r>
              <a:rPr lang="tr-TR" b="1" dirty="0" smtClean="0">
                <a:solidFill>
                  <a:srgbClr val="FF0000"/>
                </a:solidFill>
              </a:rPr>
              <a:t>-</a:t>
            </a:r>
            <a:r>
              <a:rPr lang="tr-TR" b="1" dirty="0" err="1" smtClean="0">
                <a:solidFill>
                  <a:srgbClr val="FF0000"/>
                </a:solidFill>
              </a:rPr>
              <a:t>galyndy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diýmekdir</a:t>
            </a:r>
            <a:r>
              <a:rPr lang="tr-TR" b="1" dirty="0" smtClean="0">
                <a:solidFill>
                  <a:srgbClr val="FF0000"/>
                </a:solidFill>
              </a:rPr>
              <a:t>) düşümler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diliň </a:t>
            </a:r>
            <a:r>
              <a:rPr lang="tr-TR" dirty="0" err="1" smtClean="0"/>
              <a:t>taryhynda</a:t>
            </a:r>
            <a:r>
              <a:rPr lang="tr-TR" dirty="0" smtClean="0"/>
              <a:t> </a:t>
            </a:r>
            <a:r>
              <a:rPr lang="tr-TR" dirty="0" err="1" smtClean="0"/>
              <a:t>ulanylan</a:t>
            </a:r>
            <a:r>
              <a:rPr lang="tr-TR" dirty="0" smtClean="0"/>
              <a:t> düşümler </a:t>
            </a:r>
            <a:r>
              <a:rPr lang="tr-TR" dirty="0" err="1" smtClean="0"/>
              <a:t>bolup</a:t>
            </a:r>
            <a:r>
              <a:rPr lang="tr-TR" dirty="0" smtClean="0"/>
              <a:t>, olar diliň </a:t>
            </a:r>
            <a:r>
              <a:rPr lang="tr-TR" dirty="0" err="1" smtClean="0"/>
              <a:t>häzirki</a:t>
            </a:r>
            <a:r>
              <a:rPr lang="tr-TR" dirty="0" smtClean="0"/>
              <a:t> </a:t>
            </a:r>
            <a:r>
              <a:rPr lang="tr-TR" dirty="0" err="1" smtClean="0"/>
              <a:t>döwründe</a:t>
            </a:r>
            <a:r>
              <a:rPr lang="tr-TR" dirty="0" smtClean="0"/>
              <a:t> </a:t>
            </a:r>
            <a:r>
              <a:rPr lang="tr-TR" dirty="0" err="1" smtClean="0"/>
              <a:t>düşümlik</a:t>
            </a:r>
            <a:r>
              <a:rPr lang="tr-TR" dirty="0" smtClean="0"/>
              <a:t> – </a:t>
            </a:r>
            <a:r>
              <a:rPr lang="tr-TR" dirty="0" err="1" smtClean="0"/>
              <a:t>baglaýjylyk</a:t>
            </a:r>
            <a:r>
              <a:rPr lang="tr-TR" dirty="0" smtClean="0"/>
              <a:t> </a:t>
            </a:r>
            <a:r>
              <a:rPr lang="tr-TR" dirty="0" err="1" smtClean="0"/>
              <a:t>hyzmatyny</a:t>
            </a:r>
            <a:r>
              <a:rPr lang="tr-TR" dirty="0" smtClean="0"/>
              <a:t> </a:t>
            </a:r>
            <a:r>
              <a:rPr lang="tr-TR" dirty="0" err="1" smtClean="0"/>
              <a:t>ýitirip</a:t>
            </a:r>
            <a:r>
              <a:rPr lang="tr-TR" dirty="0" smtClean="0"/>
              <a:t>, </a:t>
            </a:r>
            <a:r>
              <a:rPr lang="tr-TR" dirty="0" err="1" smtClean="0"/>
              <a:t>başga</a:t>
            </a:r>
            <a:r>
              <a:rPr lang="tr-TR" dirty="0" smtClean="0"/>
              <a:t> </a:t>
            </a:r>
            <a:r>
              <a:rPr lang="tr-TR" dirty="0" err="1" smtClean="0"/>
              <a:t>manylary</a:t>
            </a:r>
            <a:r>
              <a:rPr lang="tr-TR" dirty="0" smtClean="0"/>
              <a:t> </a:t>
            </a:r>
            <a:r>
              <a:rPr lang="tr-TR" dirty="0" err="1" smtClean="0"/>
              <a:t>aňlatmaga</a:t>
            </a:r>
            <a:r>
              <a:rPr lang="tr-TR" dirty="0" smtClean="0"/>
              <a:t> </a:t>
            </a:r>
            <a:r>
              <a:rPr lang="tr-TR" dirty="0" err="1" smtClean="0"/>
              <a:t>geçipdirler</a:t>
            </a:r>
            <a:r>
              <a:rPr lang="tr-TR" dirty="0" smtClean="0"/>
              <a:t>. </a:t>
            </a:r>
          </a:p>
          <a:p>
            <a:pPr algn="just"/>
            <a:endParaRPr lang="tr-TR" i="1" dirty="0" smtClean="0"/>
          </a:p>
          <a:p>
            <a:pPr algn="just"/>
            <a:r>
              <a:rPr lang="tr-TR" i="1" dirty="0" smtClean="0"/>
              <a:t>Olaryň </a:t>
            </a:r>
            <a:r>
              <a:rPr lang="tr-TR" i="1" dirty="0" err="1" smtClean="0"/>
              <a:t>aşakdaky</a:t>
            </a:r>
            <a:r>
              <a:rPr lang="tr-TR" i="1" dirty="0" smtClean="0"/>
              <a:t> ýaly </a:t>
            </a:r>
            <a:r>
              <a:rPr lang="tr-TR" i="1" dirty="0" err="1" smtClean="0"/>
              <a:t>görnüşleri</a:t>
            </a:r>
            <a:r>
              <a:rPr lang="tr-TR" i="1" dirty="0" smtClean="0"/>
              <a:t> bar. </a:t>
            </a:r>
          </a:p>
          <a:p>
            <a:pPr algn="just"/>
            <a:endParaRPr lang="tr-TR" i="1" dirty="0"/>
          </a:p>
        </p:txBody>
      </p:sp>
    </p:spTree>
    <p:extLst>
      <p:ext uri="{BB962C8B-B14F-4D97-AF65-F5344CB8AC3E}">
        <p14:creationId xmlns:p14="http://schemas.microsoft.com/office/powerpoint/2010/main" val="538559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1907704" y="1039196"/>
            <a:ext cx="5040560" cy="61555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HAFTALIK DERSLER </a:t>
            </a:r>
          </a:p>
          <a:p>
            <a:pPr algn="ctr"/>
            <a:r>
              <a:rPr lang="tr-TR" sz="1600" b="1" dirty="0" smtClean="0"/>
              <a:t>4. </a:t>
            </a:r>
            <a:r>
              <a:rPr lang="tr-TR" sz="1600" b="1" dirty="0"/>
              <a:t>Hafta	</a:t>
            </a:r>
            <a:r>
              <a:rPr lang="tr-TR" sz="1600" b="1" dirty="0" smtClean="0"/>
              <a:t>Durum kategorisi</a:t>
            </a:r>
            <a:endParaRPr lang="tr-TR" sz="1600" b="1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1094128"/>
            <a:ext cx="1085182" cy="1402202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2843808" y="1844824"/>
            <a:ext cx="3348417" cy="369332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tr-TR" b="1" dirty="0"/>
              <a:t>ATLARYŇ </a:t>
            </a:r>
            <a:r>
              <a:rPr lang="tr-TR" b="1" dirty="0" smtClean="0"/>
              <a:t>DÜŞÜM </a:t>
            </a:r>
            <a:r>
              <a:rPr lang="tr-TR" b="1" dirty="0"/>
              <a:t>KATEGORIÝASY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05" y="806069"/>
            <a:ext cx="828092" cy="1237676"/>
          </a:xfrm>
          <a:prstGeom prst="rect">
            <a:avLst/>
          </a:prstGeom>
        </p:spPr>
      </p:pic>
      <p:sp>
        <p:nvSpPr>
          <p:cNvPr id="8" name="7 Dikdörtgen"/>
          <p:cNvSpPr/>
          <p:nvPr/>
        </p:nvSpPr>
        <p:spPr>
          <a:xfrm>
            <a:off x="899592" y="2564904"/>
            <a:ext cx="7344816" cy="3139321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marL="342900" indent="-342900" algn="ctr"/>
            <a:r>
              <a:rPr lang="tr-TR" b="1" dirty="0" smtClean="0">
                <a:solidFill>
                  <a:srgbClr val="FF0000"/>
                </a:solidFill>
              </a:rPr>
              <a:t>1.</a:t>
            </a:r>
            <a:r>
              <a:rPr lang="tr-TR" b="1" dirty="0" err="1" smtClean="0">
                <a:solidFill>
                  <a:srgbClr val="FF0000"/>
                </a:solidFill>
              </a:rPr>
              <a:t>Komparatiw</a:t>
            </a:r>
            <a:r>
              <a:rPr lang="tr-TR" b="1" dirty="0" smtClean="0">
                <a:solidFill>
                  <a:srgbClr val="FF0000"/>
                </a:solidFill>
              </a:rPr>
              <a:t> düşüm </a:t>
            </a:r>
          </a:p>
          <a:p>
            <a:pPr marL="342900" indent="-342900" algn="just"/>
            <a:endParaRPr lang="tr-TR" b="1" dirty="0" smtClean="0">
              <a:solidFill>
                <a:srgbClr val="FF0000"/>
              </a:solidFill>
            </a:endParaRPr>
          </a:p>
          <a:p>
            <a:pPr marL="342900" indent="-342900" algn="just"/>
            <a:r>
              <a:rPr lang="tr-TR" dirty="0" smtClean="0"/>
              <a:t>atlara </a:t>
            </a:r>
            <a:r>
              <a:rPr lang="tr-TR" dirty="0" err="1" smtClean="0"/>
              <a:t>deňeşdirme</a:t>
            </a:r>
            <a:r>
              <a:rPr lang="tr-TR" dirty="0" smtClean="0"/>
              <a:t> manysyny </a:t>
            </a:r>
            <a:r>
              <a:rPr lang="tr-TR" dirty="0" err="1" smtClean="0"/>
              <a:t>berýän</a:t>
            </a:r>
            <a:r>
              <a:rPr lang="tr-TR" dirty="0" smtClean="0"/>
              <a:t> –</a:t>
            </a:r>
            <a:r>
              <a:rPr lang="tr-TR" dirty="0" err="1" smtClean="0"/>
              <a:t>ça</a:t>
            </a:r>
            <a:r>
              <a:rPr lang="tr-TR" dirty="0" smtClean="0"/>
              <a:t>/-</a:t>
            </a:r>
            <a:r>
              <a:rPr lang="tr-TR" dirty="0" err="1" smtClean="0"/>
              <a:t>çe</a:t>
            </a:r>
            <a:r>
              <a:rPr lang="tr-TR" dirty="0" smtClean="0"/>
              <a:t> </a:t>
            </a:r>
            <a:r>
              <a:rPr lang="tr-TR" dirty="0" err="1" smtClean="0"/>
              <a:t>goşulmasy</a:t>
            </a:r>
            <a:r>
              <a:rPr lang="tr-TR" dirty="0" smtClean="0"/>
              <a:t> bilen </a:t>
            </a:r>
            <a:r>
              <a:rPr lang="tr-TR" dirty="0" err="1" smtClean="0"/>
              <a:t>aňladylyp</a:t>
            </a:r>
            <a:r>
              <a:rPr lang="tr-TR" dirty="0" smtClean="0"/>
              <a:t>, </a:t>
            </a:r>
            <a:r>
              <a:rPr lang="tr-TR" dirty="0" err="1" smtClean="0"/>
              <a:t>öň</a:t>
            </a:r>
            <a:endParaRPr lang="tr-TR" dirty="0" smtClean="0"/>
          </a:p>
          <a:p>
            <a:pPr marL="342900" indent="-342900" algn="just"/>
            <a:r>
              <a:rPr lang="tr-TR" dirty="0" smtClean="0"/>
              <a:t> düşüm </a:t>
            </a:r>
            <a:r>
              <a:rPr lang="tr-TR" dirty="0" err="1" smtClean="0"/>
              <a:t>hyzmatynda</a:t>
            </a:r>
            <a:r>
              <a:rPr lang="tr-TR" dirty="0" smtClean="0"/>
              <a:t> </a:t>
            </a:r>
            <a:r>
              <a:rPr lang="tr-TR" dirty="0" err="1" smtClean="0"/>
              <a:t>ulanylypdyr</a:t>
            </a:r>
            <a:r>
              <a:rPr lang="tr-TR" dirty="0" smtClean="0"/>
              <a:t>, </a:t>
            </a:r>
            <a:r>
              <a:rPr lang="tr-TR" dirty="0" err="1" smtClean="0"/>
              <a:t>emma</a:t>
            </a:r>
            <a:r>
              <a:rPr lang="tr-TR" dirty="0" smtClean="0"/>
              <a:t> diliň </a:t>
            </a:r>
            <a:r>
              <a:rPr lang="tr-TR" dirty="0" err="1" smtClean="0"/>
              <a:t>häzirki</a:t>
            </a:r>
            <a:r>
              <a:rPr lang="tr-TR" dirty="0" smtClean="0"/>
              <a:t> </a:t>
            </a:r>
            <a:r>
              <a:rPr lang="tr-TR" dirty="0" err="1" smtClean="0"/>
              <a:t>döwründe</a:t>
            </a:r>
            <a:r>
              <a:rPr lang="tr-TR" dirty="0" smtClean="0"/>
              <a:t> hal </a:t>
            </a:r>
            <a:r>
              <a:rPr lang="tr-TR" dirty="0" err="1" smtClean="0"/>
              <a:t>ýasaýjy</a:t>
            </a:r>
            <a:endParaRPr lang="tr-TR" dirty="0" smtClean="0"/>
          </a:p>
          <a:p>
            <a:pPr marL="342900" indent="-342900" algn="just"/>
            <a:r>
              <a:rPr lang="tr-TR" dirty="0" smtClean="0"/>
              <a:t> </a:t>
            </a:r>
            <a:r>
              <a:rPr lang="tr-TR" dirty="0" err="1" smtClean="0"/>
              <a:t>goşulma</a:t>
            </a:r>
            <a:r>
              <a:rPr lang="tr-TR" dirty="0" smtClean="0"/>
              <a:t> </a:t>
            </a:r>
            <a:r>
              <a:rPr lang="tr-TR" dirty="0" err="1" smtClean="0"/>
              <a:t>hasaplanýar</a:t>
            </a:r>
            <a:r>
              <a:rPr lang="tr-TR" dirty="0" smtClean="0"/>
              <a:t>. </a:t>
            </a:r>
          </a:p>
          <a:p>
            <a:pPr marL="342900" indent="-342900" algn="just"/>
            <a:endParaRPr lang="tr-TR" dirty="0" smtClean="0"/>
          </a:p>
          <a:p>
            <a:pPr marL="342900" indent="-342900" algn="just">
              <a:buFont typeface="Wingdings" pitchFamily="2" charset="2"/>
              <a:buChar char="ü"/>
            </a:pPr>
            <a:r>
              <a:rPr lang="tr-TR" b="1" dirty="0" err="1" smtClean="0"/>
              <a:t>özüňçe</a:t>
            </a:r>
            <a:r>
              <a:rPr lang="tr-TR" b="1" dirty="0" smtClean="0"/>
              <a:t> görmeseň, </a:t>
            </a:r>
            <a:r>
              <a:rPr lang="tr-TR" b="1" dirty="0" err="1" smtClean="0"/>
              <a:t>kölegäňçe</a:t>
            </a:r>
            <a:r>
              <a:rPr lang="tr-TR" b="1" dirty="0" smtClean="0"/>
              <a:t> gör. 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tr-TR" b="1" dirty="0" err="1" smtClean="0"/>
              <a:t>Mençe</a:t>
            </a:r>
            <a:r>
              <a:rPr lang="tr-TR" b="1" dirty="0" smtClean="0"/>
              <a:t>, </a:t>
            </a:r>
            <a:r>
              <a:rPr lang="tr-TR" b="1" dirty="0" err="1" smtClean="0"/>
              <a:t>Gözelçe</a:t>
            </a:r>
            <a:r>
              <a:rPr lang="tr-TR" b="1" dirty="0" smtClean="0"/>
              <a:t>… </a:t>
            </a:r>
          </a:p>
          <a:p>
            <a:pPr marL="342900" indent="-342900" algn="just"/>
            <a:endParaRPr lang="tr-TR" dirty="0" smtClean="0"/>
          </a:p>
          <a:p>
            <a:pPr marL="342900" indent="-342900" algn="just"/>
            <a:r>
              <a:rPr lang="tr-TR" dirty="0" err="1" smtClean="0"/>
              <a:t>Diýmek</a:t>
            </a:r>
            <a:r>
              <a:rPr lang="tr-TR" dirty="0" smtClean="0"/>
              <a:t>, </a:t>
            </a:r>
            <a:r>
              <a:rPr lang="tr-TR" dirty="0" err="1" smtClean="0"/>
              <a:t>goşulma</a:t>
            </a:r>
            <a:r>
              <a:rPr lang="tr-TR" dirty="0" smtClean="0"/>
              <a:t> häzir </a:t>
            </a:r>
            <a:r>
              <a:rPr lang="tr-TR" dirty="0" err="1" smtClean="0"/>
              <a:t>baglaýjylyk</a:t>
            </a:r>
            <a:r>
              <a:rPr lang="tr-TR" dirty="0" smtClean="0"/>
              <a:t> däl-de, </a:t>
            </a:r>
            <a:r>
              <a:rPr lang="tr-TR" dirty="0" err="1" smtClean="0"/>
              <a:t>ýasaýjylyk</a:t>
            </a:r>
            <a:r>
              <a:rPr lang="tr-TR" dirty="0" smtClean="0"/>
              <a:t>  </a:t>
            </a:r>
            <a:r>
              <a:rPr lang="tr-TR" dirty="0" err="1" smtClean="0"/>
              <a:t>hyzmatyny</a:t>
            </a:r>
            <a:r>
              <a:rPr lang="tr-TR" dirty="0" smtClean="0"/>
              <a:t> </a:t>
            </a:r>
            <a:r>
              <a:rPr lang="tr-TR" dirty="0" err="1" smtClean="0"/>
              <a:t>ýerine</a:t>
            </a:r>
            <a:r>
              <a:rPr lang="tr-TR" dirty="0" smtClean="0"/>
              <a:t> </a:t>
            </a:r>
            <a:r>
              <a:rPr lang="tr-TR" dirty="0" err="1" smtClean="0"/>
              <a:t>ýetirýär</a:t>
            </a:r>
            <a:r>
              <a:rPr lang="tr-TR" dirty="0" smtClean="0"/>
              <a:t>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38559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1907704" y="1039196"/>
            <a:ext cx="5040560" cy="61555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HAFTALIK DERSLER </a:t>
            </a:r>
          </a:p>
          <a:p>
            <a:pPr algn="ctr"/>
            <a:r>
              <a:rPr lang="tr-TR" sz="1600" b="1" dirty="0" smtClean="0"/>
              <a:t>4. </a:t>
            </a:r>
            <a:r>
              <a:rPr lang="tr-TR" sz="1600" b="1" dirty="0"/>
              <a:t>Hafta	</a:t>
            </a:r>
            <a:r>
              <a:rPr lang="tr-TR" sz="1600" b="1" dirty="0" smtClean="0"/>
              <a:t>Durum kategorisi</a:t>
            </a:r>
            <a:endParaRPr lang="tr-TR" sz="1600" b="1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1094128"/>
            <a:ext cx="1085182" cy="1402202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2843808" y="1844824"/>
            <a:ext cx="3348417" cy="369332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tr-TR" b="1" dirty="0"/>
              <a:t>ATLARYŇ </a:t>
            </a:r>
            <a:r>
              <a:rPr lang="tr-TR" b="1" dirty="0" smtClean="0"/>
              <a:t>DÜŞÜM </a:t>
            </a:r>
            <a:r>
              <a:rPr lang="tr-TR" b="1" dirty="0"/>
              <a:t>KATEGORIÝASY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05" y="806069"/>
            <a:ext cx="828092" cy="1237676"/>
          </a:xfrm>
          <a:prstGeom prst="rect">
            <a:avLst/>
          </a:prstGeom>
        </p:spPr>
      </p:pic>
      <p:sp>
        <p:nvSpPr>
          <p:cNvPr id="9" name="8 Dikdörtgen"/>
          <p:cNvSpPr/>
          <p:nvPr/>
        </p:nvSpPr>
        <p:spPr>
          <a:xfrm>
            <a:off x="899592" y="2564904"/>
            <a:ext cx="7344816" cy="3139321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tr-TR" b="1" dirty="0" err="1" smtClean="0">
                <a:solidFill>
                  <a:srgbClr val="FF0000"/>
                </a:solidFill>
              </a:rPr>
              <a:t>Abessiw</a:t>
            </a:r>
            <a:r>
              <a:rPr lang="tr-TR" b="1" dirty="0" smtClean="0">
                <a:solidFill>
                  <a:srgbClr val="FF0000"/>
                </a:solidFill>
              </a:rPr>
              <a:t> düşüm</a:t>
            </a:r>
            <a:r>
              <a:rPr lang="tr-TR" dirty="0" smtClean="0"/>
              <a:t>: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Diliň </a:t>
            </a:r>
            <a:r>
              <a:rPr lang="tr-TR" dirty="0" err="1" smtClean="0"/>
              <a:t>gadymy</a:t>
            </a:r>
            <a:r>
              <a:rPr lang="tr-TR" dirty="0" smtClean="0"/>
              <a:t> </a:t>
            </a:r>
            <a:r>
              <a:rPr lang="tr-TR" dirty="0" err="1" smtClean="0"/>
              <a:t>döwründe</a:t>
            </a:r>
            <a:r>
              <a:rPr lang="tr-TR" dirty="0" smtClean="0"/>
              <a:t> </a:t>
            </a:r>
            <a:r>
              <a:rPr lang="tr-TR" dirty="0" err="1" smtClean="0"/>
              <a:t>atlardaky</a:t>
            </a:r>
            <a:r>
              <a:rPr lang="tr-TR" dirty="0" smtClean="0"/>
              <a:t> </a:t>
            </a:r>
            <a:r>
              <a:rPr lang="tr-TR" dirty="0" err="1" smtClean="0"/>
              <a:t>ýokluk</a:t>
            </a:r>
            <a:r>
              <a:rPr lang="tr-TR" dirty="0" smtClean="0"/>
              <a:t> </a:t>
            </a:r>
            <a:r>
              <a:rPr lang="tr-TR" dirty="0" err="1" smtClean="0"/>
              <a:t>şekili</a:t>
            </a:r>
            <a:r>
              <a:rPr lang="tr-TR" dirty="0" smtClean="0"/>
              <a:t> </a:t>
            </a:r>
            <a:r>
              <a:rPr lang="tr-TR" b="1" dirty="0" smtClean="0">
                <a:solidFill>
                  <a:srgbClr val="FF0000"/>
                </a:solidFill>
              </a:rPr>
              <a:t>-</a:t>
            </a:r>
            <a:r>
              <a:rPr lang="tr-TR" b="1" dirty="0" err="1" smtClean="0">
                <a:solidFill>
                  <a:srgbClr val="FF0000"/>
                </a:solidFill>
              </a:rPr>
              <a:t>syz</a:t>
            </a:r>
            <a:r>
              <a:rPr lang="tr-TR" b="1" dirty="0" smtClean="0">
                <a:solidFill>
                  <a:srgbClr val="FF0000"/>
                </a:solidFill>
              </a:rPr>
              <a:t>/-siz </a:t>
            </a:r>
            <a:r>
              <a:rPr lang="tr-TR" dirty="0" err="1" smtClean="0"/>
              <a:t>goşulmasy</a:t>
            </a:r>
            <a:r>
              <a:rPr lang="tr-TR" dirty="0" smtClean="0"/>
              <a:t> bildirip, </a:t>
            </a:r>
            <a:r>
              <a:rPr lang="tr-TR" b="1" dirty="0" err="1" smtClean="0"/>
              <a:t>abessiw</a:t>
            </a:r>
            <a:r>
              <a:rPr lang="tr-TR" b="1" dirty="0" smtClean="0"/>
              <a:t> </a:t>
            </a:r>
            <a:r>
              <a:rPr lang="tr-TR" b="1" dirty="0" err="1" smtClean="0"/>
              <a:t>düşümi</a:t>
            </a:r>
            <a:r>
              <a:rPr lang="tr-TR" b="1" dirty="0" smtClean="0"/>
              <a:t> </a:t>
            </a:r>
            <a:r>
              <a:rPr lang="tr-TR" dirty="0" err="1" smtClean="0"/>
              <a:t>aňladypdyr</a:t>
            </a:r>
            <a:r>
              <a:rPr lang="tr-TR" dirty="0" smtClean="0"/>
              <a:t>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Ol diliň </a:t>
            </a:r>
            <a:r>
              <a:rPr lang="tr-TR" dirty="0" err="1" smtClean="0"/>
              <a:t>häzirki</a:t>
            </a:r>
            <a:r>
              <a:rPr lang="tr-TR" dirty="0" smtClean="0"/>
              <a:t> </a:t>
            </a:r>
            <a:r>
              <a:rPr lang="tr-TR" dirty="0" err="1" smtClean="0"/>
              <a:t>döwründe</a:t>
            </a:r>
            <a:r>
              <a:rPr lang="tr-TR" dirty="0" smtClean="0"/>
              <a:t> </a:t>
            </a:r>
            <a:r>
              <a:rPr lang="tr-TR" dirty="0" err="1" smtClean="0"/>
              <a:t>ýokluk</a:t>
            </a:r>
            <a:r>
              <a:rPr lang="tr-TR" dirty="0" smtClean="0"/>
              <a:t> </a:t>
            </a:r>
            <a:r>
              <a:rPr lang="tr-TR" dirty="0" err="1" smtClean="0"/>
              <a:t>aňladýan</a:t>
            </a:r>
            <a:r>
              <a:rPr lang="tr-TR" dirty="0" smtClean="0"/>
              <a:t> </a:t>
            </a:r>
            <a:r>
              <a:rPr lang="tr-TR" dirty="0" err="1" smtClean="0"/>
              <a:t>sypat</a:t>
            </a:r>
            <a:r>
              <a:rPr lang="tr-TR" dirty="0" smtClean="0"/>
              <a:t> </a:t>
            </a:r>
            <a:r>
              <a:rPr lang="tr-TR" dirty="0" err="1" smtClean="0"/>
              <a:t>ýasaýjydyr</a:t>
            </a:r>
            <a:r>
              <a:rPr lang="tr-TR" dirty="0" smtClean="0"/>
              <a:t>. </a:t>
            </a:r>
          </a:p>
          <a:p>
            <a:pPr algn="just"/>
            <a:endParaRPr lang="tr-TR" dirty="0" smtClean="0"/>
          </a:p>
          <a:p>
            <a:pPr algn="just">
              <a:buFont typeface="Wingdings" pitchFamily="2" charset="2"/>
              <a:buChar char="ü"/>
            </a:pPr>
            <a:r>
              <a:rPr lang="tr-TR" b="1" dirty="0" err="1" smtClean="0"/>
              <a:t>aňsyz</a:t>
            </a:r>
            <a:r>
              <a:rPr lang="tr-TR" b="1" dirty="0" smtClean="0"/>
              <a:t> adam, </a:t>
            </a:r>
          </a:p>
          <a:p>
            <a:pPr algn="just">
              <a:buFont typeface="Wingdings" pitchFamily="2" charset="2"/>
              <a:buChar char="ü"/>
            </a:pPr>
            <a:r>
              <a:rPr lang="tr-TR" b="1" dirty="0" err="1" smtClean="0"/>
              <a:t>suwsuz</a:t>
            </a:r>
            <a:r>
              <a:rPr lang="tr-TR" b="1" dirty="0" smtClean="0"/>
              <a:t> </a:t>
            </a:r>
            <a:r>
              <a:rPr lang="tr-TR" b="1" dirty="0" err="1" smtClean="0"/>
              <a:t>ýap</a:t>
            </a:r>
            <a:r>
              <a:rPr lang="tr-TR" b="1" dirty="0" smtClean="0"/>
              <a:t>, </a:t>
            </a:r>
          </a:p>
          <a:p>
            <a:pPr algn="just">
              <a:buFont typeface="Wingdings" pitchFamily="2" charset="2"/>
              <a:buChar char="ü"/>
            </a:pPr>
            <a:r>
              <a:rPr lang="tr-TR" b="1" dirty="0" err="1" smtClean="0"/>
              <a:t>duzsuz</a:t>
            </a:r>
            <a:r>
              <a:rPr lang="tr-TR" b="1" dirty="0" smtClean="0"/>
              <a:t> </a:t>
            </a:r>
            <a:r>
              <a:rPr lang="tr-TR" b="1" dirty="0" err="1" smtClean="0"/>
              <a:t>nahar</a:t>
            </a:r>
            <a:r>
              <a:rPr lang="tr-TR" b="1" dirty="0" smtClean="0"/>
              <a:t>, </a:t>
            </a:r>
          </a:p>
          <a:p>
            <a:pPr algn="just">
              <a:buFont typeface="Wingdings" pitchFamily="2" charset="2"/>
              <a:buChar char="ü"/>
            </a:pPr>
            <a:r>
              <a:rPr lang="tr-TR" b="1" dirty="0" err="1" smtClean="0"/>
              <a:t>adamsyz</a:t>
            </a:r>
            <a:r>
              <a:rPr lang="tr-TR" b="1" dirty="0" smtClean="0"/>
              <a:t> </a:t>
            </a:r>
            <a:r>
              <a:rPr lang="tr-TR" b="1" dirty="0" err="1" smtClean="0"/>
              <a:t>meýdan</a:t>
            </a:r>
            <a:r>
              <a:rPr lang="tr-TR" b="1" dirty="0" smtClean="0"/>
              <a:t>. 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538559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1907704" y="1039196"/>
            <a:ext cx="5040560" cy="61555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HAFTALIK DERSLER </a:t>
            </a:r>
          </a:p>
          <a:p>
            <a:pPr algn="ctr"/>
            <a:r>
              <a:rPr lang="tr-TR" sz="1600" b="1" dirty="0" smtClean="0"/>
              <a:t>4. </a:t>
            </a:r>
            <a:r>
              <a:rPr lang="tr-TR" sz="1600" b="1" dirty="0"/>
              <a:t>Hafta	</a:t>
            </a:r>
            <a:r>
              <a:rPr lang="tr-TR" sz="1600" b="1" dirty="0" smtClean="0"/>
              <a:t>Durum kategorisi</a:t>
            </a:r>
            <a:endParaRPr lang="tr-TR" sz="1600" b="1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908720"/>
            <a:ext cx="1085182" cy="1402202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2843808" y="1844824"/>
            <a:ext cx="3348417" cy="369332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tr-TR" b="1" dirty="0"/>
              <a:t>ATLARYŇ </a:t>
            </a:r>
            <a:r>
              <a:rPr lang="tr-TR" b="1" dirty="0" smtClean="0"/>
              <a:t>DÜŞÜM </a:t>
            </a:r>
            <a:r>
              <a:rPr lang="tr-TR" b="1" dirty="0"/>
              <a:t>KATEGORIÝASY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05" y="806069"/>
            <a:ext cx="828092" cy="1237676"/>
          </a:xfrm>
          <a:prstGeom prst="rect">
            <a:avLst/>
          </a:prstGeom>
        </p:spPr>
      </p:pic>
      <p:sp>
        <p:nvSpPr>
          <p:cNvPr id="8" name="7 Dikdörtgen"/>
          <p:cNvSpPr/>
          <p:nvPr/>
        </p:nvSpPr>
        <p:spPr>
          <a:xfrm>
            <a:off x="827584" y="2348880"/>
            <a:ext cx="7416824" cy="341632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tr-TR" b="1" dirty="0" err="1" smtClean="0">
                <a:solidFill>
                  <a:srgbClr val="FF0000"/>
                </a:solidFill>
              </a:rPr>
              <a:t>Komitatiw</a:t>
            </a:r>
            <a:r>
              <a:rPr lang="tr-TR" b="1" dirty="0" smtClean="0">
                <a:solidFill>
                  <a:srgbClr val="FF0000"/>
                </a:solidFill>
              </a:rPr>
              <a:t> (</a:t>
            </a:r>
            <a:r>
              <a:rPr lang="tr-TR" b="1" dirty="0" err="1" smtClean="0">
                <a:solidFill>
                  <a:srgbClr val="FF0000"/>
                </a:solidFill>
              </a:rPr>
              <a:t>bilelik</a:t>
            </a:r>
            <a:r>
              <a:rPr lang="tr-TR" b="1" dirty="0" smtClean="0">
                <a:solidFill>
                  <a:srgbClr val="FF0000"/>
                </a:solidFill>
              </a:rPr>
              <a:t>) </a:t>
            </a:r>
            <a:r>
              <a:rPr lang="tr-TR" b="1" dirty="0" err="1" smtClean="0">
                <a:solidFill>
                  <a:srgbClr val="FF0000"/>
                </a:solidFill>
              </a:rPr>
              <a:t>düşümi</a:t>
            </a:r>
            <a:r>
              <a:rPr lang="tr-TR" b="1" dirty="0" smtClean="0">
                <a:solidFill>
                  <a:srgbClr val="FF0000"/>
                </a:solidFill>
              </a:rPr>
              <a:t>: </a:t>
            </a:r>
          </a:p>
          <a:p>
            <a:pPr algn="just"/>
            <a:r>
              <a:rPr lang="tr-TR" dirty="0" smtClean="0"/>
              <a:t>Bu </a:t>
            </a:r>
            <a:r>
              <a:rPr lang="tr-TR" dirty="0" err="1" smtClean="0"/>
              <a:t>düşümi</a:t>
            </a:r>
            <a:r>
              <a:rPr lang="tr-TR" dirty="0" smtClean="0"/>
              <a:t> </a:t>
            </a:r>
            <a:r>
              <a:rPr lang="tr-TR" b="1" dirty="0" smtClean="0">
                <a:solidFill>
                  <a:srgbClr val="FF0000"/>
                </a:solidFill>
              </a:rPr>
              <a:t>-</a:t>
            </a:r>
            <a:r>
              <a:rPr lang="tr-TR" b="1" dirty="0" err="1" smtClean="0">
                <a:solidFill>
                  <a:srgbClr val="FF0000"/>
                </a:solidFill>
              </a:rPr>
              <a:t>ly</a:t>
            </a:r>
            <a:r>
              <a:rPr lang="tr-TR" b="1" dirty="0" smtClean="0">
                <a:solidFill>
                  <a:srgbClr val="FF0000"/>
                </a:solidFill>
              </a:rPr>
              <a:t>/-</a:t>
            </a:r>
            <a:r>
              <a:rPr lang="tr-TR" b="1" dirty="0" err="1" smtClean="0">
                <a:solidFill>
                  <a:srgbClr val="FF0000"/>
                </a:solidFill>
              </a:rPr>
              <a:t>li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/>
              <a:t>goşulmasy</a:t>
            </a:r>
            <a:r>
              <a:rPr lang="tr-TR" dirty="0" smtClean="0"/>
              <a:t> </a:t>
            </a:r>
            <a:r>
              <a:rPr lang="tr-TR" dirty="0" err="1" smtClean="0"/>
              <a:t>aňladypdyr</a:t>
            </a:r>
            <a:r>
              <a:rPr lang="tr-TR" dirty="0" smtClean="0"/>
              <a:t>. </a:t>
            </a:r>
            <a:r>
              <a:rPr lang="tr-TR" dirty="0" err="1" smtClean="0"/>
              <a:t>Goşulmanyň</a:t>
            </a:r>
            <a:r>
              <a:rPr lang="tr-TR" dirty="0" smtClean="0"/>
              <a:t> </a:t>
            </a:r>
            <a:r>
              <a:rPr lang="tr-TR" dirty="0" err="1" smtClean="0"/>
              <a:t>gadymy</a:t>
            </a:r>
            <a:r>
              <a:rPr lang="tr-TR" dirty="0" smtClean="0"/>
              <a:t> </a:t>
            </a:r>
            <a:r>
              <a:rPr lang="tr-TR" dirty="0" err="1" smtClean="0"/>
              <a:t>düşümlik</a:t>
            </a:r>
            <a:r>
              <a:rPr lang="tr-TR" dirty="0" smtClean="0"/>
              <a:t> </a:t>
            </a:r>
            <a:r>
              <a:rPr lang="tr-TR" dirty="0" err="1" smtClean="0"/>
              <a:t>hyzmatynda</a:t>
            </a:r>
            <a:r>
              <a:rPr lang="tr-TR" dirty="0" smtClean="0"/>
              <a:t> </a:t>
            </a:r>
            <a:r>
              <a:rPr lang="tr-TR" dirty="0" err="1" smtClean="0"/>
              <a:t>ulanylyşyndan</a:t>
            </a:r>
            <a:r>
              <a:rPr lang="tr-TR" dirty="0" smtClean="0"/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ataly</a:t>
            </a:r>
            <a:r>
              <a:rPr lang="tr-TR" b="1" dirty="0" smtClean="0">
                <a:solidFill>
                  <a:srgbClr val="FF0000"/>
                </a:solidFill>
              </a:rPr>
              <a:t>-</a:t>
            </a:r>
            <a:r>
              <a:rPr lang="tr-TR" b="1" dirty="0" err="1" smtClean="0">
                <a:solidFill>
                  <a:srgbClr val="FF0000"/>
                </a:solidFill>
              </a:rPr>
              <a:t>ogul</a:t>
            </a:r>
            <a:r>
              <a:rPr lang="tr-TR" b="1" dirty="0" smtClean="0">
                <a:solidFill>
                  <a:srgbClr val="FF0000"/>
                </a:solidFill>
              </a:rPr>
              <a:t>, </a:t>
            </a:r>
            <a:r>
              <a:rPr lang="tr-TR" b="1" dirty="0" err="1" smtClean="0">
                <a:solidFill>
                  <a:srgbClr val="FF0000"/>
                </a:solidFill>
              </a:rPr>
              <a:t>eneli</a:t>
            </a:r>
            <a:r>
              <a:rPr lang="tr-TR" b="1" dirty="0" smtClean="0">
                <a:solidFill>
                  <a:srgbClr val="FF0000"/>
                </a:solidFill>
              </a:rPr>
              <a:t>-gyz, </a:t>
            </a:r>
            <a:r>
              <a:rPr lang="tr-TR" b="1" dirty="0" err="1" smtClean="0">
                <a:solidFill>
                  <a:srgbClr val="FF0000"/>
                </a:solidFill>
              </a:rPr>
              <a:t>Saýatly</a:t>
            </a:r>
            <a:r>
              <a:rPr lang="tr-TR" b="1" dirty="0" smtClean="0">
                <a:solidFill>
                  <a:srgbClr val="FF0000"/>
                </a:solidFill>
              </a:rPr>
              <a:t>-</a:t>
            </a:r>
            <a:r>
              <a:rPr lang="tr-TR" b="1" dirty="0" err="1" smtClean="0">
                <a:solidFill>
                  <a:srgbClr val="FF0000"/>
                </a:solidFill>
              </a:rPr>
              <a:t>Hemra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dirty="0" smtClean="0"/>
              <a:t>ýaly </a:t>
            </a:r>
            <a:r>
              <a:rPr lang="tr-TR" dirty="0" err="1" smtClean="0"/>
              <a:t>mysallar</a:t>
            </a:r>
            <a:r>
              <a:rPr lang="tr-TR" dirty="0" smtClean="0"/>
              <a:t> </a:t>
            </a:r>
            <a:r>
              <a:rPr lang="tr-TR" dirty="0" err="1" smtClean="0"/>
              <a:t>saklanyp</a:t>
            </a:r>
            <a:r>
              <a:rPr lang="tr-TR" dirty="0" smtClean="0"/>
              <a:t> </a:t>
            </a:r>
            <a:r>
              <a:rPr lang="tr-TR" dirty="0" err="1" smtClean="0"/>
              <a:t>galypdyr</a:t>
            </a:r>
            <a:r>
              <a:rPr lang="tr-TR" dirty="0" smtClean="0"/>
              <a:t>. </a:t>
            </a:r>
          </a:p>
          <a:p>
            <a:pPr algn="just"/>
            <a:r>
              <a:rPr lang="tr-TR" dirty="0" smtClean="0"/>
              <a:t>Şu </a:t>
            </a:r>
            <a:r>
              <a:rPr lang="tr-TR" dirty="0" err="1" smtClean="0"/>
              <a:t>goşulma</a:t>
            </a:r>
            <a:r>
              <a:rPr lang="tr-TR" dirty="0" smtClean="0"/>
              <a:t> </a:t>
            </a:r>
            <a:r>
              <a:rPr lang="tr-TR" dirty="0" err="1" smtClean="0"/>
              <a:t>häzirki</a:t>
            </a:r>
            <a:r>
              <a:rPr lang="tr-TR" dirty="0" smtClean="0"/>
              <a:t> </a:t>
            </a:r>
            <a:r>
              <a:rPr lang="tr-TR" dirty="0" err="1" smtClean="0"/>
              <a:t>döwürde</a:t>
            </a:r>
            <a:r>
              <a:rPr lang="tr-TR" dirty="0" smtClean="0"/>
              <a:t> düşüm </a:t>
            </a:r>
            <a:r>
              <a:rPr lang="tr-TR" dirty="0" err="1" smtClean="0"/>
              <a:t>goşulmasy</a:t>
            </a:r>
            <a:r>
              <a:rPr lang="tr-TR" dirty="0" smtClean="0"/>
              <a:t> däl-de, </a:t>
            </a:r>
            <a:r>
              <a:rPr lang="tr-TR" dirty="0" err="1" smtClean="0"/>
              <a:t>barlyk</a:t>
            </a:r>
            <a:r>
              <a:rPr lang="tr-TR" dirty="0" smtClean="0"/>
              <a:t> </a:t>
            </a:r>
            <a:r>
              <a:rPr lang="tr-TR" dirty="0" err="1" smtClean="0"/>
              <a:t>aňladýan</a:t>
            </a:r>
            <a:r>
              <a:rPr lang="tr-TR" dirty="0" smtClean="0"/>
              <a:t> </a:t>
            </a:r>
            <a:r>
              <a:rPr lang="tr-TR" dirty="0" err="1" smtClean="0"/>
              <a:t>sypatlary</a:t>
            </a:r>
            <a:r>
              <a:rPr lang="tr-TR" dirty="0" smtClean="0"/>
              <a:t> </a:t>
            </a:r>
            <a:r>
              <a:rPr lang="tr-TR" dirty="0" err="1" smtClean="0"/>
              <a:t>ýasaýar</a:t>
            </a:r>
            <a:r>
              <a:rPr lang="tr-TR" dirty="0" smtClean="0"/>
              <a:t>: </a:t>
            </a:r>
          </a:p>
          <a:p>
            <a:pPr algn="just">
              <a:buFont typeface="Wingdings" pitchFamily="2" charset="2"/>
              <a:buChar char="ü"/>
            </a:pPr>
            <a:r>
              <a:rPr lang="tr-TR" b="1" dirty="0" err="1" smtClean="0">
                <a:solidFill>
                  <a:srgbClr val="FF0000"/>
                </a:solidFill>
              </a:rPr>
              <a:t>okuwly</a:t>
            </a:r>
            <a:r>
              <a:rPr lang="tr-TR" b="1" dirty="0" smtClean="0">
                <a:solidFill>
                  <a:srgbClr val="FF0000"/>
                </a:solidFill>
              </a:rPr>
              <a:t> gyz, </a:t>
            </a:r>
          </a:p>
          <a:p>
            <a:pPr algn="just">
              <a:buFont typeface="Wingdings" pitchFamily="2" charset="2"/>
              <a:buChar char="ü"/>
            </a:pPr>
            <a:r>
              <a:rPr lang="tr-TR" b="1" dirty="0" smtClean="0">
                <a:solidFill>
                  <a:srgbClr val="FF0000"/>
                </a:solidFill>
              </a:rPr>
              <a:t>akylly </a:t>
            </a:r>
            <a:r>
              <a:rPr lang="tr-TR" b="1" dirty="0" err="1" smtClean="0">
                <a:solidFill>
                  <a:srgbClr val="FF0000"/>
                </a:solidFill>
              </a:rPr>
              <a:t>çaga</a:t>
            </a:r>
            <a:r>
              <a:rPr lang="tr-TR" b="1" dirty="0" smtClean="0">
                <a:solidFill>
                  <a:srgbClr val="FF0000"/>
                </a:solidFill>
              </a:rPr>
              <a:t>, </a:t>
            </a:r>
          </a:p>
          <a:p>
            <a:pPr algn="just">
              <a:buFont typeface="Wingdings" pitchFamily="2" charset="2"/>
              <a:buChar char="ü"/>
            </a:pPr>
            <a:r>
              <a:rPr lang="tr-TR" b="1" dirty="0" err="1" smtClean="0">
                <a:solidFill>
                  <a:srgbClr val="FF0000"/>
                </a:solidFill>
              </a:rPr>
              <a:t>taýýarlykly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talyp</a:t>
            </a:r>
            <a:r>
              <a:rPr lang="tr-TR" b="1" dirty="0" smtClean="0">
                <a:solidFill>
                  <a:srgbClr val="FF0000"/>
                </a:solidFill>
              </a:rPr>
              <a:t>, </a:t>
            </a:r>
          </a:p>
          <a:p>
            <a:pPr algn="just">
              <a:buFont typeface="Wingdings" pitchFamily="2" charset="2"/>
              <a:buChar char="ü"/>
            </a:pPr>
            <a:r>
              <a:rPr lang="tr-TR" b="1" dirty="0" smtClean="0">
                <a:solidFill>
                  <a:srgbClr val="FF0000"/>
                </a:solidFill>
              </a:rPr>
              <a:t>edenli oglan, </a:t>
            </a:r>
          </a:p>
          <a:p>
            <a:pPr algn="just">
              <a:buFont typeface="Wingdings" pitchFamily="2" charset="2"/>
              <a:buChar char="ü"/>
            </a:pPr>
            <a:r>
              <a:rPr lang="tr-TR" b="1" dirty="0" smtClean="0">
                <a:solidFill>
                  <a:srgbClr val="FF0000"/>
                </a:solidFill>
              </a:rPr>
              <a:t>etli </a:t>
            </a:r>
            <a:r>
              <a:rPr lang="tr-TR" b="1" dirty="0" err="1" smtClean="0">
                <a:solidFill>
                  <a:srgbClr val="FF0000"/>
                </a:solidFill>
              </a:rPr>
              <a:t>nahar</a:t>
            </a:r>
            <a:r>
              <a:rPr lang="tr-TR" b="1" dirty="0" smtClean="0">
                <a:solidFill>
                  <a:srgbClr val="FF0000"/>
                </a:solidFill>
              </a:rPr>
              <a:t>, </a:t>
            </a:r>
          </a:p>
          <a:p>
            <a:pPr algn="just">
              <a:buFont typeface="Wingdings" pitchFamily="2" charset="2"/>
              <a:buChar char="ü"/>
            </a:pPr>
            <a:r>
              <a:rPr lang="tr-TR" b="1" dirty="0" err="1" smtClean="0">
                <a:solidFill>
                  <a:srgbClr val="FF0000"/>
                </a:solidFill>
              </a:rPr>
              <a:t>otly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gutap</a:t>
            </a:r>
            <a:r>
              <a:rPr lang="tr-TR" b="1" dirty="0" smtClean="0">
                <a:solidFill>
                  <a:srgbClr val="FF0000"/>
                </a:solidFill>
              </a:rPr>
              <a:t>. </a:t>
            </a:r>
            <a:endParaRPr lang="tr-T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559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1907704" y="1039196"/>
            <a:ext cx="5040560" cy="61555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HAFTALIK DERSLER </a:t>
            </a:r>
          </a:p>
          <a:p>
            <a:pPr algn="ctr"/>
            <a:r>
              <a:rPr lang="tr-TR" sz="1600" b="1" dirty="0" smtClean="0"/>
              <a:t>4. </a:t>
            </a:r>
            <a:r>
              <a:rPr lang="tr-TR" sz="1600" b="1" dirty="0"/>
              <a:t>Hafta	</a:t>
            </a:r>
            <a:r>
              <a:rPr lang="tr-TR" sz="1600" b="1" dirty="0" smtClean="0"/>
              <a:t>Durum kategorisi</a:t>
            </a:r>
            <a:endParaRPr lang="tr-TR" sz="1600" b="1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908720"/>
            <a:ext cx="1085182" cy="1402202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2843808" y="1844824"/>
            <a:ext cx="3348417" cy="369332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tr-TR" b="1" dirty="0"/>
              <a:t>ATLARYŇ </a:t>
            </a:r>
            <a:r>
              <a:rPr lang="tr-TR" b="1" dirty="0" smtClean="0"/>
              <a:t>DÜŞÜM </a:t>
            </a:r>
            <a:r>
              <a:rPr lang="tr-TR" b="1" dirty="0"/>
              <a:t>KATEGORIÝASY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05" y="806069"/>
            <a:ext cx="828092" cy="1237676"/>
          </a:xfrm>
          <a:prstGeom prst="rect">
            <a:avLst/>
          </a:prstGeom>
        </p:spPr>
      </p:pic>
      <p:sp>
        <p:nvSpPr>
          <p:cNvPr id="9" name="8 Dikdörtgen"/>
          <p:cNvSpPr/>
          <p:nvPr/>
        </p:nvSpPr>
        <p:spPr>
          <a:xfrm>
            <a:off x="827584" y="2420888"/>
            <a:ext cx="7344816" cy="341632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tr-TR" b="1" dirty="0" err="1" smtClean="0">
                <a:solidFill>
                  <a:srgbClr val="FF0000"/>
                </a:solidFill>
              </a:rPr>
              <a:t>Allatiw</a:t>
            </a:r>
            <a:r>
              <a:rPr lang="tr-TR" b="1" dirty="0" smtClean="0">
                <a:solidFill>
                  <a:srgbClr val="FF0000"/>
                </a:solidFill>
              </a:rPr>
              <a:t> düşüme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Ugur-</a:t>
            </a:r>
            <a:r>
              <a:rPr lang="tr-TR" dirty="0" err="1" smtClean="0"/>
              <a:t>tarap</a:t>
            </a:r>
            <a:r>
              <a:rPr lang="tr-TR" dirty="0" smtClean="0"/>
              <a:t> </a:t>
            </a:r>
            <a:r>
              <a:rPr lang="tr-TR" dirty="0" err="1" smtClean="0"/>
              <a:t>görkezýän</a:t>
            </a:r>
            <a:r>
              <a:rPr lang="tr-TR" dirty="0" smtClean="0"/>
              <a:t> </a:t>
            </a:r>
            <a:r>
              <a:rPr lang="tr-TR" b="1" dirty="0" smtClean="0">
                <a:solidFill>
                  <a:srgbClr val="FF0000"/>
                </a:solidFill>
              </a:rPr>
              <a:t>-k</a:t>
            </a:r>
            <a:r>
              <a:rPr lang="tr-TR" dirty="0" smtClean="0"/>
              <a:t> </a:t>
            </a:r>
            <a:r>
              <a:rPr lang="tr-TR" dirty="0" err="1" smtClean="0"/>
              <a:t>goşulmasy</a:t>
            </a:r>
            <a:r>
              <a:rPr lang="tr-TR" dirty="0" smtClean="0"/>
              <a:t> degişli </a:t>
            </a:r>
            <a:r>
              <a:rPr lang="tr-TR" dirty="0" err="1" smtClean="0"/>
              <a:t>bolupdyr</a:t>
            </a:r>
            <a:r>
              <a:rPr lang="tr-TR" dirty="0" smtClean="0"/>
              <a:t>. Ol </a:t>
            </a:r>
            <a:r>
              <a:rPr lang="tr-TR" dirty="0" err="1" smtClean="0"/>
              <a:t>gadymy</a:t>
            </a:r>
            <a:r>
              <a:rPr lang="tr-TR" dirty="0" smtClean="0"/>
              <a:t> </a:t>
            </a:r>
            <a:r>
              <a:rPr lang="tr-TR" dirty="0" err="1" smtClean="0"/>
              <a:t>döwürde</a:t>
            </a:r>
            <a:r>
              <a:rPr lang="tr-TR" dirty="0" smtClean="0"/>
              <a:t> </a:t>
            </a:r>
            <a:r>
              <a:rPr lang="tr-TR" dirty="0" err="1" smtClean="0"/>
              <a:t>atlaryň</a:t>
            </a:r>
            <a:r>
              <a:rPr lang="tr-TR" dirty="0" smtClean="0"/>
              <a:t> ugur-</a:t>
            </a:r>
            <a:r>
              <a:rPr lang="tr-TR" dirty="0" err="1" smtClean="0"/>
              <a:t>tarap</a:t>
            </a:r>
            <a:r>
              <a:rPr lang="tr-TR" dirty="0" smtClean="0"/>
              <a:t> </a:t>
            </a:r>
            <a:r>
              <a:rPr lang="tr-TR" dirty="0" err="1" smtClean="0"/>
              <a:t>görkezýän</a:t>
            </a:r>
            <a:r>
              <a:rPr lang="tr-TR" dirty="0" smtClean="0"/>
              <a:t> </a:t>
            </a:r>
            <a:r>
              <a:rPr lang="tr-TR" dirty="0" err="1" smtClean="0"/>
              <a:t>şekilini</a:t>
            </a:r>
            <a:r>
              <a:rPr lang="tr-TR" dirty="0" smtClean="0"/>
              <a:t> bildiren düşüm </a:t>
            </a:r>
            <a:r>
              <a:rPr lang="tr-TR" dirty="0" err="1" smtClean="0"/>
              <a:t>hyzmatynda</a:t>
            </a:r>
            <a:r>
              <a:rPr lang="tr-TR" dirty="0" smtClean="0"/>
              <a:t> </a:t>
            </a:r>
            <a:r>
              <a:rPr lang="tr-TR" dirty="0" err="1" smtClean="0"/>
              <a:t>ulanylyp</a:t>
            </a:r>
            <a:r>
              <a:rPr lang="tr-TR" dirty="0" smtClean="0"/>
              <a:t>, türkmen diliniň </a:t>
            </a:r>
            <a:r>
              <a:rPr lang="tr-TR" dirty="0" err="1" smtClean="0"/>
              <a:t>häzirki</a:t>
            </a:r>
            <a:r>
              <a:rPr lang="tr-TR" dirty="0" smtClean="0"/>
              <a:t> </a:t>
            </a:r>
            <a:r>
              <a:rPr lang="tr-TR" dirty="0" err="1" smtClean="0"/>
              <a:t>ösüş</a:t>
            </a:r>
            <a:r>
              <a:rPr lang="tr-TR" dirty="0" smtClean="0"/>
              <a:t> </a:t>
            </a:r>
            <a:r>
              <a:rPr lang="tr-TR" dirty="0" err="1" smtClean="0"/>
              <a:t>döwründe</a:t>
            </a:r>
            <a:r>
              <a:rPr lang="tr-TR" dirty="0" smtClean="0"/>
              <a:t> hal </a:t>
            </a:r>
            <a:r>
              <a:rPr lang="tr-TR" dirty="0" err="1" smtClean="0"/>
              <a:t>ýasaýjy</a:t>
            </a:r>
            <a:r>
              <a:rPr lang="tr-TR" dirty="0" smtClean="0"/>
              <a:t> </a:t>
            </a:r>
            <a:r>
              <a:rPr lang="tr-TR" dirty="0" err="1" smtClean="0"/>
              <a:t>goşulma</a:t>
            </a:r>
            <a:r>
              <a:rPr lang="tr-TR" dirty="0" smtClean="0"/>
              <a:t> </a:t>
            </a:r>
            <a:r>
              <a:rPr lang="tr-TR" dirty="0" err="1" smtClean="0"/>
              <a:t>hasaplanýar</a:t>
            </a:r>
            <a:r>
              <a:rPr lang="tr-TR" dirty="0" smtClean="0"/>
              <a:t>. </a:t>
            </a:r>
          </a:p>
          <a:p>
            <a:pPr algn="just"/>
            <a:r>
              <a:rPr lang="tr-TR" b="1" dirty="0" smtClean="0">
                <a:solidFill>
                  <a:srgbClr val="FF0000"/>
                </a:solidFill>
              </a:rPr>
              <a:t>Aşak</a:t>
            </a:r>
            <a:r>
              <a:rPr lang="tr-TR" dirty="0" smtClean="0"/>
              <a:t> sözünde bitişip </a:t>
            </a:r>
            <a:r>
              <a:rPr lang="tr-TR" dirty="0" err="1" smtClean="0"/>
              <a:t>gidipdir</a:t>
            </a:r>
            <a:r>
              <a:rPr lang="tr-TR" dirty="0" smtClean="0"/>
              <a:t>, </a:t>
            </a:r>
            <a:r>
              <a:rPr lang="tr-TR" dirty="0" err="1" smtClean="0"/>
              <a:t>goşulmadygy</a:t>
            </a:r>
            <a:r>
              <a:rPr lang="tr-TR" dirty="0" smtClean="0"/>
              <a:t> hem </a:t>
            </a:r>
            <a:r>
              <a:rPr lang="tr-TR" dirty="0" err="1" smtClean="0"/>
              <a:t>duýulmaýar</a:t>
            </a:r>
            <a:r>
              <a:rPr lang="tr-TR" dirty="0" smtClean="0"/>
              <a:t>. </a:t>
            </a:r>
          </a:p>
          <a:p>
            <a:pPr algn="just"/>
            <a:endParaRPr lang="tr-TR" dirty="0" smtClean="0"/>
          </a:p>
          <a:p>
            <a:pPr algn="just">
              <a:buFont typeface="Wingdings" pitchFamily="2" charset="2"/>
              <a:buChar char="ü"/>
            </a:pPr>
            <a:r>
              <a:rPr lang="tr-TR" b="1" dirty="0" err="1" smtClean="0">
                <a:solidFill>
                  <a:srgbClr val="FF0000"/>
                </a:solidFill>
              </a:rPr>
              <a:t>aňryk</a:t>
            </a:r>
            <a:r>
              <a:rPr lang="tr-TR" b="1" dirty="0" smtClean="0">
                <a:solidFill>
                  <a:srgbClr val="FF0000"/>
                </a:solidFill>
              </a:rPr>
              <a:t>, </a:t>
            </a:r>
          </a:p>
          <a:p>
            <a:pPr algn="just">
              <a:buFont typeface="Wingdings" pitchFamily="2" charset="2"/>
              <a:buChar char="ü"/>
            </a:pPr>
            <a:r>
              <a:rPr lang="tr-TR" b="1" dirty="0" err="1" smtClean="0">
                <a:solidFill>
                  <a:srgbClr val="FF0000"/>
                </a:solidFill>
              </a:rPr>
              <a:t>bärik</a:t>
            </a:r>
            <a:r>
              <a:rPr lang="tr-TR" b="1" dirty="0" smtClean="0">
                <a:solidFill>
                  <a:srgbClr val="FF0000"/>
                </a:solidFill>
              </a:rPr>
              <a:t>, </a:t>
            </a:r>
          </a:p>
          <a:p>
            <a:pPr algn="just">
              <a:buFont typeface="Wingdings" pitchFamily="2" charset="2"/>
              <a:buChar char="ü"/>
            </a:pPr>
            <a:r>
              <a:rPr lang="tr-TR" b="1" dirty="0" smtClean="0">
                <a:solidFill>
                  <a:srgbClr val="FF0000"/>
                </a:solidFill>
              </a:rPr>
              <a:t>ýokaryk, </a:t>
            </a:r>
          </a:p>
          <a:p>
            <a:pPr algn="just">
              <a:buFont typeface="Wingdings" pitchFamily="2" charset="2"/>
              <a:buChar char="ü"/>
            </a:pPr>
            <a:r>
              <a:rPr lang="tr-TR" b="1" dirty="0" err="1" smtClean="0">
                <a:solidFill>
                  <a:srgbClr val="FF0000"/>
                </a:solidFill>
              </a:rPr>
              <a:t>ilerik</a:t>
            </a:r>
            <a:r>
              <a:rPr lang="tr-TR" b="1" dirty="0" smtClean="0">
                <a:solidFill>
                  <a:srgbClr val="FF0000"/>
                </a:solidFill>
              </a:rPr>
              <a:t>, </a:t>
            </a:r>
          </a:p>
          <a:p>
            <a:pPr algn="just">
              <a:buFont typeface="Wingdings" pitchFamily="2" charset="2"/>
              <a:buChar char="ü"/>
            </a:pPr>
            <a:r>
              <a:rPr lang="tr-TR" b="1" dirty="0" err="1" smtClean="0">
                <a:solidFill>
                  <a:srgbClr val="FF0000"/>
                </a:solidFill>
              </a:rPr>
              <a:t>gaýrak</a:t>
            </a:r>
            <a:r>
              <a:rPr lang="tr-TR" b="1" dirty="0" smtClean="0">
                <a:solidFill>
                  <a:srgbClr val="FF0000"/>
                </a:solidFill>
              </a:rPr>
              <a:t>. </a:t>
            </a:r>
            <a:endParaRPr lang="tr-T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559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1907704" y="1039196"/>
            <a:ext cx="5040560" cy="61555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HAFTALIK DERSLER </a:t>
            </a:r>
          </a:p>
          <a:p>
            <a:pPr algn="ctr"/>
            <a:r>
              <a:rPr lang="tr-TR" sz="1600" b="1" dirty="0" smtClean="0"/>
              <a:t>4. </a:t>
            </a:r>
            <a:r>
              <a:rPr lang="tr-TR" sz="1600" b="1" dirty="0"/>
              <a:t>Hafta	</a:t>
            </a:r>
            <a:r>
              <a:rPr lang="tr-TR" sz="1600" b="1" dirty="0" smtClean="0"/>
              <a:t>Durum kategorisi</a:t>
            </a:r>
            <a:endParaRPr lang="tr-TR" sz="1600" b="1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908720"/>
            <a:ext cx="1085182" cy="1402202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2843808" y="1844824"/>
            <a:ext cx="3348417" cy="369332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tr-TR" b="1" dirty="0"/>
              <a:t>ATLARYŇ </a:t>
            </a:r>
            <a:r>
              <a:rPr lang="tr-TR" b="1" dirty="0" smtClean="0"/>
              <a:t>DÜŞÜM </a:t>
            </a:r>
            <a:r>
              <a:rPr lang="tr-TR" b="1" dirty="0"/>
              <a:t>KATEGORIÝASY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05" y="806069"/>
            <a:ext cx="828092" cy="1237676"/>
          </a:xfrm>
          <a:prstGeom prst="rect">
            <a:avLst/>
          </a:prstGeom>
        </p:spPr>
      </p:pic>
      <p:sp>
        <p:nvSpPr>
          <p:cNvPr id="8" name="7 Dikdörtgen"/>
          <p:cNvSpPr/>
          <p:nvPr/>
        </p:nvSpPr>
        <p:spPr>
          <a:xfrm>
            <a:off x="971600" y="2708920"/>
            <a:ext cx="7128792" cy="2862322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endParaRPr lang="tr-TR" b="1" dirty="0" smtClean="0">
              <a:solidFill>
                <a:srgbClr val="FF0000"/>
              </a:solidFill>
            </a:endParaRPr>
          </a:p>
          <a:p>
            <a:pPr algn="ctr"/>
            <a:r>
              <a:rPr lang="tr-TR" b="1" dirty="0" err="1" smtClean="0">
                <a:solidFill>
                  <a:srgbClr val="FF0000"/>
                </a:solidFill>
              </a:rPr>
              <a:t>Instrumental</a:t>
            </a:r>
            <a:r>
              <a:rPr lang="tr-TR" b="1" dirty="0" smtClean="0">
                <a:solidFill>
                  <a:srgbClr val="FF0000"/>
                </a:solidFill>
              </a:rPr>
              <a:t> (</a:t>
            </a:r>
            <a:r>
              <a:rPr lang="tr-TR" b="1" dirty="0" err="1" smtClean="0">
                <a:solidFill>
                  <a:srgbClr val="FF0000"/>
                </a:solidFill>
              </a:rPr>
              <a:t>gurallyk</a:t>
            </a:r>
            <a:r>
              <a:rPr lang="tr-TR" b="1" dirty="0" smtClean="0">
                <a:solidFill>
                  <a:srgbClr val="FF0000"/>
                </a:solidFill>
              </a:rPr>
              <a:t> düşüm)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err="1" smtClean="0"/>
              <a:t>öň</a:t>
            </a:r>
            <a:r>
              <a:rPr lang="tr-TR" dirty="0" smtClean="0"/>
              <a:t>, diliň </a:t>
            </a:r>
            <a:r>
              <a:rPr lang="tr-TR" dirty="0" err="1" smtClean="0"/>
              <a:t>gadymy</a:t>
            </a:r>
            <a:r>
              <a:rPr lang="tr-TR" dirty="0" smtClean="0"/>
              <a:t> </a:t>
            </a:r>
            <a:r>
              <a:rPr lang="tr-TR" dirty="0" err="1" smtClean="0"/>
              <a:t>döwründe</a:t>
            </a:r>
            <a:r>
              <a:rPr lang="tr-TR" dirty="0" smtClean="0"/>
              <a:t> </a:t>
            </a:r>
            <a:r>
              <a:rPr lang="tr-TR" dirty="0" err="1" smtClean="0"/>
              <a:t>ulanylsa</a:t>
            </a:r>
            <a:r>
              <a:rPr lang="tr-TR" dirty="0" smtClean="0"/>
              <a:t>-da, soň </a:t>
            </a:r>
            <a:r>
              <a:rPr lang="tr-TR" dirty="0" err="1" smtClean="0"/>
              <a:t>baglaýjylyk</a:t>
            </a:r>
            <a:r>
              <a:rPr lang="tr-TR" dirty="0" smtClean="0"/>
              <a:t> </a:t>
            </a:r>
            <a:r>
              <a:rPr lang="tr-TR" dirty="0" err="1" smtClean="0"/>
              <a:t>hyzmatyny</a:t>
            </a:r>
            <a:r>
              <a:rPr lang="tr-TR" dirty="0" smtClean="0"/>
              <a:t> </a:t>
            </a:r>
            <a:r>
              <a:rPr lang="tr-TR" dirty="0" err="1" smtClean="0"/>
              <a:t>ýitiripdir</a:t>
            </a:r>
            <a:r>
              <a:rPr lang="tr-TR" dirty="0" smtClean="0"/>
              <a:t>. </a:t>
            </a:r>
          </a:p>
          <a:p>
            <a:pPr algn="just"/>
            <a:r>
              <a:rPr lang="tr-TR" dirty="0" smtClean="0"/>
              <a:t>Onuň </a:t>
            </a:r>
            <a:r>
              <a:rPr lang="tr-TR" b="1" dirty="0" smtClean="0">
                <a:solidFill>
                  <a:srgbClr val="FF0000"/>
                </a:solidFill>
              </a:rPr>
              <a:t>-</a:t>
            </a:r>
            <a:r>
              <a:rPr lang="tr-TR" b="1" dirty="0" err="1" smtClean="0">
                <a:solidFill>
                  <a:srgbClr val="FF0000"/>
                </a:solidFill>
              </a:rPr>
              <a:t>yn</a:t>
            </a:r>
            <a:r>
              <a:rPr lang="tr-TR" b="1" dirty="0" smtClean="0">
                <a:solidFill>
                  <a:srgbClr val="FF0000"/>
                </a:solidFill>
              </a:rPr>
              <a:t>/-in </a:t>
            </a:r>
            <a:r>
              <a:rPr lang="tr-TR" dirty="0" err="1" smtClean="0"/>
              <a:t>goşulmasy</a:t>
            </a:r>
            <a:r>
              <a:rPr lang="tr-TR" dirty="0" smtClean="0"/>
              <a:t> häzir söz </a:t>
            </a:r>
            <a:r>
              <a:rPr lang="tr-TR" dirty="0" err="1" smtClean="0"/>
              <a:t>ýasaýjy</a:t>
            </a:r>
            <a:r>
              <a:rPr lang="tr-TR" dirty="0" smtClean="0"/>
              <a:t> </a:t>
            </a:r>
            <a:r>
              <a:rPr lang="tr-TR" dirty="0" err="1" smtClean="0"/>
              <a:t>hyzmatynda</a:t>
            </a:r>
            <a:r>
              <a:rPr lang="tr-TR" dirty="0" smtClean="0"/>
              <a:t> </a:t>
            </a:r>
            <a:r>
              <a:rPr lang="tr-TR" dirty="0" err="1" smtClean="0"/>
              <a:t>ulanylýar</a:t>
            </a:r>
            <a:r>
              <a:rPr lang="tr-TR" dirty="0" smtClean="0"/>
              <a:t>. </a:t>
            </a:r>
          </a:p>
          <a:p>
            <a:pPr algn="just"/>
            <a:endParaRPr lang="tr-TR" dirty="0" smtClean="0"/>
          </a:p>
          <a:p>
            <a:pPr algn="just"/>
            <a:r>
              <a:rPr lang="tr-TR" b="1" dirty="0" err="1" smtClean="0">
                <a:solidFill>
                  <a:srgbClr val="FF0000"/>
                </a:solidFill>
              </a:rPr>
              <a:t>Instrumental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düşümiň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/>
              <a:t>ýerine</a:t>
            </a:r>
            <a:r>
              <a:rPr lang="tr-TR" dirty="0" smtClean="0"/>
              <a:t> </a:t>
            </a:r>
            <a:r>
              <a:rPr lang="tr-TR" dirty="0" err="1" smtClean="0"/>
              <a:t>ýetiren</a:t>
            </a:r>
            <a:r>
              <a:rPr lang="tr-TR" dirty="0" smtClean="0"/>
              <a:t> </a:t>
            </a:r>
            <a:r>
              <a:rPr lang="tr-TR" dirty="0" err="1" smtClean="0"/>
              <a:t>hyzmatyny</a:t>
            </a:r>
            <a:r>
              <a:rPr lang="tr-TR" dirty="0" smtClean="0"/>
              <a:t> bile, bilen </a:t>
            </a:r>
            <a:r>
              <a:rPr lang="tr-TR" dirty="0" err="1" smtClean="0"/>
              <a:t>sozsoňy</a:t>
            </a:r>
            <a:r>
              <a:rPr lang="tr-TR" dirty="0" smtClean="0"/>
              <a:t> </a:t>
            </a:r>
            <a:r>
              <a:rPr lang="tr-TR" dirty="0" err="1" smtClean="0"/>
              <a:t>kömekçileri</a:t>
            </a:r>
            <a:r>
              <a:rPr lang="tr-TR" dirty="0" smtClean="0"/>
              <a:t> </a:t>
            </a:r>
            <a:r>
              <a:rPr lang="tr-TR" dirty="0" err="1" smtClean="0"/>
              <a:t>ýerine</a:t>
            </a:r>
            <a:r>
              <a:rPr lang="tr-TR" dirty="0" smtClean="0"/>
              <a:t> </a:t>
            </a:r>
            <a:r>
              <a:rPr lang="tr-TR" dirty="0" err="1" smtClean="0"/>
              <a:t>ýetirýär</a:t>
            </a:r>
            <a:r>
              <a:rPr lang="tr-TR" dirty="0" smtClean="0"/>
              <a:t>. </a:t>
            </a:r>
          </a:p>
          <a:p>
            <a:pPr algn="just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38559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1907704" y="1039196"/>
            <a:ext cx="5040560" cy="61555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HAFTALIK DERSLER </a:t>
            </a:r>
          </a:p>
          <a:p>
            <a:pPr algn="ctr"/>
            <a:r>
              <a:rPr lang="tr-TR" sz="1600" b="1" dirty="0" smtClean="0"/>
              <a:t>4. </a:t>
            </a:r>
            <a:r>
              <a:rPr lang="tr-TR" sz="1600" b="1" dirty="0"/>
              <a:t>Hafta	</a:t>
            </a:r>
            <a:r>
              <a:rPr lang="tr-TR" sz="1600" b="1" dirty="0" smtClean="0"/>
              <a:t>Durum kategorisi</a:t>
            </a:r>
            <a:endParaRPr lang="tr-TR" sz="1600" b="1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908720"/>
            <a:ext cx="1085182" cy="1402202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2843808" y="1844824"/>
            <a:ext cx="3348417" cy="369332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tr-TR" b="1" dirty="0"/>
              <a:t>ATLARYŇ </a:t>
            </a:r>
            <a:r>
              <a:rPr lang="tr-TR" b="1" dirty="0" smtClean="0"/>
              <a:t>DÜŞÜM </a:t>
            </a:r>
            <a:r>
              <a:rPr lang="tr-TR" b="1" dirty="0"/>
              <a:t>KATEGORIÝASY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05" y="806069"/>
            <a:ext cx="828092" cy="1237676"/>
          </a:xfrm>
          <a:prstGeom prst="rect">
            <a:avLst/>
          </a:prstGeom>
        </p:spPr>
      </p:pic>
      <p:sp>
        <p:nvSpPr>
          <p:cNvPr id="9" name="8 Dikdörtgen"/>
          <p:cNvSpPr/>
          <p:nvPr/>
        </p:nvSpPr>
        <p:spPr>
          <a:xfrm>
            <a:off x="971600" y="2413338"/>
            <a:ext cx="7272808" cy="3139321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just"/>
            <a:r>
              <a:rPr lang="tr-TR" b="1" dirty="0" err="1" smtClean="0"/>
              <a:t>Gadymy</a:t>
            </a:r>
            <a:r>
              <a:rPr lang="tr-TR" b="1" dirty="0" smtClean="0"/>
              <a:t> </a:t>
            </a:r>
            <a:r>
              <a:rPr lang="tr-TR" b="1" dirty="0" err="1" smtClean="0"/>
              <a:t>türki</a:t>
            </a:r>
            <a:r>
              <a:rPr lang="tr-TR" b="1" dirty="0" smtClean="0"/>
              <a:t> ugur-</a:t>
            </a:r>
            <a:r>
              <a:rPr lang="tr-TR" b="1" dirty="0" err="1" smtClean="0"/>
              <a:t>tarap</a:t>
            </a:r>
            <a:r>
              <a:rPr lang="tr-TR" b="1" dirty="0" smtClean="0"/>
              <a:t> </a:t>
            </a:r>
            <a:r>
              <a:rPr lang="tr-TR" b="1" dirty="0" err="1" smtClean="0"/>
              <a:t>görkezen</a:t>
            </a:r>
            <a:r>
              <a:rPr lang="tr-TR" b="1" dirty="0" smtClean="0"/>
              <a:t>, </a:t>
            </a:r>
          </a:p>
          <a:p>
            <a:pPr algn="just"/>
            <a:endParaRPr lang="tr-TR" dirty="0" smtClean="0"/>
          </a:p>
          <a:p>
            <a:pPr algn="just">
              <a:buFont typeface="Wingdings" pitchFamily="2" charset="2"/>
              <a:buChar char="v"/>
            </a:pPr>
            <a:r>
              <a:rPr lang="tr-TR" b="1" dirty="0" smtClean="0">
                <a:solidFill>
                  <a:srgbClr val="FF0000"/>
                </a:solidFill>
              </a:rPr>
              <a:t>ileri, </a:t>
            </a:r>
          </a:p>
          <a:p>
            <a:pPr algn="just">
              <a:buFont typeface="Wingdings" pitchFamily="2" charset="2"/>
              <a:buChar char="v"/>
            </a:pPr>
            <a:r>
              <a:rPr lang="tr-TR" b="1" dirty="0" smtClean="0">
                <a:solidFill>
                  <a:srgbClr val="FF0000"/>
                </a:solidFill>
              </a:rPr>
              <a:t>içeri, </a:t>
            </a:r>
          </a:p>
          <a:p>
            <a:pPr algn="just">
              <a:buFont typeface="Wingdings" pitchFamily="2" charset="2"/>
              <a:buChar char="v"/>
            </a:pPr>
            <a:r>
              <a:rPr lang="tr-TR" b="1" dirty="0" err="1" smtClean="0">
                <a:solidFill>
                  <a:srgbClr val="FF0000"/>
                </a:solidFill>
              </a:rPr>
              <a:t>daşary</a:t>
            </a:r>
            <a:r>
              <a:rPr lang="tr-TR" b="1" dirty="0" smtClean="0">
                <a:solidFill>
                  <a:srgbClr val="FF0000"/>
                </a:solidFill>
              </a:rPr>
              <a:t>, </a:t>
            </a:r>
          </a:p>
          <a:p>
            <a:pPr algn="just">
              <a:buFont typeface="Wingdings" pitchFamily="2" charset="2"/>
              <a:buChar char="v"/>
            </a:pPr>
            <a:r>
              <a:rPr lang="tr-TR" b="1" dirty="0" err="1" smtClean="0">
                <a:solidFill>
                  <a:srgbClr val="FF0000"/>
                </a:solidFill>
              </a:rPr>
              <a:t>ýokary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ýaly </a:t>
            </a:r>
            <a:r>
              <a:rPr lang="tr-TR" dirty="0" err="1" smtClean="0"/>
              <a:t>käbir</a:t>
            </a:r>
            <a:r>
              <a:rPr lang="tr-TR" dirty="0" smtClean="0"/>
              <a:t> sözlerde </a:t>
            </a:r>
            <a:r>
              <a:rPr lang="tr-TR" dirty="0" err="1" smtClean="0"/>
              <a:t>saklanyp</a:t>
            </a:r>
            <a:r>
              <a:rPr lang="tr-TR" dirty="0" smtClean="0"/>
              <a:t> galan </a:t>
            </a:r>
            <a:r>
              <a:rPr lang="tr-TR" dirty="0" smtClean="0">
                <a:solidFill>
                  <a:srgbClr val="FF0000"/>
                </a:solidFill>
              </a:rPr>
              <a:t>-</a:t>
            </a:r>
            <a:r>
              <a:rPr lang="tr-TR" b="1" dirty="0" err="1" smtClean="0">
                <a:solidFill>
                  <a:srgbClr val="FF0000"/>
                </a:solidFill>
              </a:rPr>
              <a:t>garu</a:t>
            </a:r>
            <a:r>
              <a:rPr lang="tr-TR" b="1" dirty="0" smtClean="0">
                <a:solidFill>
                  <a:srgbClr val="FF0000"/>
                </a:solidFill>
              </a:rPr>
              <a:t>/-</a:t>
            </a:r>
            <a:r>
              <a:rPr lang="tr-TR" b="1" dirty="0" err="1" smtClean="0">
                <a:solidFill>
                  <a:srgbClr val="FF0000"/>
                </a:solidFill>
              </a:rPr>
              <a:t>geru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/>
              <a:t>goşulmasy</a:t>
            </a:r>
            <a:r>
              <a:rPr lang="tr-TR" dirty="0" smtClean="0"/>
              <a:t> hem öz manysyny hem </a:t>
            </a:r>
            <a:r>
              <a:rPr lang="tr-TR" dirty="0" err="1" smtClean="0"/>
              <a:t>hyzmatyny</a:t>
            </a:r>
            <a:r>
              <a:rPr lang="tr-TR" dirty="0" smtClean="0"/>
              <a:t> </a:t>
            </a:r>
            <a:r>
              <a:rPr lang="tr-TR" dirty="0" err="1" smtClean="0"/>
              <a:t>ýitiripdir</a:t>
            </a:r>
            <a:r>
              <a:rPr lang="tr-TR" dirty="0" smtClean="0"/>
              <a:t>. </a:t>
            </a:r>
          </a:p>
          <a:p>
            <a:pPr algn="just"/>
            <a:r>
              <a:rPr lang="tr-TR" dirty="0" err="1" smtClean="0"/>
              <a:t>Ýöneliş</a:t>
            </a:r>
            <a:r>
              <a:rPr lang="tr-TR" dirty="0" smtClean="0"/>
              <a:t> </a:t>
            </a:r>
            <a:r>
              <a:rPr lang="tr-TR" dirty="0" err="1" smtClean="0"/>
              <a:t>düşümiň</a:t>
            </a:r>
            <a:r>
              <a:rPr lang="tr-TR" dirty="0" smtClean="0"/>
              <a:t> </a:t>
            </a:r>
            <a:r>
              <a:rPr lang="tr-TR" dirty="0" err="1" smtClean="0"/>
              <a:t>goşulmalary</a:t>
            </a:r>
            <a:r>
              <a:rPr lang="tr-TR" dirty="0" smtClean="0"/>
              <a:t> şu </a:t>
            </a:r>
            <a:r>
              <a:rPr lang="tr-TR" b="1" dirty="0" smtClean="0">
                <a:solidFill>
                  <a:srgbClr val="FF0000"/>
                </a:solidFill>
              </a:rPr>
              <a:t>-</a:t>
            </a:r>
            <a:r>
              <a:rPr lang="tr-TR" b="1" dirty="0" err="1" smtClean="0">
                <a:solidFill>
                  <a:srgbClr val="FF0000"/>
                </a:solidFill>
              </a:rPr>
              <a:t>garu</a:t>
            </a:r>
            <a:r>
              <a:rPr lang="tr-TR" b="1" dirty="0" smtClean="0">
                <a:solidFill>
                  <a:srgbClr val="FF0000"/>
                </a:solidFill>
              </a:rPr>
              <a:t>/-</a:t>
            </a:r>
            <a:r>
              <a:rPr lang="tr-TR" b="1" dirty="0" err="1" smtClean="0">
                <a:solidFill>
                  <a:srgbClr val="FF0000"/>
                </a:solidFill>
              </a:rPr>
              <a:t>geru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/>
              <a:t>goşulmasyndan</a:t>
            </a:r>
            <a:r>
              <a:rPr lang="tr-TR" dirty="0" smtClean="0"/>
              <a:t> gelip çykan diýip </a:t>
            </a:r>
            <a:r>
              <a:rPr lang="tr-TR" dirty="0" err="1" smtClean="0"/>
              <a:t>hasaplanýar</a:t>
            </a:r>
            <a:r>
              <a:rPr lang="tr-TR" dirty="0" smtClean="0"/>
              <a:t>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38559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1907704" y="1039196"/>
            <a:ext cx="5040560" cy="61555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HAFTALIK DERSLER </a:t>
            </a:r>
          </a:p>
          <a:p>
            <a:pPr algn="ctr"/>
            <a:r>
              <a:rPr lang="tr-TR" sz="1600" b="1" dirty="0" smtClean="0"/>
              <a:t>4. </a:t>
            </a:r>
            <a:r>
              <a:rPr lang="tr-TR" sz="1600" b="1" dirty="0"/>
              <a:t>Hafta	</a:t>
            </a:r>
            <a:r>
              <a:rPr lang="tr-TR" sz="1600" b="1" dirty="0" smtClean="0"/>
              <a:t>Durum kategorisi</a:t>
            </a:r>
            <a:endParaRPr lang="tr-TR" sz="1600" b="1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908720"/>
            <a:ext cx="1085182" cy="1402202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2843808" y="1844824"/>
            <a:ext cx="3348417" cy="369332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tr-TR" b="1" dirty="0"/>
              <a:t>ATLARYŇ </a:t>
            </a:r>
            <a:r>
              <a:rPr lang="tr-TR" b="1" dirty="0" smtClean="0"/>
              <a:t>DÜŞÜM </a:t>
            </a:r>
            <a:r>
              <a:rPr lang="tr-TR" b="1" dirty="0"/>
              <a:t>KATEGORIÝASY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05" y="806069"/>
            <a:ext cx="828092" cy="1237676"/>
          </a:xfrm>
          <a:prstGeom prst="rect">
            <a:avLst/>
          </a:prstGeom>
        </p:spPr>
      </p:pic>
      <p:sp>
        <p:nvSpPr>
          <p:cNvPr id="8" name="7 Dikdörtgen"/>
          <p:cNvSpPr/>
          <p:nvPr/>
        </p:nvSpPr>
        <p:spPr>
          <a:xfrm>
            <a:off x="899592" y="2690336"/>
            <a:ext cx="7272808" cy="310854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tr-TR" sz="2800" b="1" dirty="0" err="1" smtClean="0">
                <a:solidFill>
                  <a:srgbClr val="FF0000"/>
                </a:solidFill>
              </a:rPr>
              <a:t>Rudimentar</a:t>
            </a:r>
            <a:r>
              <a:rPr lang="tr-TR" sz="2800" b="1" dirty="0" smtClean="0">
                <a:solidFill>
                  <a:srgbClr val="FF0000"/>
                </a:solidFill>
              </a:rPr>
              <a:t> düşümler </a:t>
            </a:r>
          </a:p>
          <a:p>
            <a:pPr algn="just"/>
            <a:r>
              <a:rPr lang="tr-TR" sz="2800" dirty="0" err="1" smtClean="0"/>
              <a:t>häzirki</a:t>
            </a:r>
            <a:r>
              <a:rPr lang="tr-TR" sz="2800" dirty="0" smtClean="0"/>
              <a:t> </a:t>
            </a:r>
            <a:r>
              <a:rPr lang="tr-TR" sz="2800" dirty="0" err="1" smtClean="0"/>
              <a:t>türki</a:t>
            </a:r>
            <a:r>
              <a:rPr lang="tr-TR" sz="2800" dirty="0" smtClean="0"/>
              <a:t> dillerde, </a:t>
            </a:r>
            <a:r>
              <a:rPr lang="tr-TR" sz="2800" dirty="0" err="1" smtClean="0"/>
              <a:t>esasan</a:t>
            </a:r>
            <a:r>
              <a:rPr lang="tr-TR" sz="2800" dirty="0" smtClean="0"/>
              <a:t>, söz </a:t>
            </a:r>
            <a:r>
              <a:rPr lang="tr-TR" sz="2800" dirty="0" err="1" smtClean="0"/>
              <a:t>ýasaýjylyk</a:t>
            </a:r>
            <a:r>
              <a:rPr lang="tr-TR" sz="2800" dirty="0" smtClean="0"/>
              <a:t> </a:t>
            </a:r>
            <a:r>
              <a:rPr lang="tr-TR" sz="2800" dirty="0" err="1" smtClean="0"/>
              <a:t>hyzmatyny</a:t>
            </a:r>
            <a:r>
              <a:rPr lang="tr-TR" sz="2800" dirty="0" smtClean="0"/>
              <a:t> </a:t>
            </a:r>
            <a:r>
              <a:rPr lang="tr-TR" sz="2800" dirty="0" err="1" smtClean="0"/>
              <a:t>ýerine</a:t>
            </a:r>
            <a:r>
              <a:rPr lang="tr-TR" sz="2800" dirty="0" smtClean="0"/>
              <a:t> </a:t>
            </a:r>
            <a:r>
              <a:rPr lang="tr-TR" sz="2800" dirty="0" err="1" smtClean="0"/>
              <a:t>ýetirýärler</a:t>
            </a:r>
            <a:r>
              <a:rPr lang="tr-TR" sz="2800" dirty="0" smtClean="0"/>
              <a:t>. </a:t>
            </a:r>
          </a:p>
          <a:p>
            <a:pPr algn="just"/>
            <a:r>
              <a:rPr lang="tr-TR" sz="2800" dirty="0" err="1" smtClean="0"/>
              <a:t>Beýle</a:t>
            </a:r>
            <a:r>
              <a:rPr lang="tr-TR" sz="2800" dirty="0" smtClean="0"/>
              <a:t> </a:t>
            </a:r>
            <a:r>
              <a:rPr lang="tr-TR" sz="2800" dirty="0" err="1" smtClean="0"/>
              <a:t>ýagdaý</a:t>
            </a:r>
            <a:r>
              <a:rPr lang="tr-TR" sz="2800" dirty="0" smtClean="0"/>
              <a:t> diliň </a:t>
            </a:r>
            <a:r>
              <a:rPr lang="tr-TR" sz="2800" dirty="0" err="1" smtClean="0"/>
              <a:t>kämilleşmegi</a:t>
            </a:r>
            <a:r>
              <a:rPr lang="tr-TR" sz="2800" dirty="0" smtClean="0"/>
              <a:t> </a:t>
            </a:r>
            <a:r>
              <a:rPr lang="tr-TR" sz="2800" dirty="0" err="1" smtClean="0"/>
              <a:t>netijesinde</a:t>
            </a:r>
            <a:r>
              <a:rPr lang="tr-TR" sz="2800" dirty="0" smtClean="0"/>
              <a:t> </a:t>
            </a:r>
            <a:r>
              <a:rPr lang="tr-TR" sz="2800" dirty="0" err="1" smtClean="0"/>
              <a:t>bolup</a:t>
            </a:r>
            <a:r>
              <a:rPr lang="tr-TR" sz="2800" dirty="0" smtClean="0"/>
              <a:t> </a:t>
            </a:r>
            <a:r>
              <a:rPr lang="tr-TR" sz="2800" dirty="0" err="1" smtClean="0"/>
              <a:t>geçýär</a:t>
            </a:r>
            <a:r>
              <a:rPr lang="tr-TR" sz="2800" dirty="0" smtClean="0"/>
              <a:t>. </a:t>
            </a:r>
          </a:p>
          <a:p>
            <a:pPr algn="just"/>
            <a:r>
              <a:rPr lang="tr-TR" sz="2800" dirty="0" smtClean="0"/>
              <a:t>Düşüm şekilleri </a:t>
            </a:r>
            <a:r>
              <a:rPr lang="tr-TR" sz="2800" dirty="0" err="1" smtClean="0"/>
              <a:t>taryhy</a:t>
            </a:r>
            <a:r>
              <a:rPr lang="tr-TR" sz="2800" dirty="0" smtClean="0"/>
              <a:t> </a:t>
            </a:r>
            <a:r>
              <a:rPr lang="tr-TR" sz="2800" dirty="0" err="1" smtClean="0"/>
              <a:t>taýdan</a:t>
            </a:r>
            <a:r>
              <a:rPr lang="tr-TR" sz="2800" dirty="0" smtClean="0"/>
              <a:t> </a:t>
            </a:r>
            <a:r>
              <a:rPr lang="tr-TR" sz="2800" dirty="0" err="1" smtClean="0"/>
              <a:t>gadymydyr</a:t>
            </a:r>
            <a:r>
              <a:rPr lang="tr-TR" sz="2800" dirty="0" smtClean="0"/>
              <a:t>. </a:t>
            </a:r>
          </a:p>
          <a:p>
            <a:pPr algn="just"/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538559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1907704" y="1039196"/>
            <a:ext cx="5040560" cy="61555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HAFTALIK DERSLER </a:t>
            </a:r>
          </a:p>
          <a:p>
            <a:pPr algn="ctr"/>
            <a:r>
              <a:rPr lang="tr-TR" sz="1600" b="1" dirty="0" smtClean="0"/>
              <a:t>4. </a:t>
            </a:r>
            <a:r>
              <a:rPr lang="tr-TR" sz="1600" b="1" dirty="0"/>
              <a:t>Hafta	</a:t>
            </a:r>
            <a:r>
              <a:rPr lang="tr-TR" sz="1600" b="1" dirty="0" smtClean="0"/>
              <a:t>Durum kategorisi</a:t>
            </a:r>
            <a:endParaRPr lang="tr-TR" sz="1600" b="1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908720"/>
            <a:ext cx="1085182" cy="1402202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05" y="806069"/>
            <a:ext cx="828092" cy="1237676"/>
          </a:xfrm>
          <a:prstGeom prst="rect">
            <a:avLst/>
          </a:prstGeom>
        </p:spPr>
      </p:pic>
      <p:sp>
        <p:nvSpPr>
          <p:cNvPr id="9" name="8 Dikdörtgen"/>
          <p:cNvSpPr/>
          <p:nvPr/>
        </p:nvSpPr>
        <p:spPr>
          <a:xfrm>
            <a:off x="2987824" y="1916832"/>
            <a:ext cx="2746970" cy="369332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tr-TR" b="1" dirty="0" err="1" smtClean="0"/>
              <a:t>IŞJEŇ</a:t>
            </a:r>
            <a:r>
              <a:rPr lang="tr-TR" b="1" dirty="0" smtClean="0"/>
              <a:t> (</a:t>
            </a:r>
            <a:r>
              <a:rPr lang="tr-TR" b="1" dirty="0" err="1" smtClean="0"/>
              <a:t>AKTIW</a:t>
            </a:r>
            <a:r>
              <a:rPr lang="tr-TR" b="1" dirty="0" smtClean="0"/>
              <a:t>) DÜŞÜMLER </a:t>
            </a:r>
            <a:endParaRPr lang="tr-TR" dirty="0"/>
          </a:p>
        </p:txBody>
      </p:sp>
      <p:sp>
        <p:nvSpPr>
          <p:cNvPr id="10" name="9 Dikdörtgen"/>
          <p:cNvSpPr/>
          <p:nvPr/>
        </p:nvSpPr>
        <p:spPr>
          <a:xfrm>
            <a:off x="1043608" y="2564904"/>
            <a:ext cx="6840760" cy="258532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just"/>
            <a:endParaRPr lang="tr-TR" dirty="0" smtClean="0"/>
          </a:p>
          <a:p>
            <a:pPr algn="just"/>
            <a:r>
              <a:rPr lang="tr-TR" dirty="0" err="1" smtClean="0"/>
              <a:t>Işjeň</a:t>
            </a:r>
            <a:r>
              <a:rPr lang="tr-TR" dirty="0" smtClean="0"/>
              <a:t> düşümler diliň </a:t>
            </a:r>
            <a:r>
              <a:rPr lang="tr-TR" dirty="0" err="1" smtClean="0"/>
              <a:t>häzirki</a:t>
            </a:r>
            <a:r>
              <a:rPr lang="tr-TR" dirty="0" smtClean="0"/>
              <a:t> </a:t>
            </a:r>
            <a:r>
              <a:rPr lang="tr-TR" dirty="0" err="1" smtClean="0"/>
              <a:t>döwründe</a:t>
            </a:r>
            <a:r>
              <a:rPr lang="tr-TR" dirty="0" smtClean="0"/>
              <a:t> </a:t>
            </a:r>
            <a:r>
              <a:rPr lang="tr-TR" dirty="0" err="1" smtClean="0"/>
              <a:t>işjeň</a:t>
            </a:r>
            <a:r>
              <a:rPr lang="tr-TR" dirty="0" smtClean="0"/>
              <a:t> </a:t>
            </a:r>
            <a:r>
              <a:rPr lang="tr-TR" dirty="0" err="1" smtClean="0"/>
              <a:t>ulanylyp</a:t>
            </a:r>
            <a:r>
              <a:rPr lang="tr-TR" dirty="0" smtClean="0"/>
              <a:t> </a:t>
            </a:r>
            <a:r>
              <a:rPr lang="tr-TR" dirty="0" err="1" smtClean="0"/>
              <a:t>ýörlen</a:t>
            </a:r>
            <a:r>
              <a:rPr lang="tr-TR" dirty="0" smtClean="0"/>
              <a:t> düşümler </a:t>
            </a:r>
            <a:r>
              <a:rPr lang="tr-TR" dirty="0" err="1" smtClean="0"/>
              <a:t>ulgamydyr</a:t>
            </a:r>
            <a:r>
              <a:rPr lang="tr-TR" dirty="0" smtClean="0"/>
              <a:t>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err="1" smtClean="0"/>
              <a:t>Işjeň</a:t>
            </a:r>
            <a:r>
              <a:rPr lang="tr-TR" dirty="0" smtClean="0"/>
              <a:t> düşümlere türkmen dilinde </a:t>
            </a:r>
            <a:r>
              <a:rPr lang="tr-TR" dirty="0" err="1" smtClean="0"/>
              <a:t>şekili</a:t>
            </a:r>
            <a:r>
              <a:rPr lang="tr-TR" dirty="0" smtClean="0"/>
              <a:t>, </a:t>
            </a:r>
            <a:r>
              <a:rPr lang="tr-TR" dirty="0" err="1" smtClean="0"/>
              <a:t>manysy</a:t>
            </a:r>
            <a:r>
              <a:rPr lang="tr-TR" dirty="0" smtClean="0"/>
              <a:t>, </a:t>
            </a:r>
            <a:r>
              <a:rPr lang="tr-TR" dirty="0" err="1" smtClean="0"/>
              <a:t>hyzmaty</a:t>
            </a:r>
            <a:r>
              <a:rPr lang="tr-TR" dirty="0" smtClean="0"/>
              <a:t> </a:t>
            </a:r>
            <a:r>
              <a:rPr lang="tr-TR" dirty="0" err="1" smtClean="0"/>
              <a:t>taýdan</a:t>
            </a:r>
            <a:r>
              <a:rPr lang="tr-TR" dirty="0" smtClean="0"/>
              <a:t> </a:t>
            </a:r>
            <a:r>
              <a:rPr lang="tr-TR" dirty="0" err="1" smtClean="0"/>
              <a:t>düýpli</a:t>
            </a:r>
            <a:r>
              <a:rPr lang="tr-TR" dirty="0" smtClean="0"/>
              <a:t> </a:t>
            </a:r>
            <a:r>
              <a:rPr lang="tr-TR" dirty="0" err="1" smtClean="0"/>
              <a:t>tapawutlanýan</a:t>
            </a:r>
            <a:r>
              <a:rPr lang="tr-TR" dirty="0" smtClean="0"/>
              <a:t> </a:t>
            </a:r>
            <a:r>
              <a:rPr lang="tr-TR" dirty="0" err="1" smtClean="0"/>
              <a:t>alty</a:t>
            </a:r>
            <a:r>
              <a:rPr lang="tr-TR" dirty="0" smtClean="0"/>
              <a:t> </a:t>
            </a:r>
            <a:r>
              <a:rPr lang="tr-TR" dirty="0" err="1" smtClean="0"/>
              <a:t>sany</a:t>
            </a:r>
            <a:r>
              <a:rPr lang="tr-TR" dirty="0" smtClean="0"/>
              <a:t> düşüm </a:t>
            </a:r>
            <a:r>
              <a:rPr lang="tr-TR" dirty="0" err="1" smtClean="0"/>
              <a:t>degişlidir</a:t>
            </a:r>
            <a:r>
              <a:rPr lang="tr-TR" dirty="0" smtClean="0"/>
              <a:t>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err="1" smtClean="0"/>
              <a:t>Olary</a:t>
            </a:r>
            <a:r>
              <a:rPr lang="tr-TR" dirty="0" smtClean="0"/>
              <a:t> </a:t>
            </a:r>
            <a:r>
              <a:rPr lang="tr-TR" dirty="0" err="1" smtClean="0"/>
              <a:t>hyzmaty</a:t>
            </a:r>
            <a:r>
              <a:rPr lang="tr-TR" dirty="0" smtClean="0"/>
              <a:t> we </a:t>
            </a:r>
            <a:r>
              <a:rPr lang="tr-TR" dirty="0" err="1" smtClean="0"/>
              <a:t>aňladýan</a:t>
            </a:r>
            <a:r>
              <a:rPr lang="tr-TR" dirty="0" smtClean="0"/>
              <a:t> </a:t>
            </a:r>
            <a:r>
              <a:rPr lang="tr-TR" dirty="0" err="1" smtClean="0"/>
              <a:t>grammatik</a:t>
            </a:r>
            <a:r>
              <a:rPr lang="tr-TR" dirty="0" smtClean="0"/>
              <a:t> </a:t>
            </a:r>
            <a:r>
              <a:rPr lang="tr-TR" dirty="0" err="1" smtClean="0"/>
              <a:t>manysy</a:t>
            </a:r>
            <a:r>
              <a:rPr lang="tr-TR" dirty="0" smtClean="0"/>
              <a:t> </a:t>
            </a:r>
            <a:r>
              <a:rPr lang="tr-TR" dirty="0" err="1" smtClean="0"/>
              <a:t>taýdan</a:t>
            </a:r>
            <a:r>
              <a:rPr lang="tr-TR" dirty="0" smtClean="0"/>
              <a:t> </a:t>
            </a:r>
            <a:r>
              <a:rPr lang="tr-TR" dirty="0" err="1" smtClean="0"/>
              <a:t>özara</a:t>
            </a:r>
            <a:r>
              <a:rPr lang="tr-TR" dirty="0" smtClean="0"/>
              <a:t> iki </a:t>
            </a:r>
            <a:r>
              <a:rPr lang="tr-TR" dirty="0" err="1" smtClean="0"/>
              <a:t>topara</a:t>
            </a:r>
            <a:r>
              <a:rPr lang="tr-TR" dirty="0" smtClean="0"/>
              <a:t> bölmek bolar: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38559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1907704" y="1039196"/>
            <a:ext cx="5040560" cy="61555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HAFTALIK DERSLER </a:t>
            </a:r>
          </a:p>
          <a:p>
            <a:pPr algn="ctr"/>
            <a:r>
              <a:rPr lang="tr-TR" sz="1600" b="1" dirty="0" smtClean="0"/>
              <a:t>4. </a:t>
            </a:r>
            <a:r>
              <a:rPr lang="tr-TR" sz="1600" b="1" dirty="0"/>
              <a:t>Hafta	</a:t>
            </a:r>
            <a:r>
              <a:rPr lang="tr-TR" sz="1600" b="1" dirty="0" smtClean="0"/>
              <a:t>Durum kategorisi</a:t>
            </a:r>
            <a:endParaRPr lang="tr-TR" sz="1600" b="1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908720"/>
            <a:ext cx="1085182" cy="1402202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05" y="806069"/>
            <a:ext cx="828092" cy="1237676"/>
          </a:xfrm>
          <a:prstGeom prst="rect">
            <a:avLst/>
          </a:prstGeom>
        </p:spPr>
      </p:pic>
      <p:sp>
        <p:nvSpPr>
          <p:cNvPr id="9" name="8 Dikdörtgen"/>
          <p:cNvSpPr/>
          <p:nvPr/>
        </p:nvSpPr>
        <p:spPr>
          <a:xfrm>
            <a:off x="2987824" y="1700808"/>
            <a:ext cx="2746970" cy="369332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tr-TR" b="1" dirty="0" err="1" smtClean="0"/>
              <a:t>IŞJEŇ</a:t>
            </a:r>
            <a:r>
              <a:rPr lang="tr-TR" b="1" dirty="0" smtClean="0"/>
              <a:t> (</a:t>
            </a:r>
            <a:r>
              <a:rPr lang="tr-TR" b="1" dirty="0" err="1" smtClean="0"/>
              <a:t>AKTIW</a:t>
            </a:r>
            <a:r>
              <a:rPr lang="tr-TR" b="1" dirty="0" smtClean="0"/>
              <a:t>) DÜŞÜMLER </a:t>
            </a:r>
            <a:endParaRPr lang="tr-TR" dirty="0"/>
          </a:p>
        </p:txBody>
      </p:sp>
      <p:sp>
        <p:nvSpPr>
          <p:cNvPr id="6" name="5 Dikdörtgen"/>
          <p:cNvSpPr/>
          <p:nvPr/>
        </p:nvSpPr>
        <p:spPr>
          <a:xfrm>
            <a:off x="971600" y="2276872"/>
            <a:ext cx="7272808" cy="341632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just"/>
            <a:r>
              <a:rPr lang="tr-TR" sz="2400" dirty="0" err="1" smtClean="0"/>
              <a:t>Işjeň</a:t>
            </a:r>
            <a:r>
              <a:rPr lang="tr-TR" sz="2400" dirty="0" smtClean="0"/>
              <a:t> düşümler diliň </a:t>
            </a:r>
            <a:r>
              <a:rPr lang="tr-TR" sz="2400" dirty="0" err="1" smtClean="0"/>
              <a:t>häzirki</a:t>
            </a:r>
            <a:r>
              <a:rPr lang="tr-TR" sz="2400" dirty="0" smtClean="0"/>
              <a:t> </a:t>
            </a:r>
            <a:r>
              <a:rPr lang="tr-TR" sz="2400" dirty="0" err="1" smtClean="0"/>
              <a:t>döwründe</a:t>
            </a:r>
            <a:r>
              <a:rPr lang="tr-TR" sz="2400" dirty="0" smtClean="0"/>
              <a:t> </a:t>
            </a:r>
            <a:r>
              <a:rPr lang="tr-TR" sz="2400" dirty="0" err="1" smtClean="0"/>
              <a:t>işjeň</a:t>
            </a:r>
            <a:r>
              <a:rPr lang="tr-TR" sz="2400" dirty="0" smtClean="0"/>
              <a:t> </a:t>
            </a:r>
            <a:r>
              <a:rPr lang="tr-TR" sz="2400" dirty="0" err="1" smtClean="0"/>
              <a:t>ulanylyp</a:t>
            </a:r>
            <a:r>
              <a:rPr lang="tr-TR" sz="2400" dirty="0" smtClean="0"/>
              <a:t> </a:t>
            </a:r>
            <a:r>
              <a:rPr lang="tr-TR" sz="2400" dirty="0" err="1" smtClean="0"/>
              <a:t>ýörlen</a:t>
            </a:r>
            <a:r>
              <a:rPr lang="tr-TR" sz="2400" dirty="0" smtClean="0"/>
              <a:t> düşümler </a:t>
            </a:r>
            <a:r>
              <a:rPr lang="tr-TR" sz="2400" dirty="0" err="1" smtClean="0"/>
              <a:t>ulgamydyr</a:t>
            </a:r>
            <a:r>
              <a:rPr lang="tr-TR" sz="2400" dirty="0" smtClean="0"/>
              <a:t>. </a:t>
            </a:r>
          </a:p>
          <a:p>
            <a:pPr algn="just"/>
            <a:r>
              <a:rPr lang="tr-TR" sz="2400" dirty="0" err="1" smtClean="0"/>
              <a:t>Işjeň</a:t>
            </a:r>
            <a:r>
              <a:rPr lang="tr-TR" sz="2400" dirty="0" smtClean="0"/>
              <a:t> düşümlere türkmen dilinde </a:t>
            </a:r>
            <a:r>
              <a:rPr lang="tr-TR" sz="2400" dirty="0" err="1" smtClean="0"/>
              <a:t>şekili</a:t>
            </a:r>
            <a:r>
              <a:rPr lang="tr-TR" sz="2400" dirty="0" smtClean="0"/>
              <a:t>, </a:t>
            </a:r>
            <a:r>
              <a:rPr lang="tr-TR" sz="2400" dirty="0" err="1" smtClean="0"/>
              <a:t>manysy</a:t>
            </a:r>
            <a:r>
              <a:rPr lang="tr-TR" sz="2400" dirty="0" smtClean="0"/>
              <a:t>, </a:t>
            </a:r>
            <a:r>
              <a:rPr lang="tr-TR" sz="2400" dirty="0" err="1" smtClean="0"/>
              <a:t>hyzmaty</a:t>
            </a:r>
            <a:r>
              <a:rPr lang="tr-TR" sz="2400" dirty="0" smtClean="0"/>
              <a:t> </a:t>
            </a:r>
            <a:r>
              <a:rPr lang="tr-TR" sz="2400" dirty="0" err="1" smtClean="0"/>
              <a:t>taýdan</a:t>
            </a:r>
            <a:r>
              <a:rPr lang="tr-TR" sz="2400" dirty="0" smtClean="0"/>
              <a:t> </a:t>
            </a:r>
            <a:r>
              <a:rPr lang="tr-TR" sz="2400" dirty="0" err="1" smtClean="0"/>
              <a:t>düýpli</a:t>
            </a:r>
            <a:r>
              <a:rPr lang="tr-TR" sz="2400" dirty="0" smtClean="0"/>
              <a:t> </a:t>
            </a:r>
            <a:r>
              <a:rPr lang="tr-TR" sz="2400" dirty="0" err="1" smtClean="0"/>
              <a:t>tapawutlanýan</a:t>
            </a:r>
            <a:r>
              <a:rPr lang="tr-TR" sz="2400" dirty="0" smtClean="0"/>
              <a:t> </a:t>
            </a:r>
            <a:r>
              <a:rPr lang="tr-TR" sz="2400" dirty="0" err="1" smtClean="0"/>
              <a:t>alty</a:t>
            </a:r>
            <a:r>
              <a:rPr lang="tr-TR" sz="2400" dirty="0" smtClean="0"/>
              <a:t> </a:t>
            </a:r>
            <a:r>
              <a:rPr lang="tr-TR" sz="2400" dirty="0" err="1" smtClean="0"/>
              <a:t>sany</a:t>
            </a:r>
            <a:r>
              <a:rPr lang="tr-TR" sz="2400" dirty="0" smtClean="0"/>
              <a:t> düşüm </a:t>
            </a:r>
            <a:r>
              <a:rPr lang="tr-TR" sz="2400" dirty="0" err="1" smtClean="0"/>
              <a:t>degişlidir</a:t>
            </a:r>
            <a:r>
              <a:rPr lang="tr-TR" sz="2400" dirty="0" smtClean="0"/>
              <a:t>. </a:t>
            </a:r>
          </a:p>
          <a:p>
            <a:pPr algn="just"/>
            <a:r>
              <a:rPr lang="tr-TR" sz="2400" dirty="0" err="1" smtClean="0"/>
              <a:t>Olary</a:t>
            </a:r>
            <a:r>
              <a:rPr lang="tr-TR" sz="2400" dirty="0" smtClean="0"/>
              <a:t> </a:t>
            </a:r>
          </a:p>
          <a:p>
            <a:pPr algn="just">
              <a:buFont typeface="Wingdings" pitchFamily="2" charset="2"/>
              <a:buChar char="v"/>
            </a:pPr>
            <a:r>
              <a:rPr lang="tr-TR" sz="2400" b="1" dirty="0" err="1" smtClean="0">
                <a:solidFill>
                  <a:srgbClr val="FF0000"/>
                </a:solidFill>
              </a:rPr>
              <a:t>hyzmaty</a:t>
            </a:r>
            <a:r>
              <a:rPr lang="tr-TR" sz="2400" b="1" dirty="0" smtClean="0">
                <a:solidFill>
                  <a:srgbClr val="FF0000"/>
                </a:solidFill>
              </a:rPr>
              <a:t> we </a:t>
            </a:r>
          </a:p>
          <a:p>
            <a:pPr algn="just">
              <a:buFont typeface="Wingdings" pitchFamily="2" charset="2"/>
              <a:buChar char="v"/>
            </a:pPr>
            <a:r>
              <a:rPr lang="tr-TR" sz="2400" b="1" dirty="0" err="1" smtClean="0">
                <a:solidFill>
                  <a:srgbClr val="FF0000"/>
                </a:solidFill>
              </a:rPr>
              <a:t>aňladýan</a:t>
            </a:r>
            <a:r>
              <a:rPr lang="tr-TR" sz="2400" b="1" dirty="0" smtClean="0">
                <a:solidFill>
                  <a:srgbClr val="FF0000"/>
                </a:solidFill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</a:rPr>
              <a:t>grammatik</a:t>
            </a:r>
            <a:r>
              <a:rPr lang="tr-TR" sz="2400" b="1" dirty="0" smtClean="0">
                <a:solidFill>
                  <a:srgbClr val="FF0000"/>
                </a:solidFill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</a:rPr>
              <a:t>manysy</a:t>
            </a:r>
            <a:r>
              <a:rPr lang="tr-TR" sz="2400" b="1" dirty="0" smtClean="0">
                <a:solidFill>
                  <a:srgbClr val="FF0000"/>
                </a:solidFill>
              </a:rPr>
              <a:t> </a:t>
            </a:r>
          </a:p>
          <a:p>
            <a:pPr algn="just"/>
            <a:endParaRPr lang="tr-TR" sz="2400" dirty="0" smtClean="0"/>
          </a:p>
          <a:p>
            <a:pPr algn="just"/>
            <a:r>
              <a:rPr lang="tr-TR" sz="2400" dirty="0" err="1" smtClean="0"/>
              <a:t>taýdan</a:t>
            </a:r>
            <a:r>
              <a:rPr lang="tr-TR" sz="2400" dirty="0" smtClean="0"/>
              <a:t> </a:t>
            </a:r>
            <a:r>
              <a:rPr lang="tr-TR" sz="2400" dirty="0" err="1" smtClean="0"/>
              <a:t>özara</a:t>
            </a:r>
            <a:r>
              <a:rPr lang="tr-TR" sz="2400" dirty="0" smtClean="0"/>
              <a:t> iki </a:t>
            </a:r>
            <a:r>
              <a:rPr lang="tr-TR" sz="2400" dirty="0" err="1" smtClean="0"/>
              <a:t>topara</a:t>
            </a:r>
            <a:r>
              <a:rPr lang="tr-TR" sz="2400" dirty="0" smtClean="0"/>
              <a:t> bölmek bolar.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538559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1907704" y="1039196"/>
            <a:ext cx="5040560" cy="61555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HAFTALIK DERSLER </a:t>
            </a:r>
          </a:p>
          <a:p>
            <a:pPr algn="ctr"/>
            <a:r>
              <a:rPr lang="tr-TR" sz="1600" b="1" dirty="0" smtClean="0"/>
              <a:t>4. </a:t>
            </a:r>
            <a:r>
              <a:rPr lang="tr-TR" sz="1600" b="1" dirty="0"/>
              <a:t>Hafta	</a:t>
            </a:r>
            <a:r>
              <a:rPr lang="tr-TR" sz="1600" b="1" dirty="0" smtClean="0"/>
              <a:t>Durum kategorisi</a:t>
            </a:r>
            <a:endParaRPr lang="tr-TR" sz="1600" b="1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908720"/>
            <a:ext cx="1085182" cy="1402202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05" y="806069"/>
            <a:ext cx="828092" cy="1237676"/>
          </a:xfrm>
          <a:prstGeom prst="rect">
            <a:avLst/>
          </a:prstGeom>
        </p:spPr>
      </p:pic>
      <p:sp>
        <p:nvSpPr>
          <p:cNvPr id="9" name="8 Dikdörtgen"/>
          <p:cNvSpPr/>
          <p:nvPr/>
        </p:nvSpPr>
        <p:spPr>
          <a:xfrm>
            <a:off x="2987824" y="1700808"/>
            <a:ext cx="2746970" cy="369332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tr-TR" b="1" dirty="0" err="1" smtClean="0"/>
              <a:t>IŞJEŇ</a:t>
            </a:r>
            <a:r>
              <a:rPr lang="tr-TR" b="1" dirty="0" smtClean="0"/>
              <a:t> (</a:t>
            </a:r>
            <a:r>
              <a:rPr lang="tr-TR" b="1" dirty="0" err="1" smtClean="0"/>
              <a:t>AKTIW</a:t>
            </a:r>
            <a:r>
              <a:rPr lang="tr-TR" b="1" dirty="0" smtClean="0"/>
              <a:t>) DÜŞÜMLER </a:t>
            </a:r>
            <a:endParaRPr lang="tr-TR" dirty="0"/>
          </a:p>
        </p:txBody>
      </p:sp>
      <p:sp>
        <p:nvSpPr>
          <p:cNvPr id="8" name="7 Dikdörtgen"/>
          <p:cNvSpPr/>
          <p:nvPr/>
        </p:nvSpPr>
        <p:spPr>
          <a:xfrm>
            <a:off x="827584" y="2348880"/>
            <a:ext cx="7416824" cy="3139321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I.</a:t>
            </a:r>
            <a:r>
              <a:rPr lang="tr-TR" b="1" dirty="0" err="1" smtClean="0">
                <a:solidFill>
                  <a:srgbClr val="FF0000"/>
                </a:solidFill>
              </a:rPr>
              <a:t>Grammatik</a:t>
            </a:r>
            <a:r>
              <a:rPr lang="tr-TR" b="1" dirty="0" smtClean="0">
                <a:solidFill>
                  <a:srgbClr val="FF0000"/>
                </a:solidFill>
              </a:rPr>
              <a:t> düşümler. </a:t>
            </a:r>
          </a:p>
          <a:p>
            <a:pPr algn="just"/>
            <a:r>
              <a:rPr lang="tr-TR" dirty="0" err="1" smtClean="0"/>
              <a:t>Muňa</a:t>
            </a:r>
            <a:r>
              <a:rPr lang="tr-TR" dirty="0" smtClean="0"/>
              <a:t> </a:t>
            </a:r>
          </a:p>
          <a:p>
            <a:pPr algn="just"/>
            <a:endParaRPr lang="tr-TR" dirty="0" smtClean="0"/>
          </a:p>
          <a:p>
            <a:pPr algn="just">
              <a:buFont typeface="Wingdings" pitchFamily="2" charset="2"/>
              <a:buChar char="v"/>
            </a:pPr>
            <a:r>
              <a:rPr lang="tr-TR" b="1" dirty="0" smtClean="0">
                <a:solidFill>
                  <a:srgbClr val="FF0000"/>
                </a:solidFill>
              </a:rPr>
              <a:t>baş, </a:t>
            </a:r>
          </a:p>
          <a:p>
            <a:pPr algn="just">
              <a:buFont typeface="Wingdings" pitchFamily="2" charset="2"/>
              <a:buChar char="v"/>
            </a:pPr>
            <a:r>
              <a:rPr lang="tr-TR" b="1" dirty="0" err="1" smtClean="0">
                <a:solidFill>
                  <a:srgbClr val="FF0000"/>
                </a:solidFill>
              </a:rPr>
              <a:t>eýelik</a:t>
            </a:r>
            <a:r>
              <a:rPr lang="tr-TR" b="1" dirty="0" smtClean="0">
                <a:solidFill>
                  <a:srgbClr val="FF0000"/>
                </a:solidFill>
              </a:rPr>
              <a:t> we </a:t>
            </a:r>
          </a:p>
          <a:p>
            <a:pPr algn="just">
              <a:buFont typeface="Wingdings" pitchFamily="2" charset="2"/>
              <a:buChar char="v"/>
            </a:pPr>
            <a:r>
              <a:rPr lang="tr-TR" b="1" dirty="0" err="1" smtClean="0">
                <a:solidFill>
                  <a:srgbClr val="FF0000"/>
                </a:solidFill>
              </a:rPr>
              <a:t>ýeňiş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düşümler </a:t>
            </a:r>
            <a:r>
              <a:rPr lang="tr-TR" dirty="0" err="1" smtClean="0"/>
              <a:t>girýär</a:t>
            </a:r>
            <a:r>
              <a:rPr lang="tr-TR" dirty="0" smtClean="0"/>
              <a:t>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err="1" smtClean="0"/>
              <a:t>Grammatik</a:t>
            </a:r>
            <a:r>
              <a:rPr lang="tr-TR" dirty="0" smtClean="0"/>
              <a:t> düşümler </a:t>
            </a:r>
            <a:r>
              <a:rPr lang="tr-TR" dirty="0" err="1" smtClean="0"/>
              <a:t>atlaryň</a:t>
            </a:r>
            <a:r>
              <a:rPr lang="tr-TR" dirty="0" smtClean="0"/>
              <a:t> </a:t>
            </a:r>
            <a:r>
              <a:rPr lang="tr-TR" dirty="0" err="1" smtClean="0"/>
              <a:t>sözlemdäki</a:t>
            </a:r>
            <a:r>
              <a:rPr lang="tr-TR" dirty="0" smtClean="0"/>
              <a:t> </a:t>
            </a:r>
            <a:r>
              <a:rPr lang="tr-TR" dirty="0" err="1" smtClean="0"/>
              <a:t>grammatik</a:t>
            </a:r>
            <a:r>
              <a:rPr lang="tr-TR" dirty="0" smtClean="0"/>
              <a:t> </a:t>
            </a:r>
            <a:r>
              <a:rPr lang="tr-TR" dirty="0" err="1" smtClean="0"/>
              <a:t>gatnaşyklaryny</a:t>
            </a:r>
            <a:r>
              <a:rPr lang="tr-TR" dirty="0" smtClean="0"/>
              <a:t> </a:t>
            </a:r>
            <a:r>
              <a:rPr lang="tr-TR" dirty="0" err="1" smtClean="0"/>
              <a:t>aňladýarlar</a:t>
            </a:r>
            <a:r>
              <a:rPr lang="tr-TR" dirty="0" smtClean="0"/>
              <a:t>, </a:t>
            </a:r>
            <a:r>
              <a:rPr lang="tr-TR" dirty="0" err="1" smtClean="0"/>
              <a:t>şoňa</a:t>
            </a:r>
            <a:r>
              <a:rPr lang="tr-TR" dirty="0" smtClean="0"/>
              <a:t> </a:t>
            </a:r>
            <a:r>
              <a:rPr lang="tr-TR" dirty="0" err="1" smtClean="0"/>
              <a:t>laýyklykda</a:t>
            </a:r>
            <a:r>
              <a:rPr lang="tr-TR" dirty="0" smtClean="0"/>
              <a:t> </a:t>
            </a:r>
            <a:r>
              <a:rPr lang="tr-TR" dirty="0" err="1" smtClean="0"/>
              <a:t>degişliligiň</a:t>
            </a:r>
            <a:r>
              <a:rPr lang="tr-TR" dirty="0" smtClean="0"/>
              <a:t> </a:t>
            </a:r>
            <a:r>
              <a:rPr lang="tr-TR" dirty="0" err="1" smtClean="0"/>
              <a:t>subýektini</a:t>
            </a:r>
            <a:r>
              <a:rPr lang="tr-TR" dirty="0" smtClean="0"/>
              <a:t> we </a:t>
            </a:r>
            <a:r>
              <a:rPr lang="tr-TR" dirty="0" err="1" smtClean="0"/>
              <a:t>obýektini</a:t>
            </a:r>
            <a:r>
              <a:rPr lang="tr-TR" dirty="0" smtClean="0"/>
              <a:t> </a:t>
            </a:r>
            <a:r>
              <a:rPr lang="tr-TR" dirty="0" err="1" smtClean="0"/>
              <a:t>görkezýärler</a:t>
            </a:r>
            <a:r>
              <a:rPr lang="tr-TR" dirty="0" smtClean="0"/>
              <a:t>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38559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1907704" y="1039196"/>
            <a:ext cx="5040560" cy="61555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HAFTALIK DERSLER </a:t>
            </a:r>
          </a:p>
          <a:p>
            <a:pPr algn="ctr"/>
            <a:r>
              <a:rPr lang="tr-TR" sz="1600" b="1" dirty="0" smtClean="0"/>
              <a:t>4. </a:t>
            </a:r>
            <a:r>
              <a:rPr lang="tr-TR" sz="1600" b="1" dirty="0"/>
              <a:t>Hafta	</a:t>
            </a:r>
            <a:r>
              <a:rPr lang="tr-TR" sz="1600" b="1" dirty="0" smtClean="0"/>
              <a:t>Durum kategorisi</a:t>
            </a:r>
            <a:endParaRPr lang="tr-TR" sz="1600" b="1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908720"/>
            <a:ext cx="1085182" cy="1402202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05" y="806069"/>
            <a:ext cx="828092" cy="1237676"/>
          </a:xfrm>
          <a:prstGeom prst="rect">
            <a:avLst/>
          </a:prstGeom>
        </p:spPr>
      </p:pic>
      <p:sp>
        <p:nvSpPr>
          <p:cNvPr id="9" name="8 Dikdörtgen"/>
          <p:cNvSpPr/>
          <p:nvPr/>
        </p:nvSpPr>
        <p:spPr>
          <a:xfrm>
            <a:off x="2987824" y="1700808"/>
            <a:ext cx="2746970" cy="369332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tr-TR" b="1" dirty="0" err="1" smtClean="0"/>
              <a:t>IŞJEŇ</a:t>
            </a:r>
            <a:r>
              <a:rPr lang="tr-TR" b="1" dirty="0" smtClean="0"/>
              <a:t> (</a:t>
            </a:r>
            <a:r>
              <a:rPr lang="tr-TR" b="1" dirty="0" err="1" smtClean="0"/>
              <a:t>AKTIW</a:t>
            </a:r>
            <a:r>
              <a:rPr lang="tr-TR" b="1" dirty="0" smtClean="0"/>
              <a:t>) DÜŞÜMLER </a:t>
            </a:r>
            <a:endParaRPr lang="tr-TR" dirty="0"/>
          </a:p>
        </p:txBody>
      </p:sp>
      <p:sp>
        <p:nvSpPr>
          <p:cNvPr id="10" name="9 Dikdörtgen"/>
          <p:cNvSpPr/>
          <p:nvPr/>
        </p:nvSpPr>
        <p:spPr>
          <a:xfrm>
            <a:off x="827584" y="2276872"/>
            <a:ext cx="7272808" cy="344709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tr-TR" sz="2000" b="1" dirty="0" smtClean="0">
                <a:solidFill>
                  <a:srgbClr val="FF0000"/>
                </a:solidFill>
              </a:rPr>
              <a:t>II. Lokal düşümler. </a:t>
            </a:r>
          </a:p>
          <a:p>
            <a:pPr algn="just">
              <a:buFont typeface="Wingdings" pitchFamily="2" charset="2"/>
              <a:buChar char="v"/>
            </a:pPr>
            <a:r>
              <a:rPr lang="tr-TR" b="1" dirty="0" err="1" smtClean="0">
                <a:solidFill>
                  <a:srgbClr val="7030A0"/>
                </a:solidFill>
              </a:rPr>
              <a:t>Giňişlik</a:t>
            </a:r>
            <a:r>
              <a:rPr lang="tr-TR" dirty="0" smtClean="0">
                <a:solidFill>
                  <a:srgbClr val="7030A0"/>
                </a:solidFill>
              </a:rPr>
              <a:t>, </a:t>
            </a:r>
          </a:p>
          <a:p>
            <a:pPr algn="just">
              <a:buFont typeface="Wingdings" pitchFamily="2" charset="2"/>
              <a:buChar char="v"/>
            </a:pPr>
            <a:r>
              <a:rPr lang="tr-TR" b="1" dirty="0" err="1" smtClean="0">
                <a:solidFill>
                  <a:srgbClr val="7030A0"/>
                </a:solidFill>
              </a:rPr>
              <a:t>aralyk</a:t>
            </a:r>
            <a:r>
              <a:rPr lang="tr-TR" b="1" dirty="0" smtClean="0">
                <a:solidFill>
                  <a:srgbClr val="7030A0"/>
                </a:solidFill>
              </a:rPr>
              <a:t>, </a:t>
            </a:r>
          </a:p>
          <a:p>
            <a:pPr algn="just">
              <a:buFont typeface="Wingdings" pitchFamily="2" charset="2"/>
              <a:buChar char="v"/>
            </a:pPr>
            <a:r>
              <a:rPr lang="tr-TR" b="1" dirty="0" smtClean="0">
                <a:solidFill>
                  <a:srgbClr val="7030A0"/>
                </a:solidFill>
              </a:rPr>
              <a:t>orun, </a:t>
            </a:r>
          </a:p>
          <a:p>
            <a:pPr algn="just">
              <a:buFont typeface="Wingdings" pitchFamily="2" charset="2"/>
              <a:buChar char="v"/>
            </a:pPr>
            <a:r>
              <a:rPr lang="tr-TR" b="1" dirty="0" err="1" smtClean="0">
                <a:solidFill>
                  <a:srgbClr val="7030A0"/>
                </a:solidFill>
              </a:rPr>
              <a:t>wagt</a:t>
            </a:r>
            <a:r>
              <a:rPr lang="tr-TR" b="1" dirty="0" smtClean="0">
                <a:solidFill>
                  <a:srgbClr val="7030A0"/>
                </a:solidFill>
              </a:rPr>
              <a:t> </a:t>
            </a:r>
          </a:p>
          <a:p>
            <a:pPr algn="just"/>
            <a:r>
              <a:rPr lang="tr-TR" dirty="0" smtClean="0"/>
              <a:t>ýaly </a:t>
            </a:r>
            <a:r>
              <a:rPr lang="tr-TR" dirty="0" err="1" smtClean="0"/>
              <a:t>düşünjeler</a:t>
            </a:r>
            <a:r>
              <a:rPr lang="tr-TR" dirty="0" smtClean="0"/>
              <a:t> bilen </a:t>
            </a:r>
            <a:r>
              <a:rPr lang="tr-TR" dirty="0" err="1" smtClean="0"/>
              <a:t>baglanyşyklydyr</a:t>
            </a:r>
            <a:r>
              <a:rPr lang="tr-TR" dirty="0" smtClean="0"/>
              <a:t>.</a:t>
            </a:r>
          </a:p>
          <a:p>
            <a:pPr algn="just"/>
            <a:endParaRPr lang="tr-TR" dirty="0" smtClean="0"/>
          </a:p>
          <a:p>
            <a:pPr algn="just">
              <a:buFont typeface="Wingdings" pitchFamily="2" charset="2"/>
              <a:buChar char="ü"/>
            </a:pPr>
            <a:r>
              <a:rPr lang="tr-TR" b="1" dirty="0" err="1" smtClean="0">
                <a:solidFill>
                  <a:srgbClr val="FF0000"/>
                </a:solidFill>
              </a:rPr>
              <a:t>ýöneliş</a:t>
            </a:r>
            <a:r>
              <a:rPr lang="tr-TR" b="1" dirty="0" smtClean="0">
                <a:solidFill>
                  <a:srgbClr val="FF0000"/>
                </a:solidFill>
              </a:rPr>
              <a:t>, </a:t>
            </a:r>
          </a:p>
          <a:p>
            <a:pPr algn="just">
              <a:buFont typeface="Wingdings" pitchFamily="2" charset="2"/>
              <a:buChar char="ü"/>
            </a:pPr>
            <a:r>
              <a:rPr lang="tr-TR" b="1" dirty="0" err="1" smtClean="0">
                <a:solidFill>
                  <a:srgbClr val="FF0000"/>
                </a:solidFill>
              </a:rPr>
              <a:t>wagt</a:t>
            </a:r>
            <a:r>
              <a:rPr lang="tr-TR" b="1" dirty="0" smtClean="0">
                <a:solidFill>
                  <a:srgbClr val="FF0000"/>
                </a:solidFill>
              </a:rPr>
              <a:t>-orun, </a:t>
            </a:r>
          </a:p>
          <a:p>
            <a:pPr algn="just">
              <a:buFont typeface="Wingdings" pitchFamily="2" charset="2"/>
              <a:buChar char="ü"/>
            </a:pPr>
            <a:r>
              <a:rPr lang="tr-TR" b="1" dirty="0" err="1" smtClean="0">
                <a:solidFill>
                  <a:srgbClr val="FF0000"/>
                </a:solidFill>
              </a:rPr>
              <a:t>çykyş</a:t>
            </a:r>
            <a:r>
              <a:rPr lang="tr-TR" b="1" dirty="0" smtClean="0">
                <a:solidFill>
                  <a:srgbClr val="FF0000"/>
                </a:solidFill>
              </a:rPr>
              <a:t> düşümleri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lokal düşümlerdir.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38559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1907704" y="1039196"/>
            <a:ext cx="5040560" cy="61555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HAFTALIK DERSLER </a:t>
            </a:r>
          </a:p>
          <a:p>
            <a:pPr algn="ctr"/>
            <a:r>
              <a:rPr lang="tr-TR" sz="1600" b="1" dirty="0" smtClean="0"/>
              <a:t>4. </a:t>
            </a:r>
            <a:r>
              <a:rPr lang="tr-TR" sz="1600" b="1" dirty="0"/>
              <a:t>Hafta	</a:t>
            </a:r>
            <a:r>
              <a:rPr lang="tr-TR" sz="1600" b="1" dirty="0" smtClean="0"/>
              <a:t>Durum kategorisi</a:t>
            </a:r>
            <a:endParaRPr lang="tr-TR" sz="1600" b="1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908720"/>
            <a:ext cx="1085182" cy="1402202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05" y="806069"/>
            <a:ext cx="828092" cy="1237676"/>
          </a:xfrm>
          <a:prstGeom prst="rect">
            <a:avLst/>
          </a:prstGeom>
        </p:spPr>
      </p:pic>
      <p:sp>
        <p:nvSpPr>
          <p:cNvPr id="9" name="8 Dikdörtgen"/>
          <p:cNvSpPr/>
          <p:nvPr/>
        </p:nvSpPr>
        <p:spPr>
          <a:xfrm>
            <a:off x="2987824" y="1700808"/>
            <a:ext cx="2746970" cy="369332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tr-TR" b="1" dirty="0" err="1" smtClean="0"/>
              <a:t>IŞJEŇ</a:t>
            </a:r>
            <a:r>
              <a:rPr lang="tr-TR" b="1" dirty="0" smtClean="0"/>
              <a:t> (</a:t>
            </a:r>
            <a:r>
              <a:rPr lang="tr-TR" b="1" dirty="0" err="1" smtClean="0"/>
              <a:t>AKTIW</a:t>
            </a:r>
            <a:r>
              <a:rPr lang="tr-TR" b="1" dirty="0" smtClean="0"/>
              <a:t>) DÜŞÜMLER </a:t>
            </a:r>
            <a:endParaRPr lang="tr-TR" dirty="0"/>
          </a:p>
        </p:txBody>
      </p:sp>
      <p:sp>
        <p:nvSpPr>
          <p:cNvPr id="10" name="9 Dikdörtgen"/>
          <p:cNvSpPr/>
          <p:nvPr/>
        </p:nvSpPr>
        <p:spPr>
          <a:xfrm>
            <a:off x="827584" y="2420888"/>
            <a:ext cx="7416824" cy="3139321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II. Lokal düşümler.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Lokal düşümler hem </a:t>
            </a:r>
          </a:p>
          <a:p>
            <a:pPr algn="just"/>
            <a:endParaRPr lang="tr-TR" dirty="0" smtClean="0"/>
          </a:p>
          <a:p>
            <a:pPr algn="just">
              <a:buFont typeface="Wingdings" pitchFamily="2" charset="2"/>
              <a:buChar char="v"/>
            </a:pPr>
            <a:r>
              <a:rPr lang="tr-TR" b="1" dirty="0" err="1" smtClean="0">
                <a:solidFill>
                  <a:srgbClr val="FF0000"/>
                </a:solidFill>
              </a:rPr>
              <a:t>atlaryň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sözlemdäki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grammatik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gatnaşyklaryny</a:t>
            </a:r>
            <a:r>
              <a:rPr lang="tr-TR" b="1" dirty="0" smtClean="0"/>
              <a:t>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err="1" smtClean="0"/>
              <a:t>bildirýärler</a:t>
            </a:r>
            <a:r>
              <a:rPr lang="tr-TR" dirty="0" smtClean="0"/>
              <a:t>. Ýöne </a:t>
            </a:r>
            <a:r>
              <a:rPr lang="tr-TR" dirty="0" err="1" smtClean="0"/>
              <a:t>grammatik</a:t>
            </a:r>
            <a:r>
              <a:rPr lang="tr-TR" dirty="0" smtClean="0"/>
              <a:t> düşümlerden </a:t>
            </a:r>
            <a:r>
              <a:rPr lang="tr-TR" dirty="0" err="1" smtClean="0"/>
              <a:t>tapawutlylykda</a:t>
            </a:r>
            <a:r>
              <a:rPr lang="tr-TR" dirty="0" smtClean="0"/>
              <a:t>, </a:t>
            </a:r>
            <a:r>
              <a:rPr lang="tr-TR" dirty="0" err="1" smtClean="0"/>
              <a:t>grammatik</a:t>
            </a:r>
            <a:r>
              <a:rPr lang="tr-TR" dirty="0" smtClean="0"/>
              <a:t> </a:t>
            </a:r>
            <a:r>
              <a:rPr lang="tr-TR" dirty="0" err="1" smtClean="0"/>
              <a:t>manysynyň</a:t>
            </a:r>
            <a:r>
              <a:rPr lang="tr-TR" dirty="0" smtClean="0"/>
              <a:t> üstesine, lokal düşümler </a:t>
            </a:r>
          </a:p>
          <a:p>
            <a:pPr algn="just"/>
            <a:endParaRPr lang="tr-TR" dirty="0" smtClean="0"/>
          </a:p>
          <a:p>
            <a:pPr algn="just">
              <a:buFont typeface="Wingdings" pitchFamily="2" charset="2"/>
              <a:buChar char="ü"/>
            </a:pPr>
            <a:r>
              <a:rPr lang="tr-TR" b="1" dirty="0" err="1" smtClean="0">
                <a:solidFill>
                  <a:srgbClr val="FF0000"/>
                </a:solidFill>
              </a:rPr>
              <a:t>giňişlik</a:t>
            </a:r>
            <a:r>
              <a:rPr lang="tr-TR" b="1" dirty="0" smtClean="0">
                <a:solidFill>
                  <a:srgbClr val="FF0000"/>
                </a:solidFill>
              </a:rPr>
              <a:t> – </a:t>
            </a:r>
            <a:r>
              <a:rPr lang="tr-TR" b="1" dirty="0" err="1" smtClean="0">
                <a:solidFill>
                  <a:srgbClr val="FF0000"/>
                </a:solidFill>
              </a:rPr>
              <a:t>wagt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gatnaşyklaryny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</a:p>
          <a:p>
            <a:pPr algn="just"/>
            <a:r>
              <a:rPr lang="tr-TR" dirty="0" smtClean="0"/>
              <a:t>hem </a:t>
            </a:r>
            <a:r>
              <a:rPr lang="tr-TR" dirty="0" err="1" smtClean="0"/>
              <a:t>görkezip</a:t>
            </a:r>
            <a:r>
              <a:rPr lang="tr-TR" dirty="0" smtClean="0"/>
              <a:t> </a:t>
            </a:r>
            <a:r>
              <a:rPr lang="tr-TR" dirty="0" err="1" smtClean="0"/>
              <a:t>bilýärler</a:t>
            </a:r>
            <a:r>
              <a:rPr lang="tr-TR" dirty="0" smtClean="0"/>
              <a:t>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38559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1907704" y="1039196"/>
            <a:ext cx="5040560" cy="61555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HAFTALIK DERSLER </a:t>
            </a:r>
          </a:p>
          <a:p>
            <a:pPr algn="ctr"/>
            <a:r>
              <a:rPr lang="tr-TR" sz="1600" b="1" dirty="0" smtClean="0"/>
              <a:t>4. </a:t>
            </a:r>
            <a:r>
              <a:rPr lang="tr-TR" sz="1600" b="1" dirty="0"/>
              <a:t>Hafta	</a:t>
            </a:r>
            <a:r>
              <a:rPr lang="tr-TR" sz="1600" b="1" dirty="0" smtClean="0"/>
              <a:t>Durum kategorisi</a:t>
            </a:r>
            <a:endParaRPr lang="tr-TR" sz="1600" b="1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908720"/>
            <a:ext cx="1085182" cy="1402202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05" y="806069"/>
            <a:ext cx="828092" cy="1237676"/>
          </a:xfrm>
          <a:prstGeom prst="rect">
            <a:avLst/>
          </a:prstGeom>
        </p:spPr>
      </p:pic>
      <p:sp>
        <p:nvSpPr>
          <p:cNvPr id="9" name="8 Dikdörtgen"/>
          <p:cNvSpPr/>
          <p:nvPr/>
        </p:nvSpPr>
        <p:spPr>
          <a:xfrm>
            <a:off x="2987824" y="1700808"/>
            <a:ext cx="2746970" cy="369332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tr-TR" b="1" dirty="0" err="1" smtClean="0"/>
              <a:t>IŞJEŇ</a:t>
            </a:r>
            <a:r>
              <a:rPr lang="tr-TR" b="1" dirty="0" smtClean="0"/>
              <a:t> (</a:t>
            </a:r>
            <a:r>
              <a:rPr lang="tr-TR" b="1" dirty="0" err="1" smtClean="0"/>
              <a:t>AKTIW</a:t>
            </a:r>
            <a:r>
              <a:rPr lang="tr-TR" b="1" dirty="0" smtClean="0"/>
              <a:t>) DÜŞÜMLER </a:t>
            </a:r>
            <a:endParaRPr lang="tr-TR" dirty="0"/>
          </a:p>
        </p:txBody>
      </p:sp>
      <p:sp>
        <p:nvSpPr>
          <p:cNvPr id="8" name="7 Dikdörtgen"/>
          <p:cNvSpPr/>
          <p:nvPr/>
        </p:nvSpPr>
        <p:spPr>
          <a:xfrm>
            <a:off x="1043608" y="2492896"/>
            <a:ext cx="6696744" cy="646331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tr-TR" b="1" dirty="0" smtClean="0"/>
              <a:t>Düşümler </a:t>
            </a:r>
            <a:r>
              <a:rPr lang="tr-TR" b="1" dirty="0" err="1" smtClean="0"/>
              <a:t>baglanýan</a:t>
            </a:r>
            <a:r>
              <a:rPr lang="tr-TR" b="1" dirty="0" smtClean="0"/>
              <a:t> sözleri, sözlere </a:t>
            </a:r>
            <a:r>
              <a:rPr lang="tr-TR" b="1" dirty="0" err="1" smtClean="0"/>
              <a:t>gatnaşygy</a:t>
            </a:r>
            <a:r>
              <a:rPr lang="tr-TR" b="1" dirty="0" smtClean="0"/>
              <a:t> </a:t>
            </a:r>
            <a:r>
              <a:rPr lang="tr-TR" b="1" dirty="0" err="1" smtClean="0"/>
              <a:t>boýunça</a:t>
            </a:r>
            <a:r>
              <a:rPr lang="tr-TR" b="1" dirty="0" smtClean="0"/>
              <a:t> hem iki </a:t>
            </a:r>
            <a:r>
              <a:rPr lang="tr-TR" b="1" dirty="0" err="1" smtClean="0"/>
              <a:t>topara</a:t>
            </a:r>
            <a:r>
              <a:rPr lang="tr-TR" b="1" dirty="0" smtClean="0"/>
              <a:t> </a:t>
            </a:r>
            <a:r>
              <a:rPr lang="tr-TR" b="1" dirty="0" err="1" smtClean="0"/>
              <a:t>bölünýär</a:t>
            </a:r>
            <a:r>
              <a:rPr lang="tr-TR" b="1" dirty="0" smtClean="0"/>
              <a:t>: </a:t>
            </a:r>
            <a:endParaRPr lang="tr-TR" b="1" dirty="0"/>
          </a:p>
        </p:txBody>
      </p:sp>
      <p:graphicFrame>
        <p:nvGraphicFramePr>
          <p:cNvPr id="11" name="10 Diyagram"/>
          <p:cNvGraphicFramePr/>
          <p:nvPr/>
        </p:nvGraphicFramePr>
        <p:xfrm>
          <a:off x="1475656" y="3212976"/>
          <a:ext cx="6480720" cy="2392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538559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1907704" y="1039196"/>
            <a:ext cx="5040560" cy="61555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HAFTALIK DERSLER </a:t>
            </a:r>
          </a:p>
          <a:p>
            <a:pPr algn="ctr"/>
            <a:r>
              <a:rPr lang="tr-TR" sz="1600" b="1" dirty="0" smtClean="0"/>
              <a:t>4. </a:t>
            </a:r>
            <a:r>
              <a:rPr lang="tr-TR" sz="1600" b="1" dirty="0"/>
              <a:t>Hafta	</a:t>
            </a:r>
            <a:r>
              <a:rPr lang="tr-TR" sz="1600" b="1" dirty="0" smtClean="0"/>
              <a:t>Durum kategorisi</a:t>
            </a:r>
            <a:endParaRPr lang="tr-TR" sz="1600" b="1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908720"/>
            <a:ext cx="1085182" cy="1402202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05" y="806069"/>
            <a:ext cx="828092" cy="1237676"/>
          </a:xfrm>
          <a:prstGeom prst="rect">
            <a:avLst/>
          </a:prstGeom>
        </p:spPr>
      </p:pic>
      <p:sp>
        <p:nvSpPr>
          <p:cNvPr id="9" name="8 Dikdörtgen"/>
          <p:cNvSpPr/>
          <p:nvPr/>
        </p:nvSpPr>
        <p:spPr>
          <a:xfrm>
            <a:off x="2987824" y="1700808"/>
            <a:ext cx="2746970" cy="369332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tr-TR" b="1" dirty="0" err="1" smtClean="0"/>
              <a:t>IŞJEŇ</a:t>
            </a:r>
            <a:r>
              <a:rPr lang="tr-TR" b="1" dirty="0" smtClean="0"/>
              <a:t> (</a:t>
            </a:r>
            <a:r>
              <a:rPr lang="tr-TR" b="1" dirty="0" err="1" smtClean="0"/>
              <a:t>AKTIW</a:t>
            </a:r>
            <a:r>
              <a:rPr lang="tr-TR" b="1" dirty="0" smtClean="0"/>
              <a:t>) DÜŞÜMLER </a:t>
            </a:r>
            <a:endParaRPr lang="tr-TR" dirty="0"/>
          </a:p>
        </p:txBody>
      </p:sp>
      <p:sp>
        <p:nvSpPr>
          <p:cNvPr id="10" name="9 Dikdörtgen"/>
          <p:cNvSpPr/>
          <p:nvPr/>
        </p:nvSpPr>
        <p:spPr>
          <a:xfrm>
            <a:off x="899592" y="2348880"/>
            <a:ext cx="7200800" cy="341632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endParaRPr lang="tr-TR" dirty="0" smtClean="0"/>
          </a:p>
          <a:p>
            <a:pPr marL="342900" indent="-342900" algn="ctr"/>
            <a:r>
              <a:rPr lang="tr-TR" b="1" dirty="0" smtClean="0">
                <a:solidFill>
                  <a:srgbClr val="FF0000"/>
                </a:solidFill>
              </a:rPr>
              <a:t>1.</a:t>
            </a:r>
            <a:r>
              <a:rPr lang="tr-TR" b="1" dirty="0" err="1" smtClean="0">
                <a:solidFill>
                  <a:srgbClr val="FF0000"/>
                </a:solidFill>
              </a:rPr>
              <a:t>Isimlere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baglanýan</a:t>
            </a:r>
            <a:r>
              <a:rPr lang="tr-TR" b="1" dirty="0" smtClean="0">
                <a:solidFill>
                  <a:srgbClr val="FF0000"/>
                </a:solidFill>
              </a:rPr>
              <a:t> düşümler. </a:t>
            </a:r>
          </a:p>
          <a:p>
            <a:pPr marL="342900" indent="-342900" algn="ctr"/>
            <a:endParaRPr lang="tr-TR" b="1" dirty="0" smtClean="0">
              <a:solidFill>
                <a:srgbClr val="FF0000"/>
              </a:solidFill>
            </a:endParaRPr>
          </a:p>
          <a:p>
            <a:pPr marL="342900" indent="-342900" algn="just">
              <a:buFont typeface="Wingdings" pitchFamily="2" charset="2"/>
              <a:buChar char="v"/>
            </a:pPr>
            <a:r>
              <a:rPr lang="tr-TR" dirty="0" err="1" smtClean="0"/>
              <a:t>Eýelik</a:t>
            </a:r>
            <a:r>
              <a:rPr lang="tr-TR" dirty="0" smtClean="0"/>
              <a:t> düşüm </a:t>
            </a:r>
            <a:r>
              <a:rPr lang="tr-TR" dirty="0" err="1" smtClean="0"/>
              <a:t>degişlidir</a:t>
            </a:r>
            <a:r>
              <a:rPr lang="tr-TR" dirty="0" smtClean="0"/>
              <a:t>. 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tr-TR" b="1" dirty="0" err="1" smtClean="0"/>
              <a:t>kitabyň</a:t>
            </a:r>
            <a:r>
              <a:rPr lang="tr-TR" b="1" dirty="0" smtClean="0"/>
              <a:t> daşy,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tr-TR" b="1" dirty="0" smtClean="0"/>
              <a:t> meniň </a:t>
            </a:r>
            <a:r>
              <a:rPr lang="tr-TR" b="1" dirty="0" err="1" smtClean="0"/>
              <a:t>depderim</a:t>
            </a:r>
            <a:r>
              <a:rPr lang="tr-TR" b="1" dirty="0" smtClean="0"/>
              <a:t>. </a:t>
            </a:r>
          </a:p>
          <a:p>
            <a:pPr marL="342900" indent="-342900" algn="just"/>
            <a:r>
              <a:rPr lang="tr-TR" dirty="0" smtClean="0"/>
              <a:t>Az sanly </a:t>
            </a:r>
            <a:r>
              <a:rPr lang="tr-TR" dirty="0" err="1" smtClean="0"/>
              <a:t>ýöneliş</a:t>
            </a:r>
            <a:r>
              <a:rPr lang="tr-TR" dirty="0" smtClean="0"/>
              <a:t> </a:t>
            </a:r>
            <a:r>
              <a:rPr lang="tr-TR" dirty="0" err="1" smtClean="0"/>
              <a:t>düşümdäki</a:t>
            </a:r>
            <a:r>
              <a:rPr lang="tr-TR" dirty="0" smtClean="0"/>
              <a:t> sözler hem isimlere  </a:t>
            </a:r>
            <a:r>
              <a:rPr lang="tr-TR" dirty="0" err="1" smtClean="0"/>
              <a:t>baglanýarlar</a:t>
            </a:r>
            <a:r>
              <a:rPr lang="tr-TR" dirty="0" smtClean="0"/>
              <a:t>: 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tr-TR" b="1" dirty="0" smtClean="0"/>
              <a:t>söze </a:t>
            </a:r>
            <a:r>
              <a:rPr lang="tr-TR" b="1" dirty="0" err="1" smtClean="0"/>
              <a:t>baý</a:t>
            </a:r>
            <a:r>
              <a:rPr lang="tr-TR" b="1" dirty="0" smtClean="0"/>
              <a:t>, 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tr-TR" b="1" dirty="0" err="1" smtClean="0"/>
              <a:t>gepe</a:t>
            </a:r>
            <a:r>
              <a:rPr lang="tr-TR" b="1" dirty="0" smtClean="0"/>
              <a:t> çeper, 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tr-TR" b="1" dirty="0" err="1" smtClean="0"/>
              <a:t>gahrymana</a:t>
            </a:r>
            <a:r>
              <a:rPr lang="tr-TR" b="1" dirty="0" smtClean="0"/>
              <a:t> </a:t>
            </a:r>
            <a:r>
              <a:rPr lang="tr-TR" b="1" dirty="0" err="1" smtClean="0"/>
              <a:t>şöhrat</a:t>
            </a:r>
            <a:r>
              <a:rPr lang="tr-TR" b="1" dirty="0" smtClean="0"/>
              <a:t>, 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tr-TR" b="1" dirty="0" err="1" smtClean="0"/>
              <a:t>halkyma</a:t>
            </a:r>
            <a:r>
              <a:rPr lang="tr-TR" b="1" dirty="0" smtClean="0"/>
              <a:t>  </a:t>
            </a:r>
            <a:r>
              <a:rPr lang="tr-TR" b="1" dirty="0" err="1" smtClean="0"/>
              <a:t>söýgi</a:t>
            </a:r>
            <a:r>
              <a:rPr lang="tr-TR" b="1" dirty="0" smtClean="0"/>
              <a:t> (</a:t>
            </a:r>
            <a:r>
              <a:rPr lang="tr-TR" b="1" dirty="0" err="1" smtClean="0"/>
              <a:t>hormat</a:t>
            </a:r>
            <a:r>
              <a:rPr lang="tr-TR" b="1" dirty="0" smtClean="0"/>
              <a:t>), 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tr-TR" b="1" dirty="0" err="1" smtClean="0"/>
              <a:t>işleýäne</a:t>
            </a:r>
            <a:r>
              <a:rPr lang="tr-TR" b="1" dirty="0" smtClean="0"/>
              <a:t> </a:t>
            </a:r>
            <a:r>
              <a:rPr lang="tr-TR" b="1" dirty="0" err="1" smtClean="0"/>
              <a:t>sylag</a:t>
            </a:r>
            <a:r>
              <a:rPr lang="tr-TR" b="1" dirty="0" smtClean="0"/>
              <a:t> (sarpa) … </a:t>
            </a:r>
          </a:p>
        </p:txBody>
      </p:sp>
    </p:spTree>
    <p:extLst>
      <p:ext uri="{BB962C8B-B14F-4D97-AF65-F5344CB8AC3E}">
        <p14:creationId xmlns:p14="http://schemas.microsoft.com/office/powerpoint/2010/main" val="538559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1907704" y="1039196"/>
            <a:ext cx="5040560" cy="61555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HAFTALIK DERSLER </a:t>
            </a:r>
          </a:p>
          <a:p>
            <a:pPr algn="ctr"/>
            <a:r>
              <a:rPr lang="tr-TR" sz="1600" b="1" dirty="0" smtClean="0"/>
              <a:t>4. </a:t>
            </a:r>
            <a:r>
              <a:rPr lang="tr-TR" sz="1600" b="1" dirty="0"/>
              <a:t>Hafta	</a:t>
            </a:r>
            <a:r>
              <a:rPr lang="tr-TR" sz="1600" b="1" dirty="0" smtClean="0"/>
              <a:t>Durum kategorisi</a:t>
            </a:r>
            <a:endParaRPr lang="tr-TR" sz="1600" b="1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908720"/>
            <a:ext cx="1085182" cy="1402202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05" y="806069"/>
            <a:ext cx="828092" cy="1237676"/>
          </a:xfrm>
          <a:prstGeom prst="rect">
            <a:avLst/>
          </a:prstGeom>
        </p:spPr>
      </p:pic>
      <p:sp>
        <p:nvSpPr>
          <p:cNvPr id="9" name="8 Dikdörtgen"/>
          <p:cNvSpPr/>
          <p:nvPr/>
        </p:nvSpPr>
        <p:spPr>
          <a:xfrm>
            <a:off x="2987824" y="1700808"/>
            <a:ext cx="2746970" cy="369332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tr-TR" b="1" dirty="0" err="1" smtClean="0"/>
              <a:t>IŞJEŇ</a:t>
            </a:r>
            <a:r>
              <a:rPr lang="tr-TR" b="1" dirty="0" smtClean="0"/>
              <a:t> (</a:t>
            </a:r>
            <a:r>
              <a:rPr lang="tr-TR" b="1" dirty="0" err="1" smtClean="0"/>
              <a:t>AKTIW</a:t>
            </a:r>
            <a:r>
              <a:rPr lang="tr-TR" b="1" dirty="0" smtClean="0"/>
              <a:t>) DÜŞÜMLER </a:t>
            </a:r>
            <a:endParaRPr lang="tr-TR" dirty="0"/>
          </a:p>
        </p:txBody>
      </p:sp>
      <p:sp>
        <p:nvSpPr>
          <p:cNvPr id="8" name="7 Dikdörtgen"/>
          <p:cNvSpPr/>
          <p:nvPr/>
        </p:nvSpPr>
        <p:spPr>
          <a:xfrm>
            <a:off x="1115616" y="2492896"/>
            <a:ext cx="6912768" cy="3139321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just"/>
            <a:endParaRPr lang="tr-TR" dirty="0" smtClean="0"/>
          </a:p>
          <a:p>
            <a:pPr algn="ctr"/>
            <a:r>
              <a:rPr lang="tr-TR" b="1" dirty="0" smtClean="0">
                <a:solidFill>
                  <a:srgbClr val="FF0000"/>
                </a:solidFill>
              </a:rPr>
              <a:t>2. </a:t>
            </a:r>
            <a:r>
              <a:rPr lang="tr-TR" b="1" dirty="0" err="1" smtClean="0">
                <a:solidFill>
                  <a:srgbClr val="FF0000"/>
                </a:solidFill>
              </a:rPr>
              <a:t>Işliklere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baglanýan</a:t>
            </a:r>
            <a:r>
              <a:rPr lang="tr-TR" b="1" dirty="0" smtClean="0">
                <a:solidFill>
                  <a:srgbClr val="FF0000"/>
                </a:solidFill>
              </a:rPr>
              <a:t> düşümler. </a:t>
            </a:r>
          </a:p>
          <a:p>
            <a:pPr algn="just"/>
            <a:endParaRPr lang="tr-TR" dirty="0" smtClean="0"/>
          </a:p>
          <a:p>
            <a:pPr algn="just">
              <a:buFont typeface="Wingdings" pitchFamily="2" charset="2"/>
              <a:buChar char="v"/>
            </a:pPr>
            <a:r>
              <a:rPr lang="tr-TR" b="1" dirty="0" err="1" smtClean="0"/>
              <a:t>Ýöneliş</a:t>
            </a:r>
            <a:r>
              <a:rPr lang="tr-TR" b="1" dirty="0" smtClean="0"/>
              <a:t>, </a:t>
            </a:r>
          </a:p>
          <a:p>
            <a:pPr algn="just">
              <a:buFont typeface="Wingdings" pitchFamily="2" charset="2"/>
              <a:buChar char="v"/>
            </a:pPr>
            <a:r>
              <a:rPr lang="tr-TR" b="1" dirty="0" err="1" smtClean="0"/>
              <a:t>ýeňiş</a:t>
            </a:r>
            <a:r>
              <a:rPr lang="tr-TR" b="1" dirty="0" smtClean="0"/>
              <a:t>, </a:t>
            </a:r>
          </a:p>
          <a:p>
            <a:pPr algn="just">
              <a:buFont typeface="Wingdings" pitchFamily="2" charset="2"/>
              <a:buChar char="v"/>
            </a:pPr>
            <a:r>
              <a:rPr lang="tr-TR" b="1" dirty="0" err="1" smtClean="0"/>
              <a:t>wagt</a:t>
            </a:r>
            <a:r>
              <a:rPr lang="tr-TR" b="1" dirty="0" smtClean="0"/>
              <a:t>-orun, </a:t>
            </a:r>
          </a:p>
          <a:p>
            <a:pPr algn="just">
              <a:buFont typeface="Wingdings" pitchFamily="2" charset="2"/>
              <a:buChar char="v"/>
            </a:pPr>
            <a:r>
              <a:rPr lang="tr-TR" b="1" dirty="0" err="1" smtClean="0"/>
              <a:t>çykyş</a:t>
            </a:r>
            <a:r>
              <a:rPr lang="tr-TR" b="1" dirty="0" smtClean="0"/>
              <a:t> düşümler</a:t>
            </a:r>
          </a:p>
          <a:p>
            <a:pPr algn="just"/>
            <a:r>
              <a:rPr lang="tr-TR" dirty="0" smtClean="0"/>
              <a:t> </a:t>
            </a:r>
          </a:p>
          <a:p>
            <a:pPr algn="just"/>
            <a:r>
              <a:rPr lang="tr-TR" dirty="0" err="1" smtClean="0"/>
              <a:t>Häzirki</a:t>
            </a:r>
            <a:r>
              <a:rPr lang="tr-TR" dirty="0" smtClean="0"/>
              <a:t> zaman türkmen </a:t>
            </a:r>
            <a:r>
              <a:rPr lang="tr-TR" dirty="0" err="1" smtClean="0"/>
              <a:t>dilindäki</a:t>
            </a:r>
            <a:r>
              <a:rPr lang="tr-TR" dirty="0" smtClean="0"/>
              <a:t> düşümleriň </a:t>
            </a:r>
            <a:r>
              <a:rPr lang="tr-TR" dirty="0" err="1" smtClean="0"/>
              <a:t>aňladýan</a:t>
            </a:r>
            <a:r>
              <a:rPr lang="tr-TR" dirty="0" smtClean="0"/>
              <a:t> </a:t>
            </a:r>
            <a:r>
              <a:rPr lang="tr-TR" dirty="0" err="1" smtClean="0"/>
              <a:t>manylary</a:t>
            </a:r>
            <a:r>
              <a:rPr lang="tr-TR" dirty="0" smtClean="0"/>
              <a:t> we şekillenişi </a:t>
            </a:r>
            <a:r>
              <a:rPr lang="tr-TR" dirty="0" err="1" smtClean="0"/>
              <a:t>dürli</a:t>
            </a:r>
            <a:r>
              <a:rPr lang="tr-TR" dirty="0" smtClean="0"/>
              <a:t> </a:t>
            </a:r>
            <a:r>
              <a:rPr lang="tr-TR" dirty="0" err="1" smtClean="0"/>
              <a:t>aýratynlyklara</a:t>
            </a:r>
            <a:r>
              <a:rPr lang="tr-TR" dirty="0" smtClean="0"/>
              <a:t> </a:t>
            </a:r>
            <a:r>
              <a:rPr lang="tr-TR" dirty="0" err="1" smtClean="0"/>
              <a:t>eýedir</a:t>
            </a:r>
            <a:r>
              <a:rPr lang="tr-TR" dirty="0" smtClean="0"/>
              <a:t>. </a:t>
            </a:r>
          </a:p>
          <a:p>
            <a:pPr algn="just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38559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a Tasarımı">
  <a:themeElements>
    <a:clrScheme name="Açılar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lga Biçimi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921</TotalTime>
  <Words>1112</Words>
  <Application>Microsoft Office PowerPoint</Application>
  <PresentationFormat>Ekran Gösterisi (4:3)</PresentationFormat>
  <Paragraphs>280</Paragraphs>
  <Slides>27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31" baseType="lpstr">
      <vt:lpstr>Arial</vt:lpstr>
      <vt:lpstr>Calibri</vt:lpstr>
      <vt:lpstr>Wingdings</vt:lpstr>
      <vt:lpstr>Moda Tasarımı</vt:lpstr>
      <vt:lpstr>ANKARA ÜNİVERSİTESİ DİL VE TARİH-COĞRAFYA FAKÜLTESİ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Pc</dc:creator>
  <cp:lastModifiedBy>Windows Kullanıcısı</cp:lastModifiedBy>
  <cp:revision>142</cp:revision>
  <dcterms:created xsi:type="dcterms:W3CDTF">2016-09-19T14:10:52Z</dcterms:created>
  <dcterms:modified xsi:type="dcterms:W3CDTF">2018-04-24T06:35:15Z</dcterms:modified>
</cp:coreProperties>
</file>