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4"/>
  </p:notesMasterIdLst>
  <p:sldIdLst>
    <p:sldId id="256" r:id="rId2"/>
    <p:sldId id="266" r:id="rId3"/>
    <p:sldId id="270" r:id="rId4"/>
    <p:sldId id="260" r:id="rId5"/>
    <p:sldId id="261" r:id="rId6"/>
    <p:sldId id="262" r:id="rId7"/>
    <p:sldId id="343" r:id="rId8"/>
    <p:sldId id="264" r:id="rId9"/>
    <p:sldId id="277" r:id="rId10"/>
    <p:sldId id="265" r:id="rId11"/>
    <p:sldId id="282" r:id="rId12"/>
    <p:sldId id="344" r:id="rId13"/>
    <p:sldId id="281" r:id="rId14"/>
    <p:sldId id="324" r:id="rId15"/>
    <p:sldId id="283" r:id="rId16"/>
    <p:sldId id="284" r:id="rId17"/>
    <p:sldId id="325" r:id="rId18"/>
    <p:sldId id="341" r:id="rId19"/>
    <p:sldId id="285" r:id="rId20"/>
    <p:sldId id="287" r:id="rId21"/>
    <p:sldId id="288" r:id="rId22"/>
    <p:sldId id="291" r:id="rId23"/>
    <p:sldId id="326" r:id="rId24"/>
    <p:sldId id="297" r:id="rId25"/>
    <p:sldId id="296" r:id="rId26"/>
    <p:sldId id="330" r:id="rId27"/>
    <p:sldId id="298" r:id="rId28"/>
    <p:sldId id="299" r:id="rId29"/>
    <p:sldId id="300" r:id="rId30"/>
    <p:sldId id="301" r:id="rId31"/>
    <p:sldId id="331" r:id="rId32"/>
    <p:sldId id="302" r:id="rId33"/>
    <p:sldId id="332" r:id="rId34"/>
    <p:sldId id="278" r:id="rId35"/>
    <p:sldId id="303" r:id="rId36"/>
    <p:sldId id="333" r:id="rId37"/>
    <p:sldId id="304" r:id="rId38"/>
    <p:sldId id="334" r:id="rId39"/>
    <p:sldId id="345" r:id="rId40"/>
    <p:sldId id="346" r:id="rId41"/>
    <p:sldId id="305" r:id="rId42"/>
    <p:sldId id="348" r:id="rId43"/>
    <p:sldId id="280" r:id="rId44"/>
    <p:sldId id="347" r:id="rId45"/>
    <p:sldId id="350" r:id="rId46"/>
    <p:sldId id="309" r:id="rId47"/>
    <p:sldId id="310" r:id="rId48"/>
    <p:sldId id="311" r:id="rId49"/>
    <p:sldId id="312" r:id="rId50"/>
    <p:sldId id="313" r:id="rId51"/>
    <p:sldId id="319" r:id="rId52"/>
    <p:sldId id="320" r:id="rId5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821"/>
    <p:restoredTop sz="86405"/>
  </p:normalViewPr>
  <p:slideViewPr>
    <p:cSldViewPr snapToGrid="0" snapToObjects="1">
      <p:cViewPr varScale="1">
        <p:scale>
          <a:sx n="72" d="100"/>
          <a:sy n="72" d="100"/>
        </p:scale>
        <p:origin x="216" y="360"/>
      </p:cViewPr>
      <p:guideLst/>
    </p:cSldViewPr>
  </p:slideViewPr>
  <p:outlineViewPr>
    <p:cViewPr>
      <p:scale>
        <a:sx n="33" d="100"/>
        <a:sy n="33" d="100"/>
      </p:scale>
      <p:origin x="0" y="-3730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CE224-6A40-5740-B498-13E43D9174D7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Ana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D6D557-BC9C-B644-B610-3337D20FE2C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3250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6D557-BC9C-B644-B610-3337D20FE2C3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0661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Vücut kompozisyonu verileri </a:t>
            </a:r>
            <a:r>
              <a:rPr lang="tr-TR" dirty="0" err="1"/>
              <a:t>FFM'nin</a:t>
            </a:r>
            <a:r>
              <a:rPr lang="tr-TR" dirty="0"/>
              <a:t> bir oranı olarak ifade edilirse, veriler bireyler arasında daha tutarlı hale gelir.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6D557-BC9C-B644-B610-3337D20FE2C3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0144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/>
              <a:t>Bu beş seviye birbiriyle ilişkilidir.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/>
              <a:t>Örneğin, tüm vücut seviyesinde bilgi sağlamak için atom seviyesindeki bilgiler belirli varsayımlara tabi tutularak kullanılabilir.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6D557-BC9C-B644-B610-3337D20FE2C3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3928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/>
              <a:t>On dokuzuncu yüzyılın başlarında yağsız vücut kitlesi tarif edildiğinde, kimyasal vücut kompozisyonundaki değişimin azaldığı anlaşıldı.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6D557-BC9C-B644-B610-3337D20FE2C3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9235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6D557-BC9C-B644-B610-3337D20FE2C3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9504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Vücuttaki tüm atomlar, nötronlara maruz kaldığında nükleer reaksiyona girme yeteneğine sahiptir. Bir atom bir nötronu yakaladığında, o atom aynı elementin başka bir nükleer durumuna dönüşür. Yeni atom radyoaktif olabilir. Ardından özel detektörler tarafından ölçülebilen bir radyoaktif sinyal yayar.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6D557-BC9C-B644-B610-3337D20FE2C3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833664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Sadece in-</a:t>
            </a:r>
            <a:r>
              <a:rPr lang="tr-TR" dirty="0" err="1"/>
              <a:t>vivo</a:t>
            </a:r>
            <a:r>
              <a:rPr lang="tr-TR" dirty="0"/>
              <a:t> nötron aktivasyon analizi (IVNAA), vücuttaki ana elementlerin yıkıcı olmadan toplam vücut seviyelerinin ölçer: kalsiyum, sodyum, klor, fosfor, azot, hidrojen, oksijen ve karbon.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6D557-BC9C-B644-B610-3337D20FE2C3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3897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6D557-BC9C-B644-B610-3337D20FE2C3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7090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dirty="0"/>
              <a:t>Cihazın yazılımı, vücudun veya gövde bölümünün iki boyutlu bir resmini oluşturur.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6D557-BC9C-B644-B610-3337D20FE2C3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7116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6D557-BC9C-B644-B610-3337D20FE2C3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27634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6D557-BC9C-B644-B610-3337D20FE2C3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9286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6D557-BC9C-B644-B610-3337D20FE2C3}" type="slidenum">
              <a:rPr lang="tr-TR" smtClean="0"/>
              <a:t>32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2482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3C4F1-B8E9-0A44-A588-C22953339F7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6EEC6-3DDE-6F46-8E28-B2D3CD43C3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4115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Ana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3C4F1-B8E9-0A44-A588-C22953339F7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6EEC6-3DDE-6F46-8E28-B2D3CD43C3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0649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Ana metin stillerini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3C4F1-B8E9-0A44-A588-C22953339F7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6EEC6-3DDE-6F46-8E28-B2D3CD43C3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7927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Ana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Ana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3C4F1-B8E9-0A44-A588-C22953339F7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6EEC6-3DDE-6F46-8E28-B2D3CD43C3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7290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Ana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Ana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Ana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Ana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3C4F1-B8E9-0A44-A588-C22953339F7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6EEC6-3DDE-6F46-8E28-B2D3CD43C3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3330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3C4F1-B8E9-0A44-A588-C22953339F7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6EEC6-3DDE-6F46-8E28-B2D3CD43C3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7658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3C4F1-B8E9-0A44-A588-C22953339F7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6EEC6-3DDE-6F46-8E28-B2D3CD43C3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8271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çıklama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Ana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Ana metin stillerini düzenlemek için tıklayın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3C4F1-B8E9-0A44-A588-C22953339F7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6EEC6-3DDE-6F46-8E28-B2D3CD43C3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586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çıklama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tıklayın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Ana metin stillerini düzenlemek için tıklayın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3C4F1-B8E9-0A44-A588-C22953339F7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6EEC6-3DDE-6F46-8E28-B2D3CD43C3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9310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Ana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3C4F1-B8E9-0A44-A588-C22953339F7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6EEC6-3DDE-6F46-8E28-B2D3CD43C3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135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Ana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3C4F1-B8E9-0A44-A588-C22953339F7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6EEC6-3DDE-6F46-8E28-B2D3CD43C3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244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tıklayın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Ana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B3C4F1-B8E9-0A44-A588-C22953339F7B}" type="datetimeFigureOut">
              <a:rPr lang="tr-TR" smtClean="0"/>
              <a:t>4.05.2020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6EEC6-3DDE-6F46-8E28-B2D3CD43C3E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501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1179443"/>
            <a:ext cx="9144000" cy="1243841"/>
          </a:xfrm>
        </p:spPr>
        <p:txBody>
          <a:bodyPr/>
          <a:lstStyle/>
          <a:p>
            <a:r>
              <a:rPr lang="tr-TR" b="1" dirty="0">
                <a:solidFill>
                  <a:srgbClr val="FF0000"/>
                </a:solidFill>
              </a:rPr>
              <a:t>VÜCUT KOMPOZİSYONU</a:t>
            </a:r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b="1" dirty="0"/>
              <a:t>Dr. Öğretim Üyesi M. Mesut ÇELEBİ</a:t>
            </a:r>
          </a:p>
          <a:p>
            <a:r>
              <a:rPr lang="tr-TR" b="1" dirty="0"/>
              <a:t>Ankara Üniversitesi Tıp Fakültesi</a:t>
            </a:r>
          </a:p>
          <a:p>
            <a:r>
              <a:rPr lang="tr-TR" b="1" dirty="0"/>
              <a:t>Spor Hekimliği Ana Bilim Dalı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7373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-253219"/>
            <a:ext cx="11718388" cy="1575581"/>
          </a:xfrm>
        </p:spPr>
        <p:txBody>
          <a:bodyPr>
            <a:norm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VÜCUT KOMPOZİSYONU NEDİR?</a:t>
            </a:r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379828" y="1758462"/>
            <a:ext cx="6344529" cy="4937759"/>
          </a:xfrm>
        </p:spPr>
        <p:txBody>
          <a:bodyPr/>
          <a:lstStyle/>
          <a:p>
            <a:pPr algn="just">
              <a:lnSpc>
                <a:spcPct val="200000"/>
              </a:lnSpc>
            </a:pPr>
            <a:r>
              <a:rPr lang="tr-TR" dirty="0"/>
              <a:t>Vücudun yağlı kütle miktarının, yağsız kütle miktarına (kemik, su, kas, bağ ve organ dokuları, dişler) göreceli oranıdır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9753" y="1758462"/>
            <a:ext cx="4581672" cy="4581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892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355188" y="320505"/>
            <a:ext cx="9144000" cy="1283212"/>
          </a:xfrm>
        </p:spPr>
        <p:txBody>
          <a:bodyPr>
            <a:normAutofit/>
          </a:bodyPr>
          <a:lstStyle/>
          <a:p>
            <a:r>
              <a:rPr lang="tr-TR" sz="4400" b="1" dirty="0">
                <a:solidFill>
                  <a:srgbClr val="FF0000"/>
                </a:solidFill>
              </a:rPr>
              <a:t>Vücut kompozisyonu neden önemlidir?</a:t>
            </a:r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4375051" y="2222696"/>
            <a:ext cx="6321083" cy="3780692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200000"/>
              </a:lnSpc>
              <a:buFont typeface="Arial" charset="0"/>
              <a:buChar char="•"/>
            </a:pPr>
            <a:r>
              <a:rPr lang="tr-TR" dirty="0"/>
              <a:t>Sağlık ve Hastalık  </a:t>
            </a:r>
          </a:p>
          <a:p>
            <a:pPr marL="342900" indent="-342900" algn="just">
              <a:lnSpc>
                <a:spcPct val="200000"/>
              </a:lnSpc>
              <a:buFont typeface="Arial" charset="0"/>
              <a:buChar char="•"/>
            </a:pPr>
            <a:r>
              <a:rPr lang="tr-TR" dirty="0"/>
              <a:t>Performans  </a:t>
            </a:r>
          </a:p>
          <a:p>
            <a:pPr marL="342900" indent="-342900" algn="just">
              <a:lnSpc>
                <a:spcPct val="200000"/>
              </a:lnSpc>
              <a:buFont typeface="Arial" charset="0"/>
              <a:buChar char="•"/>
            </a:pPr>
            <a:r>
              <a:rPr lang="tr-TR" dirty="0"/>
              <a:t>Görünüm  </a:t>
            </a:r>
          </a:p>
          <a:p>
            <a:pPr marL="342900" indent="-342900" algn="just">
              <a:lnSpc>
                <a:spcPct val="200000"/>
              </a:lnSpc>
              <a:buFont typeface="Arial" charset="0"/>
              <a:buChar char="•"/>
            </a:pPr>
            <a:r>
              <a:rPr lang="tr-TR" dirty="0"/>
              <a:t>Uzun yaşam</a:t>
            </a:r>
          </a:p>
        </p:txBody>
      </p:sp>
    </p:spTree>
    <p:extLst>
      <p:ext uri="{BB962C8B-B14F-4D97-AF65-F5344CB8AC3E}">
        <p14:creationId xmlns:p14="http://schemas.microsoft.com/office/powerpoint/2010/main" val="449644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425526" y="323556"/>
            <a:ext cx="9144000" cy="401003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2115671" y="1782393"/>
            <a:ext cx="6418729" cy="3578501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/>
              <a:t>Yirminci yüzyılda analitik kimyasal yöntemlerin geliştirilmesiyle ilerleme kaydedilen vücut kompozisyon çalışmaları, vücut dokuları, </a:t>
            </a:r>
            <a:r>
              <a:rPr lang="tr-TR" dirty="0" err="1"/>
              <a:t>fetuslar</a:t>
            </a:r>
            <a:r>
              <a:rPr lang="tr-TR" dirty="0"/>
              <a:t> ve yeni doğanların kadavraları üzerinde uygulanmıştır. </a:t>
            </a:r>
          </a:p>
        </p:txBody>
      </p:sp>
    </p:spTree>
    <p:extLst>
      <p:ext uri="{BB962C8B-B14F-4D97-AF65-F5344CB8AC3E}">
        <p14:creationId xmlns:p14="http://schemas.microsoft.com/office/powerpoint/2010/main" val="1870797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604910"/>
            <a:ext cx="9144000" cy="302529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239151" y="1026942"/>
            <a:ext cx="11718387" cy="2658793"/>
          </a:xfrm>
        </p:spPr>
        <p:txBody>
          <a:bodyPr>
            <a:normAutofit/>
          </a:bodyPr>
          <a:lstStyle/>
          <a:p>
            <a:pPr algn="just">
              <a:lnSpc>
                <a:spcPct val="160000"/>
              </a:lnSpc>
            </a:pPr>
            <a:r>
              <a:rPr lang="tr-TR" dirty="0" err="1"/>
              <a:t>Mitchell</a:t>
            </a:r>
            <a:r>
              <a:rPr lang="tr-TR" dirty="0"/>
              <a:t>, </a:t>
            </a:r>
            <a:r>
              <a:rPr lang="tr-TR" dirty="0" err="1"/>
              <a:t>Widdowson</a:t>
            </a:r>
            <a:r>
              <a:rPr lang="tr-TR" dirty="0"/>
              <a:t> ve Forbes gibi bilim adamları, 1940 ve 1950'lerde yetişkin kadavralarında kimyasal analizlerin en önemli çalışmasını gerçekleştirmişlerdir. </a:t>
            </a:r>
          </a:p>
          <a:p>
            <a:pPr algn="just">
              <a:lnSpc>
                <a:spcPct val="160000"/>
              </a:lnSpc>
            </a:pPr>
            <a:r>
              <a:rPr lang="tr-TR" dirty="0"/>
              <a:t>Bugün ise, nötron aktivasyon analizi insan vücudunun kimyasal bileşiminin in </a:t>
            </a:r>
            <a:r>
              <a:rPr lang="tr-TR" dirty="0" err="1"/>
              <a:t>vivo</a:t>
            </a:r>
            <a:r>
              <a:rPr lang="tr-TR" dirty="0"/>
              <a:t> incelenmesine olanak tanımaktadır.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2015" y="3685735"/>
            <a:ext cx="2112728" cy="317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ctrTitle"/>
          </p:nvPr>
        </p:nvSpPr>
        <p:spPr>
          <a:xfrm>
            <a:off x="1524000" y="580497"/>
            <a:ext cx="9144000" cy="31697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86267" y="1049867"/>
            <a:ext cx="6703042" cy="535093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tr-TR" dirty="0"/>
              <a:t>Günümüzde birçok hastalık ve bozukluğun anormal vücut kompozisyonu veya vücut kompozisyonundaki değişikliklerle ilişkili olduğu bilinmektedir.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0237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D3D981E-3C7D-204D-AF5E-BA5EBF59B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206375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3A6F69F-64D3-8B49-923A-848A0D84B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933450"/>
            <a:ext cx="5917649" cy="1571625"/>
          </a:xfrm>
        </p:spPr>
        <p:txBody>
          <a:bodyPr>
            <a:normAutofit/>
          </a:bodyPr>
          <a:lstStyle/>
          <a:p>
            <a:r>
              <a:rPr lang="tr-TR" dirty="0"/>
              <a:t>Bu rahatsızlıkların en yaygın olanı </a:t>
            </a:r>
            <a:r>
              <a:rPr lang="tr-TR" dirty="0" err="1"/>
              <a:t>obezitedir</a:t>
            </a:r>
            <a:br>
              <a:rPr lang="tr-TR" dirty="0"/>
            </a:br>
            <a:r>
              <a:rPr lang="tr-TR" dirty="0"/>
              <a:t> </a:t>
            </a:r>
            <a:br>
              <a:rPr lang="tr-TR" dirty="0"/>
            </a:br>
            <a:endParaRPr lang="tr-TR" dirty="0"/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02200339-665B-E14F-B259-6575C641B3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17649" y="933450"/>
            <a:ext cx="6274351" cy="1571625"/>
          </a:xfrm>
        </p:spPr>
        <p:txBody>
          <a:bodyPr>
            <a:normAutofit/>
          </a:bodyPr>
          <a:lstStyle/>
          <a:p>
            <a:r>
              <a:rPr lang="tr-TR" dirty="0"/>
              <a:t>Beslenme spektrumunun diğer ucunda enerji ve protein </a:t>
            </a:r>
            <a:r>
              <a:rPr lang="tr-TR" dirty="0" err="1"/>
              <a:t>malnütrisyonu</a:t>
            </a:r>
            <a:r>
              <a:rPr lang="tr-TR" dirty="0"/>
              <a:t> bulunur</a:t>
            </a:r>
            <a:br>
              <a:rPr lang="tr-TR" dirty="0"/>
            </a:br>
            <a:endParaRPr lang="tr-TR" dirty="0"/>
          </a:p>
        </p:txBody>
      </p:sp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BE48F74C-AB2A-6741-B0E8-1FBA6532A94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5163" y="2365670"/>
            <a:ext cx="5527298" cy="3977980"/>
          </a:xfrm>
          <a:prstGeom prst="rect">
            <a:avLst/>
          </a:prstGeom>
        </p:spPr>
      </p:pic>
      <p:pic>
        <p:nvPicPr>
          <p:cNvPr id="8" name="İçerik Yer Tutucusu 5">
            <a:extLst>
              <a:ext uri="{FF2B5EF4-FFF2-40B4-BE49-F238E27FC236}">
                <a16:creationId xmlns:a16="http://schemas.microsoft.com/office/drawing/2014/main" id="{AF00C235-2F9F-CD42-BBE7-C3A6BF862DC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917649" y="2365670"/>
            <a:ext cx="5873741" cy="384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34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765102"/>
            <a:ext cx="9144000" cy="396948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Yağsız kütle kavramı (FFM)</a:t>
            </a:r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384517" y="1450145"/>
            <a:ext cx="11422966" cy="5613009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/>
              <a:t> Vücut kompozisyonunda </a:t>
            </a:r>
            <a:r>
              <a:rPr lang="tr-TR" b="1" dirty="0"/>
              <a:t>vücut yağ depolarındaki yüksek değişkenliğe </a:t>
            </a:r>
            <a:r>
              <a:rPr lang="tr-TR" dirty="0"/>
              <a:t>bağlı olarak, on dokuzuncu yüzyılın sonlarında tanıtılmıştır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Örneğin, </a:t>
            </a:r>
            <a:r>
              <a:rPr lang="tr-TR" dirty="0" err="1"/>
              <a:t>FFM'deki</a:t>
            </a:r>
            <a:r>
              <a:rPr lang="tr-TR" dirty="0"/>
              <a:t> su fraksiyonu, bireyler arasında çok tutarlı iken (0,73 ± 0,02), vücut ağırlığı kilogramı başına ifade edildiğinde, denekler arasındaki değişkenlik iki ila üç kat daha fazladır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Vücut bileşenlerindeki bu yüksek değişkenlik, belirli bir vücut kompozisyonuna sahip hayali bir kişi olan </a:t>
            </a:r>
            <a:r>
              <a:rPr lang="tr-TR" b="1" dirty="0"/>
              <a:t>"referans adam" </a:t>
            </a:r>
            <a:r>
              <a:rPr lang="tr-TR" dirty="0"/>
              <a:t>tanımlamasına yol açmıştır. </a:t>
            </a:r>
          </a:p>
        </p:txBody>
      </p:sp>
    </p:spTree>
    <p:extLst>
      <p:ext uri="{BB962C8B-B14F-4D97-AF65-F5344CB8AC3E}">
        <p14:creationId xmlns:p14="http://schemas.microsoft.com/office/powerpoint/2010/main" val="33953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425526" y="165760"/>
            <a:ext cx="9144000" cy="1212874"/>
          </a:xfrm>
        </p:spPr>
        <p:txBody>
          <a:bodyPr>
            <a:normAutofit/>
          </a:bodyPr>
          <a:lstStyle/>
          <a:p>
            <a:r>
              <a:rPr lang="tr-TR" sz="4400" b="1" dirty="0">
                <a:solidFill>
                  <a:srgbClr val="FF0000"/>
                </a:solidFill>
              </a:rPr>
              <a:t>ESANSİYEL YAĞ NEDİR?</a:t>
            </a:r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464233" y="1561514"/>
            <a:ext cx="11366695" cy="5008098"/>
          </a:xfrm>
        </p:spPr>
        <p:txBody>
          <a:bodyPr/>
          <a:lstStyle/>
          <a:p>
            <a:pPr algn="just">
              <a:lnSpc>
                <a:spcPct val="200000"/>
              </a:lnSpc>
            </a:pPr>
            <a:r>
              <a:rPr lang="tr-TR" dirty="0"/>
              <a:t>Büyük organlarda, kaslarda ve merkezi sinir sisteminde depolanan yağlardan oluşur</a:t>
            </a:r>
          </a:p>
          <a:p>
            <a:pPr algn="just">
              <a:lnSpc>
                <a:spcPct val="200000"/>
              </a:lnSpc>
            </a:pPr>
            <a:endParaRPr lang="tr-TR" dirty="0"/>
          </a:p>
          <a:p>
            <a:pPr marL="342900" indent="-342900" algn="just">
              <a:lnSpc>
                <a:spcPct val="200000"/>
              </a:lnSpc>
              <a:buFont typeface="Wingdings" charset="2"/>
              <a:buChar char="v"/>
            </a:pPr>
            <a:r>
              <a:rPr lang="tr-TR" dirty="0"/>
              <a:t>Doğum ve </a:t>
            </a:r>
            <a:r>
              <a:rPr lang="tr-TR" dirty="0" err="1"/>
              <a:t>hormonal</a:t>
            </a:r>
            <a:r>
              <a:rPr lang="tr-TR" dirty="0"/>
              <a:t> fonksiyonlar için önemlidir</a:t>
            </a:r>
          </a:p>
          <a:p>
            <a:pPr marL="342900" indent="-342900" algn="just">
              <a:lnSpc>
                <a:spcPct val="200000"/>
              </a:lnSpc>
              <a:buFont typeface="Wingdings" charset="2"/>
              <a:buChar char="v"/>
            </a:pPr>
            <a:r>
              <a:rPr lang="tr-TR" dirty="0"/>
              <a:t>Normal fizyolojik işleyiş için gereklidir: </a:t>
            </a:r>
            <a:r>
              <a:rPr lang="tr-TR" dirty="0" err="1"/>
              <a:t>Esansiyel</a:t>
            </a:r>
            <a:r>
              <a:rPr lang="tr-TR" dirty="0"/>
              <a:t> yağ belli bir miktarın altına düşerse genel sağlığı bozabilir. Diyette aşırılıklar (ve egzersiz) </a:t>
            </a:r>
            <a:r>
              <a:rPr lang="tr-TR" dirty="0" err="1"/>
              <a:t>esansiyel</a:t>
            </a:r>
            <a:r>
              <a:rPr lang="tr-TR" dirty="0"/>
              <a:t> yağ depolarını azaltabilir.</a:t>
            </a:r>
          </a:p>
        </p:txBody>
      </p:sp>
    </p:spTree>
    <p:extLst>
      <p:ext uri="{BB962C8B-B14F-4D97-AF65-F5344CB8AC3E}">
        <p14:creationId xmlns:p14="http://schemas.microsoft.com/office/powerpoint/2010/main" val="202907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601858"/>
            <a:ext cx="9144000" cy="20000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307144" y="1498209"/>
            <a:ext cx="11577711" cy="535979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İnsan vücudunun bileşimi,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atomik,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moleküler,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hücresel,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doku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tüm vücut seviyesinde incelenebilir. </a:t>
            </a:r>
          </a:p>
        </p:txBody>
      </p:sp>
    </p:spTree>
    <p:extLst>
      <p:ext uri="{BB962C8B-B14F-4D97-AF65-F5344CB8AC3E}">
        <p14:creationId xmlns:p14="http://schemas.microsoft.com/office/powerpoint/2010/main" val="186768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137624"/>
            <a:ext cx="9144000" cy="973723"/>
          </a:xfrm>
        </p:spPr>
        <p:txBody>
          <a:bodyPr>
            <a:normAutofit/>
          </a:bodyPr>
          <a:lstStyle/>
          <a:p>
            <a:r>
              <a:rPr lang="tr-TR" sz="4400" b="1" dirty="0">
                <a:solidFill>
                  <a:srgbClr val="FF0000"/>
                </a:solidFill>
              </a:rPr>
              <a:t>Direk Yöntemler</a:t>
            </a:r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2841674" y="1899138"/>
            <a:ext cx="8764172" cy="4712676"/>
          </a:xfrm>
        </p:spPr>
        <p:txBody>
          <a:bodyPr/>
          <a:lstStyle/>
          <a:p>
            <a:pPr marL="457200" indent="-457200" algn="just">
              <a:lnSpc>
                <a:spcPct val="200000"/>
              </a:lnSpc>
              <a:buFont typeface="+mj-lt"/>
              <a:buAutoNum type="arabicParenR"/>
            </a:pPr>
            <a:r>
              <a:rPr lang="tr-TR" dirty="0"/>
              <a:t>Karkas analizi</a:t>
            </a:r>
          </a:p>
          <a:p>
            <a:pPr marL="457200" indent="-457200" algn="just">
              <a:lnSpc>
                <a:spcPct val="200000"/>
              </a:lnSpc>
              <a:buFont typeface="+mj-lt"/>
              <a:buAutoNum type="arabicParenR"/>
            </a:pPr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vivo</a:t>
            </a:r>
            <a:r>
              <a:rPr lang="tr-TR" dirty="0"/>
              <a:t> nötron aktivasyon analizi</a:t>
            </a:r>
          </a:p>
          <a:p>
            <a:pPr marL="457200" indent="-457200" algn="just">
              <a:buFont typeface="+mj-lt"/>
              <a:buAutoNum type="arabicParenR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7343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A420E32-0D42-9349-89B5-AD950F4CA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06475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err="1">
                <a:solidFill>
                  <a:srgbClr val="FF0000"/>
                </a:solidFill>
              </a:rPr>
              <a:t>İndirek</a:t>
            </a:r>
            <a:r>
              <a:rPr lang="tr-TR" sz="3600" b="1" dirty="0">
                <a:solidFill>
                  <a:srgbClr val="FF0000"/>
                </a:solidFill>
              </a:rPr>
              <a:t> Yöntemler</a:t>
            </a:r>
            <a:endParaRPr lang="tr-TR" sz="3600" b="1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FCEA5AA-F249-E14D-AF23-481E128D2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1138239"/>
            <a:ext cx="5157787" cy="576261"/>
          </a:xfrm>
        </p:spPr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Dolaylı Yöntemler</a:t>
            </a:r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8FE46B4-5D4F-6647-BFDA-4DA150833E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28600" y="1962150"/>
            <a:ext cx="5768975" cy="4743449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dirty="0" err="1"/>
              <a:t>Dansitometre</a:t>
            </a:r>
            <a:endParaRPr lang="tr-TR" sz="2400" dirty="0"/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dirty="0" err="1"/>
              <a:t>Dilüsyon</a:t>
            </a:r>
            <a:r>
              <a:rPr lang="tr-TR" sz="2400" dirty="0"/>
              <a:t> teknikleri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dirty="0"/>
              <a:t>Total vücut potasyumu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dirty="0"/>
              <a:t>Dual-</a:t>
            </a:r>
            <a:r>
              <a:rPr lang="tr-TR" sz="2400" dirty="0" err="1"/>
              <a:t>energy</a:t>
            </a:r>
            <a:r>
              <a:rPr lang="tr-TR" sz="2400" dirty="0"/>
              <a:t> X-ray </a:t>
            </a:r>
            <a:r>
              <a:rPr lang="tr-TR" sz="2400" dirty="0" err="1"/>
              <a:t>absorptiometry</a:t>
            </a:r>
            <a:r>
              <a:rPr lang="tr-TR" sz="2400" dirty="0"/>
              <a:t> (DEXA)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dirty="0"/>
              <a:t>Multi </a:t>
            </a:r>
            <a:r>
              <a:rPr lang="tr-TR" sz="2400" dirty="0" err="1"/>
              <a:t>kompartman</a:t>
            </a:r>
            <a:r>
              <a:rPr lang="tr-TR" sz="2400" dirty="0"/>
              <a:t> metodu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dirty="0"/>
              <a:t>Görüntüleme teknikleri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FB6A0D75-3021-6D41-874C-D3AB66067D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7588" y="1138239"/>
            <a:ext cx="5183188" cy="576261"/>
          </a:xfrm>
        </p:spPr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</a:rPr>
              <a:t> İki Kat Dolaylı Yöntemler</a:t>
            </a:r>
            <a:endParaRPr lang="tr-TR" dirty="0"/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29B210E2-1C0F-FB41-BD18-4DDE8B298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14500"/>
            <a:ext cx="5829300" cy="4991099"/>
          </a:xfrm>
        </p:spPr>
        <p:txBody>
          <a:bodyPr>
            <a:normAutofit fontScale="77500" lnSpcReduction="20000"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Char char="•"/>
            </a:pPr>
            <a:r>
              <a:rPr lang="tr-TR" sz="3100" dirty="0" err="1"/>
              <a:t>Antropometri</a:t>
            </a:r>
            <a:r>
              <a:rPr lang="tr-TR" sz="3100" dirty="0"/>
              <a:t>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3100" dirty="0"/>
              <a:t>Ağırlık / Boy indeksleri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3100" dirty="0"/>
              <a:t>Deri kıvrımı kalınlık ölçümleri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3100" dirty="0"/>
              <a:t>Kızılötesi etkileşim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3100" dirty="0"/>
              <a:t>Biyoelektrik </a:t>
            </a:r>
            <a:r>
              <a:rPr lang="tr-TR" sz="3100" dirty="0" err="1"/>
              <a:t>impedans</a:t>
            </a:r>
            <a:endParaRPr lang="tr-TR" sz="3100" dirty="0"/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3100" dirty="0"/>
              <a:t>Ultrason ölçümleri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3100" dirty="0"/>
              <a:t>Toplam vücut elektrik iletkenliği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3100" dirty="0" err="1"/>
              <a:t>Kreatinin</a:t>
            </a:r>
            <a:r>
              <a:rPr lang="tr-TR" sz="3100" dirty="0"/>
              <a:t> atılımı ve N-metil-</a:t>
            </a:r>
            <a:r>
              <a:rPr lang="tr-TR" sz="3100" dirty="0" err="1"/>
              <a:t>histidin</a:t>
            </a:r>
            <a:r>
              <a:rPr lang="tr-TR" sz="3100" dirty="0"/>
              <a:t> atılımı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306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298917" y="165760"/>
            <a:ext cx="9144000" cy="818979"/>
          </a:xfrm>
        </p:spPr>
        <p:txBody>
          <a:bodyPr>
            <a:normAutofit/>
          </a:bodyPr>
          <a:lstStyle/>
          <a:p>
            <a:r>
              <a:rPr lang="tr-TR" sz="3600" b="1" dirty="0">
                <a:solidFill>
                  <a:srgbClr val="FF0000"/>
                </a:solidFill>
              </a:rPr>
              <a:t>Karkas Analizi</a:t>
            </a:r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753186" y="984739"/>
            <a:ext cx="7943264" cy="5711483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tr-TR" dirty="0"/>
              <a:t>Karkas, farklı dokulara parçalanır, tam olarak tartılır ve daha sonra kimyasal analizler yapılır 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tr-TR" dirty="0"/>
              <a:t>Karkasların (kimyasal) analizi zaman alan bir yöntemdir ve çok hassas yaklaşımlar gerektirir </a:t>
            </a:r>
          </a:p>
        </p:txBody>
      </p:sp>
    </p:spTree>
    <p:extLst>
      <p:ext uri="{BB962C8B-B14F-4D97-AF65-F5344CB8AC3E}">
        <p14:creationId xmlns:p14="http://schemas.microsoft.com/office/powerpoint/2010/main" val="74710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545587"/>
            <a:ext cx="9144000" cy="214068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225083" y="1026942"/>
            <a:ext cx="11619914" cy="5472332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Karkas analizleri beş erkek ve bir kadında yapılmıştır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Yağsız Vücut Kitlesine dayanarak vücutta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su % 72.6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protein % 20.5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mineraller % 6.9 olarak bulunmuştur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Sadece birkaç insan kadavrasının kimyasal bileşimi hakkında elde edilen veriler, dolaylı yöntemlerde kullanılan varsayımların temelini oluşturmaktadır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8678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0" y="686680"/>
            <a:ext cx="12093525" cy="902090"/>
          </a:xfrm>
        </p:spPr>
        <p:txBody>
          <a:bodyPr>
            <a:noAutofit/>
          </a:bodyPr>
          <a:lstStyle/>
          <a:p>
            <a:r>
              <a:rPr lang="tr-TR" sz="3600" b="1" dirty="0" err="1">
                <a:solidFill>
                  <a:srgbClr val="FF0000"/>
                </a:solidFill>
              </a:rPr>
              <a:t>In</a:t>
            </a:r>
            <a:r>
              <a:rPr lang="tr-TR" sz="3600" b="1" dirty="0">
                <a:solidFill>
                  <a:srgbClr val="FF0000"/>
                </a:solidFill>
              </a:rPr>
              <a:t> </a:t>
            </a:r>
            <a:r>
              <a:rPr lang="tr-TR" sz="3600" b="1" dirty="0" err="1">
                <a:solidFill>
                  <a:srgbClr val="FF0000"/>
                </a:solidFill>
              </a:rPr>
              <a:t>vivo</a:t>
            </a:r>
            <a:r>
              <a:rPr lang="tr-TR" sz="3600" b="1" dirty="0">
                <a:solidFill>
                  <a:srgbClr val="FF0000"/>
                </a:solidFill>
              </a:rPr>
              <a:t> Nötron Aktivasyon Analizi (IVNAA) </a:t>
            </a:r>
            <a:br>
              <a:rPr lang="tr-TR" sz="3600" b="1" dirty="0">
                <a:solidFill>
                  <a:srgbClr val="FF0000"/>
                </a:solidFill>
              </a:rPr>
            </a:b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696035" y="1588770"/>
            <a:ext cx="8686215" cy="4831080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IVNAA nispeten yeni bir vücut kompozisyon tekniğidir ve vücuttaki belirli kimyasal elementlerin belirlenmesine izin verir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Vücut hızlı nötronlarla bombardımana tutulur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Nötronlar, vücuttaki kimyasal elementler tarafından yakalanır ve bu element için daha yüksek enerjili bir geçiş durumu meydana getirir, en sonunda enerji gama ışınları olarak yayılır </a:t>
            </a:r>
          </a:p>
        </p:txBody>
      </p:sp>
    </p:spTree>
    <p:extLst>
      <p:ext uri="{BB962C8B-B14F-4D97-AF65-F5344CB8AC3E}">
        <p14:creationId xmlns:p14="http://schemas.microsoft.com/office/powerpoint/2010/main" val="1198621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Konu Başlığı 2"/>
          <p:cNvSpPr>
            <a:spLocks noGrp="1"/>
          </p:cNvSpPr>
          <p:nvPr>
            <p:ph idx="1"/>
          </p:nvPr>
        </p:nvSpPr>
        <p:spPr>
          <a:xfrm>
            <a:off x="356461" y="-108488"/>
            <a:ext cx="6209950" cy="6239413"/>
          </a:xfrm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Örneğin nötronların azot ile yakalanması, fazla enerjiyi gama ışınları olarak yayacak olan 15N izotopunun oluşumu ile sonuçlanır.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14N + 1n </a:t>
            </a:r>
            <a:r>
              <a:rPr lang="da-DK" dirty="0"/>
              <a:t>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 15N * + gama ışınları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IVNAA ile vücuttaki kalsiyum, fosfor, azot, oksijen, potasyum ve klor dahil birçok element belirlenebilir.</a:t>
            </a:r>
          </a:p>
        </p:txBody>
      </p:sp>
      <p:sp>
        <p:nvSpPr>
          <p:cNvPr id="6" name="Metin Yer Tutucusu 5"/>
          <p:cNvSpPr>
            <a:spLocks noGrp="1"/>
          </p:cNvSpPr>
          <p:nvPr>
            <p:ph type="body" sz="half" idx="2"/>
          </p:nvPr>
        </p:nvSpPr>
        <p:spPr>
          <a:xfrm flipV="1">
            <a:off x="7009546" y="6372393"/>
            <a:ext cx="1083428" cy="45719"/>
          </a:xfrm>
        </p:spPr>
        <p:txBody>
          <a:bodyPr>
            <a:normAutofit fontScale="25000" lnSpcReduction="20000"/>
          </a:bodyPr>
          <a:lstStyle/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9546" y="457201"/>
            <a:ext cx="4211227" cy="5915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69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250166"/>
            <a:ext cx="9144000" cy="481354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328246" y="1945632"/>
            <a:ext cx="11535508" cy="318430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Atom seviyesinde elde edilen bilgiler daha yararlı bilgilere dönüştürülebilir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Örneğin, 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toplam vücut azotundan toplam vücut proteini hesaplanabilir, vücut proteininin % 16 azottan oluştuğunu varsayarsak protein toplam azotun 6.25 katı olarak hesaplanabilir</a:t>
            </a:r>
          </a:p>
        </p:txBody>
      </p:sp>
    </p:spTree>
    <p:extLst>
      <p:ext uri="{BB962C8B-B14F-4D97-AF65-F5344CB8AC3E}">
        <p14:creationId xmlns:p14="http://schemas.microsoft.com/office/powerpoint/2010/main" val="4729783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229532" y="409440"/>
            <a:ext cx="9144000" cy="427468"/>
          </a:xfrm>
        </p:spPr>
        <p:txBody>
          <a:bodyPr>
            <a:normAutofit fontScale="90000"/>
          </a:bodyPr>
          <a:lstStyle/>
          <a:p>
            <a:endParaRPr lang="tr-TR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247973" y="1332853"/>
            <a:ext cx="11732217" cy="523842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Metodun avantajı, kimyasal vücut kompozisyonunun in </a:t>
            </a:r>
            <a:r>
              <a:rPr lang="tr-TR" dirty="0" err="1"/>
              <a:t>vivo</a:t>
            </a:r>
            <a:r>
              <a:rPr lang="tr-TR" dirty="0"/>
              <a:t> olarak belirlenebilmesi ve diğer dolaylı tekniklerle karşılaştırılabilmesidir</a:t>
            </a:r>
          </a:p>
          <a:p>
            <a:pPr algn="just">
              <a:lnSpc>
                <a:spcPct val="150000"/>
              </a:lnSpc>
            </a:pPr>
            <a:r>
              <a:rPr lang="tr-TR" dirty="0" err="1"/>
              <a:t>IVNAA'nın</a:t>
            </a:r>
            <a:r>
              <a:rPr lang="tr-TR" dirty="0"/>
              <a:t> dezavantajı fiyat yüksekliğidir. </a:t>
            </a:r>
          </a:p>
          <a:p>
            <a:pPr algn="just">
              <a:lnSpc>
                <a:spcPct val="150000"/>
              </a:lnSpc>
            </a:pPr>
            <a:endParaRPr lang="tr-TR" dirty="0"/>
          </a:p>
          <a:p>
            <a:pPr algn="just">
              <a:lnSpc>
                <a:spcPct val="150000"/>
              </a:lnSpc>
            </a:pPr>
            <a:r>
              <a:rPr lang="tr-TR" dirty="0"/>
              <a:t>Belirlenecek elementlerin sayısına ve türüne bağlı olarak kullanılan radyasyon dozu vardır. Azot (0.26 </a:t>
            </a:r>
            <a:r>
              <a:rPr lang="tr-TR" dirty="0" err="1"/>
              <a:t>mSv</a:t>
            </a:r>
            <a:r>
              <a:rPr lang="tr-TR" dirty="0"/>
              <a:t>) için nispeten düşük olmakla birlikte, kalsiyum için (2.5 </a:t>
            </a:r>
            <a:r>
              <a:rPr lang="tr-TR" dirty="0" err="1"/>
              <a:t>mSv</a:t>
            </a:r>
            <a:r>
              <a:rPr lang="tr-TR" dirty="0"/>
              <a:t>) yüksektir.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67640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506437" y="137625"/>
            <a:ext cx="11296357" cy="1029994"/>
          </a:xfrm>
        </p:spPr>
        <p:txBody>
          <a:bodyPr/>
          <a:lstStyle/>
          <a:p>
            <a:pPr algn="l"/>
            <a:endParaRPr lang="tr-TR" b="1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309490" y="2095229"/>
            <a:ext cx="6049108" cy="4726745"/>
          </a:xfrm>
        </p:spPr>
        <p:txBody>
          <a:bodyPr/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 err="1"/>
              <a:t>Dansitometre</a:t>
            </a:r>
            <a:endParaRPr lang="tr-TR" dirty="0"/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 err="1"/>
              <a:t>Dilüsyon</a:t>
            </a:r>
            <a:r>
              <a:rPr lang="tr-TR" dirty="0"/>
              <a:t> teknikleri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/>
              <a:t>Total vücut potasyumu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/>
              <a:t>Dual-</a:t>
            </a:r>
            <a:r>
              <a:rPr lang="tr-TR" dirty="0" err="1"/>
              <a:t>energy</a:t>
            </a:r>
            <a:r>
              <a:rPr lang="tr-TR" dirty="0"/>
              <a:t> X-ray </a:t>
            </a:r>
            <a:r>
              <a:rPr lang="tr-TR" dirty="0" err="1"/>
              <a:t>absorptiometry</a:t>
            </a:r>
            <a:r>
              <a:rPr lang="tr-TR" dirty="0"/>
              <a:t> (DEXA)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/>
              <a:t>Multi </a:t>
            </a:r>
            <a:r>
              <a:rPr lang="tr-TR" dirty="0" err="1"/>
              <a:t>kompartman</a:t>
            </a:r>
            <a:r>
              <a:rPr lang="tr-TR" dirty="0"/>
              <a:t> metodu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/>
              <a:t>Görüntüleme teknikleri</a:t>
            </a:r>
          </a:p>
        </p:txBody>
      </p:sp>
      <p:sp>
        <p:nvSpPr>
          <p:cNvPr id="4" name="Dikdörtgen 3"/>
          <p:cNvSpPr/>
          <p:nvPr/>
        </p:nvSpPr>
        <p:spPr>
          <a:xfrm>
            <a:off x="6246055" y="1893034"/>
            <a:ext cx="6419558" cy="4467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Char char="•"/>
            </a:pPr>
            <a:r>
              <a:rPr lang="tr-TR" sz="2400" dirty="0" err="1"/>
              <a:t>Antropometri</a:t>
            </a:r>
            <a:r>
              <a:rPr lang="tr-TR" sz="2400" dirty="0"/>
              <a:t>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dirty="0"/>
              <a:t>Ağırlık / Boy indeksleri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dirty="0"/>
              <a:t>Deri kıvrımı kalınlık ölçümleri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dirty="0"/>
              <a:t>Kızılötesi etkileşim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dirty="0"/>
              <a:t>Biyoelektrik </a:t>
            </a:r>
            <a:r>
              <a:rPr lang="tr-TR" sz="2400" dirty="0" err="1"/>
              <a:t>impedans</a:t>
            </a:r>
            <a:endParaRPr lang="tr-TR" sz="2400" dirty="0"/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dirty="0"/>
              <a:t>Ultrason ölçümleri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dirty="0"/>
              <a:t>Toplam vücut elektrik iletkenliği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sz="2400" dirty="0" err="1"/>
              <a:t>Kreatinin</a:t>
            </a:r>
            <a:r>
              <a:rPr lang="tr-TR" sz="2400" dirty="0"/>
              <a:t> atılımı ve N-metil-</a:t>
            </a:r>
            <a:r>
              <a:rPr lang="tr-TR" sz="2400" dirty="0" err="1"/>
              <a:t>histidin</a:t>
            </a:r>
            <a:r>
              <a:rPr lang="tr-TR" sz="2400" dirty="0"/>
              <a:t> atılımı</a:t>
            </a:r>
          </a:p>
        </p:txBody>
      </p:sp>
      <p:sp>
        <p:nvSpPr>
          <p:cNvPr id="5" name="Dikdörtgen 4"/>
          <p:cNvSpPr/>
          <p:nvPr/>
        </p:nvSpPr>
        <p:spPr>
          <a:xfrm>
            <a:off x="309490" y="1369814"/>
            <a:ext cx="109165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>
                <a:solidFill>
                  <a:srgbClr val="FF0000"/>
                </a:solidFill>
              </a:rPr>
              <a:t>Dolaylı Yöntemler           				 İki Kat Dolaylı Yöntemler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841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7" y="75630"/>
            <a:ext cx="6236262" cy="754364"/>
          </a:xfrm>
        </p:spPr>
        <p:txBody>
          <a:bodyPr>
            <a:noAutofit/>
          </a:bodyPr>
          <a:lstStyle/>
          <a:p>
            <a:r>
              <a:rPr lang="tr-TR" sz="4400" b="1" dirty="0" err="1">
                <a:solidFill>
                  <a:srgbClr val="FF0000"/>
                </a:solidFill>
              </a:rPr>
              <a:t>Dansitometrik</a:t>
            </a:r>
            <a:r>
              <a:rPr lang="tr-TR" sz="4400" b="1" dirty="0">
                <a:solidFill>
                  <a:srgbClr val="FF0000"/>
                </a:solidFill>
              </a:rPr>
              <a:t> Yöntem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93963" y="1378633"/>
            <a:ext cx="7193867" cy="5313111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tr-TR" sz="2400" dirty="0"/>
              <a:t>Vücudun bir yağ kütlesi ve yağsız kitleden (kemik, kas, su ve organlar) </a:t>
            </a:r>
            <a:r>
              <a:rPr lang="tr-TR" sz="2400" dirty="0" err="1"/>
              <a:t>FFM'den</a:t>
            </a:r>
            <a:r>
              <a:rPr lang="tr-TR" sz="2400" dirty="0"/>
              <a:t> oluşan iki bileşenden oluştuğunu varsayar</a:t>
            </a:r>
          </a:p>
          <a:p>
            <a:pPr marL="342900" indent="-3429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tr-TR" sz="2400" dirty="0"/>
              <a:t>Kimyasal olarak FFM, su, mineraller, protein ve az miktarda karbonhidrattan oluşur; sonuncusu genellikle ihmal edilir</a:t>
            </a:r>
          </a:p>
        </p:txBody>
      </p:sp>
      <p:sp>
        <p:nvSpPr>
          <p:cNvPr id="9" name="İçerik Yer Tutucusu 8"/>
          <p:cNvSpPr>
            <a:spLocks noGrp="1"/>
          </p:cNvSpPr>
          <p:nvPr>
            <p:ph idx="1"/>
          </p:nvPr>
        </p:nvSpPr>
        <p:spPr>
          <a:xfrm>
            <a:off x="7610622" y="987425"/>
            <a:ext cx="3744766" cy="4873625"/>
          </a:xfrm>
        </p:spPr>
        <p:txBody>
          <a:bodyPr/>
          <a:lstStyle/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634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>
          <a:xfrm>
            <a:off x="152400" y="152399"/>
            <a:ext cx="7093527" cy="193965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6" name="Metin Yer Tutucusu 5"/>
          <p:cNvSpPr>
            <a:spLocks noGrp="1"/>
          </p:cNvSpPr>
          <p:nvPr>
            <p:ph type="body" sz="half" idx="2"/>
          </p:nvPr>
        </p:nvSpPr>
        <p:spPr>
          <a:xfrm>
            <a:off x="152401" y="346365"/>
            <a:ext cx="6802582" cy="6331526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tr-TR" sz="2000" dirty="0"/>
              <a:t>Yağ kütlesinin yoğunluğu 0.900 kg/l'dir ve karkas analiz verilerinden FFM yoğunluğu, </a:t>
            </a:r>
            <a:r>
              <a:rPr lang="tr-TR" sz="2000" dirty="0" err="1"/>
              <a:t>FFM'deki</a:t>
            </a:r>
            <a:r>
              <a:rPr lang="tr-TR" sz="2000" dirty="0"/>
              <a:t> mineral, protein ve su miktarına bağlı olarak 1.100 kg / l olarak hesaplanabilir</a:t>
            </a:r>
          </a:p>
          <a:p>
            <a:pPr algn="just">
              <a:lnSpc>
                <a:spcPct val="200000"/>
              </a:lnSpc>
            </a:pPr>
            <a:r>
              <a:rPr lang="tr-TR" sz="2000" dirty="0"/>
              <a:t>Toplam vücudun yoğunluğu yağ kütlesinin </a:t>
            </a:r>
            <a:r>
              <a:rPr lang="tr-TR" sz="2000" dirty="0" err="1"/>
              <a:t>FFM'ye</a:t>
            </a:r>
            <a:r>
              <a:rPr lang="tr-TR" sz="2000" dirty="0"/>
              <a:t> oranına bağlıdır</a:t>
            </a:r>
          </a:p>
          <a:p>
            <a:pPr algn="just">
              <a:lnSpc>
                <a:spcPct val="200000"/>
              </a:lnSpc>
            </a:pPr>
            <a:r>
              <a:rPr lang="tr-TR" sz="2000" dirty="0"/>
              <a:t>Vücudun yoğunluğu belirlendikten sonra, vücuttaki yağ yüzdesi (BF%), </a:t>
            </a:r>
            <a:r>
              <a:rPr lang="tr-TR" sz="2000" dirty="0" err="1"/>
              <a:t>Siri</a:t>
            </a:r>
            <a:r>
              <a:rPr lang="tr-TR" sz="2000" dirty="0"/>
              <a:t> formülü ile hesaplanabilir:</a:t>
            </a:r>
          </a:p>
          <a:p>
            <a:pPr algn="just">
              <a:lnSpc>
                <a:spcPct val="200000"/>
              </a:lnSpc>
            </a:pPr>
            <a:r>
              <a:rPr lang="tr-TR" sz="2000" dirty="0"/>
              <a:t>BF% = (495 / vücut yoğunluğu) - 450</a:t>
            </a:r>
          </a:p>
          <a:p>
            <a:endParaRPr lang="tr-TR" sz="2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20F33D2-406D-C641-9B8C-36CE44A224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8898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151468" y="1261745"/>
            <a:ext cx="8511350" cy="550227"/>
          </a:xfrm>
        </p:spPr>
        <p:txBody>
          <a:bodyPr>
            <a:noAutofit/>
          </a:bodyPr>
          <a:lstStyle/>
          <a:p>
            <a:pPr algn="ctr"/>
            <a:r>
              <a:rPr lang="tr-TR" sz="4400" b="1" dirty="0">
                <a:solidFill>
                  <a:srgbClr val="FF0000"/>
                </a:solidFill>
              </a:rPr>
              <a:t>Dual-</a:t>
            </a:r>
            <a:r>
              <a:rPr lang="tr-TR" sz="4400" b="1" dirty="0" err="1">
                <a:solidFill>
                  <a:srgbClr val="FF0000"/>
                </a:solidFill>
              </a:rPr>
              <a:t>Energy</a:t>
            </a:r>
            <a:r>
              <a:rPr lang="tr-TR" sz="4400" b="1" dirty="0">
                <a:solidFill>
                  <a:srgbClr val="FF0000"/>
                </a:solidFill>
              </a:rPr>
              <a:t> X-ray </a:t>
            </a:r>
            <a:r>
              <a:rPr lang="tr-TR" sz="4400" b="1" dirty="0" err="1">
                <a:solidFill>
                  <a:srgbClr val="FF0000"/>
                </a:solidFill>
              </a:rPr>
              <a:t>Absorptiometry</a:t>
            </a:r>
            <a:r>
              <a:rPr lang="tr-TR" sz="4400" b="1" dirty="0">
                <a:solidFill>
                  <a:srgbClr val="FF0000"/>
                </a:solidFill>
              </a:rPr>
              <a:t> DEXA </a:t>
            </a:r>
            <a:br>
              <a:rPr lang="tr-TR" sz="4400" b="1" dirty="0">
                <a:solidFill>
                  <a:srgbClr val="FF0000"/>
                </a:solidFill>
              </a:rPr>
            </a:br>
            <a:endParaRPr lang="tr-TR" sz="4400" b="1" dirty="0">
              <a:solidFill>
                <a:srgbClr val="FF0000"/>
              </a:solidFill>
            </a:endParaRPr>
          </a:p>
        </p:txBody>
      </p:sp>
      <p:sp>
        <p:nvSpPr>
          <p:cNvPr id="3" name="Alt Konu Başlığı 2"/>
          <p:cNvSpPr>
            <a:spLocks noGrp="1"/>
          </p:cNvSpPr>
          <p:nvPr>
            <p:ph idx="1"/>
          </p:nvPr>
        </p:nvSpPr>
        <p:spPr>
          <a:xfrm>
            <a:off x="6019800" y="1261745"/>
            <a:ext cx="6172200" cy="5596255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tr-TR" sz="2400" dirty="0"/>
              <a:t>DXA (DEXA olarak da bilinir) sırasında, vücudun veya gövdenin bir bölümü iki ayrı enerji seviyesindeki X-ışınları ile taranır.</a:t>
            </a:r>
          </a:p>
          <a:p>
            <a:pPr algn="just">
              <a:lnSpc>
                <a:spcPct val="200000"/>
              </a:lnSpc>
            </a:pPr>
            <a:r>
              <a:rPr lang="tr-TR" sz="2400" dirty="0"/>
              <a:t>İki farklı radyasyon seviyesi fotoseller tarafından tespit edilir.</a:t>
            </a:r>
          </a:p>
          <a:p>
            <a:pPr algn="just">
              <a:lnSpc>
                <a:spcPct val="200000"/>
              </a:lnSpc>
            </a:pPr>
            <a:r>
              <a:rPr lang="tr-TR" sz="2400" dirty="0"/>
              <a:t>Cihazın yazılımı, vücudun veya gövde bölümünün iki boyutlu bir resmini oluşturur.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114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475249"/>
            <a:ext cx="9144000" cy="171865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524000" y="1294228"/>
            <a:ext cx="8229600" cy="5176910"/>
          </a:xfrm>
        </p:spPr>
        <p:txBody>
          <a:bodyPr>
            <a:norm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Yazılım, çeşitli vücut bileşenlerini hesaplayabilir: kemik mineral içeriği ve kemik mineral yoğunluğu, yağsız kütle ve yağ dokusu yağ kütlesi.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tr-TR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Yöntemin gerçekleştirilmesi hızlı ve kolaydır. Radyasyon dozu (0.02 </a:t>
            </a:r>
            <a:r>
              <a:rPr lang="tr-TR" dirty="0" err="1"/>
              <a:t>mSv</a:t>
            </a:r>
            <a:r>
              <a:rPr lang="tr-TR" dirty="0"/>
              <a:t>) normal bir göğüs radyografisinin radyasyon dozunun sadece bir kısmı kadardır</a:t>
            </a:r>
          </a:p>
        </p:txBody>
      </p:sp>
    </p:spTree>
    <p:extLst>
      <p:ext uri="{BB962C8B-B14F-4D97-AF65-F5344CB8AC3E}">
        <p14:creationId xmlns:p14="http://schemas.microsoft.com/office/powerpoint/2010/main" val="1164048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193896"/>
            <a:ext cx="9144000" cy="1029994"/>
          </a:xfrm>
        </p:spPr>
        <p:txBody>
          <a:bodyPr>
            <a:normAutofit/>
          </a:bodyPr>
          <a:lstStyle/>
          <a:p>
            <a:r>
              <a:rPr lang="tr-TR" sz="4400" b="1" dirty="0"/>
              <a:t>İki Kat Dolaylı Yöntemler</a:t>
            </a:r>
            <a:endParaRPr lang="tr-TR" sz="4400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2912012" y="1350498"/>
            <a:ext cx="6288259" cy="5507502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Arial" charset="0"/>
              <a:buChar char="•"/>
            </a:pPr>
            <a:r>
              <a:rPr lang="tr-TR" dirty="0" err="1"/>
              <a:t>Antropometri</a:t>
            </a:r>
            <a:r>
              <a:rPr lang="tr-TR" dirty="0"/>
              <a:t>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/>
              <a:t>Ağırlık / Boy indeksleri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/>
              <a:t>Deri kıvrımı kalınlık ölçümleri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/>
              <a:t>Kızılötesi etkileşim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/>
              <a:t>Biyoelektrik </a:t>
            </a:r>
            <a:r>
              <a:rPr lang="tr-TR" dirty="0" err="1"/>
              <a:t>impedans</a:t>
            </a:r>
            <a:endParaRPr lang="tr-TR" dirty="0"/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/>
              <a:t>Ultrason ölçümleri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/>
              <a:t>Toplam vücut elektrik iletkenliği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tr-TR" dirty="0" err="1"/>
              <a:t>Kreatinin</a:t>
            </a:r>
            <a:r>
              <a:rPr lang="tr-TR" dirty="0"/>
              <a:t> atılımı ve N-metil-</a:t>
            </a:r>
            <a:r>
              <a:rPr lang="tr-TR" dirty="0" err="1"/>
              <a:t>histidin</a:t>
            </a:r>
            <a:r>
              <a:rPr lang="tr-TR" dirty="0"/>
              <a:t> atılımı</a:t>
            </a:r>
          </a:p>
        </p:txBody>
      </p:sp>
    </p:spTree>
    <p:extLst>
      <p:ext uri="{BB962C8B-B14F-4D97-AF65-F5344CB8AC3E}">
        <p14:creationId xmlns:p14="http://schemas.microsoft.com/office/powerpoint/2010/main" val="1024033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642534" y="1273080"/>
            <a:ext cx="9144000" cy="845128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Ağırlık / Boy İndeksleri</a:t>
            </a:r>
            <a:br>
              <a:rPr lang="tr-TR" b="1" dirty="0">
                <a:solidFill>
                  <a:srgbClr val="FF0000"/>
                </a:solidFill>
              </a:rPr>
            </a:b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451043" y="2118208"/>
            <a:ext cx="11526982" cy="3960859"/>
          </a:xfrm>
        </p:spPr>
        <p:txBody>
          <a:bodyPr>
            <a:normAutofit fontScale="92500"/>
          </a:bodyPr>
          <a:lstStyle/>
          <a:p>
            <a:pPr algn="just">
              <a:lnSpc>
                <a:spcPct val="200000"/>
              </a:lnSpc>
            </a:pPr>
            <a:r>
              <a:rPr lang="tr-TR" dirty="0"/>
              <a:t>Ağırlık / boy indeksi, vücut ağırlığını uzunluk açısından düzeltmeyi amaçlar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Vücut yağının bir ölçüsü olarak vücut kompozisyonu ölçümünde, </a:t>
            </a:r>
          </a:p>
          <a:p>
            <a:pPr marL="342900" indent="-342900"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dirty="0"/>
              <a:t>ağırlık / boy indeksi vücut yağı ile yüksek korelasyona, </a:t>
            </a:r>
          </a:p>
          <a:p>
            <a:pPr marL="342900" indent="-342900" algn="just">
              <a:lnSpc>
                <a:spcPct val="200000"/>
              </a:lnSpc>
              <a:buFont typeface="Wingdings" pitchFamily="2" charset="2"/>
              <a:buChar char="v"/>
            </a:pPr>
            <a:r>
              <a:rPr lang="tr-TR" dirty="0"/>
              <a:t>boy ile düşük korelasyona sahip olmalıdır, 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aksi takdirde kısa insanlarda vücut yağı sistematik olarak fazla tahmin edilecektir</a:t>
            </a:r>
          </a:p>
        </p:txBody>
      </p:sp>
    </p:spTree>
    <p:extLst>
      <p:ext uri="{BB962C8B-B14F-4D97-AF65-F5344CB8AC3E}">
        <p14:creationId xmlns:p14="http://schemas.microsoft.com/office/powerpoint/2010/main" val="1886691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672197"/>
            <a:ext cx="9144000" cy="298474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239151" y="1364566"/>
            <a:ext cx="10986867" cy="5289452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tr-TR" dirty="0"/>
              <a:t>Literatürde birtakım ağırlık / boy indeksleri önerilmiştir.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Örnekler, </a:t>
            </a:r>
          </a:p>
          <a:p>
            <a:pPr algn="just">
              <a:lnSpc>
                <a:spcPct val="200000"/>
              </a:lnSpc>
            </a:pPr>
            <a:r>
              <a:rPr lang="tr-TR" dirty="0" err="1"/>
              <a:t>Quetelet</a:t>
            </a:r>
            <a:r>
              <a:rPr lang="tr-TR" dirty="0"/>
              <a:t> indeksi veya vücut kitle indeksi (VKİ = ağırlık / boy2) </a:t>
            </a:r>
          </a:p>
          <a:p>
            <a:pPr algn="just">
              <a:lnSpc>
                <a:spcPct val="200000"/>
              </a:lnSpc>
            </a:pPr>
            <a:r>
              <a:rPr lang="tr-TR" dirty="0" err="1"/>
              <a:t>Broca</a:t>
            </a:r>
            <a:r>
              <a:rPr lang="tr-TR" dirty="0"/>
              <a:t> indeksi [ağırlık / (boy - 100)]  </a:t>
            </a:r>
          </a:p>
          <a:p>
            <a:pPr algn="just">
              <a:lnSpc>
                <a:spcPct val="200000"/>
              </a:lnSpc>
            </a:pPr>
            <a:r>
              <a:rPr lang="tr-TR" dirty="0" err="1"/>
              <a:t>Benn</a:t>
            </a:r>
            <a:r>
              <a:rPr lang="tr-TR" dirty="0"/>
              <a:t> endeksi (ağırlık / boy x p),  buradaki p katsayısı nüfusa özgüdür</a:t>
            </a:r>
          </a:p>
          <a:p>
            <a:pPr>
              <a:lnSpc>
                <a:spcPct val="20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621309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388072"/>
            <a:ext cx="9144000" cy="332364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93963" y="1665833"/>
            <a:ext cx="11804073" cy="3650086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tr-TR" dirty="0"/>
              <a:t>VKİ bugün en çok kullanılan endekstir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Vücut yağıyla olan korelasyonu yüksek (yaş grubuna r = 0.6-0.8'e bağlı olarak) ve boy ile korelasyon genellikle düşüktür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Dünya Sağlık Örgütü (WHO), </a:t>
            </a:r>
            <a:r>
              <a:rPr lang="tr-TR" dirty="0" err="1"/>
              <a:t>VKİ’ni</a:t>
            </a:r>
            <a:r>
              <a:rPr lang="tr-TR" dirty="0"/>
              <a:t> kilo kontrolü için kaba bir gösterge olarak kabul etmektedir</a:t>
            </a:r>
          </a:p>
        </p:txBody>
      </p:sp>
    </p:spTree>
    <p:extLst>
      <p:ext uri="{BB962C8B-B14F-4D97-AF65-F5344CB8AC3E}">
        <p14:creationId xmlns:p14="http://schemas.microsoft.com/office/powerpoint/2010/main" val="942885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" y="154983"/>
            <a:ext cx="12191999" cy="817966"/>
          </a:xfrm>
        </p:spPr>
        <p:txBody>
          <a:bodyPr>
            <a:noAutofit/>
          </a:bodyPr>
          <a:lstStyle/>
          <a:p>
            <a:r>
              <a:rPr lang="tr-TR" sz="4000" b="1">
                <a:solidFill>
                  <a:srgbClr val="FF0000"/>
                </a:solidFill>
              </a:rPr>
              <a:t>Beden Kitle İndeksine Göre Erişkinlerde Ağırlık </a:t>
            </a:r>
            <a:r>
              <a:rPr lang="tr-TR" sz="4000" b="1" dirty="0">
                <a:solidFill>
                  <a:srgbClr val="FF0000"/>
                </a:solidFill>
              </a:rPr>
              <a:t>S</a:t>
            </a:r>
            <a:r>
              <a:rPr lang="tr-TR" sz="4000" b="1">
                <a:solidFill>
                  <a:srgbClr val="FF0000"/>
                </a:solidFill>
              </a:rPr>
              <a:t>ınıflaması</a:t>
            </a:r>
            <a:endParaRPr lang="tr-TR" sz="4000" b="1" dirty="0">
              <a:solidFill>
                <a:srgbClr val="FF0000"/>
              </a:solidFill>
            </a:endParaRPr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2169763" y="1482435"/>
            <a:ext cx="7609668" cy="494936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tr-TR" b="1" u="sng" dirty="0"/>
              <a:t>Sınıflandırma			Kitle indeksi (kg / m2)</a:t>
            </a:r>
          </a:p>
          <a:p>
            <a:pPr algn="just">
              <a:lnSpc>
                <a:spcPct val="120000"/>
              </a:lnSpc>
            </a:pPr>
            <a:r>
              <a:rPr lang="tr-TR" dirty="0"/>
              <a:t>Normalden hafif		</a:t>
            </a:r>
            <a:r>
              <a:rPr lang="mr-IN" dirty="0"/>
              <a:t>&lt;18.5 </a:t>
            </a:r>
            <a:endParaRPr lang="tr-TR" dirty="0"/>
          </a:p>
          <a:p>
            <a:pPr algn="just">
              <a:lnSpc>
                <a:spcPct val="120000"/>
              </a:lnSpc>
            </a:pPr>
            <a:r>
              <a:rPr lang="tr-TR" dirty="0"/>
              <a:t>Normal aralık			</a:t>
            </a:r>
            <a:r>
              <a:rPr lang="mr-IN" dirty="0"/>
              <a:t>18.5–24.9 </a:t>
            </a:r>
            <a:endParaRPr lang="tr-TR" dirty="0"/>
          </a:p>
          <a:p>
            <a:pPr algn="just">
              <a:lnSpc>
                <a:spcPct val="120000"/>
              </a:lnSpc>
            </a:pPr>
            <a:r>
              <a:rPr lang="tr-TR" dirty="0"/>
              <a:t>Fazla Kilolu			</a:t>
            </a:r>
            <a:r>
              <a:rPr lang="mr-IN" dirty="0"/>
              <a:t>&gt;25.0</a:t>
            </a:r>
            <a:r>
              <a:rPr lang="tr-TR" dirty="0"/>
              <a:t>			</a:t>
            </a:r>
          </a:p>
          <a:p>
            <a:pPr algn="just">
              <a:lnSpc>
                <a:spcPct val="120000"/>
              </a:lnSpc>
            </a:pPr>
            <a:r>
              <a:rPr lang="tr-TR" dirty="0"/>
              <a:t>	</a:t>
            </a:r>
            <a:r>
              <a:rPr lang="tr-TR" dirty="0" err="1"/>
              <a:t>Preobez</a:t>
            </a:r>
            <a:r>
              <a:rPr lang="tr-TR" dirty="0"/>
              <a:t> 		</a:t>
            </a:r>
            <a:r>
              <a:rPr lang="mr-IN" dirty="0"/>
              <a:t>25.0–29.9 </a:t>
            </a:r>
            <a:endParaRPr lang="tr-TR" dirty="0"/>
          </a:p>
          <a:p>
            <a:pPr algn="just">
              <a:lnSpc>
                <a:spcPct val="120000"/>
              </a:lnSpc>
            </a:pPr>
            <a:r>
              <a:rPr lang="tr-TR" dirty="0"/>
              <a:t>	sınıf I </a:t>
            </a:r>
            <a:r>
              <a:rPr lang="tr-TR" dirty="0" err="1"/>
              <a:t>Obez</a:t>
            </a:r>
            <a:r>
              <a:rPr lang="tr-TR" dirty="0"/>
              <a:t> 		</a:t>
            </a:r>
            <a:r>
              <a:rPr lang="mr-IN" dirty="0"/>
              <a:t>30.0–34.9 </a:t>
            </a:r>
            <a:endParaRPr lang="tr-TR" dirty="0"/>
          </a:p>
          <a:p>
            <a:pPr lvl="2" algn="just">
              <a:lnSpc>
                <a:spcPct val="120000"/>
              </a:lnSpc>
            </a:pPr>
            <a:r>
              <a:rPr lang="tr-TR" sz="2400" dirty="0"/>
              <a:t>sınıf II </a:t>
            </a:r>
            <a:r>
              <a:rPr lang="tr-TR" sz="2400" dirty="0" err="1"/>
              <a:t>Obez</a:t>
            </a:r>
            <a:r>
              <a:rPr lang="tr-TR" sz="2400" dirty="0"/>
              <a:t> 		</a:t>
            </a:r>
            <a:r>
              <a:rPr lang="mr-IN" sz="2400" dirty="0"/>
              <a:t>35.0–39.9 </a:t>
            </a:r>
            <a:r>
              <a:rPr lang="tr-TR" sz="2400" dirty="0"/>
              <a:t>	</a:t>
            </a:r>
          </a:p>
          <a:p>
            <a:pPr lvl="2" algn="just">
              <a:lnSpc>
                <a:spcPct val="120000"/>
              </a:lnSpc>
            </a:pPr>
            <a:r>
              <a:rPr lang="tr-TR" sz="2400" dirty="0"/>
              <a:t>sınıf III </a:t>
            </a:r>
            <a:r>
              <a:rPr lang="tr-TR" sz="2400" dirty="0" err="1"/>
              <a:t>Obez</a:t>
            </a:r>
            <a:r>
              <a:rPr lang="tr-TR" sz="2400" dirty="0"/>
              <a:t> 		</a:t>
            </a:r>
            <a:r>
              <a:rPr lang="mr-IN" sz="2400" dirty="0"/>
              <a:t>&gt;40</a:t>
            </a:r>
            <a:endParaRPr lang="tr-TR" sz="2400" dirty="0"/>
          </a:p>
          <a:p>
            <a:pPr lvl="2" algn="just">
              <a:lnSpc>
                <a:spcPct val="120000"/>
              </a:lnSpc>
            </a:pPr>
            <a:endParaRPr lang="tr-TR" dirty="0"/>
          </a:p>
          <a:p>
            <a:pPr algn="just">
              <a:lnSpc>
                <a:spcPct val="120000"/>
              </a:lnSpc>
            </a:pPr>
            <a:endParaRPr lang="tr-TR" dirty="0"/>
          </a:p>
          <a:p>
            <a:pPr algn="just"/>
            <a:r>
              <a:rPr lang="tr-TR" dirty="0"/>
              <a:t>												</a:t>
            </a:r>
          </a:p>
        </p:txBody>
      </p:sp>
    </p:spTree>
    <p:extLst>
      <p:ext uri="{BB962C8B-B14F-4D97-AF65-F5344CB8AC3E}">
        <p14:creationId xmlns:p14="http://schemas.microsoft.com/office/powerpoint/2010/main" val="15655164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803708"/>
            <a:ext cx="9144000" cy="249237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734291" y="1330036"/>
            <a:ext cx="9933709" cy="5029200"/>
          </a:xfrm>
        </p:spPr>
        <p:txBody>
          <a:bodyPr/>
          <a:lstStyle/>
          <a:p>
            <a:pPr algn="just">
              <a:lnSpc>
                <a:spcPct val="200000"/>
              </a:lnSpc>
            </a:pPr>
            <a:r>
              <a:rPr lang="tr-TR" dirty="0"/>
              <a:t>Tablo </a:t>
            </a:r>
            <a:r>
              <a:rPr lang="tr-TR" dirty="0" err="1"/>
              <a:t>daki</a:t>
            </a:r>
            <a:r>
              <a:rPr lang="tr-TR" dirty="0"/>
              <a:t> VKİ kesme değerleri çocuklar için kullanılamaz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Küçük çocuklarda, boy ile karşılaştırıldığında vücut ağırlığı nispeten düşüktür ve VKİ için de böyledir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Büyüme sırasında kilo artışı boy artışından daha büyüktür ve dolayısıyla VKİ, </a:t>
            </a:r>
            <a:r>
              <a:rPr lang="tr-TR" dirty="0" err="1"/>
              <a:t>puberte</a:t>
            </a:r>
            <a:r>
              <a:rPr lang="tr-TR" dirty="0"/>
              <a:t> evresi boyunca artar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Çocuklar için </a:t>
            </a:r>
            <a:r>
              <a:rPr lang="tr-TR" dirty="0" err="1"/>
              <a:t>obezite</a:t>
            </a:r>
            <a:r>
              <a:rPr lang="tr-TR" dirty="0"/>
              <a:t> için yaşa bağlı VKİ kestirim değerleri vardır</a:t>
            </a:r>
          </a:p>
          <a:p>
            <a:pPr algn="just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598189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263382"/>
            <a:ext cx="9144000" cy="401637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93963" y="665019"/>
            <a:ext cx="11457709" cy="6082145"/>
          </a:xfrm>
        </p:spPr>
        <p:txBody>
          <a:bodyPr/>
          <a:lstStyle/>
          <a:p>
            <a:pPr algn="just">
              <a:lnSpc>
                <a:spcPct val="200000"/>
              </a:lnSpc>
            </a:pPr>
            <a:r>
              <a:rPr lang="tr-TR" dirty="0"/>
              <a:t>VKİ vücut yağ yüzdesi için öngörücü (uyarlanabilir) olarak da kullanılabilir.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VKİ ve vücut yağı miktarı arasında (ya yağ kütlesi ya da vücut yağ yüzdesi olarak) iyi bir ilişki bulunduğunu gösteren çeşitli çalışmalar yayınlanmıştır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VKİ ve vücut yağ yüzdesi arasındaki ilişki yaş ve cinsiyete bağlıdır ve bazı etnik gruplar arasında farklılık göstermektedir</a:t>
            </a:r>
          </a:p>
        </p:txBody>
      </p:sp>
    </p:spTree>
    <p:extLst>
      <p:ext uri="{BB962C8B-B14F-4D97-AF65-F5344CB8AC3E}">
        <p14:creationId xmlns:p14="http://schemas.microsoft.com/office/powerpoint/2010/main" val="10095726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362707"/>
            <a:ext cx="9144000" cy="495422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422031" y="1097280"/>
            <a:ext cx="11099409" cy="5219114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tr-TR" dirty="0"/>
              <a:t>Bu yaş ve cinsiyete özgü tahmin eşitlikleri kullanıldığında, vücut yağ yüzdesi % 3-5 arasında bir hata ile tahmin edilebilir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Bu hata, deri kıvrım kalınlığı veya vücut biyoelektrik </a:t>
            </a:r>
            <a:r>
              <a:rPr lang="tr-TR" dirty="0" err="1"/>
              <a:t>impedans</a:t>
            </a:r>
            <a:r>
              <a:rPr lang="tr-TR" dirty="0"/>
              <a:t> ölçümleri gibi diğer iki kat daha dolaylı yöntemlerin tahmin hatasına benzer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Bu tahmin formüllerinin dezavantajı gebe kadınlar veya vücut geliştiricileri gibi gruplarda kullanılamaz olmasıdır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523344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471199"/>
            <a:ext cx="9144000" cy="360073"/>
          </a:xfrm>
        </p:spPr>
        <p:txBody>
          <a:bodyPr>
            <a:noAutofit/>
          </a:bodyPr>
          <a:lstStyle/>
          <a:p>
            <a:r>
              <a:rPr lang="tr-TR" sz="4400" b="1" dirty="0">
                <a:solidFill>
                  <a:srgbClr val="FF0000"/>
                </a:solidFill>
              </a:rPr>
              <a:t>Deri Kıvrımı Kalınlık Ölçümleri</a:t>
            </a:r>
            <a:endParaRPr lang="tr-TR" sz="4400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10835" y="831271"/>
            <a:ext cx="11790219" cy="5791201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tr-TR" dirty="0"/>
              <a:t>Vücut yağı hem içte hem de deri altında bulunur.</a:t>
            </a:r>
          </a:p>
          <a:p>
            <a:pPr algn="just">
              <a:lnSpc>
                <a:spcPct val="200000"/>
              </a:lnSpc>
            </a:pPr>
            <a:r>
              <a:rPr lang="tr-TR" dirty="0" err="1"/>
              <a:t>Subkütan</a:t>
            </a:r>
            <a:r>
              <a:rPr lang="tr-TR" dirty="0"/>
              <a:t> yağ ile toplam vücut yağı arasında sabit bir ilişki olduğunu varsayarsak, </a:t>
            </a:r>
            <a:r>
              <a:rPr lang="tr-TR" dirty="0" err="1"/>
              <a:t>subkutanöz</a:t>
            </a:r>
            <a:r>
              <a:rPr lang="tr-TR" dirty="0"/>
              <a:t> yağ doku miktarını ölçerek toplam vücut yağı tahmin edilebilir.</a:t>
            </a:r>
          </a:p>
          <a:p>
            <a:pPr algn="just">
              <a:lnSpc>
                <a:spcPct val="200000"/>
              </a:lnSpc>
            </a:pPr>
            <a:r>
              <a:rPr lang="tr-TR" dirty="0" err="1"/>
              <a:t>Subkutanöz</a:t>
            </a:r>
            <a:r>
              <a:rPr lang="tr-TR" dirty="0"/>
              <a:t> doku miktarı, deri altı </a:t>
            </a:r>
            <a:r>
              <a:rPr lang="tr-TR" dirty="0" err="1"/>
              <a:t>kaliperi</a:t>
            </a:r>
            <a:r>
              <a:rPr lang="tr-TR" dirty="0"/>
              <a:t>, kızıl ötesi etkileşim veya ultrason ölçümleri kullanılarak vücudun farklı yerlerinde derialtı yağ tabakasının kalınlığının ölçülmesi ile tahmin edilebilir.</a:t>
            </a:r>
          </a:p>
        </p:txBody>
      </p:sp>
    </p:spTree>
    <p:extLst>
      <p:ext uri="{BB962C8B-B14F-4D97-AF65-F5344CB8AC3E}">
        <p14:creationId xmlns:p14="http://schemas.microsoft.com/office/powerpoint/2010/main" val="3949531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925416"/>
            <a:ext cx="9144000" cy="214068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96947" y="1420837"/>
            <a:ext cx="11732455" cy="4895557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tr-TR" dirty="0"/>
              <a:t>Belirli bir yaş grubunda, derialtı yağ ile toplam yağ arasındaki ilişki nispeten sabittir.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Bununla birlikte, erkek ve kadınlar arasında ilişki farklıdır, kadınlar nispeten daha fazla iç yağa sahiptir.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Yaş ve cinsiyete özgü tahmin eşitliklerini kullanarak, vücudun farklı yerlerinde deri katlarını ölçerek vücut yağının toplam miktarını değerlendirmek mümkündür.</a:t>
            </a:r>
          </a:p>
          <a:p>
            <a:pPr>
              <a:lnSpc>
                <a:spcPct val="20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686042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4912" y="360218"/>
            <a:ext cx="11211950" cy="1163782"/>
          </a:xfrm>
        </p:spPr>
        <p:txBody>
          <a:bodyPr>
            <a:noAutofit/>
          </a:bodyPr>
          <a:lstStyle/>
          <a:p>
            <a:pPr algn="ctr"/>
            <a:r>
              <a:rPr lang="tr-TR" sz="4000" b="1" dirty="0">
                <a:solidFill>
                  <a:srgbClr val="FF0000"/>
                </a:solidFill>
              </a:rPr>
              <a:t>Deri Kıvrımı Kalınlık Ölçümleri</a:t>
            </a:r>
            <a:br>
              <a:rPr lang="tr-TR" sz="4000" b="1" dirty="0">
                <a:solidFill>
                  <a:srgbClr val="FF0000"/>
                </a:solidFill>
              </a:rPr>
            </a:br>
            <a:endParaRPr lang="tr-TR" sz="4000" b="1" dirty="0">
              <a:solidFill>
                <a:srgbClr val="FF0000"/>
              </a:solidFill>
            </a:endParaRP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98474" y="1153551"/>
            <a:ext cx="5978769" cy="5514535"/>
          </a:xfrm>
        </p:spPr>
        <p:txBody>
          <a:bodyPr/>
          <a:lstStyle/>
          <a:p>
            <a:pPr algn="just">
              <a:lnSpc>
                <a:spcPct val="200000"/>
              </a:lnSpc>
            </a:pPr>
            <a:r>
              <a:rPr lang="tr-TR" sz="2400" b="1" dirty="0">
                <a:solidFill>
                  <a:srgbClr val="FF0000"/>
                </a:solidFill>
              </a:rPr>
              <a:t>Deri kıvrımı ölçümleri (</a:t>
            </a:r>
            <a:r>
              <a:rPr lang="tr-TR" sz="2400" b="1" dirty="0" err="1">
                <a:solidFill>
                  <a:srgbClr val="FF0000"/>
                </a:solidFill>
              </a:rPr>
              <a:t>Skinfold</a:t>
            </a:r>
            <a:r>
              <a:rPr lang="tr-TR" sz="2400" b="1" dirty="0">
                <a:solidFill>
                  <a:srgbClr val="FF0000"/>
                </a:solidFill>
              </a:rPr>
              <a:t> ölçümleri):</a:t>
            </a:r>
          </a:p>
          <a:p>
            <a:pPr algn="just">
              <a:lnSpc>
                <a:spcPct val="200000"/>
              </a:lnSpc>
            </a:pPr>
            <a:r>
              <a:rPr lang="tr-TR" sz="2400" dirty="0"/>
              <a:t>Derinin kıvrımları bir </a:t>
            </a:r>
            <a:r>
              <a:rPr lang="tr-TR" sz="2400" dirty="0" err="1"/>
              <a:t>kaliper</a:t>
            </a:r>
            <a:r>
              <a:rPr lang="tr-TR" sz="2400" dirty="0"/>
              <a:t> ile ölçülür</a:t>
            </a:r>
          </a:p>
          <a:p>
            <a:pPr algn="just">
              <a:lnSpc>
                <a:spcPct val="200000"/>
              </a:lnSpc>
            </a:pPr>
            <a:r>
              <a:rPr lang="tr-TR" sz="2400" dirty="0"/>
              <a:t>Ölçümler, deri kıvrımlarının kalınlığı, daha hassas deneylerden yapılan vücut yağ yüzde hesaplamalarıyla ilişkilendiren denklemlerle bulunur.</a:t>
            </a:r>
          </a:p>
          <a:p>
            <a:endParaRPr lang="tr-TR" sz="2400" dirty="0"/>
          </a:p>
        </p:txBody>
      </p:sp>
      <p:sp>
        <p:nvSpPr>
          <p:cNvPr id="7" name="İçerik Yer Tutucusu 6"/>
          <p:cNvSpPr>
            <a:spLocks noGrp="1"/>
          </p:cNvSpPr>
          <p:nvPr>
            <p:ph idx="1"/>
          </p:nvPr>
        </p:nvSpPr>
        <p:spPr>
          <a:xfrm flipH="1" flipV="1">
            <a:off x="11263949" y="3935437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940292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291090"/>
            <a:ext cx="9144000" cy="512473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207818" y="1066800"/>
            <a:ext cx="11790218" cy="5638800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tr-TR" dirty="0"/>
              <a:t>Deri kıvrımları tüm vücutta ölçülebilir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Toplam vücut yağının değerlendirilmesi için en sık ölçülen deri kıvrımları, üst kol </a:t>
            </a:r>
            <a:r>
              <a:rPr lang="tr-TR" dirty="0" err="1"/>
              <a:t>biceps</a:t>
            </a:r>
            <a:r>
              <a:rPr lang="tr-TR" dirty="0"/>
              <a:t> ve </a:t>
            </a:r>
            <a:r>
              <a:rPr lang="tr-TR" dirty="0" err="1"/>
              <a:t>triseps</a:t>
            </a:r>
            <a:r>
              <a:rPr lang="tr-TR" dirty="0"/>
              <a:t>, </a:t>
            </a:r>
            <a:r>
              <a:rPr lang="tr-TR" dirty="0" err="1"/>
              <a:t>skapula</a:t>
            </a:r>
            <a:r>
              <a:rPr lang="tr-TR" dirty="0"/>
              <a:t> (</a:t>
            </a:r>
            <a:r>
              <a:rPr lang="tr-TR" dirty="0" err="1"/>
              <a:t>subskapular</a:t>
            </a:r>
            <a:r>
              <a:rPr lang="tr-TR" dirty="0"/>
              <a:t>) ve </a:t>
            </a:r>
            <a:r>
              <a:rPr lang="tr-TR" dirty="0" err="1"/>
              <a:t>iliak</a:t>
            </a:r>
            <a:r>
              <a:rPr lang="tr-TR" dirty="0"/>
              <a:t> </a:t>
            </a:r>
            <a:r>
              <a:rPr lang="tr-TR" dirty="0" err="1"/>
              <a:t>krestin</a:t>
            </a:r>
            <a:r>
              <a:rPr lang="tr-TR" dirty="0"/>
              <a:t> (</a:t>
            </a:r>
            <a:r>
              <a:rPr lang="tr-TR" dirty="0" err="1"/>
              <a:t>suprailiac</a:t>
            </a:r>
            <a:r>
              <a:rPr lang="tr-TR" dirty="0"/>
              <a:t>) üstündeki deri katlamalarıdır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Daha fazla deri katlamanın toplamı, ölçüm hatasını azaltmak ve aynı yaş ve cinsiyet grubundaki kişiler arasındaki deri altı vücut yağ dağılımındaki olası farklılıkları düzeltmek için kullanılabilir</a:t>
            </a:r>
          </a:p>
        </p:txBody>
      </p:sp>
    </p:spTree>
    <p:extLst>
      <p:ext uri="{BB962C8B-B14F-4D97-AF65-F5344CB8AC3E}">
        <p14:creationId xmlns:p14="http://schemas.microsoft.com/office/powerpoint/2010/main" val="3043055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601858"/>
            <a:ext cx="9144000" cy="185932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398584" y="1153550"/>
            <a:ext cx="11394831" cy="5373859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tr-TR" dirty="0"/>
              <a:t>Deri kıvrım kalınlığından vücut yağına ilişkin çeşitli tahmin formülleri yayınlanmıştır.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Deri kıvrımı kalınlığı ile vücut yağı arasındaki ilişkinin biyolojik yaşa bağlı olduğu çocuklar için ayrı formüller kullanılmalıdır.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Deri kıvrımlarını yeterince ölçmek, eğitimli ve deneyimli bir gözlemci gerektirir, aksi takdirde vücut yağının değerlendirilmesinde aşırı büyük hatalar meydana gelebilir.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Yöntemin bir dezavantajı, kişinin kısmen soyulması gerekliliğidir.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907967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475509" y="814486"/>
            <a:ext cx="9144000" cy="512473"/>
          </a:xfrm>
        </p:spPr>
        <p:txBody>
          <a:bodyPr>
            <a:noAutofit/>
          </a:bodyPr>
          <a:lstStyle/>
          <a:p>
            <a:r>
              <a:rPr lang="tr-TR" sz="4400" b="1" dirty="0">
                <a:solidFill>
                  <a:srgbClr val="FF0000"/>
                </a:solidFill>
              </a:rPr>
              <a:t>Çevre Ölçümleri</a:t>
            </a:r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221673" y="1761067"/>
            <a:ext cx="11651672" cy="4861406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tr-TR" dirty="0" err="1"/>
              <a:t>Ekstremite</a:t>
            </a:r>
            <a:r>
              <a:rPr lang="tr-TR" dirty="0"/>
              <a:t> veya gövdenin çevresi, vücut kompozisyonu hakkında bilgi edinmek için kullanılmaktadır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Orta kol çevresi ölçülerek , üst koldaki kas kütlesi ve yağ kütlesi hakkında bilgi elde edilebilir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Çaplar ayrıca vücut yağ dağılımı konusunda fikir sahibi olmak için kullanılabilir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Karın çapı ile karşılaştırıldığında yüksek </a:t>
            </a:r>
            <a:r>
              <a:rPr lang="tr-TR" dirty="0" err="1"/>
              <a:t>sagital</a:t>
            </a:r>
            <a:r>
              <a:rPr lang="tr-TR" dirty="0"/>
              <a:t> bir çap, genişleyen bir </a:t>
            </a:r>
            <a:r>
              <a:rPr lang="tr-TR" dirty="0" err="1"/>
              <a:t>viseral</a:t>
            </a:r>
            <a:r>
              <a:rPr lang="tr-TR" dirty="0"/>
              <a:t> yağ miktarının göstergesidir</a:t>
            </a:r>
          </a:p>
        </p:txBody>
      </p:sp>
    </p:spTree>
    <p:extLst>
      <p:ext uri="{BB962C8B-B14F-4D97-AF65-F5344CB8AC3E}">
        <p14:creationId xmlns:p14="http://schemas.microsoft.com/office/powerpoint/2010/main" val="1679598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334573"/>
            <a:ext cx="9144000" cy="509489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14301" y="334573"/>
            <a:ext cx="11055448" cy="6066227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200000"/>
              </a:lnSpc>
            </a:pPr>
            <a:r>
              <a:rPr lang="tr-TR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Bununla birlikte, </a:t>
            </a:r>
            <a:r>
              <a:rPr lang="tr-TR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antropometrik</a:t>
            </a:r>
            <a:r>
              <a:rPr lang="tr-TR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parametrelerle elde edilen yağ dağılımı ile BT veya MR taramasında belirlenen </a:t>
            </a:r>
            <a:r>
              <a:rPr lang="tr-TR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intra-abdominal</a:t>
            </a:r>
            <a:r>
              <a:rPr lang="tr-TR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yağ arasındaki ilişkinin genellikle düşük olduğu unutulmamalıdır</a:t>
            </a:r>
          </a:p>
          <a:p>
            <a:pPr algn="just">
              <a:lnSpc>
                <a:spcPct val="200000"/>
              </a:lnSpc>
            </a:pPr>
            <a:endParaRPr lang="tr-TR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tr-TR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 çevresi ölçümü için WHO protokolü, son </a:t>
            </a:r>
            <a:r>
              <a:rPr lang="tr-TR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palpe</a:t>
            </a:r>
            <a:r>
              <a:rPr lang="tr-TR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edilebilir kaburganın alt kenarı ile </a:t>
            </a:r>
            <a:r>
              <a:rPr lang="tr-TR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iliak</a:t>
            </a:r>
            <a:r>
              <a:rPr lang="tr-TR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krestin</a:t>
            </a:r>
            <a:r>
              <a:rPr lang="tr-TR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üst noktası arasındaki orta noktadan yapılmasını söyler (WHO, 2008b).</a:t>
            </a:r>
          </a:p>
          <a:p>
            <a:pPr algn="just">
              <a:lnSpc>
                <a:spcPct val="200000"/>
              </a:lnSpc>
            </a:pPr>
            <a:endParaRPr lang="tr-TR" sz="3400" dirty="0"/>
          </a:p>
          <a:p>
            <a:pPr algn="just">
              <a:lnSpc>
                <a:spcPct val="200000"/>
              </a:lnSpc>
            </a:pPr>
            <a:r>
              <a:rPr lang="tr-TR" sz="2200" dirty="0"/>
              <a:t>WHO. </a:t>
            </a:r>
            <a:r>
              <a:rPr lang="tr-TR" sz="2200" i="1" dirty="0"/>
              <a:t>WHO </a:t>
            </a:r>
            <a:r>
              <a:rPr lang="tr-TR" sz="2200" i="1" dirty="0" err="1"/>
              <a:t>STEPwise</a:t>
            </a:r>
            <a:r>
              <a:rPr lang="tr-TR" sz="2200" i="1" dirty="0"/>
              <a:t> </a:t>
            </a:r>
            <a:r>
              <a:rPr lang="tr-TR" sz="2200" i="1" dirty="0" err="1"/>
              <a:t>approach</a:t>
            </a:r>
            <a:r>
              <a:rPr lang="tr-TR" sz="2200" i="1" dirty="0"/>
              <a:t> </a:t>
            </a:r>
            <a:r>
              <a:rPr lang="tr-TR" sz="2200" i="1" dirty="0" err="1"/>
              <a:t>to</a:t>
            </a:r>
            <a:r>
              <a:rPr lang="tr-TR" sz="2200" i="1" dirty="0"/>
              <a:t> </a:t>
            </a:r>
            <a:r>
              <a:rPr lang="tr-TR" sz="2200" i="1" dirty="0" err="1"/>
              <a:t>surveillance</a:t>
            </a:r>
            <a:r>
              <a:rPr lang="tr-TR" sz="2200" i="1" dirty="0"/>
              <a:t> (STEPS). </a:t>
            </a:r>
            <a:r>
              <a:rPr lang="tr-TR" sz="2200" dirty="0" err="1"/>
              <a:t>Geneva</a:t>
            </a:r>
            <a:r>
              <a:rPr lang="tr-TR" sz="2200" dirty="0"/>
              <a:t>, World </a:t>
            </a:r>
            <a:r>
              <a:rPr lang="tr-TR" sz="2200" dirty="0" err="1"/>
              <a:t>Health</a:t>
            </a:r>
            <a:r>
              <a:rPr lang="tr-TR" sz="2200" dirty="0"/>
              <a:t> </a:t>
            </a:r>
            <a:r>
              <a:rPr lang="tr-TR" sz="2200" dirty="0" err="1"/>
              <a:t>Organization</a:t>
            </a:r>
            <a:r>
              <a:rPr lang="tr-TR" sz="2200" dirty="0"/>
              <a:t> (WHO), 2008b. </a:t>
            </a:r>
          </a:p>
          <a:p>
            <a:pPr>
              <a:lnSpc>
                <a:spcPct val="20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413937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FB99C34-52E0-3E4D-BE34-6FD46235A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0620"/>
            <a:ext cx="9144000" cy="1081994"/>
          </a:xfrm>
        </p:spPr>
        <p:txBody>
          <a:bodyPr/>
          <a:lstStyle/>
          <a:p>
            <a:r>
              <a:rPr lang="tr-TR" dirty="0"/>
              <a:t>Bel Kalça Oranı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E6243CF-0096-2E44-A018-D62A94F10D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229" y="1812471"/>
            <a:ext cx="11234057" cy="4163786"/>
          </a:xfrm>
        </p:spPr>
        <p:txBody>
          <a:bodyPr/>
          <a:lstStyle/>
          <a:p>
            <a:pPr algn="just">
              <a:lnSpc>
                <a:spcPct val="20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Bel-kalça oranı (kalça çevresi/ bel çevresi), vücut yağ dağılımı için ek bir ölçü olarak önerilmiştir. Bu oran deri kıvrımlarından daha hassas bir şekilde ölçülebilir ve hem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subkutan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 de karın içi yağ dokusunun bir göstergesidir (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Bjorntorp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1987).</a:t>
            </a:r>
          </a:p>
          <a:p>
            <a:pPr algn="just"/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Bjorntorp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P. </a:t>
            </a:r>
            <a:r>
              <a:rPr lang="tr-T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Fat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cell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metabolism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Annals</a:t>
            </a:r>
            <a:r>
              <a:rPr lang="tr-T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New York Academy of </a:t>
            </a:r>
            <a:r>
              <a:rPr lang="tr-T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Sciences</a:t>
            </a:r>
            <a:r>
              <a:rPr lang="tr-T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1987, 499:66‐72.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247066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868C9D2-EFA5-244B-8DB3-463E228A26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9606"/>
            <a:ext cx="9144000" cy="559480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E666D27-F32A-C34D-A436-CCA6CC9CD5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1110343"/>
            <a:ext cx="11430000" cy="4620986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200000"/>
              </a:lnSpc>
            </a:pPr>
            <a:r>
              <a:rPr lang="tr-TR" dirty="0"/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Abdominal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obezitenin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(Bel/kalça oranı)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miyokard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enfarktüsü, inme ve erken ölüm  riski ile ilişkili olduğu gösterilmiştir. Fakat bu hastalıklar VKİ gibi genelleştirilmiş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obezite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ölçümleriyle ilişkili bulunmamıştır (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Larsson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ve ark., 1984).</a:t>
            </a:r>
          </a:p>
          <a:p>
            <a:pPr algn="just">
              <a:lnSpc>
                <a:spcPct val="200000"/>
              </a:lnSpc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endParaRPr lang="tr-TR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Larsson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B,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Svardsudd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K,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Welin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 et al.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Abdominal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adipose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tissue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distribution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obesity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risk of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cardiovascular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disease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death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13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year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follow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participants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men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born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1913. British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Medical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Journal</a:t>
            </a:r>
            <a: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1984, 288(6428):1401‐1404.</a:t>
            </a:r>
            <a:br>
              <a:rPr lang="tr-TR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5416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 flipV="1">
            <a:off x="839788" y="411481"/>
            <a:ext cx="3932237" cy="45719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407" y="304611"/>
            <a:ext cx="4755993" cy="6193359"/>
          </a:xfrm>
          <a:prstGeom prst="rect">
            <a:avLst/>
          </a:prstGeo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38547" y="1140014"/>
            <a:ext cx="6026726" cy="4807527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sz="2400" dirty="0"/>
              <a:t>DSÖ </a:t>
            </a:r>
            <a:r>
              <a:rPr lang="tr-TR" sz="2400" dirty="0" err="1"/>
              <a:t>abdominal</a:t>
            </a:r>
            <a:r>
              <a:rPr lang="tr-TR" sz="2400" dirty="0"/>
              <a:t> yağ dağılımı için, </a:t>
            </a:r>
            <a:r>
              <a:rPr lang="tr-TR" sz="2400" b="1" dirty="0"/>
              <a:t>bel-kalça çevre oranının</a:t>
            </a:r>
            <a:r>
              <a:rPr lang="tr-TR" sz="2400" dirty="0"/>
              <a:t> üst sınırını </a:t>
            </a:r>
          </a:p>
          <a:p>
            <a:pPr algn="just">
              <a:lnSpc>
                <a:spcPct val="150000"/>
              </a:lnSpc>
            </a:pPr>
            <a:r>
              <a:rPr lang="tr-TR" sz="2400" b="1" dirty="0"/>
              <a:t>kadınlarda 0.85 </a:t>
            </a:r>
            <a:r>
              <a:rPr lang="tr-TR" sz="2400" dirty="0"/>
              <a:t> </a:t>
            </a:r>
          </a:p>
          <a:p>
            <a:pPr algn="just">
              <a:lnSpc>
                <a:spcPct val="150000"/>
              </a:lnSpc>
            </a:pPr>
            <a:r>
              <a:rPr lang="tr-TR" sz="2400" b="1" dirty="0"/>
              <a:t>erkeklerde 1.00 </a:t>
            </a:r>
            <a:r>
              <a:rPr lang="tr-TR" sz="2400" dirty="0"/>
              <a:t>kabul etmektedir</a:t>
            </a:r>
          </a:p>
          <a:p>
            <a:pPr algn="just">
              <a:lnSpc>
                <a:spcPct val="150000"/>
              </a:lnSpc>
            </a:pPr>
            <a:r>
              <a:rPr lang="tr-TR" sz="2400" b="1" dirty="0"/>
              <a:t>Genç erkekler </a:t>
            </a:r>
            <a:r>
              <a:rPr lang="tr-TR" sz="2400" dirty="0"/>
              <a:t>için 0.94</a:t>
            </a:r>
          </a:p>
          <a:p>
            <a:pPr algn="just">
              <a:lnSpc>
                <a:spcPct val="150000"/>
              </a:lnSpc>
            </a:pPr>
            <a:r>
              <a:rPr lang="tr-TR" sz="2400" b="1" dirty="0"/>
              <a:t>Genç kadınlar </a:t>
            </a:r>
            <a:r>
              <a:rPr lang="tr-TR" sz="2400" dirty="0"/>
              <a:t>için 0.82 üzerinde ise hastalık riski artar</a:t>
            </a:r>
            <a:r>
              <a:rPr lang="tr-TR" sz="2400" b="1" dirty="0"/>
              <a:t> </a:t>
            </a:r>
          </a:p>
          <a:p>
            <a:pPr algn="just">
              <a:lnSpc>
                <a:spcPct val="150000"/>
              </a:lnSpc>
            </a:pPr>
            <a:endParaRPr lang="tr-TR" sz="2400" dirty="0"/>
          </a:p>
          <a:p>
            <a:pPr>
              <a:lnSpc>
                <a:spcPct val="150000"/>
              </a:lnSpc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7819588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9236CA2-2CFA-9843-9BB4-9D364DB1F4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93763"/>
            <a:ext cx="9144000" cy="494166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A40FF6C-78F6-FE4F-9E3F-027031DA8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9229" y="2041071"/>
            <a:ext cx="11593285" cy="3853543"/>
          </a:xfrm>
        </p:spPr>
        <p:txBody>
          <a:bodyPr/>
          <a:lstStyle/>
          <a:p>
            <a:pPr algn="just">
              <a:lnSpc>
                <a:spcPct val="200000"/>
              </a:lnSpc>
            </a:pP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Abdominal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obezite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bel-kalça oranı erkeklerde 0.90'un üzerinde, kadınlarda 0.85'in üzerinde, ya da VKİ 30.0'un üzerinde olarak tanımlanmaktadır.</a:t>
            </a:r>
          </a:p>
        </p:txBody>
      </p:sp>
    </p:spTree>
    <p:extLst>
      <p:ext uri="{BB962C8B-B14F-4D97-AF65-F5344CB8AC3E}">
        <p14:creationId xmlns:p14="http://schemas.microsoft.com/office/powerpoint/2010/main" val="311975951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82879" y="20096"/>
            <a:ext cx="11746523" cy="984738"/>
          </a:xfrm>
        </p:spPr>
        <p:txBody>
          <a:bodyPr>
            <a:normAutofit/>
          </a:bodyPr>
          <a:lstStyle/>
          <a:p>
            <a:r>
              <a:rPr lang="tr-TR" sz="4400" b="1" dirty="0">
                <a:solidFill>
                  <a:srgbClr val="FF0000"/>
                </a:solidFill>
              </a:rPr>
              <a:t>Vücut Yağ Dağılımının Değerlendirilmesi</a:t>
            </a:r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" y="1004834"/>
            <a:ext cx="12192000" cy="5853166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Bel ölçüsü</a:t>
            </a:r>
          </a:p>
          <a:p>
            <a:pPr algn="just">
              <a:lnSpc>
                <a:spcPct val="150000"/>
              </a:lnSpc>
            </a:pPr>
            <a:r>
              <a:rPr lang="tr-TR" b="1" dirty="0"/>
              <a:t>Avrupalılarda</a:t>
            </a:r>
          </a:p>
          <a:p>
            <a:pPr algn="just">
              <a:lnSpc>
                <a:spcPct val="150000"/>
              </a:lnSpc>
            </a:pPr>
            <a:r>
              <a:rPr lang="tr-TR" b="1" dirty="0"/>
              <a:t>Erkekler</a:t>
            </a:r>
            <a:r>
              <a:rPr lang="tr-TR" dirty="0"/>
              <a:t> için 94 cm</a:t>
            </a:r>
          </a:p>
          <a:p>
            <a:pPr algn="just">
              <a:lnSpc>
                <a:spcPct val="150000"/>
              </a:lnSpc>
            </a:pPr>
            <a:r>
              <a:rPr lang="tr-TR" b="1" dirty="0"/>
              <a:t>Kadınlar </a:t>
            </a:r>
            <a:r>
              <a:rPr lang="tr-TR" dirty="0"/>
              <a:t>için 80 cm  üzerinde hastalık riski artar (</a:t>
            </a:r>
            <a:r>
              <a:rPr lang="tr-TR" dirty="0" err="1"/>
              <a:t>Okosun</a:t>
            </a:r>
            <a:r>
              <a:rPr lang="tr-TR" dirty="0"/>
              <a:t> at </a:t>
            </a:r>
            <a:r>
              <a:rPr lang="tr-TR" dirty="0" err="1"/>
              <a:t>all</a:t>
            </a:r>
            <a:r>
              <a:rPr lang="tr-TR" dirty="0"/>
              <a:t>.)</a:t>
            </a:r>
          </a:p>
          <a:p>
            <a:pPr algn="just">
              <a:lnSpc>
                <a:spcPct val="15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Güney Amerikalıları araştıran çalışmalarda, </a:t>
            </a: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Erkekler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için 88-90 cm </a:t>
            </a:r>
          </a:p>
          <a:p>
            <a:pPr algn="just">
              <a:lnSpc>
                <a:spcPct val="150000"/>
              </a:lnSpc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Kadınlar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için 83-84 cm (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Lear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et al., 2010).</a:t>
            </a:r>
          </a:p>
          <a:p>
            <a:pPr algn="just">
              <a:lnSpc>
                <a:spcPct val="100000"/>
              </a:lnSpc>
            </a:pP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Okosun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IS, Cooper RS,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Rotimi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CN et al.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waist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circumference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risk of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hypertension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diabetes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Nigerians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Jamaicans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African‐Americans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Diabetes</a:t>
            </a:r>
            <a:r>
              <a:rPr lang="tr-T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Care</a:t>
            </a:r>
            <a:r>
              <a:rPr lang="tr-T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1998, 21(11):1836‐1842. </a:t>
            </a:r>
          </a:p>
          <a:p>
            <a:pPr algn="just"/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Lear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SA, James PT,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GT et al.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Appropriateness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waist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circumference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waist‐to‐hip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ratio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cutoffs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ethnic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groups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European</a:t>
            </a:r>
            <a:r>
              <a:rPr lang="tr-T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Journal</a:t>
            </a:r>
            <a:r>
              <a:rPr lang="tr-T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tr-T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Clinical</a:t>
            </a:r>
            <a:r>
              <a:rPr lang="tr-T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Nutrition</a:t>
            </a:r>
            <a:r>
              <a:rPr lang="tr-T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2010, 64(1):42‐61. </a:t>
            </a:r>
          </a:p>
          <a:p>
            <a:pPr algn="just">
              <a:lnSpc>
                <a:spcPct val="100000"/>
              </a:lnSpc>
            </a:pPr>
            <a:endParaRPr lang="tr-TR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endParaRPr lang="tr-TR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endParaRPr lang="tr-TR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endParaRPr lang="tr-TR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endParaRPr lang="tr-TR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175423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38A4EDF0-39B9-3B48-BBDC-477B7C8A76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67191"/>
            <a:ext cx="9144000" cy="412523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F2C85CA-5268-D34E-8DDC-6BB1583856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8214" y="1796143"/>
            <a:ext cx="11250386" cy="3820886"/>
          </a:xfrm>
        </p:spPr>
        <p:txBody>
          <a:bodyPr/>
          <a:lstStyle/>
          <a:p>
            <a:pPr algn="just">
              <a:lnSpc>
                <a:spcPct val="200000"/>
              </a:lnSpc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çalışmalar, Amerikalıların bel çevresi kesme noktalarının Avrupalılara göre daha düşük olduğunu, ancak bel-kalça oranı kesme noktalarının Avrupalılara benzer olduğunu öne sürmektedir.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908358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FBF178F-863F-D748-BE4E-72181F81D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0574" y="359229"/>
            <a:ext cx="3932237" cy="963386"/>
          </a:xfrm>
        </p:spPr>
        <p:txBody>
          <a:bodyPr>
            <a:normAutofit/>
          </a:bodyPr>
          <a:lstStyle/>
          <a:p>
            <a:pPr algn="ctr"/>
            <a:r>
              <a:rPr lang="tr-TR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 Çevresi</a:t>
            </a:r>
            <a:endParaRPr lang="tr-TR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730D5D2-9B75-264B-BA47-3CB861087C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0883" y="1179180"/>
            <a:ext cx="4163785" cy="5535385"/>
          </a:xfrm>
        </p:spPr>
        <p:txBody>
          <a:bodyPr>
            <a:normAutofit/>
          </a:bodyPr>
          <a:lstStyle/>
          <a:p>
            <a:pPr algn="just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Tavsiye edilen cinsiyete özgü kesim noktaları, </a:t>
            </a:r>
          </a:p>
          <a:p>
            <a:pPr algn="just"/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yüksek risk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için </a:t>
            </a:r>
          </a:p>
          <a:p>
            <a:pPr algn="just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94 cm (erkek) </a:t>
            </a:r>
          </a:p>
          <a:p>
            <a:pPr algn="just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 cm (kadınlar) </a:t>
            </a:r>
          </a:p>
          <a:p>
            <a:pPr algn="just"/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tr-T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büyük ölçüde artmış risk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için </a:t>
            </a:r>
          </a:p>
          <a:p>
            <a:pPr algn="just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102 cm (erkek) </a:t>
            </a:r>
          </a:p>
          <a:p>
            <a:pPr algn="just"/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88 cm'dir (kadınlar)</a:t>
            </a:r>
          </a:p>
          <a:p>
            <a:endParaRPr lang="tr-TR" dirty="0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74540B20-BDEF-8345-99A4-691C372AE5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60574" y="1699132"/>
            <a:ext cx="8448014" cy="1779173"/>
          </a:xfr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5229CB14-259C-D449-8727-494F440B3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282" y="3478305"/>
            <a:ext cx="7422306" cy="187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6779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>
          <a:xfrm>
            <a:off x="782782" y="0"/>
            <a:ext cx="10515600" cy="1325563"/>
          </a:xfrm>
        </p:spPr>
        <p:txBody>
          <a:bodyPr/>
          <a:lstStyle/>
          <a:p>
            <a:pPr algn="ctr"/>
            <a:r>
              <a:rPr lang="tr-TR" b="1" dirty="0">
                <a:solidFill>
                  <a:srgbClr val="FF0000"/>
                </a:solidFill>
              </a:rPr>
              <a:t>Biyoelektrik </a:t>
            </a:r>
            <a:r>
              <a:rPr lang="tr-TR" b="1" dirty="0" err="1">
                <a:solidFill>
                  <a:srgbClr val="FF0000"/>
                </a:solidFill>
              </a:rPr>
              <a:t>İmpedans</a:t>
            </a:r>
            <a:r>
              <a:rPr lang="tr-TR" b="1" dirty="0">
                <a:solidFill>
                  <a:srgbClr val="FF0000"/>
                </a:solidFill>
              </a:rPr>
              <a:t> Analizi (BIA)</a:t>
            </a:r>
            <a:r>
              <a:rPr lang="tr-TR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half" idx="1"/>
          </p:nvPr>
        </p:nvSpPr>
        <p:spPr>
          <a:xfrm>
            <a:off x="0" y="1122218"/>
            <a:ext cx="6040582" cy="5735782"/>
          </a:xfrm>
        </p:spPr>
        <p:txBody>
          <a:bodyPr>
            <a:normAutofit fontScale="85000" lnSpcReduction="20000"/>
          </a:bodyPr>
          <a:lstStyle/>
          <a:p>
            <a:pPr algn="just">
              <a:lnSpc>
                <a:spcPct val="200000"/>
              </a:lnSpc>
            </a:pPr>
            <a:r>
              <a:rPr lang="tr-TR" dirty="0"/>
              <a:t>Biyoelektrik empedans analizinde, vücuda küçük bir alternatif akım uygulanır. 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Vücudun akımı yürütebilen su ve çözünmüş elektrolitler gibi farklı bileşenlerden oluştuğu varsayılmaktadır. Dolayısıyla vücut empedansı vücut suyunun bir ölçüsüdür.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Vücut ağırlığı, yaş ve cinsiyet gibi diğer parametreler genellikle dikkate alınır.</a:t>
            </a:r>
          </a:p>
          <a:p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48FAB68-15B5-FF46-9E15-6B13C4AD464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858849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429635"/>
            <a:ext cx="9144000" cy="332364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52400" y="1066800"/>
            <a:ext cx="11790218" cy="554181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Diyaliz ve asitli hastalarında olduğu gibi, vücut su dağılımının bozulduğu durumlarda vücut kompozisyonu hesaplanmasında aşırı dikkatli olmak gerekir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Genel olarak empedans değerlerine dayanan tahmin formüllerine yaş ve cinsiyet önemli katkıda bulunur.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Popülasyonlar ve bireyler arasındaki farklılıklar kısmen beden yapılarındaki farklılıklardan (örneğin nispeten uzun bacaklar) kaynaklanır.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675440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637454"/>
            <a:ext cx="9144000" cy="221528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80109" y="1108363"/>
            <a:ext cx="11707091" cy="561109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Diğer tüm empedans analizörlerinde olduğu gibi, formüllerin popülasyona özgü ve % 4-5'lik bir tahmin hatası vardır.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Bunun anlamı, sistematik bir hatanın yanı sıra, aşırı durumlarda % 10'luk bir hata olabilir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Empedans analizörlerinin avantajı soyunmaya gerek olmadığı ve ölçümlerin kullanıcıya daha az bağımlı olmasıdır</a:t>
            </a:r>
          </a:p>
        </p:txBody>
      </p:sp>
    </p:spTree>
    <p:extLst>
      <p:ext uri="{BB962C8B-B14F-4D97-AF65-F5344CB8AC3E}">
        <p14:creationId xmlns:p14="http://schemas.microsoft.com/office/powerpoint/2010/main" val="16955501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65562" y="1296105"/>
            <a:ext cx="8936182" cy="817417"/>
          </a:xfrm>
        </p:spPr>
        <p:txBody>
          <a:bodyPr>
            <a:noAutofit/>
          </a:bodyPr>
          <a:lstStyle/>
          <a:p>
            <a:r>
              <a:rPr lang="tr-TR" sz="4400" b="1" dirty="0">
                <a:solidFill>
                  <a:srgbClr val="FF0000"/>
                </a:solidFill>
              </a:rPr>
              <a:t>Ultrason ölçümleri</a:t>
            </a:r>
            <a:br>
              <a:rPr lang="tr-TR" sz="4400" b="1" dirty="0">
                <a:solidFill>
                  <a:srgbClr val="FF0000"/>
                </a:solidFill>
              </a:rPr>
            </a:br>
            <a:endParaRPr lang="tr-TR" sz="4400" b="1" dirty="0">
              <a:solidFill>
                <a:srgbClr val="FF0000"/>
              </a:solidFill>
            </a:endParaRPr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207817" y="1704814"/>
            <a:ext cx="11651673" cy="5832764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tr-TR" dirty="0"/>
              <a:t>Ultrason ölçümleri vücut kompozisyonunu incelemek için kullanılabilir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Ultrason ölçümleri ile deri altı yağ tabakasının kalınlığı belirlenebilir ve toplam vücut yağı hesaplanabilir</a:t>
            </a:r>
          </a:p>
          <a:p>
            <a:pPr algn="just">
              <a:lnSpc>
                <a:spcPct val="150000"/>
              </a:lnSpc>
            </a:pPr>
            <a:r>
              <a:rPr lang="tr-TR" dirty="0"/>
              <a:t>Literatürde, çeşitli çalışmalar, </a:t>
            </a:r>
            <a:r>
              <a:rPr lang="tr-TR" dirty="0" err="1"/>
              <a:t>kaliperlerle</a:t>
            </a:r>
            <a:r>
              <a:rPr lang="tr-TR" dirty="0"/>
              <a:t> ölçülen deri kıvrımı kalınlıkları ile ultrasonla ölçülen deri kıvrımı kalınlıkları arasında iyi bir korelasyon olduğunu göstermektedir.</a:t>
            </a:r>
          </a:p>
        </p:txBody>
      </p:sp>
    </p:spTree>
    <p:extLst>
      <p:ext uri="{BB962C8B-B14F-4D97-AF65-F5344CB8AC3E}">
        <p14:creationId xmlns:p14="http://schemas.microsoft.com/office/powerpoint/2010/main" val="2780671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152545"/>
            <a:ext cx="9144000" cy="761855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0" y="1136073"/>
            <a:ext cx="11942618" cy="5458691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tr-TR" dirty="0"/>
              <a:t>Deri kıvrımlarının toplam vücut yağıyla korelasyonu, ultrasondan daha fazladır 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Dahili karın içi yağ da ultrason ile değerlendirilebilir.</a:t>
            </a:r>
          </a:p>
          <a:p>
            <a:pPr algn="just">
              <a:lnSpc>
                <a:spcPct val="200000"/>
              </a:lnSpc>
            </a:pPr>
            <a:r>
              <a:rPr lang="tr-TR" dirty="0"/>
              <a:t>Çalışmalar, ultrason ölçümlerinin, </a:t>
            </a:r>
            <a:r>
              <a:rPr lang="tr-TR" b="1" dirty="0"/>
              <a:t>karın içi yağ depolarını </a:t>
            </a:r>
            <a:r>
              <a:rPr lang="tr-TR" dirty="0"/>
              <a:t>değerlendirmek için </a:t>
            </a:r>
            <a:r>
              <a:rPr lang="tr-TR" dirty="0" err="1"/>
              <a:t>antropometrik</a:t>
            </a:r>
            <a:r>
              <a:rPr lang="tr-TR" dirty="0"/>
              <a:t> ölçümlerden daha iyi bir yöntem olduğunu göstermiştir.</a:t>
            </a:r>
          </a:p>
          <a:p>
            <a:pPr>
              <a:lnSpc>
                <a:spcPct val="150000"/>
              </a:lnSpc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505439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498439"/>
            <a:ext cx="9144000" cy="983528"/>
          </a:xfrm>
        </p:spPr>
        <p:txBody>
          <a:bodyPr>
            <a:normAutofit/>
          </a:bodyPr>
          <a:lstStyle/>
          <a:p>
            <a:r>
              <a:rPr lang="tr-TR" sz="4400" b="1" dirty="0">
                <a:solidFill>
                  <a:srgbClr val="FF0000"/>
                </a:solidFill>
              </a:rPr>
              <a:t>ÖZET</a:t>
            </a:r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24691" y="2055404"/>
            <a:ext cx="11443854" cy="5444835"/>
          </a:xfrm>
        </p:spPr>
        <p:txBody>
          <a:bodyPr/>
          <a:lstStyle/>
          <a:p>
            <a:pPr algn="just">
              <a:lnSpc>
                <a:spcPct val="200000"/>
              </a:lnSpc>
            </a:pPr>
            <a:r>
              <a:rPr lang="tr-TR" dirty="0"/>
              <a:t>Kullanılan metodun fiyatı (hem cihaz hem de personel), konu için nihai stres ve tehlike (</a:t>
            </a:r>
            <a:r>
              <a:rPr lang="tr-TR" dirty="0" err="1"/>
              <a:t>örn</a:t>
            </a:r>
            <a:r>
              <a:rPr lang="tr-TR" dirty="0"/>
              <a:t>. Radyasyon) ve bilginin elde edilmesi için gerekli süre metodun seçimini ve doğruluk oranını belirler</a:t>
            </a:r>
          </a:p>
        </p:txBody>
      </p:sp>
    </p:spTree>
    <p:extLst>
      <p:ext uri="{BB962C8B-B14F-4D97-AF65-F5344CB8AC3E}">
        <p14:creationId xmlns:p14="http://schemas.microsoft.com/office/powerpoint/2010/main" val="19863503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595890"/>
            <a:ext cx="9144000" cy="193819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290945" y="1918447"/>
            <a:ext cx="11610109" cy="4324221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tr-TR" dirty="0"/>
              <a:t>VKİ ile büyük bir nüfus grubunun vücut yağ yüzdesinin hesaplanması, biyoelektrik empedansa veya deri kıvrım kalınlıklarının zahmetli ölçümünden elde edilen daha pahalı bilgilere göre daha iyi olabilir</a:t>
            </a:r>
          </a:p>
        </p:txBody>
      </p:sp>
    </p:spTree>
    <p:extLst>
      <p:ext uri="{BB962C8B-B14F-4D97-AF65-F5344CB8AC3E}">
        <p14:creationId xmlns:p14="http://schemas.microsoft.com/office/powerpoint/2010/main" val="337679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11869</TotalTime>
  <Words>2544</Words>
  <Application>Microsoft Macintosh PowerPoint</Application>
  <PresentationFormat>Geniş ekran</PresentationFormat>
  <Paragraphs>260</Paragraphs>
  <Slides>52</Slides>
  <Notes>12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52</vt:i4>
      </vt:variant>
    </vt:vector>
  </HeadingPairs>
  <TitlesOfParts>
    <vt:vector size="59" baseType="lpstr">
      <vt:lpstr>Arial</vt:lpstr>
      <vt:lpstr>Calibri</vt:lpstr>
      <vt:lpstr>Calibri Light</vt:lpstr>
      <vt:lpstr>Mangal</vt:lpstr>
      <vt:lpstr>Times New Roman</vt:lpstr>
      <vt:lpstr>Wingdings</vt:lpstr>
      <vt:lpstr>Office Teması</vt:lpstr>
      <vt:lpstr>VÜCUT KOMPOZİSYONU</vt:lpstr>
      <vt:lpstr>VÜCUT KOMPOZİSYONU NEDİR?</vt:lpstr>
      <vt:lpstr>Vücut kompozisyonu neden önemlidir?</vt:lpstr>
      <vt:lpstr>PowerPoint Sunusu</vt:lpstr>
      <vt:lpstr>PowerPoint Sunusu</vt:lpstr>
      <vt:lpstr>PowerPoint Sunusu</vt:lpstr>
      <vt:lpstr>PowerPoint Sunusu</vt:lpstr>
      <vt:lpstr>Yağsız kütle kavramı (FFM)</vt:lpstr>
      <vt:lpstr>ESANSİYEL YAĞ NEDİR?</vt:lpstr>
      <vt:lpstr>PowerPoint Sunusu</vt:lpstr>
      <vt:lpstr>Direk Yöntemler</vt:lpstr>
      <vt:lpstr>İndirek Yöntemler</vt:lpstr>
      <vt:lpstr>Karkas Analizi</vt:lpstr>
      <vt:lpstr>PowerPoint Sunusu</vt:lpstr>
      <vt:lpstr>In vivo Nötron Aktivasyon Analizi (IVNAA)  </vt:lpstr>
      <vt:lpstr>PowerPoint Sunusu</vt:lpstr>
      <vt:lpstr>PowerPoint Sunusu</vt:lpstr>
      <vt:lpstr>PowerPoint Sunusu</vt:lpstr>
      <vt:lpstr>PowerPoint Sunusu</vt:lpstr>
      <vt:lpstr>Dansitometrik Yöntem</vt:lpstr>
      <vt:lpstr>PowerPoint Sunusu</vt:lpstr>
      <vt:lpstr>Dual-Energy X-ray Absorptiometry DEXA  </vt:lpstr>
      <vt:lpstr>PowerPoint Sunusu</vt:lpstr>
      <vt:lpstr>İki Kat Dolaylı Yöntemler</vt:lpstr>
      <vt:lpstr>Ağırlık / Boy İndeksleri </vt:lpstr>
      <vt:lpstr>PowerPoint Sunusu</vt:lpstr>
      <vt:lpstr>PowerPoint Sunusu</vt:lpstr>
      <vt:lpstr>Beden Kitle İndeksine Göre Erişkinlerde Ağırlık Sınıflaması</vt:lpstr>
      <vt:lpstr>PowerPoint Sunusu</vt:lpstr>
      <vt:lpstr>PowerPoint Sunusu</vt:lpstr>
      <vt:lpstr>PowerPoint Sunusu</vt:lpstr>
      <vt:lpstr>Deri Kıvrımı Kalınlık Ölçümleri</vt:lpstr>
      <vt:lpstr>PowerPoint Sunusu</vt:lpstr>
      <vt:lpstr>Deri Kıvrımı Kalınlık Ölçümleri </vt:lpstr>
      <vt:lpstr>PowerPoint Sunusu</vt:lpstr>
      <vt:lpstr>PowerPoint Sunusu</vt:lpstr>
      <vt:lpstr>Çevre Ölçümleri</vt:lpstr>
      <vt:lpstr>PowerPoint Sunusu</vt:lpstr>
      <vt:lpstr>Bel Kalça Oranı</vt:lpstr>
      <vt:lpstr>PowerPoint Sunusu</vt:lpstr>
      <vt:lpstr>PowerPoint Sunusu</vt:lpstr>
      <vt:lpstr>PowerPoint Sunusu</vt:lpstr>
      <vt:lpstr>Vücut Yağ Dağılımının Değerlendirilmesi</vt:lpstr>
      <vt:lpstr>PowerPoint Sunusu</vt:lpstr>
      <vt:lpstr>Bel Çevresi</vt:lpstr>
      <vt:lpstr>Biyoelektrik İmpedans Analizi (BIA) </vt:lpstr>
      <vt:lpstr>PowerPoint Sunusu</vt:lpstr>
      <vt:lpstr>PowerPoint Sunusu</vt:lpstr>
      <vt:lpstr>Ultrason ölçümleri </vt:lpstr>
      <vt:lpstr>PowerPoint Sunusu</vt:lpstr>
      <vt:lpstr>ÖZET</vt:lpstr>
      <vt:lpstr>PowerPoint Sunusu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Microsoft Office Kullanıcısı</dc:creator>
  <cp:lastModifiedBy>Microsoft Office Kullanıcısı</cp:lastModifiedBy>
  <cp:revision>183</cp:revision>
  <dcterms:created xsi:type="dcterms:W3CDTF">2017-08-30T11:14:53Z</dcterms:created>
  <dcterms:modified xsi:type="dcterms:W3CDTF">2020-05-04T15:31:03Z</dcterms:modified>
</cp:coreProperties>
</file>