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F9E97E5-1F88-49DB-9D5F-38BCD76DB29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1460481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9E97E5-1F88-49DB-9D5F-38BCD76DB29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3529482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9E97E5-1F88-49DB-9D5F-38BCD76DB29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1201180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9E97E5-1F88-49DB-9D5F-38BCD76DB29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30658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F9E97E5-1F88-49DB-9D5F-38BCD76DB29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3665807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F9E97E5-1F88-49DB-9D5F-38BCD76DB29F}"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601209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F9E97E5-1F88-49DB-9D5F-38BCD76DB29F}"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4184952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F9E97E5-1F88-49DB-9D5F-38BCD76DB29F}"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4003605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F9E97E5-1F88-49DB-9D5F-38BCD76DB29F}"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1322537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F9E97E5-1F88-49DB-9D5F-38BCD76DB29F}"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387187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F9E97E5-1F88-49DB-9D5F-38BCD76DB29F}"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BCDF9A-F18B-43BF-92EE-CE5A9C40D241}" type="slidenum">
              <a:rPr lang="tr-TR" smtClean="0"/>
              <a:t>‹#›</a:t>
            </a:fld>
            <a:endParaRPr lang="tr-TR"/>
          </a:p>
        </p:txBody>
      </p:sp>
    </p:spTree>
    <p:extLst>
      <p:ext uri="{BB962C8B-B14F-4D97-AF65-F5344CB8AC3E}">
        <p14:creationId xmlns:p14="http://schemas.microsoft.com/office/powerpoint/2010/main" val="3151975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9E97E5-1F88-49DB-9D5F-38BCD76DB29F}"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CDF9A-F18B-43BF-92EE-CE5A9C40D241}" type="slidenum">
              <a:rPr lang="tr-TR" smtClean="0"/>
              <a:t>‹#›</a:t>
            </a:fld>
            <a:endParaRPr lang="tr-TR"/>
          </a:p>
        </p:txBody>
      </p:sp>
    </p:spTree>
    <p:extLst>
      <p:ext uri="{BB962C8B-B14F-4D97-AF65-F5344CB8AC3E}">
        <p14:creationId xmlns:p14="http://schemas.microsoft.com/office/powerpoint/2010/main" val="3848587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Anlatımcılık</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86236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On dokuzuncu yüzyılla birlikte sanatsal dikkatler, yapıtı </a:t>
            </a:r>
            <a:r>
              <a:rPr lang="tr-TR" dirty="0" smtClean="0"/>
              <a:t>oluşumunda etkisi olan </a:t>
            </a:r>
            <a:r>
              <a:rPr lang="tr-TR" dirty="0" smtClean="0"/>
              <a:t>ya da yapıtın içine </a:t>
            </a:r>
            <a:r>
              <a:rPr lang="tr-TR" smtClean="0"/>
              <a:t>doğduğu dış koşullardan/nedenlerden </a:t>
            </a:r>
            <a:r>
              <a:rPr lang="tr-TR" dirty="0" smtClean="0"/>
              <a:t>«</a:t>
            </a:r>
            <a:r>
              <a:rPr lang="tr-TR" dirty="0" err="1" smtClean="0"/>
              <a:t>sanatçı»ya</a:t>
            </a:r>
            <a:r>
              <a:rPr lang="tr-TR" dirty="0" smtClean="0"/>
              <a:t> yönelir. Sanatın ve sanat </a:t>
            </a:r>
            <a:r>
              <a:rPr lang="tr-TR" dirty="0" smtClean="0"/>
              <a:t>yapıtının </a:t>
            </a:r>
            <a:r>
              <a:rPr lang="tr-TR" dirty="0" smtClean="0"/>
              <a:t>varlık nedeni olarak sanatçı ön plana çıkar; dolayısıyla sanatı ve sanat yapıtını anlamak için sanatçıyı anlama çabası öncelik hâle gelir.</a:t>
            </a:r>
          </a:p>
          <a:p>
            <a:r>
              <a:rPr lang="tr-TR" dirty="0" smtClean="0"/>
              <a:t>Onlara göre sanat, her şeyden önce duyguların ifadesidir.</a:t>
            </a:r>
          </a:p>
          <a:p>
            <a:r>
              <a:rPr lang="tr-TR" dirty="0" smtClean="0"/>
              <a:t>Sanat yapıtı toplumu, dış dünyayı, tarihsel koşulları vs. yansıtan bir ayna değil; sanatçının iç dünyasına açılan bir penceredir.</a:t>
            </a:r>
          </a:p>
          <a:p>
            <a:r>
              <a:rPr lang="tr-TR" dirty="0" smtClean="0"/>
              <a:t>Sanat yapıtında önemli olan dış dünyanın ya da dış gerçekliğin olduğu gibi yansıtılması değil; bunların sanatçıda uyandırdığı duygu ve yaşantıların dile dönüştürülmesidir. </a:t>
            </a:r>
            <a:endParaRPr lang="tr-TR" dirty="0"/>
          </a:p>
        </p:txBody>
      </p:sp>
    </p:spTree>
    <p:extLst>
      <p:ext uri="{BB962C8B-B14F-4D97-AF65-F5344CB8AC3E}">
        <p14:creationId xmlns:p14="http://schemas.microsoft.com/office/powerpoint/2010/main" val="1590871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 yapıtının değeri, sanatçıdan kaynaklanır. Sanatçı, başkalarında olmayan özel duygulanışlara ve içsel yaşantılara sahiptir. Bu, ondaki yetenekle birlikte </a:t>
            </a:r>
            <a:r>
              <a:rPr lang="tr-TR" dirty="0" smtClean="0"/>
              <a:t>«yaratma» </a:t>
            </a:r>
            <a:r>
              <a:rPr lang="tr-TR" dirty="0" smtClean="0"/>
              <a:t>eylemine dönüşür ve sanatın dilini oluşturur.</a:t>
            </a:r>
          </a:p>
          <a:p>
            <a:r>
              <a:rPr lang="tr-TR" dirty="0" smtClean="0"/>
              <a:t>Kendi kişilik özelliklerinden dolayı sanatçı doğal bir yaratma dürtüsüne sahiptir. Duyumsadıkları, içsel yaşantısında deneyimledikleri onu yaratmaya sevk eder ve bu durumda sanatsal bir yapıt ortaya koymadan rahat edemez.</a:t>
            </a:r>
          </a:p>
          <a:p>
            <a:r>
              <a:rPr lang="tr-TR" dirty="0" smtClean="0"/>
              <a:t>Sanat yapıtında okuru etkileyen, sanatçının bu sıra dışı özellikleriyle karşılaşmak, tanışmaktır. </a:t>
            </a:r>
            <a:endParaRPr lang="tr-TR" dirty="0"/>
          </a:p>
        </p:txBody>
      </p:sp>
    </p:spTree>
    <p:extLst>
      <p:ext uri="{BB962C8B-B14F-4D97-AF65-F5344CB8AC3E}">
        <p14:creationId xmlns:p14="http://schemas.microsoft.com/office/powerpoint/2010/main" val="4038399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Anlatımcılara göre «anlatmak, adlandırmak değildir.</a:t>
            </a:r>
          </a:p>
          <a:p>
            <a:r>
              <a:rPr lang="tr-TR" dirty="0" smtClean="0"/>
              <a:t>Bir duygunun adını koymak ya da onu dışarıdan </a:t>
            </a:r>
            <a:r>
              <a:rPr lang="tr-TR" dirty="0" err="1" smtClean="0"/>
              <a:t>betimleyi</a:t>
            </a:r>
            <a:r>
              <a:rPr lang="tr-TR" dirty="0" smtClean="0"/>
              <a:t> tarzda anlatmak, gerçekte «anlatmak» değildir.</a:t>
            </a:r>
          </a:p>
          <a:p>
            <a:r>
              <a:rPr lang="tr-TR" dirty="0" smtClean="0"/>
              <a:t>Adlandırmak, genellemek ve sınıflandırmak demektir; oysa anlatmak, bireyselleştirmeyi gerektirir.</a:t>
            </a:r>
          </a:p>
          <a:p>
            <a:r>
              <a:rPr lang="tr-TR" dirty="0" smtClean="0"/>
              <a:t>Sanatçı, duygularının bilincine varan kişidir. Sanatçı, kendisindeki duygunun bilincine vardığında, onun özel cinsten bir duygu olduğunu fark eder ve bütün özellikleriyle birlikte onu ifade yoluna gider.</a:t>
            </a:r>
            <a:endParaRPr lang="tr-TR" dirty="0"/>
          </a:p>
        </p:txBody>
      </p:sp>
    </p:spTree>
    <p:extLst>
      <p:ext uri="{BB962C8B-B14F-4D97-AF65-F5344CB8AC3E}">
        <p14:creationId xmlns:p14="http://schemas.microsoft.com/office/powerpoint/2010/main" val="1866592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Anlatımcılar için «duygu, anlatılmadan önce yoktur.»</a:t>
            </a:r>
          </a:p>
          <a:p>
            <a:r>
              <a:rPr lang="tr-TR" dirty="0" smtClean="0"/>
              <a:t>Sanat yapıtının oluşumu için önce duygulanmak, sonra da onları belirli sözcüklerle ifade söz konusu değildir. Anlatılmamış duygu, belirsizlik ve dağınıklık içindedir. Sanat yapıtı sayesinde belirli bir biçime, varlığa kavuşur.</a:t>
            </a:r>
          </a:p>
          <a:p>
            <a:r>
              <a:rPr lang="tr-TR" dirty="0" smtClean="0"/>
              <a:t>Ancak ne yapıttan önce duygu ne de duygudan önce yapıt vardır; bu ikisi bir aradadır ve anlatma eyleminde ikisi de varlığa kavuşur. Duygu, dile dönüştüğünde varlığa ve sanatsallığa kavuşur.</a:t>
            </a:r>
          </a:p>
          <a:p>
            <a:r>
              <a:rPr lang="tr-TR" dirty="0" smtClean="0"/>
              <a:t>Her metin, duygunun ancak o şekilde ifade edilebilirliğinin birer göstergesidir; metinde seçilen sözcükler, onların bir araya getiriliş ve ortaya çıkan kompozisyon tamamen bunun bir sonucudur. </a:t>
            </a:r>
            <a:endParaRPr lang="tr-TR" dirty="0"/>
          </a:p>
        </p:txBody>
      </p:sp>
    </p:spTree>
    <p:extLst>
      <p:ext uri="{BB962C8B-B14F-4D97-AF65-F5344CB8AC3E}">
        <p14:creationId xmlns:p14="http://schemas.microsoft.com/office/powerpoint/2010/main" val="4181993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Anlatımcılara göre «anlatım, duygu uyandırmak değildir.»</a:t>
            </a:r>
          </a:p>
          <a:p>
            <a:r>
              <a:rPr lang="tr-TR" dirty="0" smtClean="0"/>
              <a:t>Amacı okuru etkilemek, onda birtakım duygular uyandırmak olan kişi sanatçı olamaz; belki zanaatçı olabilir. </a:t>
            </a:r>
            <a:endParaRPr lang="tr-TR" dirty="0"/>
          </a:p>
          <a:p>
            <a:r>
              <a:rPr lang="tr-TR" dirty="0" smtClean="0"/>
              <a:t>Sanatçı, başkalarını hesaba katarak yazmaz. Onun derdi ve amacı, </a:t>
            </a:r>
            <a:r>
              <a:rPr lang="tr-TR" dirty="0" err="1" smtClean="0"/>
              <a:t>başbaşa</a:t>
            </a:r>
            <a:r>
              <a:rPr lang="tr-TR" dirty="0" smtClean="0"/>
              <a:t> olduğu kendi dünyasını ve o dünyadaki duygularını dile çevirebilmektir. Bunu yapabildiğinde görevini de yerine getirmiş olur. Sanatçının kedisine yoğunlaşmaktan ve kendisin ifade edebilmekten başka bir kaygısı olamaz. Başkalarında duygu uyandırmak amacıyla kaleme alınan metinlerin sanat yapıtı katına çıkabilmesi olanaksızdır. Onlar, sanatsal yaratım sürecinin dışında kalan nedenlerle var olduklarından sanatsal evrenin içine de giremezler.</a:t>
            </a:r>
            <a:endParaRPr lang="tr-TR" dirty="0"/>
          </a:p>
        </p:txBody>
      </p:sp>
    </p:spTree>
    <p:extLst>
      <p:ext uri="{BB962C8B-B14F-4D97-AF65-F5344CB8AC3E}">
        <p14:creationId xmlns:p14="http://schemas.microsoft.com/office/powerpoint/2010/main" val="274555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Sanatçı, yapıtını yazmaya başlamadan önce ne yazacağını ve duygularını kendisi de bilemez; bütün bunlar, yaratma sürecinin içinde şekillenir.</a:t>
            </a:r>
          </a:p>
          <a:p>
            <a:r>
              <a:rPr lang="tr-TR" dirty="0" smtClean="0"/>
              <a:t>Sanat yapıtı, kendi özgü yoldan bir çeşit bilgi de sağlar.</a:t>
            </a:r>
          </a:p>
          <a:p>
            <a:r>
              <a:rPr lang="tr-TR" dirty="0" smtClean="0"/>
              <a:t>Sanat yapıtının sağladığı bilgi, bilimsel özellikte bir bilgi değildir. Ona, sezgisel bilgi demek olanaklıdır.</a:t>
            </a:r>
          </a:p>
          <a:p>
            <a:r>
              <a:rPr lang="tr-TR" dirty="0" smtClean="0"/>
              <a:t>Sanat yapıtlarında önemli olan, fikirler değil; bunlara inancın nasıl bir duygu ve yaşantı doğurduğunun anlatılmasıdır.</a:t>
            </a:r>
            <a:endParaRPr lang="tr-TR" dirty="0"/>
          </a:p>
        </p:txBody>
      </p:sp>
    </p:spTree>
    <p:extLst>
      <p:ext uri="{BB962C8B-B14F-4D97-AF65-F5344CB8AC3E}">
        <p14:creationId xmlns:p14="http://schemas.microsoft.com/office/powerpoint/2010/main" val="1370533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 yapıtında gerçeğe uygunluk meselesi de ancak «içtenlik/ samimiyet» sözcüğü ile değerlendirilmelidir. </a:t>
            </a:r>
          </a:p>
          <a:p>
            <a:r>
              <a:rPr lang="tr-TR" dirty="0" smtClean="0"/>
              <a:t>Sanatçı, başkaları tarafından yanlış ya da saçma olarak değerlendirilen durumları kendi gerçekliği olarak yaşıyor ve bunları içtenlikle ifade edebiliyorsa gerçeğe uygun davranmış demektir. Gerçeğe uygunluk, sanatçının kendi yaşadığı ya da deneyimlemekte olduğu yaşantıya/ duyguya uygunluk demektir. Kendisi için gerçek olan, sanat yapıtında yer aldığı biçimiyle de gerçektir.</a:t>
            </a:r>
            <a:endParaRPr lang="tr-TR" dirty="0"/>
          </a:p>
        </p:txBody>
      </p:sp>
    </p:spTree>
    <p:extLst>
      <p:ext uri="{BB962C8B-B14F-4D97-AF65-F5344CB8AC3E}">
        <p14:creationId xmlns:p14="http://schemas.microsoft.com/office/powerpoint/2010/main" val="3626275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Anlatımcılık, sanatçıyı bu kadar yücelten bir görüşe dayanması ve sanatın temellerini bir tür belirsizliğe doğru sürüklemesi nedeniyle eleştirilmiştir.</a:t>
            </a:r>
          </a:p>
          <a:p>
            <a:r>
              <a:rPr lang="tr-TR" dirty="0" smtClean="0"/>
              <a:t>Sanat yapıtını değerlendirmede bir ölçü olarak görülen «içtenlik/samimiyet» meselesi de sorunludur; çünkü dışarıdan birinin bunu bütünüyle bilmesi olanaksızdır. Sanatçının bu bağlamdaki beyanı da doğru olmayabilir. Kaldı ki içtenlik/samimiyet, hiçbir zaman ölçüt olamaz.</a:t>
            </a:r>
          </a:p>
          <a:p>
            <a:r>
              <a:rPr lang="tr-TR" dirty="0" smtClean="0"/>
              <a:t>Sanatı salt yaratıcılığa, yaratıcılığı da yeteneğe indirgeyen bir yaklaşım, nesnel bir eleştirinin gelişme olanağını da </a:t>
            </a:r>
            <a:r>
              <a:rPr lang="tr-TR" smtClean="0"/>
              <a:t>ortadan kaldırır.</a:t>
            </a:r>
            <a:endParaRPr lang="tr-TR" dirty="0"/>
          </a:p>
        </p:txBody>
      </p:sp>
    </p:spTree>
    <p:extLst>
      <p:ext uri="{BB962C8B-B14F-4D97-AF65-F5344CB8AC3E}">
        <p14:creationId xmlns:p14="http://schemas.microsoft.com/office/powerpoint/2010/main" val="12076199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677</Words>
  <Application>Microsoft Office PowerPoint</Application>
  <PresentationFormat>Geniş ekran</PresentationFormat>
  <Paragraphs>28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Anlatımcılık</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Anlatımcılık</dc:title>
  <dc:creator>pc</dc:creator>
  <cp:lastModifiedBy>pc</cp:lastModifiedBy>
  <cp:revision>8</cp:revision>
  <dcterms:created xsi:type="dcterms:W3CDTF">2020-05-02T19:23:37Z</dcterms:created>
  <dcterms:modified xsi:type="dcterms:W3CDTF">2020-05-03T18:16:56Z</dcterms:modified>
</cp:coreProperties>
</file>