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006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5157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9037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9415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2547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398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940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188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1316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3428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8513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tr-TR" altLang="tr-TR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 altLang="tr-TR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altLang="tr-T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altLang="tr-T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altLang="tr-T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altLang="tr-T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altLang="tr-T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altLang="tr-T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altLang="tr-T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altLang="tr-T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altLang="tr-T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tr-TR" altLang="tr-TR" sz="2400">
                  <a:solidFill>
                    <a:srgbClr val="0000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326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3962400" y="1828800"/>
            <a:ext cx="80264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5326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3962400" y="4267200"/>
            <a:ext cx="8026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2465FA-83F8-4D22-9E03-C200903E00EF}" type="slidenum">
              <a:rPr lang="tr-TR" alt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559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D0C12-E922-45BE-8257-3BD6D07EC2F7}" type="slidenum">
              <a:rPr lang="tr-TR" alt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216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7F66A-CCC6-457E-9611-83DCBC954034}" type="slidenum">
              <a:rPr lang="tr-TR" alt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881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B7864-1393-4FF4-AB54-237D2CE2FC7E}" type="slidenum">
              <a:rPr lang="tr-TR" alt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8978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BD23D-0A66-4FCD-ADA5-CD3E1622D19F}" type="slidenum">
              <a:rPr lang="tr-TR" alt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915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3F617-FCA5-4BDD-937E-59F5F6FA0D51}" type="slidenum">
              <a:rPr lang="tr-TR" alt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824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684044-B582-454D-92AF-730AD3C187FA}" type="slidenum">
              <a:rPr lang="tr-TR" alt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163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54E49-A465-4D59-9F72-D1DEAB98DA37}" type="slidenum">
              <a:rPr lang="tr-TR" alt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197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66A5A-7FDC-45C4-8CFA-B7B95740FA8C}" type="slidenum">
              <a:rPr lang="tr-TR" alt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4731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15B41-1CF3-4892-9BD2-A0B0DCE6C1FC}" type="slidenum">
              <a:rPr lang="tr-TR" alt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781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457200"/>
            <a:ext cx="2743200" cy="54102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8026400" cy="54102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E9E2F2-8520-480B-B546-E691AE22C914}" type="slidenum">
              <a:rPr lang="tr-TR" altLang="tr-T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652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BDD62-EE11-4EBC-88DD-4A15373E87A7}" type="datetimeFigureOut">
              <a:rPr lang="tr-TR" smtClean="0"/>
              <a:t>23.11.2017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146D2-89B5-4304-A514-93E9516A20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377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 Black" panose="020B0A040201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FE4D56-1CD9-46D9-8B71-3E3EE8D8314D}" type="slidenum">
              <a:rPr lang="tr-TR" altLang="tr-T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r-TR" altLang="tr-TR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12192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tr-TR" altLang="tr-TR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 altLang="tr-TR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 altLang="tr-TR" sz="1800">
                <a:solidFill>
                  <a:srgbClr val="666699"/>
                </a:solidFill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 altLang="tr-TR" sz="1800">
                <a:solidFill>
                  <a:srgbClr val="666699"/>
                </a:solidFill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 altLang="tr-TR" sz="1800">
                <a:solidFill>
                  <a:srgbClr val="9999CC"/>
                </a:solidFill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 altLang="tr-TR" sz="1800">
                <a:solidFill>
                  <a:srgbClr val="666699"/>
                </a:solidFill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 altLang="tr-TR" sz="240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 altLang="tr-TR" sz="1800">
                <a:solidFill>
                  <a:srgbClr val="9999CC"/>
                </a:solidFill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tr-TR" altLang="tr-TR" sz="1800">
                <a:solidFill>
                  <a:srgbClr val="9999CC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başlık stili için tıklatın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81200"/>
            <a:ext cx="10972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5224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12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SPERMANIN UZUN SÜRELİ SAKLANMASI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3605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/>
              <a:t>UZUN SÜRELİ SAKLAMA (CRYOPRESERVATİON)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35301" y="2028826"/>
            <a:ext cx="6049963" cy="38338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400"/>
              <a:t>Spermanın alınması ve muayenesi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/>
              <a:t>Sulandırma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/>
              <a:t>Gliserolizasyon ??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/>
              <a:t>Paketleme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/>
              <a:t>Ekilibrasyon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/>
              <a:t>Dondurma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/>
              <a:t>Depolama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/>
              <a:t>Çözdürme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/>
              <a:t>Suni tohumlama</a:t>
            </a:r>
          </a:p>
        </p:txBody>
      </p:sp>
    </p:spTree>
    <p:extLst>
      <p:ext uri="{BB962C8B-B14F-4D97-AF65-F5344CB8AC3E}">
        <p14:creationId xmlns:p14="http://schemas.microsoft.com/office/powerpoint/2010/main" val="2494226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4000"/>
              <a:t>Sulandırma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92313" y="1700213"/>
            <a:ext cx="4038600" cy="3886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1600"/>
              <a:t>Sulandırma (sulandırma oranı, sıcaklık, pH, osmotik basınç)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1600"/>
              <a:t>Tris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1600"/>
              <a:t>Tes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1600"/>
              <a:t>Pipes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1600"/>
              <a:t>Bes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1600"/>
              <a:t>Ticari (lasifos, biosifos)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1600"/>
              <a:t>Katkı maddeleri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1600"/>
              <a:t>external cryoprotektanlar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sz="1600"/>
              <a:t>Yumurta sarısı (%10-20)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sz="1600"/>
              <a:t>BSA (3-6 mg/ml)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sz="1600"/>
              <a:t>Soya proteini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1600"/>
              <a:t>İnternal cryoprotektanlar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sz="1600"/>
              <a:t>DMSO 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sz="1600"/>
              <a:t>DMA (%1-15)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sz="1600"/>
              <a:t>Gliserol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sz="1600"/>
              <a:t>Etilen glikol</a:t>
            </a:r>
          </a:p>
        </p:txBody>
      </p:sp>
      <p:sp>
        <p:nvSpPr>
          <p:cNvPr id="922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167438" y="1700213"/>
            <a:ext cx="4038600" cy="3886200"/>
          </a:xfrm>
        </p:spPr>
        <p:txBody>
          <a:bodyPr/>
          <a:lstStyle/>
          <a:p>
            <a:pPr lvl="1" eaLnBrk="1" hangingPunct="1"/>
            <a:r>
              <a:rPr lang="tr-TR" altLang="tr-TR" sz="2000"/>
              <a:t>Antioksidanlar</a:t>
            </a:r>
          </a:p>
          <a:p>
            <a:pPr lvl="2" eaLnBrk="1" hangingPunct="1"/>
            <a:r>
              <a:rPr lang="tr-TR" altLang="tr-TR" smtClean="0"/>
              <a:t>Vit e, a</a:t>
            </a:r>
          </a:p>
          <a:p>
            <a:pPr lvl="2" eaLnBrk="1" hangingPunct="1"/>
            <a:r>
              <a:rPr lang="tr-TR" altLang="tr-TR" smtClean="0"/>
              <a:t>Taurin</a:t>
            </a:r>
          </a:p>
          <a:p>
            <a:pPr lvl="2" eaLnBrk="1" hangingPunct="1"/>
            <a:r>
              <a:rPr lang="tr-TR" altLang="tr-TR" smtClean="0"/>
              <a:t>Heparin</a:t>
            </a:r>
          </a:p>
          <a:p>
            <a:pPr lvl="2" eaLnBrk="1" hangingPunct="1"/>
            <a:r>
              <a:rPr lang="tr-TR" altLang="tr-TR" smtClean="0"/>
              <a:t>Hipotaurin</a:t>
            </a:r>
          </a:p>
          <a:p>
            <a:pPr lvl="2" eaLnBrk="1" hangingPunct="1"/>
            <a:r>
              <a:rPr lang="tr-TR" altLang="tr-TR" smtClean="0"/>
              <a:t>Glikozaminoglikanlar </a:t>
            </a:r>
          </a:p>
          <a:p>
            <a:pPr lvl="1" eaLnBrk="1" hangingPunct="1"/>
            <a:r>
              <a:rPr lang="tr-TR" altLang="tr-TR" sz="2000"/>
              <a:t>Antibiyotikler</a:t>
            </a:r>
          </a:p>
          <a:p>
            <a:pPr lvl="2" eaLnBrk="1" hangingPunct="1"/>
            <a:r>
              <a:rPr lang="tr-TR" altLang="tr-TR" smtClean="0"/>
              <a:t>Gentamisin, penisilin-streptomisin</a:t>
            </a:r>
          </a:p>
          <a:p>
            <a:pPr eaLnBrk="1" hangingPunct="1"/>
            <a:endParaRPr lang="tr-TR" altLang="tr-TR" sz="2000"/>
          </a:p>
          <a:p>
            <a:pPr eaLnBrk="1" hangingPunct="1"/>
            <a:endParaRPr lang="tr-TR" altLang="tr-TR" sz="2400"/>
          </a:p>
        </p:txBody>
      </p:sp>
    </p:spTree>
    <p:extLst>
      <p:ext uri="{BB962C8B-B14F-4D97-AF65-F5344CB8AC3E}">
        <p14:creationId xmlns:p14="http://schemas.microsoft.com/office/powerpoint/2010/main" val="3799977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8" t="7088" r="16537" b="22836"/>
          <a:stretch>
            <a:fillRect/>
          </a:stretch>
        </p:blipFill>
        <p:spPr bwMode="auto">
          <a:xfrm>
            <a:off x="3648075" y="549276"/>
            <a:ext cx="4654550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51968"/>
          <a:stretch>
            <a:fillRect/>
          </a:stretch>
        </p:blipFill>
        <p:spPr bwMode="auto">
          <a:xfrm>
            <a:off x="1524000" y="3802064"/>
            <a:ext cx="914400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827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Gliserolizasyon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Sulandırıcının gliserollü kısmı ile sulandırma</a:t>
            </a:r>
          </a:p>
          <a:p>
            <a:pPr lvl="1" eaLnBrk="1" hangingPunct="1"/>
            <a:r>
              <a:rPr lang="tr-TR" altLang="tr-TR" smtClean="0"/>
              <a:t>Gliserol (%1-15)</a:t>
            </a:r>
          </a:p>
          <a:p>
            <a:pPr lvl="1" eaLnBrk="1" hangingPunct="1"/>
            <a:r>
              <a:rPr lang="tr-TR" altLang="tr-TR" smtClean="0"/>
              <a:t>Boğa için %7</a:t>
            </a:r>
          </a:p>
        </p:txBody>
      </p:sp>
    </p:spTree>
    <p:extLst>
      <p:ext uri="{BB962C8B-B14F-4D97-AF65-F5344CB8AC3E}">
        <p14:creationId xmlns:p14="http://schemas.microsoft.com/office/powerpoint/2010/main" val="553470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z="3600"/>
              <a:t>PAKETLEME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mtClean="0"/>
              <a:t>PELLET (0.1 ML)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/>
              <a:t>MİNİ PAYET (0.25, 0.50 ML)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/>
              <a:t>MAKROPAYET (2-5 ML)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/>
              <a:t>YASSI PAYET (2.5 ML)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/>
              <a:t>AMPUL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/>
              <a:t>VİAL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mtClean="0"/>
              <a:t>TÜP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tr-TR" altLang="tr-TR" smtClean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9" t="20468" r="8359"/>
          <a:stretch>
            <a:fillRect/>
          </a:stretch>
        </p:blipFill>
        <p:spPr bwMode="auto">
          <a:xfrm>
            <a:off x="6383339" y="4076700"/>
            <a:ext cx="4033837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044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Ekilibrasyon (alışım)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4</a:t>
            </a:r>
            <a:r>
              <a:rPr lang="tr-TR" altLang="tr-TR" baseline="30000" smtClean="0"/>
              <a:t>o</a:t>
            </a:r>
            <a:r>
              <a:rPr lang="tr-TR" altLang="tr-TR" smtClean="0"/>
              <a:t>C de 5 dakika ile 4 saat arası</a:t>
            </a:r>
          </a:p>
          <a:p>
            <a:pPr lvl="1" eaLnBrk="1" hangingPunct="1"/>
            <a:r>
              <a:rPr lang="tr-TR" altLang="tr-TR" smtClean="0"/>
              <a:t>boğa için 2 saat</a:t>
            </a:r>
          </a:p>
          <a:p>
            <a:pPr lvl="1" eaLnBrk="1" hangingPunct="1"/>
            <a:endParaRPr lang="tr-TR" altLang="tr-TR" smtClean="0"/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tr-TR" altLang="tr-TR" smtClean="0"/>
              <a:t>Amaç: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tr-TR" altLang="tr-TR" smtClean="0"/>
              <a:t>Spermatozoonun sulandırıcıya alışması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tr-TR" altLang="tr-TR" smtClean="0"/>
              <a:t>Sıcaklığın düşürülmesi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tr-TR" altLang="tr-TR" smtClean="0"/>
              <a:t>Cryoprotektana alışım</a:t>
            </a:r>
          </a:p>
        </p:txBody>
      </p:sp>
    </p:spTree>
    <p:extLst>
      <p:ext uri="{BB962C8B-B14F-4D97-AF65-F5344CB8AC3E}">
        <p14:creationId xmlns:p14="http://schemas.microsoft.com/office/powerpoint/2010/main" val="1479216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Dondurma (cryopreservation)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800" b="1"/>
              <a:t>PELLET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800"/>
              <a:t>KURU BUZ (KATI CO</a:t>
            </a:r>
            <a:r>
              <a:rPr lang="tr-TR" altLang="tr-TR" sz="2800" baseline="-25000"/>
              <a:t>2</a:t>
            </a:r>
            <a:r>
              <a:rPr lang="tr-TR" altLang="tr-TR" sz="2800"/>
              <a:t> , -79</a:t>
            </a:r>
            <a:r>
              <a:rPr lang="tr-TR" altLang="tr-TR" sz="2800" baseline="30000"/>
              <a:t>o</a:t>
            </a:r>
            <a:r>
              <a:rPr lang="tr-TR" altLang="tr-TR" sz="2800"/>
              <a:t>C)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800" b="1"/>
              <a:t>PAYET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800"/>
              <a:t>SIVI AZOT BUHARI (-110-120</a:t>
            </a:r>
            <a:r>
              <a:rPr lang="tr-TR" altLang="tr-TR" sz="2800" baseline="30000"/>
              <a:t>o</a:t>
            </a:r>
            <a:r>
              <a:rPr lang="tr-TR" altLang="tr-TR" sz="2800"/>
              <a:t>C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800"/>
              <a:t>PROGRAMLANABİLİR DONDURMA MAKİNASI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/>
              <a:t>Dondurma protokolleri</a:t>
            </a:r>
          </a:p>
          <a:p>
            <a:pPr lvl="1" eaLnBrk="1" hangingPunct="1">
              <a:lnSpc>
                <a:spcPct val="80000"/>
              </a:lnSpc>
            </a:pPr>
            <a:endParaRPr lang="tr-TR" altLang="tr-TR" sz="2400"/>
          </a:p>
          <a:p>
            <a:pPr lvl="2" eaLnBrk="1" hangingPunct="1">
              <a:lnSpc>
                <a:spcPct val="80000"/>
              </a:lnSpc>
            </a:pPr>
            <a:r>
              <a:rPr lang="tr-TR" altLang="tr-TR" sz="2200"/>
              <a:t>Kuru buzda 5 dakika(-79</a:t>
            </a:r>
            <a:r>
              <a:rPr lang="tr-TR" altLang="tr-TR" sz="2200" baseline="30000"/>
              <a:t>o</a:t>
            </a:r>
            <a:r>
              <a:rPr lang="tr-TR" altLang="tr-TR" sz="2200"/>
              <a:t>C)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sz="2200"/>
              <a:t>Sıvı azot buharında 10 dk (3 cm yükseklik, -120</a:t>
            </a:r>
            <a:r>
              <a:rPr lang="tr-TR" altLang="tr-TR" sz="2200" baseline="30000"/>
              <a:t>o</a:t>
            </a:r>
            <a:r>
              <a:rPr lang="tr-TR" altLang="tr-TR" sz="2200"/>
              <a:t>C )</a:t>
            </a:r>
          </a:p>
          <a:p>
            <a:pPr lvl="2" eaLnBrk="1" hangingPunct="1">
              <a:lnSpc>
                <a:spcPct val="80000"/>
              </a:lnSpc>
            </a:pPr>
            <a:r>
              <a:rPr lang="tr-TR" altLang="tr-TR" sz="2200"/>
              <a:t>Farklı dondurma hızları (yavaş yada hızlı)</a:t>
            </a:r>
          </a:p>
        </p:txBody>
      </p:sp>
    </p:spTree>
    <p:extLst>
      <p:ext uri="{BB962C8B-B14F-4D97-AF65-F5344CB8AC3E}">
        <p14:creationId xmlns:p14="http://schemas.microsoft.com/office/powerpoint/2010/main" val="3394830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graphicFrame>
        <p:nvGraphicFramePr>
          <p:cNvPr id="15363" name="Object 6"/>
          <p:cNvGraphicFramePr>
            <a:graphicFrameLocks noChangeAspect="1"/>
          </p:cNvGraphicFramePr>
          <p:nvPr>
            <p:ph sz="half" idx="1"/>
          </p:nvPr>
        </p:nvGraphicFramePr>
        <p:xfrm>
          <a:off x="1774825" y="333375"/>
          <a:ext cx="4038600" cy="302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 Fotoğrafı" r:id="rId3" imgW="6095238" imgH="4571429" progId="MSPhotoEd.3">
                  <p:embed/>
                </p:oleObj>
              </mc:Choice>
              <mc:Fallback>
                <p:oleObj name="Photo Editor Fotoğrafı" r:id="rId3" imgW="6095238" imgH="457142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333375"/>
                        <a:ext cx="4038600" cy="302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9" y="3644900"/>
            <a:ext cx="422592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365" name="Object 9"/>
          <p:cNvGraphicFramePr>
            <a:graphicFrameLocks noChangeAspect="1"/>
          </p:cNvGraphicFramePr>
          <p:nvPr>
            <p:ph sz="half" idx="2"/>
          </p:nvPr>
        </p:nvGraphicFramePr>
        <p:xfrm>
          <a:off x="6383338" y="333375"/>
          <a:ext cx="4038600" cy="302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 Editor Fotoğrafı" r:id="rId6" imgW="6095238" imgH="4571429" progId="MSPhotoEd.3">
                  <p:embed/>
                </p:oleObj>
              </mc:Choice>
              <mc:Fallback>
                <p:oleObj name="Photo Editor Fotoğrafı" r:id="rId6" imgW="6095238" imgH="457142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3338" y="333375"/>
                        <a:ext cx="4038600" cy="302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7530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6" y="3348038"/>
            <a:ext cx="4632325" cy="35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6" y="549275"/>
            <a:ext cx="4632325" cy="322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563938"/>
            <a:ext cx="4487863" cy="3294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549276"/>
            <a:ext cx="4500563" cy="307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193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DEPOLAMA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16113"/>
            <a:ext cx="4427538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3779838"/>
            <a:ext cx="4271962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1" y="620714"/>
            <a:ext cx="405606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4988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1"/>
            <a:ext cx="8229600" cy="955675"/>
          </a:xfrm>
        </p:spPr>
        <p:txBody>
          <a:bodyPr/>
          <a:lstStyle/>
          <a:p>
            <a:pPr eaLnBrk="1" hangingPunct="1"/>
            <a:r>
              <a:rPr lang="tr-TR" altLang="tr-TR" sz="3600" b="1"/>
              <a:t>SPERMANIN ÇÖZDÜRÜLMESİ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79650" y="1557338"/>
            <a:ext cx="7786688" cy="3886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2800" b="1"/>
              <a:t>PELETLERİN ÇÖZDÜRÜLMESİ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 b="1"/>
              <a:t>Kendi Sulandırıcısı İçinde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 b="1"/>
              <a:t>Aktivasyon Sıvısı İçinde</a:t>
            </a:r>
          </a:p>
          <a:p>
            <a:pPr eaLnBrk="1" hangingPunct="1">
              <a:lnSpc>
                <a:spcPct val="80000"/>
              </a:lnSpc>
            </a:pPr>
            <a:r>
              <a:rPr lang="tr-TR" altLang="tr-TR" sz="2800" b="1"/>
              <a:t>PAYETLERİN ÇÖZDÜRÜLMESİ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 b="1"/>
              <a:t>37- 38</a:t>
            </a:r>
            <a:r>
              <a:rPr lang="tr-TR" altLang="tr-TR" sz="2400" b="1" baseline="30000"/>
              <a:t>O</a:t>
            </a:r>
            <a:r>
              <a:rPr lang="tr-TR" altLang="tr-TR" sz="2400" b="1"/>
              <a:t>C de 15-30 saniye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 b="1"/>
              <a:t>40</a:t>
            </a:r>
            <a:r>
              <a:rPr lang="tr-TR" altLang="tr-TR" sz="2400" b="1" baseline="30000"/>
              <a:t>o</a:t>
            </a:r>
            <a:r>
              <a:rPr lang="tr-TR" altLang="tr-TR" sz="2400" b="1"/>
              <a:t>C de 10 saniye</a:t>
            </a:r>
          </a:p>
          <a:p>
            <a:pPr lvl="1" eaLnBrk="1" hangingPunct="1">
              <a:lnSpc>
                <a:spcPct val="80000"/>
              </a:lnSpc>
            </a:pPr>
            <a:r>
              <a:rPr lang="tr-TR" altLang="tr-TR" sz="2400" b="1"/>
              <a:t>72</a:t>
            </a:r>
            <a:r>
              <a:rPr lang="tr-TR" altLang="tr-TR" sz="2400" b="1" baseline="30000"/>
              <a:t>o</a:t>
            </a:r>
            <a:r>
              <a:rPr lang="tr-TR" altLang="tr-TR" sz="2400" b="1"/>
              <a:t>C de 5 saniye</a:t>
            </a:r>
          </a:p>
          <a:p>
            <a:pPr lvl="1" eaLnBrk="1" hangingPunct="1">
              <a:lnSpc>
                <a:spcPct val="80000"/>
              </a:lnSpc>
            </a:pPr>
            <a:endParaRPr lang="tr-TR" altLang="tr-TR" sz="2400" b="1"/>
          </a:p>
          <a:p>
            <a:pPr lvl="1" eaLnBrk="1" hangingPunct="1">
              <a:lnSpc>
                <a:spcPct val="80000"/>
              </a:lnSpc>
            </a:pPr>
            <a:endParaRPr lang="tr-TR" altLang="tr-TR" sz="2400" b="1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" t="29137" r="3545" b="14175"/>
          <a:stretch>
            <a:fillRect/>
          </a:stretch>
        </p:blipFill>
        <p:spPr bwMode="auto">
          <a:xfrm>
            <a:off x="2674939" y="4267200"/>
            <a:ext cx="69103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6960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iksel">
  <a:themeElements>
    <a:clrScheme name="Piks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ks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ks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ks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s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s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s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s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ks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</Words>
  <Application>Microsoft Office PowerPoint</Application>
  <PresentationFormat>Geniş ekran</PresentationFormat>
  <Paragraphs>76</Paragraphs>
  <Slides>12</Slides>
  <Notes>0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2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Times New Roman</vt:lpstr>
      <vt:lpstr>Wingdings</vt:lpstr>
      <vt:lpstr>Office Teması</vt:lpstr>
      <vt:lpstr>Piksel</vt:lpstr>
      <vt:lpstr>Microsoft Photo Editor 3.0 Fotoğrafı</vt:lpstr>
      <vt:lpstr>SPERMANIN UZUN SÜRELİ SAKLANMASI</vt:lpstr>
      <vt:lpstr>UZUN SÜRELİ SAKLAMA (CRYOPRESERVATİON)</vt:lpstr>
      <vt:lpstr>Sulandırma</vt:lpstr>
      <vt:lpstr>PowerPoint Sunusu</vt:lpstr>
      <vt:lpstr>Gliserolizasyon</vt:lpstr>
      <vt:lpstr>PAKETLEME</vt:lpstr>
      <vt:lpstr>Ekilibrasyon (alışım)</vt:lpstr>
      <vt:lpstr>Dondurma (cryopreservation)</vt:lpstr>
      <vt:lpstr>PowerPoint Sunusu</vt:lpstr>
      <vt:lpstr>PowerPoint Sunusu</vt:lpstr>
      <vt:lpstr>DEPOLAMA</vt:lpstr>
      <vt:lpstr>SPERMANIN ÇÖZDÜRÜLMESİ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SPERMANIN UZUN SÜRELİ SAKLANMASI</dc:title>
  <dc:creator>Akcay</dc:creator>
  <cp:lastModifiedBy>Akcay</cp:lastModifiedBy>
  <cp:revision>1</cp:revision>
  <dcterms:created xsi:type="dcterms:W3CDTF">2017-11-23T08:45:29Z</dcterms:created>
  <dcterms:modified xsi:type="dcterms:W3CDTF">2017-11-23T08:45:37Z</dcterms:modified>
</cp:coreProperties>
</file>